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96" r:id="rId2"/>
    <p:sldId id="298" r:id="rId3"/>
    <p:sldId id="300" r:id="rId4"/>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951"/>
    <a:srgbClr val="00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76" autoAdjust="0"/>
    <p:restoredTop sz="53170" autoAdjust="0"/>
  </p:normalViewPr>
  <p:slideViewPr>
    <p:cSldViewPr snapToGrid="0">
      <p:cViewPr varScale="1">
        <p:scale>
          <a:sx n="60" d="100"/>
          <a:sy n="60" d="100"/>
        </p:scale>
        <p:origin x="1998"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02F6DA5C-4951-490A-806D-C6E233A1CCC4}" type="datetimeFigureOut">
              <a:rPr lang="en-GB" smtClean="0"/>
              <a:t>18/02/2019</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EC591581-0ADF-470F-AAC7-05EDE80DB34F}" type="slidenum">
              <a:rPr lang="en-GB" smtClean="0"/>
              <a:t>‹#›</a:t>
            </a:fld>
            <a:endParaRPr lang="en-GB"/>
          </a:p>
        </p:txBody>
      </p:sp>
    </p:spTree>
    <p:extLst>
      <p:ext uri="{BB962C8B-B14F-4D97-AF65-F5344CB8AC3E}">
        <p14:creationId xmlns:p14="http://schemas.microsoft.com/office/powerpoint/2010/main" val="62063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Add topic title and relevant lesson number and title in the spaces</a:t>
            </a:r>
            <a:r>
              <a:rPr lang="en-GB" baseline="0" dirty="0">
                <a:latin typeface="Arial" panose="020B0604020202020204" pitchFamily="34" charset="0"/>
                <a:cs typeface="Arial" panose="020B0604020202020204" pitchFamily="34" charset="0"/>
              </a:rPr>
              <a:t> above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C591581-0ADF-470F-AAC7-05EDE80DB34F}" type="slidenum">
              <a:rPr lang="en-GB" smtClean="0"/>
              <a:t>1</a:t>
            </a:fld>
            <a:endParaRPr lang="en-GB"/>
          </a:p>
        </p:txBody>
      </p:sp>
    </p:spTree>
    <p:extLst>
      <p:ext uri="{BB962C8B-B14F-4D97-AF65-F5344CB8AC3E}">
        <p14:creationId xmlns:p14="http://schemas.microsoft.com/office/powerpoint/2010/main" val="3069277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Play video on Resource Plus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Prompts </a:t>
            </a:r>
            <a:r>
              <a:rPr lang="en-GB" b="1" dirty="0">
                <a:latin typeface="Arial" panose="020B0604020202020204" pitchFamily="34" charset="0"/>
                <a:cs typeface="Arial" panose="020B0604020202020204" pitchFamily="34" charset="0"/>
              </a:rPr>
              <a:t>&amp; key questions for this slide:</a:t>
            </a:r>
          </a:p>
          <a:p>
            <a:r>
              <a:rPr lang="en-GB" dirty="0"/>
              <a:t>We first identify one of the arrows (arrows have a length and direction and so are vectors) we have been given and find out the movement in the horizontal and vertical direction to determine the column vector. </a:t>
            </a:r>
          </a:p>
          <a:p>
            <a:endParaRPr lang="en-GB" dirty="0"/>
          </a:p>
          <a:p>
            <a:r>
              <a:rPr lang="en-GB" dirty="0"/>
              <a:t>We can then look for it in the list we have been </a:t>
            </a:r>
            <a:r>
              <a:rPr lang="en-GB" dirty="0" smtClean="0"/>
              <a:t>given.</a:t>
            </a:r>
            <a:endParaRPr lang="en-GB" dirty="0"/>
          </a:p>
          <a:p>
            <a:endParaRPr lang="en-GB" dirty="0"/>
          </a:p>
          <a:p>
            <a:r>
              <a:rPr lang="en-GB" dirty="0"/>
              <a:t>Next, we can link the arrow and column vector representations to the movement between to points notation. Here, the vector </a:t>
            </a:r>
            <a:r>
              <a:rPr lang="en-GB" b="1" dirty="0"/>
              <a:t>b </a:t>
            </a:r>
            <a:r>
              <a:rPr lang="en-GB" b="0" dirty="0"/>
              <a:t>(which is underlined in this video to distinguish the vector b from the scalar b) is the movement from F to E. </a:t>
            </a:r>
          </a:p>
          <a:p>
            <a:endParaRPr lang="en-GB" b="0" dirty="0"/>
          </a:p>
          <a:p>
            <a:r>
              <a:rPr lang="en-GB" b="0" dirty="0"/>
              <a:t>Finally, once the standard unit vectors </a:t>
            </a:r>
            <a:r>
              <a:rPr lang="en-GB" b="1" dirty="0" err="1"/>
              <a:t>i</a:t>
            </a:r>
            <a:r>
              <a:rPr lang="en-GB" b="0" dirty="0"/>
              <a:t> and </a:t>
            </a:r>
            <a:r>
              <a:rPr lang="en-GB" b="1" dirty="0"/>
              <a:t>j</a:t>
            </a:r>
            <a:r>
              <a:rPr lang="en-GB" b="0" dirty="0"/>
              <a:t> are introduced, we can write the vector </a:t>
            </a:r>
            <a:r>
              <a:rPr lang="en-GB" b="1" dirty="0"/>
              <a:t>b</a:t>
            </a:r>
            <a:r>
              <a:rPr lang="en-GB" b="0" dirty="0"/>
              <a:t> in terms of </a:t>
            </a:r>
            <a:r>
              <a:rPr lang="en-GB" b="1" dirty="0" err="1"/>
              <a:t>i</a:t>
            </a:r>
            <a:r>
              <a:rPr lang="en-GB" b="0" dirty="0"/>
              <a:t> and </a:t>
            </a:r>
            <a:r>
              <a:rPr lang="en-GB" b="1" dirty="0"/>
              <a:t>j</a:t>
            </a:r>
            <a:r>
              <a:rPr lang="en-GB" b="0" dirty="0"/>
              <a:t>. </a:t>
            </a:r>
          </a:p>
          <a:p>
            <a:endParaRPr lang="en-GB" b="0" dirty="0"/>
          </a:p>
          <a:p>
            <a:r>
              <a:rPr lang="en-GB" b="0" dirty="0"/>
              <a:t>It is important to highlight to students that all two of the representations for our vectors (the arrow and column vector) did not involve specific names for the end points. Emphasising that just because two vectors start and end at different places does not mean that the movement between the two points are not the same arrow/column vector.</a:t>
            </a:r>
            <a:endParaRPr lang="en-GB" b="1" dirty="0"/>
          </a:p>
        </p:txBody>
      </p:sp>
      <p:sp>
        <p:nvSpPr>
          <p:cNvPr id="4" name="Slide Number Placeholder 3"/>
          <p:cNvSpPr>
            <a:spLocks noGrp="1"/>
          </p:cNvSpPr>
          <p:nvPr>
            <p:ph type="sldNum" sz="quarter" idx="10"/>
          </p:nvPr>
        </p:nvSpPr>
        <p:spPr/>
        <p:txBody>
          <a:bodyPr/>
          <a:lstStyle/>
          <a:p>
            <a:fld id="{EC591581-0ADF-470F-AAC7-05EDE80DB34F}" type="slidenum">
              <a:rPr lang="en-GB" smtClean="0"/>
              <a:t>2</a:t>
            </a:fld>
            <a:endParaRPr lang="en-GB"/>
          </a:p>
        </p:txBody>
      </p:sp>
    </p:spTree>
    <p:extLst>
      <p:ext uri="{BB962C8B-B14F-4D97-AF65-F5344CB8AC3E}">
        <p14:creationId xmlns:p14="http://schemas.microsoft.com/office/powerpoint/2010/main" val="280728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Play</a:t>
            </a:r>
            <a:r>
              <a:rPr lang="en-GB" b="1" baseline="0" dirty="0" smtClean="0">
                <a:latin typeface="Arial" panose="020B0604020202020204" pitchFamily="34" charset="0"/>
                <a:cs typeface="Arial" panose="020B0604020202020204" pitchFamily="34" charset="0"/>
              </a:rPr>
              <a:t> video on Resource Plus</a:t>
            </a:r>
            <a:endParaRPr lang="en-GB" b="1"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Prompts </a:t>
            </a:r>
            <a:r>
              <a:rPr lang="en-GB" b="1" dirty="0">
                <a:latin typeface="Arial" panose="020B0604020202020204" pitchFamily="34" charset="0"/>
                <a:cs typeface="Arial" panose="020B0604020202020204" pitchFamily="34" charset="0"/>
              </a:rPr>
              <a:t>&amp; key questions for this slide:</a:t>
            </a:r>
          </a:p>
          <a:p>
            <a:r>
              <a:rPr lang="en-GB" dirty="0"/>
              <a:t>Identifying certain non-parallel paths in this diagram allow us to write down equivalent paths using these arrows. </a:t>
            </a:r>
          </a:p>
          <a:p>
            <a:endParaRPr lang="en-GB" dirty="0"/>
          </a:p>
          <a:p>
            <a:r>
              <a:rPr lang="en-GB" dirty="0"/>
              <a:t>Showing the students these equivalences will help them to realise that letters are used to define the direction and length of the vector, but they are not the only points that have this direction and length between them.</a:t>
            </a:r>
          </a:p>
          <a:p>
            <a:endParaRPr lang="en-GB" dirty="0"/>
          </a:p>
          <a:p>
            <a:r>
              <a:rPr lang="en-GB" dirty="0"/>
              <a:t>In some cases we can start to change the vector we first were given (reverse it, shorten it) to fit the geometric construction or the path we are finding. </a:t>
            </a:r>
          </a:p>
        </p:txBody>
      </p:sp>
      <p:sp>
        <p:nvSpPr>
          <p:cNvPr id="4" name="Slide Number Placeholder 3"/>
          <p:cNvSpPr>
            <a:spLocks noGrp="1"/>
          </p:cNvSpPr>
          <p:nvPr>
            <p:ph type="sldNum" sz="quarter" idx="10"/>
          </p:nvPr>
        </p:nvSpPr>
        <p:spPr/>
        <p:txBody>
          <a:bodyPr/>
          <a:lstStyle/>
          <a:p>
            <a:fld id="{EC591581-0ADF-470F-AAC7-05EDE80DB34F}" type="slidenum">
              <a:rPr lang="en-GB" smtClean="0"/>
              <a:t>3</a:t>
            </a:fld>
            <a:endParaRPr lang="en-GB"/>
          </a:p>
        </p:txBody>
      </p:sp>
    </p:spTree>
    <p:extLst>
      <p:ext uri="{BB962C8B-B14F-4D97-AF65-F5344CB8AC3E}">
        <p14:creationId xmlns:p14="http://schemas.microsoft.com/office/powerpoint/2010/main" val="3222000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85439" y="451912"/>
            <a:ext cx="4046220" cy="650471"/>
          </a:xfrm>
          <a:prstGeom prst="rect">
            <a:avLst/>
          </a:prstGeom>
        </p:spPr>
      </p:pic>
      <p:pic>
        <p:nvPicPr>
          <p:cNvPr id="13" name="Picture 12"/>
          <p:cNvPicPr/>
          <p:nvPr userDrawn="1"/>
        </p:nvPicPr>
        <p:blipFill>
          <a:blip r:embed="rId3" cstate="hqprint">
            <a:extLst>
              <a:ext uri="{28A0092B-C50C-407E-A947-70E740481C1C}">
                <a14:useLocalDpi xmlns:a14="http://schemas.microsoft.com/office/drawing/2010/main" val="0"/>
              </a:ext>
            </a:extLst>
          </a:blip>
          <a:stretch>
            <a:fillRect/>
          </a:stretch>
        </p:blipFill>
        <p:spPr>
          <a:xfrm>
            <a:off x="10371511" y="6168533"/>
            <a:ext cx="1292225" cy="449580"/>
          </a:xfrm>
          <a:prstGeom prst="rect">
            <a:avLst/>
          </a:prstGeom>
        </p:spPr>
      </p:pic>
      <p:pic>
        <p:nvPicPr>
          <p:cNvPr id="14" name="Picture 13"/>
          <p:cNvPicPr>
            <a:picLocks noChangeAspect="1"/>
          </p:cNvPicPr>
          <p:nvPr userDrawn="1"/>
        </p:nvPicPr>
        <p:blipFill>
          <a:blip r:embed="rId4"/>
          <a:stretch>
            <a:fillRect/>
          </a:stretch>
        </p:blipFill>
        <p:spPr>
          <a:xfrm>
            <a:off x="7836964" y="3117570"/>
            <a:ext cx="3913001" cy="2736000"/>
          </a:xfrm>
          <a:prstGeom prst="rect">
            <a:avLst/>
          </a:prstGeom>
        </p:spPr>
      </p:pic>
    </p:spTree>
    <p:extLst>
      <p:ext uri="{BB962C8B-B14F-4D97-AF65-F5344CB8AC3E}">
        <p14:creationId xmlns:p14="http://schemas.microsoft.com/office/powerpoint/2010/main" val="110823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12192000" cy="900000"/>
          </a:xfrm>
          <a:prstGeom prst="rect">
            <a:avLst/>
          </a:prstGeom>
          <a:solidFill>
            <a:srgbClr val="E21951"/>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endParaRPr lang="en-GB" sz="2800" b="1"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1C3206-257D-4762-B461-A249DF0C704C}"/>
              </a:ext>
            </a:extLst>
          </p:cNvPr>
          <p:cNvSpPr>
            <a:spLocks noGrp="1"/>
          </p:cNvSpPr>
          <p:nvPr>
            <p:ph type="title"/>
          </p:nvPr>
        </p:nvSpPr>
        <p:spPr>
          <a:xfrm>
            <a:off x="331788" y="173140"/>
            <a:ext cx="11524932" cy="553720"/>
          </a:xfrm>
          <a:prstGeom prst="rect">
            <a:avLst/>
          </a:prstGeom>
        </p:spPr>
        <p:txBody>
          <a:bodyPr anchor="b">
            <a:normAutofit/>
          </a:bodyPr>
          <a:lstStyle>
            <a:lvl1pPr>
              <a:defRPr sz="2800" b="1" i="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331788" y="1270000"/>
            <a:ext cx="11525250" cy="532447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4998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876781"/>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1053296" y="1733703"/>
            <a:ext cx="10803424" cy="1958619"/>
          </a:xfrm>
          <a:prstGeom prst="rect">
            <a:avLst/>
          </a:prstGeom>
        </p:spPr>
        <p:txBody>
          <a:bodyPr>
            <a:noAutofit/>
          </a:bodyPr>
          <a:lstStyle/>
          <a:p>
            <a:pPr>
              <a:lnSpc>
                <a:spcPts val="3500"/>
              </a:lnSpc>
            </a:pPr>
            <a:r>
              <a:rPr lang="en-GB" sz="2800" b="1" dirty="0"/>
              <a:t>Teacher tutorial</a:t>
            </a:r>
            <a:br>
              <a:rPr lang="en-GB" sz="2800" b="1" dirty="0"/>
            </a:br>
            <a:r>
              <a:rPr lang="en-GB" sz="2600" dirty="0"/>
              <a:t>Topic: </a:t>
            </a:r>
            <a:r>
              <a:rPr lang="en-GB" sz="2600" dirty="0" smtClean="0"/>
              <a:t>3.7 Vectors</a:t>
            </a:r>
            <a:r>
              <a:rPr lang="en-GB" sz="2600" dirty="0"/>
              <a:t/>
            </a:r>
            <a:br>
              <a:rPr lang="en-GB" sz="2600" dirty="0"/>
            </a:br>
            <a:r>
              <a:rPr lang="en-GB" sz="2600" dirty="0"/>
              <a:t>Lesson 1: Vector notation and basics </a:t>
            </a:r>
          </a:p>
        </p:txBody>
      </p:sp>
      <p:sp>
        <p:nvSpPr>
          <p:cNvPr id="9" name="Title 7"/>
          <p:cNvSpPr txBox="1">
            <a:spLocks/>
          </p:cNvSpPr>
          <p:nvPr/>
        </p:nvSpPr>
        <p:spPr>
          <a:xfrm>
            <a:off x="1053296" y="6261336"/>
            <a:ext cx="1005068" cy="26678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1400" b="1" dirty="0"/>
              <a:t>Version </a:t>
            </a:r>
            <a:r>
              <a:rPr lang="en-GB" sz="1400" b="1" dirty="0" smtClean="0"/>
              <a:t>1</a:t>
            </a:r>
            <a:endParaRPr lang="en-GB" sz="1400" b="1" dirty="0"/>
          </a:p>
        </p:txBody>
      </p:sp>
    </p:spTree>
    <p:extLst>
      <p:ext uri="{BB962C8B-B14F-4D97-AF65-F5344CB8AC3E}">
        <p14:creationId xmlns:p14="http://schemas.microsoft.com/office/powerpoint/2010/main" val="4183809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96CEFF-C674-0C45-867A-4282F8FEF381}"/>
              </a:ext>
            </a:extLst>
          </p:cNvPr>
          <p:cNvPicPr/>
          <p:nvPr/>
        </p:nvPicPr>
        <p:blipFill>
          <a:blip r:embed="rId3"/>
          <a:stretch>
            <a:fillRect/>
          </a:stretch>
        </p:blipFill>
        <p:spPr>
          <a:xfrm>
            <a:off x="3497443" y="1163639"/>
            <a:ext cx="2832735" cy="2470785"/>
          </a:xfrm>
          <a:prstGeom prst="rect">
            <a:avLst/>
          </a:prstGeom>
        </p:spPr>
      </p:pic>
      <p:sp>
        <p:nvSpPr>
          <p:cNvPr id="2" name="Title 1"/>
          <p:cNvSpPr>
            <a:spLocks noGrp="1"/>
          </p:cNvSpPr>
          <p:nvPr>
            <p:ph type="title"/>
          </p:nvPr>
        </p:nvSpPr>
        <p:spPr/>
        <p:txBody>
          <a:bodyPr/>
          <a:lstStyle/>
          <a:p>
            <a:r>
              <a:rPr lang="en-GB" dirty="0"/>
              <a:t>Matching different notations for vectors</a:t>
            </a:r>
          </a:p>
        </p:txBody>
      </p:sp>
      <p:pic>
        <p:nvPicPr>
          <p:cNvPr id="4" name="Picture 3">
            <a:extLst>
              <a:ext uri="{FF2B5EF4-FFF2-40B4-BE49-F238E27FC236}">
                <a16:creationId xmlns:a16="http://schemas.microsoft.com/office/drawing/2014/main" id="{B8B59620-3F2D-AE42-8367-406118FC8B8D}"/>
              </a:ext>
            </a:extLst>
          </p:cNvPr>
          <p:cNvPicPr/>
          <p:nvPr/>
        </p:nvPicPr>
        <p:blipFill>
          <a:blip r:embed="rId4"/>
          <a:stretch>
            <a:fillRect/>
          </a:stretch>
        </p:blipFill>
        <p:spPr>
          <a:xfrm>
            <a:off x="331788" y="1163639"/>
            <a:ext cx="2832735" cy="2470785"/>
          </a:xfrm>
          <a:prstGeom prst="rect">
            <a:avLst/>
          </a:prstGeom>
        </p:spPr>
      </p:pic>
      <p:pic>
        <p:nvPicPr>
          <p:cNvPr id="6" name="Picture 5">
            <a:extLst>
              <a:ext uri="{FF2B5EF4-FFF2-40B4-BE49-F238E27FC236}">
                <a16:creationId xmlns:a16="http://schemas.microsoft.com/office/drawing/2014/main" id="{366D4CE6-7A0B-6548-98E9-9CCE0645417C}"/>
              </a:ext>
            </a:extLst>
          </p:cNvPr>
          <p:cNvPicPr/>
          <p:nvPr/>
        </p:nvPicPr>
        <p:blipFill>
          <a:blip r:embed="rId5"/>
          <a:stretch>
            <a:fillRect/>
          </a:stretch>
        </p:blipFill>
        <p:spPr>
          <a:xfrm>
            <a:off x="331788" y="3753449"/>
            <a:ext cx="4853940" cy="720725"/>
          </a:xfrm>
          <a:prstGeom prst="rect">
            <a:avLst/>
          </a:prstGeom>
        </p:spPr>
      </p:pic>
      <p:pic>
        <p:nvPicPr>
          <p:cNvPr id="3" name="Picture 2"/>
          <p:cNvPicPr>
            <a:picLocks noChangeAspect="1"/>
          </p:cNvPicPr>
          <p:nvPr/>
        </p:nvPicPr>
        <p:blipFill>
          <a:blip r:embed="rId6"/>
          <a:stretch>
            <a:fillRect/>
          </a:stretch>
        </p:blipFill>
        <p:spPr>
          <a:xfrm>
            <a:off x="6884281" y="2326105"/>
            <a:ext cx="4959506" cy="3737811"/>
          </a:xfrm>
          <a:prstGeom prst="rect">
            <a:avLst/>
          </a:prstGeom>
        </p:spPr>
      </p:pic>
    </p:spTree>
    <p:extLst>
      <p:ext uri="{BB962C8B-B14F-4D97-AF65-F5344CB8AC3E}">
        <p14:creationId xmlns:p14="http://schemas.microsoft.com/office/powerpoint/2010/main" val="2437792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Vector paths</a:t>
            </a:r>
          </a:p>
        </p:txBody>
      </p:sp>
      <p:pic>
        <p:nvPicPr>
          <p:cNvPr id="7" name="Picture 6">
            <a:extLst>
              <a:ext uri="{FF2B5EF4-FFF2-40B4-BE49-F238E27FC236}">
                <a16:creationId xmlns:a16="http://schemas.microsoft.com/office/drawing/2014/main" id="{22FB2142-A282-894D-964A-8481677E8AD6}"/>
              </a:ext>
            </a:extLst>
          </p:cNvPr>
          <p:cNvPicPr/>
          <p:nvPr/>
        </p:nvPicPr>
        <p:blipFill>
          <a:blip r:embed="rId3"/>
          <a:stretch>
            <a:fillRect/>
          </a:stretch>
        </p:blipFill>
        <p:spPr>
          <a:xfrm>
            <a:off x="331788" y="991410"/>
            <a:ext cx="3869582" cy="3775143"/>
          </a:xfrm>
          <a:prstGeom prst="rect">
            <a:avLst/>
          </a:prstGeom>
        </p:spPr>
      </p:pic>
      <p:pic>
        <p:nvPicPr>
          <p:cNvPr id="3" name="Picture 2"/>
          <p:cNvPicPr>
            <a:picLocks noChangeAspect="1"/>
          </p:cNvPicPr>
          <p:nvPr/>
        </p:nvPicPr>
        <p:blipFill>
          <a:blip r:embed="rId4"/>
          <a:stretch>
            <a:fillRect/>
          </a:stretch>
        </p:blipFill>
        <p:spPr>
          <a:xfrm>
            <a:off x="5287080" y="1519013"/>
            <a:ext cx="5951223" cy="4496776"/>
          </a:xfrm>
          <a:prstGeom prst="rect">
            <a:avLst/>
          </a:prstGeom>
        </p:spPr>
      </p:pic>
    </p:spTree>
    <p:extLst>
      <p:ext uri="{BB962C8B-B14F-4D97-AF65-F5344CB8AC3E}">
        <p14:creationId xmlns:p14="http://schemas.microsoft.com/office/powerpoint/2010/main" val="1094487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1355</TotalTime>
  <Words>335</Words>
  <Application>Microsoft Office PowerPoint</Application>
  <PresentationFormat>Widescreen</PresentationFormat>
  <Paragraphs>28</Paragraphs>
  <Slides>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Teacher tutorial Topic: 3.7 Vectors Lesson 1: Vector notation and basics </vt:lpstr>
      <vt:lpstr>Matching different notations for vectors</vt:lpstr>
      <vt:lpstr>Vector paths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went wrong?</dc:title>
  <dc:creator>Lois Lindemann</dc:creator>
  <cp:lastModifiedBy>David Harrison</cp:lastModifiedBy>
  <cp:revision>99</cp:revision>
  <cp:lastPrinted>2018-01-14T21:28:16Z</cp:lastPrinted>
  <dcterms:created xsi:type="dcterms:W3CDTF">2018-01-14T21:11:47Z</dcterms:created>
  <dcterms:modified xsi:type="dcterms:W3CDTF">2019-02-18T12:23:30Z</dcterms:modified>
</cp:coreProperties>
</file>