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6" r:id="rId2"/>
    <p:sldId id="300" r:id="rId3"/>
    <p:sldId id="301" r:id="rId4"/>
    <p:sldId id="302" r:id="rId5"/>
    <p:sldId id="304" r:id="rId6"/>
    <p:sldId id="305" r:id="rId7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951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62" autoAdjust="0"/>
    <p:restoredTop sz="69410" autoAdjust="0"/>
  </p:normalViewPr>
  <p:slideViewPr>
    <p:cSldViewPr snapToGrid="0">
      <p:cViewPr varScale="1">
        <p:scale>
          <a:sx n="77" d="100"/>
          <a:sy n="77" d="100"/>
        </p:scale>
        <p:origin x="1362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6DA5C-4951-490A-806D-C6E233A1CCC4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91581-0ADF-470F-AAC7-05EDE80DB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3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7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33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</a:t>
            </a:r>
            <a:r>
              <a:rPr lang="en-GB" baseline="0" dirty="0" smtClean="0"/>
              <a:t> learners to consider whether they think this situation could be modelled by a Poisson distribution using the requirements from the previous slide – Think Pair Share would be a good model here.</a:t>
            </a:r>
          </a:p>
          <a:p>
            <a:r>
              <a:rPr lang="en-GB" baseline="0" dirty="0" smtClean="0"/>
              <a:t>It is likely some learners will agree and some disagree – it is important that they understand the model can be used but it would need to be free-flowing traffic with no traffic lights. The model would need to be over a short period of time as traffic conditions can vary so much throughout the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008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Refer back to the starter</a:t>
                </a:r>
                <a:r>
                  <a:rPr lang="en-GB" baseline="0" dirty="0" smtClean="0"/>
                  <a:t> activity and remind learners that for a Poisson distribution </a:t>
                </a:r>
                <a14:m>
                  <m:oMath xmlns:m="http://schemas.openxmlformats.org/officeDocument/2006/math">
                    <m:r>
                      <a:rPr lang="en-GB" b="0" i="1" baseline="0" smtClean="0">
                        <a:latin typeface="Cambria Math"/>
                      </a:rPr>
                      <m:t>𝜆</m:t>
                    </m:r>
                    <m:r>
                      <a:rPr lang="en-GB" b="0" i="1" baseline="0" smtClean="0">
                        <a:latin typeface="Cambria Math"/>
                      </a:rPr>
                      <m:t>=</m:t>
                    </m:r>
                    <m:r>
                      <a:rPr lang="en-GB" b="0" i="1" baseline="0" smtClean="0">
                        <a:latin typeface="Cambria Math"/>
                      </a:rPr>
                      <m:t>𝑚𝑒𝑎𝑛</m:t>
                    </m:r>
                    <m:r>
                      <a:rPr lang="en-GB" b="0" i="1" baseline="0" smtClean="0">
                        <a:latin typeface="Cambria Math"/>
                      </a:rPr>
                      <m:t>=</m:t>
                    </m:r>
                    <m:r>
                      <a:rPr lang="en-GB" b="0" i="1" baseline="0" smtClean="0">
                        <a:latin typeface="Cambria Math"/>
                      </a:rPr>
                      <m:t>𝑣𝑎𝑟𝑖𝑎𝑛𝑐𝑒</m:t>
                    </m:r>
                  </m:oMath>
                </a14:m>
                <a:r>
                  <a:rPr lang="en-GB" dirty="0" smtClean="0"/>
                  <a:t>, as well as the previous conditions given we can also</a:t>
                </a:r>
                <a:r>
                  <a:rPr lang="en-GB" baseline="0" dirty="0" smtClean="0"/>
                  <a:t> test data for this. Explain that in this example we have some data collected and want to test if the mean=variance and therefore Poisson distribution may be a good model. Model solution follows on the next slides.</a:t>
                </a:r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Refer back to the starter</a:t>
                </a:r>
                <a:r>
                  <a:rPr lang="en-GB" baseline="0" dirty="0" smtClean="0"/>
                  <a:t> activity and remind </a:t>
                </a:r>
                <a:r>
                  <a:rPr lang="en-GB" baseline="0" dirty="0" smtClean="0"/>
                  <a:t>learners </a:t>
                </a:r>
                <a:r>
                  <a:rPr lang="en-GB" baseline="0" dirty="0" smtClean="0"/>
                  <a:t>that for a Poisson distribution </a:t>
                </a:r>
                <a:r>
                  <a:rPr lang="en-GB" b="0" i="0" baseline="0" smtClean="0">
                    <a:latin typeface="Cambria Math"/>
                  </a:rPr>
                  <a:t>𝜆=𝑚𝑒𝑎𝑛=𝑣𝑎𝑟𝑖𝑎𝑛𝑐𝑒</a:t>
                </a:r>
                <a:r>
                  <a:rPr lang="en-GB" dirty="0" smtClean="0"/>
                  <a:t>, as well as the previous conditions given we can also</a:t>
                </a:r>
                <a:r>
                  <a:rPr lang="en-GB" baseline="0" dirty="0" smtClean="0"/>
                  <a:t> test data for this. Explain that in this example we have some data collected and want to test </a:t>
                </a:r>
                <a:r>
                  <a:rPr lang="en-GB" baseline="0" dirty="0" smtClean="0"/>
                  <a:t>if </a:t>
                </a:r>
                <a:r>
                  <a:rPr lang="en-GB" baseline="0" dirty="0" smtClean="0"/>
                  <a:t>the mean=variance and therefore Poisson distribution may be a good model. Model solution follows on the next slides.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421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may need to refer back to the original</a:t>
            </a:r>
            <a:r>
              <a:rPr lang="en-GB" baseline="0" dirty="0" smtClean="0"/>
              <a:t> conditions slide. It is important to emphasis that all answers must be in the context of the question so just saying events are independent </a:t>
            </a:r>
            <a:r>
              <a:rPr lang="en-GB" baseline="0" dirty="0" smtClean="0"/>
              <a:t>etc. </a:t>
            </a:r>
            <a:r>
              <a:rPr lang="en-GB" baseline="0" dirty="0" smtClean="0"/>
              <a:t>would not be enough to gain marks in most situations.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421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421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9" y="451912"/>
            <a:ext cx="4046220" cy="650471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11" y="6168533"/>
            <a:ext cx="1292225" cy="4495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36964" y="3117570"/>
            <a:ext cx="3913001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3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rgbClr val="E21951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1C3206-257D-4762-B461-A249DF0C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173140"/>
            <a:ext cx="11524932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1788" y="1270000"/>
            <a:ext cx="11525250" cy="5324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9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87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053296" y="1733703"/>
            <a:ext cx="10803424" cy="195861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en-GB" sz="2800" b="1" dirty="0" smtClean="0"/>
              <a:t>Teacher tutorial</a:t>
            </a:r>
            <a:br>
              <a:rPr lang="en-GB" sz="2800" b="1" dirty="0" smtClean="0"/>
            </a:br>
            <a:r>
              <a:rPr lang="en-GB" sz="2600" dirty="0" smtClean="0"/>
              <a:t>Topic: 6.1 The Poisson Distribution</a:t>
            </a:r>
            <a:br>
              <a:rPr lang="en-GB" sz="2600" dirty="0" smtClean="0"/>
            </a:br>
            <a:r>
              <a:rPr lang="en-GB" sz="2600" dirty="0" smtClean="0"/>
              <a:t>Lesson </a:t>
            </a:r>
            <a:r>
              <a:rPr lang="en-GB" sz="2600" dirty="0" smtClean="0"/>
              <a:t>1</a:t>
            </a:r>
            <a:r>
              <a:rPr lang="en-GB" sz="2600" dirty="0" smtClean="0"/>
              <a:t>: Modelling with the Poisson distribution</a:t>
            </a:r>
            <a:endParaRPr lang="en-GB" sz="2600" dirty="0"/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1053296" y="6261336"/>
            <a:ext cx="1005068" cy="2667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400" b="1" dirty="0" smtClean="0"/>
              <a:t>Version 1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1838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Poisson distribution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Conditions </a:t>
            </a:r>
            <a:r>
              <a:rPr lang="en-GB" dirty="0"/>
              <a:t>for use of the Poisson </a:t>
            </a:r>
            <a:r>
              <a:rPr lang="en-GB" dirty="0" smtClean="0"/>
              <a:t>distribution </a:t>
            </a:r>
            <a:r>
              <a:rPr lang="en-GB" dirty="0"/>
              <a:t>to model are that the events:</a:t>
            </a:r>
          </a:p>
          <a:p>
            <a:pPr lvl="0"/>
            <a:r>
              <a:rPr lang="en-GB" dirty="0"/>
              <a:t>occur randomly (they are independent of each other)</a:t>
            </a:r>
          </a:p>
          <a:p>
            <a:pPr lvl="0"/>
            <a:r>
              <a:rPr lang="en-GB" dirty="0"/>
              <a:t>occur singly (no chance of two events occurring at precisely the same point in time/space)</a:t>
            </a:r>
          </a:p>
          <a:p>
            <a:pPr lvl="0"/>
            <a:r>
              <a:rPr lang="en-GB" dirty="0"/>
              <a:t>occur at a constant rate over </a:t>
            </a:r>
            <a:r>
              <a:rPr lang="en-GB" dirty="0" smtClean="0"/>
              <a:t>time/space</a:t>
            </a:r>
          </a:p>
          <a:p>
            <a:r>
              <a:rPr lang="en-US" dirty="0"/>
              <a:t>check that the mean and variance are approximately </a:t>
            </a:r>
            <a:r>
              <a:rPr lang="en-US" dirty="0" smtClean="0"/>
              <a:t>equal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3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Poisson distribution?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7"/>
          <a:stretch/>
        </p:blipFill>
        <p:spPr>
          <a:xfrm>
            <a:off x="-16271" y="926431"/>
            <a:ext cx="12221261" cy="5895803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1788" y="1270001"/>
            <a:ext cx="11525250" cy="1064126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Does the number of cars passing a point on a road follow a </a:t>
            </a:r>
            <a:r>
              <a:rPr lang="en-GB" dirty="0"/>
              <a:t>P</a:t>
            </a:r>
            <a:r>
              <a:rPr lang="en-GB" dirty="0" smtClean="0"/>
              <a:t>oisson distribution?</a:t>
            </a:r>
          </a:p>
        </p:txBody>
      </p:sp>
    </p:spTree>
    <p:extLst>
      <p:ext uri="{BB962C8B-B14F-4D97-AF65-F5344CB8AC3E}">
        <p14:creationId xmlns:p14="http://schemas.microsoft.com/office/powerpoint/2010/main" val="11172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Louise is investigating whether the number of accidents on a particular road can be modelled using a Poisson distribution.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State one condition for the number of accidents per month to be modelled using a Poisson distribution.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She collects data each month on the number of accidents:</a:t>
            </a:r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dirty="0" smtClean="0"/>
              <a:t>		</a:t>
            </a:r>
            <a:r>
              <a:rPr lang="en-GB" sz="2800" dirty="0" smtClean="0"/>
              <a:t>4   	 1  	  0  	  2	    3   	        1</a:t>
            </a:r>
          </a:p>
          <a:p>
            <a:pPr marL="457200" lvl="1" indent="0">
              <a:buNone/>
            </a:pPr>
            <a:r>
              <a:rPr lang="en-GB" sz="2800" dirty="0" smtClean="0"/>
              <a:t>Comment on the suitability of using a Poisson distribution as a model.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439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Louise is investigating whether the number of accidents on a particular road can be modelled using a Poisson distribution.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State one condition for the number of accidents per month to be modelled using a Poisson distribution.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One of: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The accidents must occur at a constant rate.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Accident must occur singularly, two accidents must not happen a precisely the same time.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One accident is independent of another accident, </a:t>
            </a:r>
            <a:r>
              <a:rPr lang="en-GB" dirty="0">
                <a:solidFill>
                  <a:srgbClr val="FF0000"/>
                </a:solidFill>
              </a:rPr>
              <a:t>so one accident must not cause another accident.</a:t>
            </a: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4768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Louise is investigating whether the number of accidents on a particular road can be modelled using a Poisson distribution.</a:t>
                </a:r>
              </a:p>
              <a:p>
                <a:pPr marL="0" indent="0">
                  <a:buNone/>
                </a:pPr>
                <a:r>
                  <a:rPr lang="en-GB" dirty="0" smtClean="0"/>
                  <a:t>b) She collects data each month on the number of accidents:</a:t>
                </a:r>
              </a:p>
              <a:p>
                <a:pPr marL="457200" lvl="1" indent="0">
                  <a:buNone/>
                </a:pPr>
                <a:r>
                  <a:rPr lang="en-GB" dirty="0"/>
                  <a:t>	</a:t>
                </a:r>
                <a:r>
                  <a:rPr lang="en-GB" dirty="0" smtClean="0"/>
                  <a:t>		</a:t>
                </a:r>
                <a:r>
                  <a:rPr lang="en-GB" sz="2800" dirty="0" smtClean="0"/>
                  <a:t>4   	 1  	  0  	  2	    3   	        1</a:t>
                </a:r>
              </a:p>
              <a:p>
                <a:pPr marL="457200" lvl="1" indent="0">
                  <a:buNone/>
                </a:pPr>
                <a:r>
                  <a:rPr lang="en-GB" sz="2800" dirty="0" smtClean="0"/>
                  <a:t>Comment on the suitability of using a Poisson distribution as a model.</a:t>
                </a:r>
              </a:p>
              <a:p>
                <a:pPr marL="457200" lvl="1" indent="0">
                  <a:buNone/>
                </a:pPr>
                <a:endParaRPr lang="en-GB" sz="2800" dirty="0"/>
              </a:p>
              <a:p>
                <a:pPr marL="457200" lvl="1" indent="0">
                  <a:buNone/>
                </a:pPr>
                <a:r>
                  <a:rPr lang="en-GB" sz="2800" dirty="0" smtClean="0">
                    <a:solidFill>
                      <a:srgbClr val="FF0000"/>
                    </a:solidFill>
                  </a:rPr>
                  <a:t>Mean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=1.83(3</m:t>
                    </m:r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𝑠𝑓</m:t>
                    </m:r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2800" dirty="0" smtClean="0">
                    <a:solidFill>
                      <a:srgbClr val="FF0000"/>
                    </a:solidFill>
                  </a:rPr>
                  <a:t>    Variance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31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en-GB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65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36</m:t>
                        </m:r>
                      </m:den>
                    </m:f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=1.81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𝑠𝑓</m:t>
                        </m:r>
                      </m:e>
                    </m:d>
                  </m:oMath>
                </a14:m>
                <a:endParaRPr lang="en-GB" sz="2800" b="0" dirty="0" smtClean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r>
                  <a:rPr lang="en-GB" sz="2800" dirty="0" smtClean="0">
                    <a:solidFill>
                      <a:srgbClr val="FF0000"/>
                    </a:solidFill>
                  </a:rPr>
                  <a:t>The mean and variance are approximately equal so they Poisson distribution may be a suitable model.</a:t>
                </a:r>
                <a:endParaRPr lang="en-GB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3"/>
                <a:stretch>
                  <a:fillRect l="-1058" t="-19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94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2311</TotalTime>
  <Words>466</Words>
  <Application>Microsoft Office PowerPoint</Application>
  <PresentationFormat>Widescreen</PresentationFormat>
  <Paragraphs>41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Cambria Math</vt:lpstr>
      <vt:lpstr>Office Theme</vt:lpstr>
      <vt:lpstr>Teacher tutorial Topic: 6.1 The Poisson Distribution Lesson 1: Modelling with the Poisson distribution</vt:lpstr>
      <vt:lpstr>Poisson distribution</vt:lpstr>
      <vt:lpstr>Poisson distribution?</vt:lpstr>
      <vt:lpstr>Example</vt:lpstr>
      <vt:lpstr>Example</vt:lpstr>
      <vt:lpstr>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went wrong?</dc:title>
  <dc:creator>Lois Lindemann</dc:creator>
  <cp:lastModifiedBy>David Harrison</cp:lastModifiedBy>
  <cp:revision>84</cp:revision>
  <cp:lastPrinted>2018-01-14T21:28:16Z</cp:lastPrinted>
  <dcterms:created xsi:type="dcterms:W3CDTF">2018-01-14T21:11:47Z</dcterms:created>
  <dcterms:modified xsi:type="dcterms:W3CDTF">2019-02-13T16:42:14Z</dcterms:modified>
</cp:coreProperties>
</file>