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15" r:id="rId2"/>
    <p:sldId id="330" r:id="rId3"/>
    <p:sldId id="324" r:id="rId4"/>
    <p:sldId id="326" r:id="rId5"/>
    <p:sldId id="329" r:id="rId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41" autoAdjust="0"/>
    <p:restoredTop sz="77895" autoAdjust="0"/>
  </p:normalViewPr>
  <p:slideViewPr>
    <p:cSldViewPr snapToGrid="0">
      <p:cViewPr varScale="1">
        <p:scale>
          <a:sx n="71" d="100"/>
          <a:sy n="71" d="100"/>
        </p:scale>
        <p:origin x="90" y="3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4" cy="497040"/>
          </a:xfrm>
          <a:prstGeom prst="rect">
            <a:avLst/>
          </a:prstGeom>
        </p:spPr>
        <p:txBody>
          <a:bodyPr vert="horz" lIns="90445" tIns="45222" rIns="90445" bIns="4522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4" cy="497040"/>
          </a:xfrm>
          <a:prstGeom prst="rect">
            <a:avLst/>
          </a:prstGeom>
        </p:spPr>
        <p:txBody>
          <a:bodyPr vert="horz" lIns="90445" tIns="45222" rIns="90445" bIns="45222" rtlCol="0"/>
          <a:lstStyle>
            <a:lvl1pPr algn="r">
              <a:defRPr sz="1200"/>
            </a:lvl1pPr>
          </a:lstStyle>
          <a:p>
            <a:fld id="{19C0D921-1383-4389-8768-8FFE11394879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45" tIns="45222" rIns="90445" bIns="4522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5" y="4776930"/>
            <a:ext cx="5437826" cy="3908682"/>
          </a:xfrm>
          <a:prstGeom prst="rect">
            <a:avLst/>
          </a:prstGeom>
        </p:spPr>
        <p:txBody>
          <a:bodyPr vert="horz" lIns="90445" tIns="45222" rIns="90445" bIns="4522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599"/>
            <a:ext cx="2945294" cy="497040"/>
          </a:xfrm>
          <a:prstGeom prst="rect">
            <a:avLst/>
          </a:prstGeom>
        </p:spPr>
        <p:txBody>
          <a:bodyPr vert="horz" lIns="90445" tIns="45222" rIns="90445" bIns="4522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815" y="9429599"/>
            <a:ext cx="2945294" cy="497040"/>
          </a:xfrm>
          <a:prstGeom prst="rect">
            <a:avLst/>
          </a:prstGeom>
        </p:spPr>
        <p:txBody>
          <a:bodyPr vert="horz" lIns="90445" tIns="45222" rIns="90445" bIns="45222" rtlCol="0" anchor="b"/>
          <a:lstStyle>
            <a:lvl1pPr algn="r">
              <a:defRPr sz="1200"/>
            </a:lvl1pPr>
          </a:lstStyle>
          <a:p>
            <a:fld id="{72223B59-315E-4138-94FF-82BAA511E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717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223B59-315E-4138-94FF-82BAA511E8A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587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223B59-315E-4138-94FF-82BAA511E8A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587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223B59-315E-4138-94FF-82BAA511E8A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4500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223B59-315E-4138-94FF-82BAA511E8A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307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785308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smtClean="0">
                <a:latin typeface="Arial" panose="020B0604020202020204" pitchFamily="34" charset="0"/>
                <a:cs typeface="Arial" panose="020B0604020202020204" pitchFamily="34" charset="0"/>
              </a:rPr>
              <a:t>Teaching </a:t>
            </a:r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Pack – 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Understanding bearings</a:t>
            </a:r>
            <a:endParaRPr lang="en-GB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Lesson 3: </a:t>
            </a:r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Trigonometry 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bearings</a:t>
            </a: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</a:t>
            </a:r>
            <a:r>
              <a:rPr lang="en-GB" sz="26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IGCSE</a:t>
            </a:r>
            <a:r>
              <a:rPr lang="en-GB" sz="2600" b="1" baseline="30000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GB" sz="2600" b="1" baseline="30000" dirty="0">
              <a:solidFill>
                <a:srgbClr val="EA5B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Version 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07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Lesson objective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CD7BF-EFEF-4511-B146-0987D191F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268" y="1370700"/>
            <a:ext cx="11597101" cy="922124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To be able to draw diagrams to help solve bearings problems.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69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CD7BF-EFEF-4511-B146-0987D191F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001" y="1333066"/>
            <a:ext cx="11448129" cy="16694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 small passenger plane flies 3km due north then 4km due east. What is the three figure bearing of its current position from its starting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position? Remember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this problem from the end of lesson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 is special about the triangle you drew for this problem?</a:t>
            </a:r>
          </a:p>
          <a:p>
            <a:pPr marL="0" indent="0">
              <a:buNone/>
            </a:pP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B6CAAC-1060-4A92-8EAD-EB657BDEA0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695" y="2267945"/>
            <a:ext cx="2173815" cy="251936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2561" y="2911082"/>
            <a:ext cx="5703439" cy="510778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 is a right angled triangle.</a:t>
            </a:r>
            <a:endParaRPr lang="en-GB" sz="2400" i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7024" y="3442837"/>
            <a:ext cx="68816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How did this help you to solve the problem?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561" y="3897238"/>
            <a:ext cx="9065338" cy="1415707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The three ratios Sine, Cosine and Tangent are the</a:t>
            </a:r>
            <a:b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functions used in Trigonometry when 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working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b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a Right-Angled Triangle.</a:t>
            </a:r>
          </a:p>
        </p:txBody>
      </p:sp>
    </p:spTree>
    <p:extLst>
      <p:ext uri="{BB962C8B-B14F-4D97-AF65-F5344CB8AC3E}">
        <p14:creationId xmlns:p14="http://schemas.microsoft.com/office/powerpoint/2010/main" val="161248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Bearings and trigonometry in real </a:t>
            </a: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life 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CD7BF-EFEF-4511-B146-0987D191F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451" y="1397995"/>
            <a:ext cx="11446976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But most real life problems involving bearings are not this simple because they involve more than one step. 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 example: 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 ship sails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on a bearing of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042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GB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from point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and a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further 30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on a bearing of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090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to arrive at point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Bearings p</a:t>
            </a:r>
            <a:r>
              <a:rPr lang="en-GB" sz="2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roblems that involve more </a:t>
            </a:r>
            <a:r>
              <a:rPr lang="en-GB" sz="24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 one </a:t>
            </a:r>
            <a:r>
              <a:rPr lang="en-GB" sz="2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can be worked out as you would work out any problems with non-right angled triangles and that is what we are going to look at in this lesson. 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746095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Sine and Cosine </a:t>
            </a: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rules 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CD7BF-EFEF-4511-B146-0987D191F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973" y="1466234"/>
            <a:ext cx="11678988" cy="435133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333333"/>
                </a:solidFill>
                <a:latin typeface="Helvetica" panose="020B0604020202020204" pitchFamily="34" charset="0"/>
              </a:rPr>
              <a:t>Use the cosine rule when:</a:t>
            </a:r>
          </a:p>
          <a:p>
            <a:pPr marL="742950" lvl="1" indent="-285750"/>
            <a:r>
              <a:rPr lang="en-GB" dirty="0">
                <a:solidFill>
                  <a:srgbClr val="333333"/>
                </a:solidFill>
                <a:latin typeface="Helvetica" panose="020B0604020202020204" pitchFamily="34" charset="0"/>
              </a:rPr>
              <a:t>you need to find a side and you know two sides and the included angle</a:t>
            </a:r>
          </a:p>
          <a:p>
            <a:pPr marL="742950" lvl="1" indent="-285750"/>
            <a:r>
              <a:rPr lang="en-GB" dirty="0">
                <a:solidFill>
                  <a:srgbClr val="333333"/>
                </a:solidFill>
                <a:latin typeface="Helvetica" panose="020B0604020202020204" pitchFamily="34" charset="0"/>
              </a:rPr>
              <a:t>you need to find an angle (or bearing) and you know three </a:t>
            </a:r>
            <a:r>
              <a:rPr lang="en-GB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sides.</a:t>
            </a:r>
            <a:endParaRPr lang="en-GB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r>
              <a:rPr lang="en-GB" dirty="0">
                <a:solidFill>
                  <a:srgbClr val="333333"/>
                </a:solidFill>
                <a:latin typeface="Helvetica" panose="020B0604020202020204" pitchFamily="34" charset="0"/>
              </a:rPr>
              <a:t>Use the sine rule when:</a:t>
            </a:r>
          </a:p>
          <a:p>
            <a:pPr marL="742950" lvl="1" indent="-285750"/>
            <a:r>
              <a:rPr lang="en-GB" dirty="0">
                <a:solidFill>
                  <a:srgbClr val="333333"/>
                </a:solidFill>
                <a:latin typeface="Helvetica" panose="020B0604020202020204" pitchFamily="34" charset="0"/>
              </a:rPr>
              <a:t>you need to find a side and you know one sides and three angles</a:t>
            </a:r>
          </a:p>
          <a:p>
            <a:pPr marL="742950" lvl="1" indent="-285750"/>
            <a:r>
              <a:rPr lang="en-GB" dirty="0">
                <a:solidFill>
                  <a:srgbClr val="333333"/>
                </a:solidFill>
                <a:latin typeface="Helvetica" panose="020B0604020202020204" pitchFamily="34" charset="0"/>
              </a:rPr>
              <a:t>you need to find an angle (or bearing) and you know two sides and </a:t>
            </a:r>
            <a:r>
              <a:rPr lang="en-GB">
                <a:solidFill>
                  <a:srgbClr val="333333"/>
                </a:solidFill>
                <a:latin typeface="Helvetica" panose="020B0604020202020204" pitchFamily="34" charset="0"/>
              </a:rPr>
              <a:t>an </a:t>
            </a:r>
            <a:r>
              <a:rPr lang="en-GB" smtClean="0">
                <a:solidFill>
                  <a:srgbClr val="333333"/>
                </a:solidFill>
                <a:latin typeface="Helvetica" panose="020B0604020202020204" pitchFamily="34" charset="0"/>
              </a:rPr>
              <a:t>angle.</a:t>
            </a:r>
            <a:endParaRPr lang="en-GB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62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2318</TotalTime>
  <Words>291</Words>
  <Application>Microsoft Office PowerPoint</Application>
  <PresentationFormat>Widescreen</PresentationFormat>
  <Paragraphs>30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Liz Duncombe</cp:lastModifiedBy>
  <cp:revision>115</cp:revision>
  <cp:lastPrinted>2018-06-14T17:46:00Z</cp:lastPrinted>
  <dcterms:created xsi:type="dcterms:W3CDTF">2018-01-14T21:11:47Z</dcterms:created>
  <dcterms:modified xsi:type="dcterms:W3CDTF">2019-07-19T09:03:30Z</dcterms:modified>
</cp:coreProperties>
</file>