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15" r:id="rId2"/>
    <p:sldId id="330" r:id="rId3"/>
    <p:sldId id="324" r:id="rId4"/>
    <p:sldId id="326" r:id="rId5"/>
    <p:sldId id="329" r:id="rId6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41" autoAdjust="0"/>
    <p:restoredTop sz="77895" autoAdjust="0"/>
  </p:normalViewPr>
  <p:slideViewPr>
    <p:cSldViewPr snapToGrid="0">
      <p:cViewPr varScale="1">
        <p:scale>
          <a:sx n="71" d="100"/>
          <a:sy n="71" d="100"/>
        </p:scale>
        <p:origin x="90" y="3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294" cy="497040"/>
          </a:xfrm>
          <a:prstGeom prst="rect">
            <a:avLst/>
          </a:prstGeom>
        </p:spPr>
        <p:txBody>
          <a:bodyPr vert="horz" lIns="90445" tIns="45222" rIns="90445" bIns="45222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815" y="0"/>
            <a:ext cx="2945294" cy="497040"/>
          </a:xfrm>
          <a:prstGeom prst="rect">
            <a:avLst/>
          </a:prstGeom>
        </p:spPr>
        <p:txBody>
          <a:bodyPr vert="horz" lIns="90445" tIns="45222" rIns="90445" bIns="45222" rtlCol="0"/>
          <a:lstStyle>
            <a:lvl1pPr algn="r">
              <a:defRPr sz="1200"/>
            </a:lvl1pPr>
          </a:lstStyle>
          <a:p>
            <a:fld id="{19C0D921-1383-4389-8768-8FFE11394879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45" tIns="45222" rIns="90445" bIns="45222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5" y="4776930"/>
            <a:ext cx="5437826" cy="3908682"/>
          </a:xfrm>
          <a:prstGeom prst="rect">
            <a:avLst/>
          </a:prstGeom>
        </p:spPr>
        <p:txBody>
          <a:bodyPr vert="horz" lIns="90445" tIns="45222" rIns="90445" bIns="4522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599"/>
            <a:ext cx="2945294" cy="497040"/>
          </a:xfrm>
          <a:prstGeom prst="rect">
            <a:avLst/>
          </a:prstGeom>
        </p:spPr>
        <p:txBody>
          <a:bodyPr vert="horz" lIns="90445" tIns="45222" rIns="90445" bIns="45222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815" y="9429599"/>
            <a:ext cx="2945294" cy="497040"/>
          </a:xfrm>
          <a:prstGeom prst="rect">
            <a:avLst/>
          </a:prstGeom>
        </p:spPr>
        <p:txBody>
          <a:bodyPr vert="horz" lIns="90445" tIns="45222" rIns="90445" bIns="45222" rtlCol="0" anchor="b"/>
          <a:lstStyle>
            <a:lvl1pPr algn="r">
              <a:defRPr sz="1200"/>
            </a:lvl1pPr>
          </a:lstStyle>
          <a:p>
            <a:fld id="{72223B59-315E-4138-94FF-82BAA511E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717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23B59-315E-4138-94FF-82BAA511E8A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7587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23B59-315E-4138-94FF-82BAA511E8A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75879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23B59-315E-4138-94FF-82BAA511E8A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5004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23B59-315E-4138-94FF-82BAA511E8A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307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7E56F-BCD7-4F35-B39B-922950324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B5858C-C0E9-44BE-A16A-04F42C5B6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E67C9-BD9A-4B95-8746-530BFB572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372E1-0684-4E45-ACE9-093F28D5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73BD3-1144-460B-BC81-9618B67C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4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8E842-E735-40C6-BBFF-1429937E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C1A4E-F197-4FD9-A3FA-836372F9D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EB460-8303-4FDE-97C6-223A59BC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0A111-4796-4ABB-AEFF-6015F774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C8771-1D8D-464D-8A13-927AC707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5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EE0F7-A3B5-4075-BCA4-56084734C1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D57F6-6055-40D2-A000-2D6AF953F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E87CD-C7FE-480F-8495-91226FC3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6A2AD-55BA-4CE5-B429-9B1B3521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60E5D-A174-4EA6-B181-FADE943F2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22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01111-A629-4909-9716-A0B12236E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65F36-7B94-4EF1-A5FC-B875EC99E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1C335-4435-4409-97E1-A230C943B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F7D29-E90E-4CC7-A227-B9BA6172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22C0C-4056-45EE-A9C9-E43EF425A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4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7B82F-F40A-4943-9222-C4ECCE78D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C2D0AA-CDB0-4E28-B90C-3164FFD4C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B2FA1-DB88-4D4A-8FD9-D5295F29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29A77-54CA-4EEB-8A8B-6858F045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09545-19EF-4C94-84A2-7C935B39B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3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AC6DC-E71C-4EC5-85ED-F6F430FDA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EFAAC-930B-461B-AE43-1631B3C44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58036-75BA-4E8B-8529-5FD6488B2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39245-23F2-4690-A1A7-4AEE113A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B07FD-14CD-467E-9A35-FE7C5EF6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C120F-220B-4CD4-B0B7-BE263E5B7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4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CBED4-7412-4664-AE2C-E14F31ED5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348BDA-3744-4426-9FDB-73412014B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7B898A-76E6-42F0-A8D2-24FB0D8A2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49089E-697A-4653-ABC3-EB03C0ECB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C0D650-CE78-4193-8B4A-D48EC2051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63E603-A126-4D64-90CB-9BE7346B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53ED42-7F0C-4A93-9ABA-B9DBBA3D6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F1F34F-C338-435A-A0D1-B520ABB0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85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C07EE-A18C-4C03-9128-BED204F93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0C9CD4-101E-42E3-B20B-75FAFCA8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56468C-2B85-4E23-8CD7-6230BAFF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B6F7F-272A-452D-8AF8-BA9849546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CBB2FA-AA82-4F15-B123-112615A71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70FCCA-91FE-4515-A55A-555805BE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FE11DC-AA8D-4B43-B16E-8E11BC5F5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F68F3-A027-4A07-BCD4-498C1854D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46CCAC-6329-469B-9EF8-11D768DC6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B1E4C-292B-4771-BE1F-E686345BC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74EF1-1DA0-44CA-8922-1F6EED3D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D63785-4E7B-4FB7-B713-15AA7DBB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87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DC9B4-A119-4EF3-A357-E2B5B4870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B32B8C-5BF2-45C6-94B5-A43B074B9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221A9-026A-4B0B-9162-19EF94EDD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4BE4ED-D3FA-4039-9E87-7B1DCE5B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C41FD-2855-4EF6-B2F3-6A1F38716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3C4DB-832D-473E-9D0D-23F05267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1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19BB72-2692-4EA6-9A86-26EB3AEA7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CCC62-3F5F-4069-B9D2-4524C5EC9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AB464-9A22-4D72-A4C8-256D02D2F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40A85-F303-4191-B330-2A7738FF4DCF}" type="datetimeFigureOut">
              <a:rPr lang="en-GB" smtClean="0"/>
              <a:t>19/07/2019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17D82-6EA5-425D-AAA8-BEB400DF1C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EC323-3F88-4C58-8F2B-BA578884F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6" y="1909481"/>
            <a:ext cx="785308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smtClean="0">
                <a:latin typeface="Arial" panose="020B0604020202020204" pitchFamily="34" charset="0"/>
                <a:cs typeface="Arial" panose="020B0604020202020204" pitchFamily="34" charset="0"/>
              </a:rPr>
              <a:t>Teaching </a:t>
            </a:r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Pack – </a:t>
            </a:r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Understanding bearings</a:t>
            </a:r>
            <a:endParaRPr lang="en-GB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Lesson 3: </a:t>
            </a:r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Trigonometry 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bearings</a:t>
            </a: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</a:t>
            </a:r>
            <a:r>
              <a:rPr lang="en-GB" sz="2600" b="1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IGCSE</a:t>
            </a:r>
            <a:r>
              <a:rPr lang="en-GB" sz="2600" b="1" baseline="30000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™</a:t>
            </a:r>
            <a:endParaRPr lang="en-GB" sz="2600" b="1" baseline="30000" dirty="0">
              <a:solidFill>
                <a:srgbClr val="EA5B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Version 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07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Lesson objective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5CD7BF-EFEF-4511-B146-0987D191FD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268" y="1370700"/>
            <a:ext cx="11597101" cy="922124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To be able to draw diagrams to help solve bearings problems.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69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5CD7BF-EFEF-4511-B146-0987D191FD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001" y="1333066"/>
            <a:ext cx="11448129" cy="16694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 small passenger plane flies 3km due north then 4km due east. What is the three figure bearing of its current position from its starting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position? Remember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this problem from the end of lesson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What is special about the triangle you drew for this problem?</a:t>
            </a:r>
          </a:p>
          <a:p>
            <a:pPr marL="0" indent="0">
              <a:buNone/>
            </a:pP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B6CAAC-1060-4A92-8EAD-EB657BDEA0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6695" y="2267945"/>
            <a:ext cx="2173815" cy="251936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92561" y="2911082"/>
            <a:ext cx="5703439" cy="510778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It is a right angled triangle.</a:t>
            </a:r>
            <a:endParaRPr lang="en-GB" sz="2400" i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7024" y="3442837"/>
            <a:ext cx="688169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How did this help you to solve the problem?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2561" y="3897238"/>
            <a:ext cx="9065338" cy="1415707"/>
          </a:xfrm>
          <a:prstGeom prst="round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The three ratios Sine, Cosine and Tangent are the</a:t>
            </a:r>
            <a:b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functions used in Trigonometry when 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working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with </a:t>
            </a:r>
            <a:b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a Right-Angled Triangle.</a:t>
            </a:r>
          </a:p>
        </p:txBody>
      </p:sp>
    </p:spTree>
    <p:extLst>
      <p:ext uri="{BB962C8B-B14F-4D97-AF65-F5344CB8AC3E}">
        <p14:creationId xmlns:p14="http://schemas.microsoft.com/office/powerpoint/2010/main" val="1612489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Bearings and trigonometry in real 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life 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5CD7BF-EFEF-4511-B146-0987D191FD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451" y="1397995"/>
            <a:ext cx="11446976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But most real life problems involving bearings are not this simple because they involve more than one step. </a:t>
            </a: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For example: 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 ship sails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km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on a bearing of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042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°</a:t>
            </a:r>
            <a:r>
              <a:rPr lang="en-GB" sz="24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from point 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, and a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further 30</a:t>
            </a:r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km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on a bearing of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090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°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to arrive at point 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Bearings p</a:t>
            </a:r>
            <a:r>
              <a:rPr lang="en-GB" sz="24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roblems that involve more </a:t>
            </a:r>
            <a:r>
              <a:rPr lang="en-GB" sz="24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 one </a:t>
            </a:r>
            <a:r>
              <a:rPr lang="en-GB" sz="24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 can be worked out as you would work out any problems with non-right angled triangles and that is what we are going to look at in this lesson. 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746095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Sine and Cosine 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rules 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5CD7BF-EFEF-4511-B146-0987D191FD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973" y="1466234"/>
            <a:ext cx="11678988" cy="435133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333333"/>
                </a:solidFill>
                <a:latin typeface="Helvetica" panose="020B0604020202020204" pitchFamily="34" charset="0"/>
              </a:rPr>
              <a:t>Use the cosine rule when:</a:t>
            </a:r>
          </a:p>
          <a:p>
            <a:pPr marL="742950" lvl="1" indent="-285750"/>
            <a:r>
              <a:rPr lang="en-GB" dirty="0">
                <a:solidFill>
                  <a:srgbClr val="333333"/>
                </a:solidFill>
                <a:latin typeface="Helvetica" panose="020B0604020202020204" pitchFamily="34" charset="0"/>
              </a:rPr>
              <a:t>you need to find a side and you know two sides and the included angle</a:t>
            </a:r>
          </a:p>
          <a:p>
            <a:pPr marL="742950" lvl="1" indent="-285750"/>
            <a:r>
              <a:rPr lang="en-GB" dirty="0">
                <a:solidFill>
                  <a:srgbClr val="333333"/>
                </a:solidFill>
                <a:latin typeface="Helvetica" panose="020B0604020202020204" pitchFamily="34" charset="0"/>
              </a:rPr>
              <a:t>you need to find an angle (or bearing) and you know three </a:t>
            </a:r>
            <a:r>
              <a:rPr lang="en-GB" dirty="0" smtClean="0">
                <a:solidFill>
                  <a:srgbClr val="333333"/>
                </a:solidFill>
                <a:latin typeface="Helvetica" panose="020B0604020202020204" pitchFamily="34" charset="0"/>
              </a:rPr>
              <a:t>sides.</a:t>
            </a:r>
            <a:endParaRPr lang="en-GB" dirty="0">
              <a:solidFill>
                <a:srgbClr val="333333"/>
              </a:solidFill>
              <a:latin typeface="Helvetica" panose="020B0604020202020204" pitchFamily="34" charset="0"/>
            </a:endParaRPr>
          </a:p>
          <a:p>
            <a:r>
              <a:rPr lang="en-GB" dirty="0">
                <a:solidFill>
                  <a:srgbClr val="333333"/>
                </a:solidFill>
                <a:latin typeface="Helvetica" panose="020B0604020202020204" pitchFamily="34" charset="0"/>
              </a:rPr>
              <a:t>Use the sine rule when:</a:t>
            </a:r>
          </a:p>
          <a:p>
            <a:pPr marL="742950" lvl="1" indent="-285750"/>
            <a:r>
              <a:rPr lang="en-GB" dirty="0">
                <a:solidFill>
                  <a:srgbClr val="333333"/>
                </a:solidFill>
                <a:latin typeface="Helvetica" panose="020B0604020202020204" pitchFamily="34" charset="0"/>
              </a:rPr>
              <a:t>you need to find a side and you know one sides and three angles</a:t>
            </a:r>
          </a:p>
          <a:p>
            <a:pPr marL="742950" lvl="1" indent="-285750"/>
            <a:r>
              <a:rPr lang="en-GB" dirty="0">
                <a:solidFill>
                  <a:srgbClr val="333333"/>
                </a:solidFill>
                <a:latin typeface="Helvetica" panose="020B0604020202020204" pitchFamily="34" charset="0"/>
              </a:rPr>
              <a:t>you need to find an angle (or bearing) and you know two sides and </a:t>
            </a:r>
            <a:r>
              <a:rPr lang="en-GB">
                <a:solidFill>
                  <a:srgbClr val="333333"/>
                </a:solidFill>
                <a:latin typeface="Helvetica" panose="020B0604020202020204" pitchFamily="34" charset="0"/>
              </a:rPr>
              <a:t>an </a:t>
            </a:r>
            <a:r>
              <a:rPr lang="en-GB" smtClean="0">
                <a:solidFill>
                  <a:srgbClr val="333333"/>
                </a:solidFill>
                <a:latin typeface="Helvetica" panose="020B0604020202020204" pitchFamily="34" charset="0"/>
              </a:rPr>
              <a:t>angle.</a:t>
            </a:r>
            <a:endParaRPr lang="en-GB" dirty="0">
              <a:solidFill>
                <a:srgbClr val="333333"/>
              </a:solidFill>
              <a:latin typeface="Helvetica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62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2318</TotalTime>
  <Words>291</Words>
  <Application>Microsoft Office PowerPoint</Application>
  <PresentationFormat>Widescreen</PresentationFormat>
  <Paragraphs>30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Helvetica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Liz Duncombe</cp:lastModifiedBy>
  <cp:revision>115</cp:revision>
  <cp:lastPrinted>2018-06-14T17:46:00Z</cp:lastPrinted>
  <dcterms:created xsi:type="dcterms:W3CDTF">2018-01-14T21:11:47Z</dcterms:created>
  <dcterms:modified xsi:type="dcterms:W3CDTF">2019-07-19T09:03:30Z</dcterms:modified>
</cp:coreProperties>
</file>