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9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31AD-37B3-498D-AF4E-FF083498321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7E7D6-E80E-4268-90D2-12DC272077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12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91581-0ADF-470F-AAC7-05EDE80DB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17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5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Topic: Exponential and L</a:t>
            </a:r>
            <a:r>
              <a:rPr lang="en-US" altLang="zh-CN" sz="2600" dirty="0" err="1"/>
              <a:t>ogarithmic</a:t>
            </a:r>
            <a:r>
              <a:rPr lang="en-US" altLang="zh-CN" sz="2600" dirty="0"/>
              <a:t> Function</a:t>
            </a:r>
            <a:br>
              <a:rPr lang="en-GB" sz="2600" dirty="0"/>
            </a:br>
            <a:r>
              <a:rPr lang="en-GB" sz="2600" dirty="0"/>
              <a:t>Lesson 1: Linearisation Using Logarithm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2C907-9D90-2F5D-B02F-BF53BEEA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2 Answer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307014-F6FB-F32E-B7FF-61EAD3F14E9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b="0" dirty="0"/>
                  <a:t>1.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6.109−0.916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3.912−</m:t>
                        </m:r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−2.303</m:t>
                            </m:r>
                          </m:e>
                        </m:d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=0.836</m:t>
                    </m:r>
                  </m:oMath>
                </a14:m>
                <a:endParaRPr lang="en-US" altLang="zh-CN" sz="3200" dirty="0"/>
              </a:p>
              <a:p>
                <a:r>
                  <a:rPr lang="en-US" altLang="zh-CN" sz="3200" dirty="0"/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=0.836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+2.839</m:t>
                    </m:r>
                  </m:oMath>
                </a14:m>
                <a:endParaRPr lang="en-US" altLang="zh-CN" sz="3200" dirty="0"/>
              </a:p>
              <a:p>
                <a:r>
                  <a:rPr lang="en-US" altLang="zh-CN" sz="3200" dirty="0"/>
                  <a:t>3.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0.836</m:t>
                        </m:r>
                        <m:func>
                          <m:func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+2.839</m:t>
                        </m:r>
                      </m:sup>
                    </m:sSup>
                  </m:oMath>
                </a14:m>
                <a:endParaRPr lang="en-US" altLang="zh-CN" sz="3200" dirty="0"/>
              </a:p>
              <a:p>
                <a:r>
                  <a:rPr lang="en-US" altLang="zh-CN" sz="3200" dirty="0"/>
                  <a:t>4.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0.836</m:t>
                        </m:r>
                        <m:func>
                          <m:func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2.839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32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0.836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×17.1=17.1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0.836</m:t>
                        </m:r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307014-F6FB-F32E-B7FF-61EAD3F14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61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0D92B-09C6-2D4E-B461-586446C4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Variation of Models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5CE6AC-685E-4A6A-D373-3C6E6BB9E60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The </a:t>
                </a:r>
                <a:r>
                  <a:rPr lang="en-US" altLang="zh-CN" sz="3200" dirty="0" err="1">
                    <a:solidFill>
                      <a:srgbClr val="404040"/>
                    </a:solidFill>
                    <a:latin typeface="Calibri" panose="020F0502020204030204" pitchFamily="34" charset="0"/>
                  </a:rPr>
                  <a:t>linearisation</a:t>
                </a:r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 can be in different base of logarithms. </a:t>
                </a:r>
              </a:p>
              <a:p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For example, a linear plot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>
                            <a:solidFill>
                              <a:srgbClr val="404040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404040"/>
                            </a:solidFill>
                          </a:rPr>
                          <m:t>log</m:t>
                        </m:r>
                      </m:fName>
                      <m:e>
                        <m:r>
                          <a:rPr lang="en-US" altLang="zh-CN" sz="3200">
                            <a:solidFill>
                              <a:srgbClr val="404040"/>
                            </a:solidFill>
                          </a:rPr>
                          <m:t>𝑦</m:t>
                        </m:r>
                      </m:e>
                    </m:func>
                  </m:oMath>
                </a14:m>
                <a:r>
                  <a:rPr lang="zh-CN" altLang="en-US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against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404040"/>
                        </a:solidFill>
                      </a:rPr>
                      <m:t>𝑥</m:t>
                    </m:r>
                  </m:oMath>
                </a14:m>
                <a:r>
                  <a:rPr lang="zh-CN" altLang="en-US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can also be an implication of exponential model. </a:t>
                </a:r>
              </a:p>
              <a:p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The gradient and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404040"/>
                        </a:solidFill>
                      </a:rPr>
                      <m:t>𝑦</m:t>
                    </m:r>
                  </m:oMath>
                </a14:m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-intercept must be read from the graph of line of best fit. Cambridge have a very broad acceptable range or only 1 significant figure required. </a:t>
                </a:r>
                <a:endParaRPr lang="zh-CN" altLang="en-US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5CE6AC-685E-4A6A-D373-3C6E6BB9E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70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B77D1-59B7-CC56-78A3-F08D60A3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Linearisation</a:t>
            </a:r>
            <a:r>
              <a:rPr lang="en-US" altLang="zh-CN" dirty="0"/>
              <a:t> of Exponential 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0F979C-FCEE-4D53-EC56-8B139D703E5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For exponential model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US" altLang="zh-CN" sz="3200" dirty="0"/>
                  <a:t>,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altLang="zh-CN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sup>
                        </m:sSup>
                      </m:e>
                    </m:func>
                  </m:oMath>
                </a14:m>
                <a:endParaRPr lang="en-US" altLang="zh-CN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endParaRPr lang="en-US" altLang="zh-CN" sz="3200" dirty="0"/>
              </a:p>
              <a:p>
                <a:r>
                  <a:rPr lang="en-US" altLang="zh-CN" sz="3200" dirty="0"/>
                  <a:t>Therefore, a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altLang="zh-CN" sz="3200" dirty="0"/>
                  <a:t> Vs.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/>
                  <a:t> will be a linear model.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0F979C-FCEE-4D53-EC56-8B139D703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0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BD5B12-EFA1-60D4-1205-DB0E9E1D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560D4-E01E-7EB0-919B-C15419050D3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An ecologist studies a bacterial culture. He obtains a linear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US" altLang="zh-CN" sz="3200" dirty="0"/>
                  <a:t>, population of bacteria against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3200" dirty="0"/>
                  <a:t>, the time taken. Find the exponential model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3200" dirty="0"/>
                  <a:t> in the form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3200" dirty="0"/>
                  <a:t>. </a:t>
                </a:r>
              </a:p>
              <a:p>
                <a:endParaRPr lang="en-US" altLang="zh-CN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560D4-E01E-7EB0-919B-C15419050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1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EDB3FE4-A1FE-A7AF-1EE9-4AD170E8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90" y="2928357"/>
            <a:ext cx="4512114" cy="3619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746E211-B103-1C10-3CDA-7568947ACEA2}"/>
                  </a:ext>
                </a:extLst>
              </p:cNvPr>
              <p:cNvSpPr txBox="1"/>
              <p:nvPr/>
            </p:nvSpPr>
            <p:spPr>
              <a:xfrm>
                <a:off x="1492175" y="2928357"/>
                <a:ext cx="982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746E211-B103-1C10-3CDA-7568947A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75" y="2928357"/>
                <a:ext cx="9824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0DCC81D-EBB2-4CF3-EEC0-E6220A6BE3BA}"/>
                  </a:ext>
                </a:extLst>
              </p:cNvPr>
              <p:cNvSpPr txBox="1"/>
              <p:nvPr/>
            </p:nvSpPr>
            <p:spPr>
              <a:xfrm>
                <a:off x="5192617" y="6178881"/>
                <a:ext cx="982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0DCC81D-EBB2-4CF3-EEC0-E6220A6BE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617" y="6178881"/>
                <a:ext cx="9824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6965111-2E64-FC0E-3DE2-3E788FC9A6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949820"/>
                  </p:ext>
                </p:extLst>
              </p:nvPr>
            </p:nvGraphicFramePr>
            <p:xfrm>
              <a:off x="6285598" y="3553601"/>
              <a:ext cx="5591665" cy="7572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8333">
                      <a:extLst>
                        <a:ext uri="{9D8B030D-6E8A-4147-A177-3AD203B41FA5}">
                          <a16:colId xmlns:a16="http://schemas.microsoft.com/office/drawing/2014/main" val="2495617830"/>
                        </a:ext>
                      </a:extLst>
                    </a:gridCol>
                    <a:gridCol w="1118333">
                      <a:extLst>
                        <a:ext uri="{9D8B030D-6E8A-4147-A177-3AD203B41FA5}">
                          <a16:colId xmlns:a16="http://schemas.microsoft.com/office/drawing/2014/main" val="2434851430"/>
                        </a:ext>
                      </a:extLst>
                    </a:gridCol>
                    <a:gridCol w="1118333">
                      <a:extLst>
                        <a:ext uri="{9D8B030D-6E8A-4147-A177-3AD203B41FA5}">
                          <a16:colId xmlns:a16="http://schemas.microsoft.com/office/drawing/2014/main" val="1347836059"/>
                        </a:ext>
                      </a:extLst>
                    </a:gridCol>
                    <a:gridCol w="1118333">
                      <a:extLst>
                        <a:ext uri="{9D8B030D-6E8A-4147-A177-3AD203B41FA5}">
                          <a16:colId xmlns:a16="http://schemas.microsoft.com/office/drawing/2014/main" val="3446456950"/>
                        </a:ext>
                      </a:extLst>
                    </a:gridCol>
                    <a:gridCol w="1118333">
                      <a:extLst>
                        <a:ext uri="{9D8B030D-6E8A-4147-A177-3AD203B41FA5}">
                          <a16:colId xmlns:a16="http://schemas.microsoft.com/office/drawing/2014/main" val="1518691286"/>
                        </a:ext>
                      </a:extLst>
                    </a:gridCol>
                  </a:tblGrid>
                  <a:tr h="3786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68626"/>
                      </a:ext>
                    </a:extLst>
                  </a:tr>
                  <a:tr h="3786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5.011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5.416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5.822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6.227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15590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76965111-2E64-FC0E-3DE2-3E788FC9A6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949820"/>
                  </p:ext>
                </p:extLst>
              </p:nvPr>
            </p:nvGraphicFramePr>
            <p:xfrm>
              <a:off x="6285598" y="3553601"/>
              <a:ext cx="5591665" cy="7572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8333">
                      <a:extLst>
                        <a:ext uri="{9D8B030D-6E8A-4147-A177-3AD203B41FA5}">
                          <a16:colId xmlns:a16="http://schemas.microsoft.com/office/drawing/2014/main" val="2495617830"/>
                        </a:ext>
                      </a:extLst>
                    </a:gridCol>
                    <a:gridCol w="1118333">
                      <a:extLst>
                        <a:ext uri="{9D8B030D-6E8A-4147-A177-3AD203B41FA5}">
                          <a16:colId xmlns:a16="http://schemas.microsoft.com/office/drawing/2014/main" val="2434851430"/>
                        </a:ext>
                      </a:extLst>
                    </a:gridCol>
                    <a:gridCol w="1118333">
                      <a:extLst>
                        <a:ext uri="{9D8B030D-6E8A-4147-A177-3AD203B41FA5}">
                          <a16:colId xmlns:a16="http://schemas.microsoft.com/office/drawing/2014/main" val="1347836059"/>
                        </a:ext>
                      </a:extLst>
                    </a:gridCol>
                    <a:gridCol w="1118333">
                      <a:extLst>
                        <a:ext uri="{9D8B030D-6E8A-4147-A177-3AD203B41FA5}">
                          <a16:colId xmlns:a16="http://schemas.microsoft.com/office/drawing/2014/main" val="3446456950"/>
                        </a:ext>
                      </a:extLst>
                    </a:gridCol>
                    <a:gridCol w="1118333">
                      <a:extLst>
                        <a:ext uri="{9D8B030D-6E8A-4147-A177-3AD203B41FA5}">
                          <a16:colId xmlns:a16="http://schemas.microsoft.com/office/drawing/2014/main" val="1518691286"/>
                        </a:ext>
                      </a:extLst>
                    </a:gridCol>
                  </a:tblGrid>
                  <a:tr h="3786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543" t="-7937" r="-400000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268626"/>
                      </a:ext>
                    </a:extLst>
                  </a:tr>
                  <a:tr h="37863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543" t="-107937" r="-400000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5.011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5.416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5.822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6.227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15590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644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69FCE-D018-8096-B2CB-361DB558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Continued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F686486-DBF1-C938-95A4-7D42E354EB1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1. Draw the line of best fit, locate 2 points on the line and find the gradient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6.227−5.011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4−1</m:t>
                        </m:r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=0.4053</m:t>
                    </m:r>
                  </m:oMath>
                </a14:m>
                <a:endParaRPr lang="en-US" altLang="zh-CN" sz="3200" b="0" dirty="0"/>
              </a:p>
              <a:p>
                <a:r>
                  <a:rPr lang="en-US" altLang="zh-CN" sz="3200" dirty="0"/>
                  <a:t>2. Find the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3200" dirty="0"/>
                  <a:t>-intercept, and write down the linear model using the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=0.4053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+4.606</m:t>
                    </m:r>
                  </m:oMath>
                </a14:m>
                <a:endParaRPr lang="en-US" altLang="zh-CN" sz="3200" b="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F686486-DBF1-C938-95A4-7D42E354E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1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87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6F183-20B6-05B7-A807-2BD9F4D8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Continued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CCF4AB-8B00-D97E-69F1-2A5BCF028D3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3. Transform logarithmic form to exponential form: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=0.4053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+4.606…⟺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0.4053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+4.606…</m:t>
                        </m:r>
                      </m:sup>
                    </m:sSup>
                  </m:oMath>
                </a14:m>
                <a:endParaRPr lang="en-US" altLang="zh-CN" sz="3200" b="0" dirty="0"/>
              </a:p>
              <a:p>
                <a:r>
                  <a:rPr lang="en-US" altLang="zh-CN" sz="3200" dirty="0"/>
                  <a:t>4. Simplification: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0.4053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+4.606…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0.4053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4.606…</m:t>
                        </m:r>
                      </m:sup>
                    </m:sSup>
                  </m:oMath>
                </a14:m>
                <a:endParaRPr lang="en-US" altLang="zh-CN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0.4053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0.4053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=100×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CN" sz="3200" b="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CCF4AB-8B00-D97E-69F1-2A5BCF028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89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370B52-A326-8552-7BA6-38B7983F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Linearisation</a:t>
            </a:r>
            <a:r>
              <a:rPr lang="en-US" altLang="zh-CN" dirty="0"/>
              <a:t> of Power 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58D91-6F4A-65ED-3313-4DC99465823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Similarly, could you deduce the </a:t>
                </a:r>
                <a:r>
                  <a:rPr lang="en-US" altLang="zh-CN" sz="3200" dirty="0" err="1"/>
                  <a:t>linearised</a:t>
                </a:r>
                <a:r>
                  <a:rPr lang="en-US" altLang="zh-CN" sz="3200" dirty="0"/>
                  <a:t> relationship for a power model: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zh-CN" sz="3200" dirty="0"/>
                  <a:t>?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altLang="zh-CN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func>
                  </m:oMath>
                </a14:m>
                <a:endParaRPr lang="en-US" altLang="zh-CN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altLang="zh-CN" sz="3200" dirty="0"/>
              </a:p>
              <a:p>
                <a:r>
                  <a:rPr lang="en-US" altLang="zh-CN" sz="3200" dirty="0"/>
                  <a:t>Therefore, a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US" altLang="zh-CN" sz="3200" dirty="0"/>
                  <a:t> 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zh-CN" sz="3200" dirty="0"/>
                  <a:t> will be a linear model.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B58D91-6F4A-65ED-3313-4DC994658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4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17AD5-8AE8-4579-196B-72CEF992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2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34D515-8D8B-4E62-B51D-AAE1B2B0109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b="0" i="0" dirty="0">
                    <a:solidFill>
                      <a:srgbClr val="404040"/>
                    </a:solidFill>
                    <a:effectLst/>
                    <a:latin typeface="Inter"/>
                  </a:rPr>
                  <a:t>An environmental scientist studies the relationship between the metabolic rate 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3200" b="0" i="0" dirty="0">
                    <a:solidFill>
                      <a:srgbClr val="404040"/>
                    </a:solidFill>
                    <a:effectLst/>
                    <a:latin typeface="Inter"/>
                  </a:rPr>
                  <a:t> (in watts) of an animal and its body mass 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3200" b="0" i="0" dirty="0">
                    <a:solidFill>
                      <a:srgbClr val="404040"/>
                    </a:solidFill>
                    <a:effectLst/>
                    <a:latin typeface="Inter"/>
                  </a:rPr>
                  <a:t> (in kg). The following </a:t>
                </a:r>
                <a:r>
                  <a:rPr lang="en-US" altLang="zh-CN" sz="3200" b="0" i="0" dirty="0" err="1">
                    <a:solidFill>
                      <a:srgbClr val="404040"/>
                    </a:solidFill>
                    <a:effectLst/>
                    <a:latin typeface="Inter"/>
                  </a:rPr>
                  <a:t>linearised</a:t>
                </a:r>
                <a:r>
                  <a:rPr lang="en-US" altLang="zh-CN" sz="3200" b="0" i="0" dirty="0">
                    <a:solidFill>
                      <a:srgbClr val="404040"/>
                    </a:solidFill>
                    <a:effectLst/>
                    <a:latin typeface="Inter"/>
                  </a:rPr>
                  <a:t> data are obtained. </a:t>
                </a:r>
              </a:p>
              <a:p>
                <a:endParaRPr lang="en-US" altLang="zh-CN" sz="3200" dirty="0">
                  <a:solidFill>
                    <a:srgbClr val="404040"/>
                  </a:solidFill>
                  <a:latin typeface="Inter"/>
                </a:endParaRPr>
              </a:p>
              <a:p>
                <a:endParaRPr lang="en-US" altLang="zh-CN" sz="3200" b="0" i="0" dirty="0">
                  <a:solidFill>
                    <a:srgbClr val="404040"/>
                  </a:solidFill>
                  <a:effectLst/>
                  <a:latin typeface="Inter"/>
                </a:endParaRPr>
              </a:p>
              <a:p>
                <a:r>
                  <a:rPr lang="en-US" altLang="zh-CN" sz="3200" dirty="0">
                    <a:solidFill>
                      <a:srgbClr val="404040"/>
                    </a:solidFill>
                    <a:latin typeface="Inter"/>
                  </a:rPr>
                  <a:t>Find the model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3200" b="0" i="0" dirty="0">
                    <a:solidFill>
                      <a:srgbClr val="404040"/>
                    </a:solidFill>
                    <a:effectLst/>
                    <a:latin typeface="Inter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3200" b="0" i="0" dirty="0">
                    <a:solidFill>
                      <a:srgbClr val="404040"/>
                    </a:solidFill>
                    <a:effectLst/>
                    <a:latin typeface="Inter"/>
                  </a:rPr>
                  <a:t>. </a:t>
                </a:r>
              </a:p>
              <a:p>
                <a:endParaRPr lang="zh-CN" altLang="en-US" sz="36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34D515-8D8B-4E62-B51D-AAE1B2B01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718D2162-2A26-A926-3CDD-A5C41E590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2263318"/>
                  </p:ext>
                </p:extLst>
              </p:nvPr>
            </p:nvGraphicFramePr>
            <p:xfrm>
              <a:off x="2610825" y="2905549"/>
              <a:ext cx="696685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6295493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93990857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9138282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17547196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1636184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2199750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-2.303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1.609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3.912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317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0.916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2.708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4.094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5.298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6.109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5507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718D2162-2A26-A926-3CDD-A5C41E590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2263318"/>
                  </p:ext>
                </p:extLst>
              </p:nvPr>
            </p:nvGraphicFramePr>
            <p:xfrm>
              <a:off x="2610825" y="2905549"/>
              <a:ext cx="696685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6295493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93990857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9138282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17547196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1636184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2199750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24" t="-8065" r="-5000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-2.303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1.609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3.912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317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24" t="-109836" r="-5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0.916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2.708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4.094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5.298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6.109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55072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7094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AE47A-A388-7C18-E73D-90D38451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2 Guidance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4F8E6A8-2E40-01D1-86D3-5AB7B50E7CC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dirty="0"/>
                  <a:t>1. </a:t>
                </a:r>
                <a:r>
                  <a:rPr lang="en-US" altLang="zh-CN" sz="3200" kern="1200" dirty="0">
                    <a:solidFill>
                      <a:srgbClr val="40404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Draw the line of best fit, locate 2 points on the line and find the gradient</a:t>
                </a:r>
              </a:p>
              <a:p>
                <a:r>
                  <a:rPr lang="en-US" altLang="zh-CN" sz="3200" dirty="0"/>
                  <a:t>2. </a:t>
                </a:r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Find the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3200" dirty="0">
                    <a:solidFill>
                      <a:srgbClr val="404040"/>
                    </a:solidFill>
                    <a:latin typeface="Calibri" panose="020F0502020204030204" pitchFamily="34" charset="0"/>
                  </a:rPr>
                  <a:t>-intercept, and write down the linear model using the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i="1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3200" dirty="0"/>
              </a:p>
              <a:p>
                <a:r>
                  <a:rPr lang="en-US" altLang="zh-CN" sz="3200" dirty="0"/>
                  <a:t>3. Transform logarithmic form to exponential form</a:t>
                </a:r>
              </a:p>
              <a:p>
                <a:r>
                  <a:rPr lang="en-US" altLang="zh-CN" sz="3200" dirty="0"/>
                  <a:t>4. Simplification</a:t>
                </a:r>
              </a:p>
              <a:p>
                <a:endParaRPr lang="zh-CN" altLang="en-US" sz="3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4F8E6A8-2E40-01D1-86D3-5AB7B50E7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632" r="-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52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3C13E5-FA5E-B1F0-9CC6-E83D30C5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 of Best Fit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3547E1-09C1-8468-7F94-FE8F27B6B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7969F9-1F7C-9964-A8C4-BF6E787F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94"/>
          <a:stretch/>
        </p:blipFill>
        <p:spPr>
          <a:xfrm>
            <a:off x="1747364" y="1464144"/>
            <a:ext cx="8496300" cy="49361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9A626FD-1B85-3DA8-CD3E-A9540DA99D9D}"/>
                  </a:ext>
                </a:extLst>
              </p:cNvPr>
              <p:cNvSpPr txBox="1"/>
              <p:nvPr/>
            </p:nvSpPr>
            <p:spPr>
              <a:xfrm>
                <a:off x="4798711" y="1464144"/>
                <a:ext cx="982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9A626FD-1B85-3DA8-CD3E-A9540DA99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11" y="1464144"/>
                <a:ext cx="9824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5F63C4F-97BA-1D0D-892E-451905BA83C4}"/>
                  </a:ext>
                </a:extLst>
              </p:cNvPr>
              <p:cNvSpPr txBox="1"/>
              <p:nvPr/>
            </p:nvSpPr>
            <p:spPr>
              <a:xfrm>
                <a:off x="9392691" y="5738585"/>
                <a:ext cx="982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5F63C4F-97BA-1D0D-892E-451905BA8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91" y="5738585"/>
                <a:ext cx="9824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7VPTP7ZE6X33-1933993375-2384</_dlc_DocId>
    <_dlc_DocIdUrl xmlns="9ad1216b-cdc1-40e2-a0c2-94597fd44697">
      <Url>https://cambridgeorg.sharepoint.com/sites/cie/education/pd/Curriculum_Support/_layouts/15/DocIdRedir.aspx?ID=7VPTP7ZE6X33-1933993375-2384</Url>
      <Description>7VPTP7ZE6X33-1933993375-2384</Description>
    </_dlc_DocIdUrl>
  </documentManagement>
</p:properties>
</file>

<file path=customXml/itemProps1.xml><?xml version="1.0" encoding="utf-8"?>
<ds:datastoreItem xmlns:ds="http://schemas.openxmlformats.org/officeDocument/2006/customXml" ds:itemID="{6E27AD5F-F6A2-4DE3-A203-74DA1F82E88D}"/>
</file>

<file path=customXml/itemProps2.xml><?xml version="1.0" encoding="utf-8"?>
<ds:datastoreItem xmlns:ds="http://schemas.openxmlformats.org/officeDocument/2006/customXml" ds:itemID="{1A20BF48-FE17-4235-A763-B070D82A3BAC}"/>
</file>

<file path=customXml/itemProps3.xml><?xml version="1.0" encoding="utf-8"?>
<ds:datastoreItem xmlns:ds="http://schemas.openxmlformats.org/officeDocument/2006/customXml" ds:itemID="{6E188847-72DB-4198-8116-31E19158E2E0}"/>
</file>

<file path=customXml/itemProps4.xml><?xml version="1.0" encoding="utf-8"?>
<ds:datastoreItem xmlns:ds="http://schemas.openxmlformats.org/officeDocument/2006/customXml" ds:itemID="{5C0CB5FB-8F01-48B1-B3B5-83A2F69474EB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484</Words>
  <Application>Microsoft Office PowerPoint</Application>
  <PresentationFormat>宽屏</PresentationFormat>
  <Paragraphs>74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Inter</vt:lpstr>
      <vt:lpstr>等线</vt:lpstr>
      <vt:lpstr>Arial</vt:lpstr>
      <vt:lpstr>Calibri</vt:lpstr>
      <vt:lpstr>Cambria Math</vt:lpstr>
      <vt:lpstr>Office Theme</vt:lpstr>
      <vt:lpstr>Lesson slides Topic: Exponential and Logarithmic Function Lesson 1: Linearisation Using Logarithm</vt:lpstr>
      <vt:lpstr>Linearisation of Exponential Model</vt:lpstr>
      <vt:lpstr>Example</vt:lpstr>
      <vt:lpstr>Example Continued</vt:lpstr>
      <vt:lpstr>Example Continued</vt:lpstr>
      <vt:lpstr>Linearisation of Power Model</vt:lpstr>
      <vt:lpstr>Example 2</vt:lpstr>
      <vt:lpstr>Example 2 Guidance</vt:lpstr>
      <vt:lpstr>Line of Best Fit</vt:lpstr>
      <vt:lpstr>Example 2 Answer</vt:lpstr>
      <vt:lpstr>Variation of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Donnie.XIA</dc:creator>
  <cp:lastModifiedBy>Zijian Xia</cp:lastModifiedBy>
  <cp:revision>20</cp:revision>
  <dcterms:created xsi:type="dcterms:W3CDTF">2025-03-25T00:44:00Z</dcterms:created>
  <dcterms:modified xsi:type="dcterms:W3CDTF">2025-04-02T06:24:38Z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ddc9f7d1-403f-4419-b1e9-db85b49159bf</vt:lpwstr>
  </property>
</Properties>
</file>