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sldIdLst>
    <p:sldId id="336" r:id="rId6"/>
    <p:sldId id="359" r:id="rId7"/>
    <p:sldId id="308" r:id="rId8"/>
    <p:sldId id="337" r:id="rId9"/>
    <p:sldId id="338" r:id="rId10"/>
    <p:sldId id="339" r:id="rId11"/>
    <p:sldId id="340" r:id="rId12"/>
    <p:sldId id="341" r:id="rId13"/>
    <p:sldId id="342" r:id="rId14"/>
    <p:sldId id="343" r:id="rId15"/>
    <p:sldId id="344" r:id="rId16"/>
    <p:sldId id="346" r:id="rId17"/>
    <p:sldId id="345" r:id="rId18"/>
    <p:sldId id="350" r:id="rId19"/>
    <p:sldId id="347" r:id="rId20"/>
    <p:sldId id="348" r:id="rId21"/>
    <p:sldId id="349" r:id="rId22"/>
    <p:sldId id="355" r:id="rId23"/>
    <p:sldId id="351" r:id="rId24"/>
    <p:sldId id="352" r:id="rId25"/>
    <p:sldId id="353" r:id="rId26"/>
    <p:sldId id="354" r:id="rId27"/>
    <p:sldId id="357" r:id="rId28"/>
    <p:sldId id="356" r:id="rId29"/>
    <p:sldId id="35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41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2E7155-55BD-484E-9883-F2F37D991944}" v="10" dt="2025-06-06T13:36:52.3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60" d="100"/>
          <a:sy n="60" d="100"/>
        </p:scale>
        <p:origin x="90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149434912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29257345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15450627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25515477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9828615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3306670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5092417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2698210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663218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651016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84725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10686790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9909102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9520777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9822011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8754690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9229080"/>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6819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2921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2134286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0401635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600708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17317438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40704281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4935160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965491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9213993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4266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2259121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9841612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8576399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16329447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15396370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4731026"/>
            <a:ext cx="11463443" cy="1792903"/>
          </a:xfrm>
          <a:solidFill>
            <a:srgbClr val="D74120">
              <a:alpha val="89804"/>
            </a:srgbClr>
          </a:solidFill>
          <a:ln>
            <a:solidFill>
              <a:schemeClr val="accent2"/>
            </a:solidFill>
          </a:ln>
        </p:spPr>
        <p:txBody>
          <a:bodyPr vert="horz" lIns="91440" tIns="45720" rIns="91440" bIns="45720" rtlCol="0" anchor="ctr">
            <a:normAutofit/>
          </a:bodyPr>
          <a:lstStyle/>
          <a:p>
            <a:pPr marL="0" indent="0" algn="ctr">
              <a:buNone/>
            </a:pPr>
            <a:r>
              <a:rPr lang="en-GB" sz="3600" b="1" dirty="0">
                <a:solidFill>
                  <a:schemeClr val="bg1"/>
                </a:solidFill>
                <a:latin typeface="Arial"/>
                <a:cs typeface="Arial"/>
              </a:rPr>
              <a:t>Selective summary task</a:t>
            </a:r>
          </a:p>
          <a:p>
            <a:pPr marL="0" indent="0" algn="ctr">
              <a:buNone/>
            </a:pPr>
            <a:r>
              <a:rPr lang="en-GB" sz="3600" b="1" dirty="0">
                <a:solidFill>
                  <a:schemeClr val="bg1"/>
                </a:solidFill>
                <a:latin typeface="Arial"/>
                <a:cs typeface="Arial"/>
              </a:rPr>
              <a:t>Part 1</a:t>
            </a:r>
            <a:endParaRPr lang="en-GB" sz="3600" b="1" dirty="0">
              <a:solidFill>
                <a:schemeClr val="bg1"/>
              </a:solidFill>
            </a:endParaRPr>
          </a:p>
        </p:txBody>
      </p:sp>
    </p:spTree>
    <p:extLst>
      <p:ext uri="{BB962C8B-B14F-4D97-AF65-F5344CB8AC3E}">
        <p14:creationId xmlns:p14="http://schemas.microsoft.com/office/powerpoint/2010/main" val="3061927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753979"/>
            <a:ext cx="11627999" cy="974021"/>
          </a:xfrm>
        </p:spPr>
        <p:txBody>
          <a:bodyPr>
            <a:noAutofit/>
          </a:bodyPr>
          <a:lstStyle/>
          <a:p>
            <a:pPr>
              <a:lnSpc>
                <a:spcPct val="115000"/>
              </a:lnSpc>
              <a:spcAft>
                <a:spcPts val="800"/>
              </a:spcAft>
            </a:pPr>
            <a:r>
              <a:rPr lang="en-GB" sz="2400" kern="100" dirty="0">
                <a:latin typeface="Aptos" panose="020B0004020202020204" pitchFamily="34" charset="0"/>
                <a:ea typeface="Aptos" panose="020B0004020202020204" pitchFamily="34" charset="0"/>
                <a:cs typeface="Times New Roman" panose="02020603050405020304" pitchFamily="18" charset="0"/>
              </a:rPr>
              <a:t>In this </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passage the writer describes her experiences of volunteering at an elephant park. Highlight the parts that answer the question below:</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284480" y="1728001"/>
            <a:ext cx="11623040" cy="5034568"/>
          </a:xfrm>
        </p:spPr>
        <p:txBody>
          <a:bodyPr>
            <a:normAutofit lnSpcReduction="10000"/>
          </a:bodyPr>
          <a:lstStyle/>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According to the text what makes volunteer tourism in an elephant park worthwhile for the human volunteers?</a:t>
            </a:r>
          </a:p>
          <a:p>
            <a:pPr marL="0" indent="0">
              <a:buNone/>
            </a:pPr>
            <a:endParaRPr lang="en-GB" dirty="0"/>
          </a:p>
        </p:txBody>
      </p:sp>
      <p:sp>
        <p:nvSpPr>
          <p:cNvPr id="4" name="Rectangle 3">
            <a:extLst>
              <a:ext uri="{FF2B5EF4-FFF2-40B4-BE49-F238E27FC236}">
                <a16:creationId xmlns:a16="http://schemas.microsoft.com/office/drawing/2014/main" id="{A1E6B86A-86A2-AC1F-34A3-BC6F9E87F129}"/>
              </a:ext>
            </a:extLst>
          </p:cNvPr>
          <p:cNvSpPr/>
          <p:nvPr/>
        </p:nvSpPr>
        <p:spPr>
          <a:xfrm>
            <a:off x="609600" y="1856874"/>
            <a:ext cx="10972800" cy="3144252"/>
          </a:xfrm>
          <a:prstGeom prst="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marL="457200">
              <a:lnSpc>
                <a:spcPct val="115000"/>
              </a:lnSpc>
              <a:spcAft>
                <a:spcPts val="800"/>
              </a:spcAft>
              <a:buNone/>
            </a:pPr>
            <a:r>
              <a:rPr lang="en-GB" sz="2000" i="1" kern="100" dirty="0">
                <a:effectLst/>
                <a:latin typeface="Aptos" panose="020B0004020202020204" pitchFamily="34" charset="0"/>
                <a:ea typeface="Aptos" panose="020B0004020202020204" pitchFamily="34" charset="0"/>
                <a:cs typeface="Times New Roman" panose="02020603050405020304" pitchFamily="18" charset="0"/>
              </a:rPr>
              <a:t>For someone like me, volunteer tourism can be an ideal first way to travel solo into a safe and structured environment. Dedicated social media sites offered me an opportunity to learn about the elephant park and make friends with other volunteers in advance.</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GB" sz="2000" i="1" kern="100" dirty="0">
                <a:effectLst/>
                <a:latin typeface="Aptos" panose="020B0004020202020204" pitchFamily="34" charset="0"/>
                <a:ea typeface="Aptos" panose="020B0004020202020204" pitchFamily="34" charset="0"/>
                <a:cs typeface="Times New Roman" panose="02020603050405020304" pitchFamily="18" charset="0"/>
              </a:rPr>
              <a:t>Before I started volunteering, I already knew that some elephant species were endangered, but I naively believed that all wild animals should be free. That’s a sweet sentiment, but it’s just not that simple. Due to poachers and loss of wildland, it is generally better for an elephant to be in captivity than to be in the wild.</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1612442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8000"/>
            <a:ext cx="11627999" cy="828000"/>
          </a:xfrm>
        </p:spPr>
        <p:txBody>
          <a:bodyPr>
            <a:normAutofit/>
          </a:bodyPr>
          <a:lstStyle/>
          <a:p>
            <a:pPr>
              <a:lnSpc>
                <a:spcPct val="115000"/>
              </a:lnSpc>
              <a:spcAft>
                <a:spcPts val="800"/>
              </a:spcAft>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Answer</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57A073A8-33E8-9F0A-987F-89ACE0CD5C13}"/>
              </a:ext>
            </a:extLst>
          </p:cNvPr>
          <p:cNvSpPr/>
          <p:nvPr/>
        </p:nvSpPr>
        <p:spPr>
          <a:xfrm>
            <a:off x="497305" y="1836000"/>
            <a:ext cx="11197390" cy="3135409"/>
          </a:xfrm>
          <a:prstGeom prst="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800"/>
              </a:spcAft>
              <a:buNone/>
            </a:pPr>
            <a:r>
              <a:rPr lang="en-GB" sz="2000" i="1" kern="100" dirty="0">
                <a:effectLst/>
                <a:latin typeface="Aptos" panose="020B0004020202020204" pitchFamily="34" charset="0"/>
                <a:ea typeface="Aptos" panose="020B0004020202020204" pitchFamily="34" charset="0"/>
                <a:cs typeface="Times New Roman" panose="02020603050405020304" pitchFamily="18" charset="0"/>
              </a:rPr>
              <a:t>For someone like me, volunteer tourism can be an </a:t>
            </a:r>
            <a:r>
              <a:rPr lang="en-GB" sz="20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ideal first way to travel solo into a safe and structured environment</a:t>
            </a:r>
            <a:r>
              <a:rPr lang="en-GB" sz="2000" i="1" kern="100" dirty="0">
                <a:effectLst/>
                <a:latin typeface="Aptos" panose="020B0004020202020204" pitchFamily="34" charset="0"/>
                <a:ea typeface="Aptos" panose="020B0004020202020204" pitchFamily="34" charset="0"/>
                <a:cs typeface="Times New Roman" panose="02020603050405020304" pitchFamily="18" charset="0"/>
              </a:rPr>
              <a:t>. Dedicated social media sites offered me </a:t>
            </a:r>
            <a:r>
              <a:rPr lang="en-GB" sz="20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an</a:t>
            </a:r>
            <a:r>
              <a:rPr lang="en-GB" sz="2000" i="1" kern="100" dirty="0">
                <a:effectLst/>
                <a:latin typeface="Aptos" panose="020B0004020202020204" pitchFamily="34" charset="0"/>
                <a:ea typeface="Aptos" panose="020B0004020202020204" pitchFamily="34" charset="0"/>
                <a:cs typeface="Times New Roman" panose="02020603050405020304" pitchFamily="18" charset="0"/>
              </a:rPr>
              <a:t> </a:t>
            </a:r>
            <a:r>
              <a:rPr lang="en-GB" sz="20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opportunity to learn about the elephant park</a:t>
            </a:r>
            <a:r>
              <a:rPr lang="en-GB" sz="2000" i="1" kern="100" dirty="0">
                <a:effectLst/>
                <a:latin typeface="Aptos" panose="020B0004020202020204" pitchFamily="34" charset="0"/>
                <a:ea typeface="Aptos" panose="020B0004020202020204" pitchFamily="34" charset="0"/>
                <a:cs typeface="Times New Roman" panose="02020603050405020304" pitchFamily="18" charset="0"/>
              </a:rPr>
              <a:t> and </a:t>
            </a:r>
            <a:r>
              <a:rPr lang="en-GB" sz="20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make friends with other volunteers</a:t>
            </a:r>
            <a:r>
              <a:rPr lang="en-GB" sz="2000" i="1" kern="100" dirty="0">
                <a:effectLst/>
                <a:latin typeface="Aptos" panose="020B0004020202020204" pitchFamily="34" charset="0"/>
                <a:ea typeface="Aptos" panose="020B0004020202020204" pitchFamily="34" charset="0"/>
                <a:cs typeface="Times New Roman" panose="02020603050405020304" pitchFamily="18" charset="0"/>
              </a:rPr>
              <a:t> in advance.</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2000" i="1" kern="100" dirty="0">
                <a:effectLst/>
                <a:latin typeface="Aptos" panose="020B0004020202020204" pitchFamily="34" charset="0"/>
                <a:ea typeface="Aptos" panose="020B0004020202020204" pitchFamily="34" charset="0"/>
                <a:cs typeface="Times New Roman" panose="02020603050405020304" pitchFamily="18" charset="0"/>
              </a:rPr>
              <a:t>Before I started volunteering, I already knew that some elephant species were endangered, but I naively believed that all wild animals should be free. That’s a sweet sentiment, but it’s just not that simple. Due to poachers and loss of wildland, it is generally better for an elephant to be in captivity than to be in the wild.</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C1BAC6AB-247D-50E1-078B-E64B63A39E2D}"/>
              </a:ext>
            </a:extLst>
          </p:cNvPr>
          <p:cNvSpPr txBox="1"/>
          <p:nvPr/>
        </p:nvSpPr>
        <p:spPr>
          <a:xfrm>
            <a:off x="385963" y="5065170"/>
            <a:ext cx="11420073" cy="1446550"/>
          </a:xfrm>
          <a:prstGeom prst="rect">
            <a:avLst/>
          </a:prstGeom>
          <a:noFill/>
        </p:spPr>
        <p:txBody>
          <a:bodyPr wrap="square">
            <a:spAutoFit/>
          </a:bodyPr>
          <a:lstStyle/>
          <a:p>
            <a:r>
              <a:rPr lang="en-US" sz="2200" b="1" dirty="0"/>
              <a:t>Note</a:t>
            </a:r>
            <a:r>
              <a:rPr lang="en-US" sz="2200" dirty="0"/>
              <a:t>: There are </a:t>
            </a:r>
            <a:r>
              <a:rPr lang="en-US" sz="2200" b="1" dirty="0"/>
              <a:t>three</a:t>
            </a:r>
            <a:r>
              <a:rPr lang="en-US" sz="2200" dirty="0"/>
              <a:t> relevant ideas in the first paragraph, but </a:t>
            </a:r>
            <a:r>
              <a:rPr lang="en-US" sz="2200" b="1" dirty="0"/>
              <a:t>none</a:t>
            </a:r>
            <a:r>
              <a:rPr lang="en-US" sz="2200" dirty="0"/>
              <a:t> in the second. </a:t>
            </a:r>
          </a:p>
          <a:p>
            <a:endParaRPr lang="en-US" sz="2200" dirty="0"/>
          </a:p>
          <a:p>
            <a:r>
              <a:rPr lang="en-US" sz="2200" dirty="0"/>
              <a:t>The second paragraph explains how elephant parks are worthwhile to elephants, </a:t>
            </a:r>
            <a:r>
              <a:rPr lang="en-US" sz="2200" b="1" dirty="0"/>
              <a:t>not </a:t>
            </a:r>
            <a:r>
              <a:rPr lang="en-US" sz="2200" dirty="0"/>
              <a:t>human volunteers. Therefore, there is nothing highlighted in the second paragraph.</a:t>
            </a:r>
          </a:p>
        </p:txBody>
      </p:sp>
    </p:spTree>
    <p:extLst>
      <p:ext uri="{BB962C8B-B14F-4D97-AF65-F5344CB8AC3E}">
        <p14:creationId xmlns:p14="http://schemas.microsoft.com/office/powerpoint/2010/main" val="1452111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7999"/>
            <a:ext cx="11627999" cy="1510611"/>
          </a:xfrm>
        </p:spPr>
        <p:txBody>
          <a:bodyPr>
            <a:normAutofit/>
          </a:bodyPr>
          <a:lstStyle/>
          <a:p>
            <a:pPr>
              <a:lnSpc>
                <a:spcPct val="115000"/>
              </a:lnSpc>
              <a:spcAft>
                <a:spcPts val="800"/>
              </a:spcAft>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Being selective: The key technique</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284480" y="2612075"/>
            <a:ext cx="11623040" cy="3454631"/>
          </a:xfrm>
        </p:spPr>
        <p:txBody>
          <a:bodyPr>
            <a:normAutofit/>
          </a:bodyPr>
          <a:lstStyle/>
          <a:p>
            <a:pPr marL="342900" lvl="0"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 texts that are set for this question will include lots of ideas that are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relevant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to the question asked. They will also include plenty that are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not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a:t>
            </a:r>
          </a:p>
          <a:p>
            <a:pPr marL="0" lvl="0" indent="0">
              <a:lnSpc>
                <a:spcPct val="115000"/>
              </a:lnSpc>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 key technique in summary is to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select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what is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relevant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and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ignore</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anything that is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not.</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336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51DCF3-F2AC-AC2F-473F-4215F59509B2}"/>
              </a:ext>
            </a:extLst>
          </p:cNvPr>
          <p:cNvSpPr>
            <a:spLocks noGrp="1"/>
          </p:cNvSpPr>
          <p:nvPr>
            <p:ph type="title"/>
          </p:nvPr>
        </p:nvSpPr>
        <p:spPr>
          <a:xfrm>
            <a:off x="3364778" y="1574800"/>
            <a:ext cx="5400000" cy="3600000"/>
          </a:xfrm>
          <a:prstGeom prst="ellipse">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latin typeface="Aptos" panose="020B0004020202020204" pitchFamily="34" charset="0"/>
              </a:rPr>
              <a:t>Keep it short</a:t>
            </a:r>
          </a:p>
        </p:txBody>
      </p:sp>
    </p:spTree>
    <p:extLst>
      <p:ext uri="{BB962C8B-B14F-4D97-AF65-F5344CB8AC3E}">
        <p14:creationId xmlns:p14="http://schemas.microsoft.com/office/powerpoint/2010/main" val="556981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7999"/>
            <a:ext cx="11627999" cy="1350189"/>
          </a:xfrm>
        </p:spPr>
        <p:txBody>
          <a:bodyPr>
            <a:normAutofit/>
          </a:bodyPr>
          <a:lstStyle/>
          <a:p>
            <a:pPr>
              <a:lnSpc>
                <a:spcPct val="115000"/>
              </a:lnSpc>
              <a:spcAft>
                <a:spcPts val="800"/>
              </a:spcAft>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Reminder</a:t>
            </a:r>
            <a:r>
              <a:rPr lang="en-GB" kern="100" dirty="0">
                <a:effectLst/>
                <a:latin typeface="Aptos" panose="020B0004020202020204" pitchFamily="34" charset="0"/>
                <a:ea typeface="Aptos" panose="020B0004020202020204" pitchFamily="34" charset="0"/>
                <a:cs typeface="Times New Roman" panose="02020603050405020304" pitchFamily="18" charset="0"/>
              </a:rPr>
              <a:t>:</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80000" y="2197768"/>
            <a:ext cx="11623040" cy="4288821"/>
          </a:xfrm>
        </p:spPr>
        <p:txBody>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A summary is a piece of writing that offers a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short </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version of the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main points</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of a text.</a:t>
            </a:r>
          </a:p>
          <a:p>
            <a:pPr marL="0" indent="0">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In other words, when you are writing a summary, you don’t just select the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relevant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ideas; you also need to find ways of keeping what you say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short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305068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fontScale="90000"/>
          </a:bodyPr>
          <a:lstStyle/>
          <a:p>
            <a:pPr>
              <a:lnSpc>
                <a:spcPct val="115000"/>
              </a:lnSpc>
              <a:spcAft>
                <a:spcPts val="800"/>
              </a:spcAft>
            </a:pPr>
            <a:r>
              <a:rPr lang="en-GB" sz="4000" kern="100" dirty="0">
                <a:effectLst/>
                <a:latin typeface="Aptos" panose="020B0004020202020204" pitchFamily="34" charset="0"/>
                <a:ea typeface="Aptos" panose="020B0004020202020204" pitchFamily="34" charset="0"/>
                <a:cs typeface="Times New Roman" panose="02020603050405020304" pitchFamily="18" charset="0"/>
              </a:rPr>
              <a:t>Look at this statement:</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p:txBody>
          <a:bodyPr/>
          <a:lstStyle/>
          <a:p>
            <a:pPr indent="457200">
              <a:lnSpc>
                <a:spcPct val="115000"/>
              </a:lnSpc>
              <a:spcAft>
                <a:spcPts val="800"/>
              </a:spcAft>
            </a:pPr>
            <a:endParaRPr lang="en-GB" sz="4000" i="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2400" b="1" u="sng"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b="1" u="sng" kern="100" dirty="0">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What does the writer like doing?</a:t>
            </a:r>
          </a:p>
        </p:txBody>
      </p:sp>
      <p:sp>
        <p:nvSpPr>
          <p:cNvPr id="4" name="Rectangle 3">
            <a:extLst>
              <a:ext uri="{FF2B5EF4-FFF2-40B4-BE49-F238E27FC236}">
                <a16:creationId xmlns:a16="http://schemas.microsoft.com/office/drawing/2014/main" id="{68A84CEC-0DF8-6250-EB1C-3556E513297C}"/>
              </a:ext>
            </a:extLst>
          </p:cNvPr>
          <p:cNvSpPr/>
          <p:nvPr/>
        </p:nvSpPr>
        <p:spPr>
          <a:xfrm>
            <a:off x="669758" y="2417984"/>
            <a:ext cx="10852484" cy="1378162"/>
          </a:xfrm>
          <a:prstGeom prst="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457200" algn="ctr" defTabSz="914400" rtl="0" eaLnBrk="1" fontAlgn="auto" latinLnBrk="0" hangingPunct="1">
              <a:lnSpc>
                <a:spcPct val="115000"/>
              </a:lnSpc>
              <a:spcBef>
                <a:spcPts val="0"/>
              </a:spcBef>
              <a:spcAft>
                <a:spcPts val="800"/>
              </a:spcAft>
              <a:buClrTx/>
              <a:buSzTx/>
              <a:buFontTx/>
              <a:buNone/>
              <a:tabLst/>
              <a:defRPr/>
            </a:pPr>
            <a:endParaRPr kumimoji="0" lang="en-GB" sz="3200" b="0" i="1" u="none" strike="noStrike" kern="100" cap="none" spc="0" normalizeH="0" baseline="0" noProof="0" dirty="0">
              <a:ln>
                <a:noFill/>
              </a:ln>
              <a:solidFill>
                <a:srgbClr val="252525"/>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457200" algn="ctr" defTabSz="914400" rtl="0" eaLnBrk="1" fontAlgn="auto" latinLnBrk="0" hangingPunct="1">
              <a:lnSpc>
                <a:spcPct val="115000"/>
              </a:lnSpc>
              <a:spcBef>
                <a:spcPts val="0"/>
              </a:spcBef>
              <a:spcAft>
                <a:spcPts val="800"/>
              </a:spcAft>
              <a:buClrTx/>
              <a:buSzTx/>
              <a:buFontTx/>
              <a:buNone/>
              <a:tabLst/>
              <a:defRPr/>
            </a:pPr>
            <a:r>
              <a:rPr kumimoji="0" lang="en-GB" sz="2800" b="0" i="1" u="none" strike="noStrike" kern="100" cap="none" spc="0" normalizeH="0" baseline="0" noProof="0" dirty="0">
                <a:ln>
                  <a:noFill/>
                </a:ln>
                <a:solidFill>
                  <a:srgbClr val="252525"/>
                </a:solidFill>
                <a:effectLst/>
                <a:uLnTx/>
                <a:uFillTx/>
                <a:latin typeface="Aptos" panose="020B0004020202020204" pitchFamily="34" charset="0"/>
                <a:ea typeface="Aptos" panose="020B0004020202020204" pitchFamily="34" charset="0"/>
                <a:cs typeface="Times New Roman" panose="02020603050405020304" pitchFamily="18" charset="0"/>
              </a:rPr>
              <a:t>I like playing football, tennis and netball.</a:t>
            </a:r>
          </a:p>
          <a:p>
            <a:pPr indent="0">
              <a:lnSpc>
                <a:spcPct val="115000"/>
              </a:lnSpc>
              <a:spcAft>
                <a:spcPts val="800"/>
              </a:spcAft>
              <a:buNone/>
            </a:pPr>
            <a:endParaRPr lang="en-GB" sz="2800" kern="100" dirty="0">
              <a:latin typeface="Aptos" panose="020B0004020202020204" pitchFamily="34" charset="0"/>
              <a:ea typeface="Aptos" panose="020B0004020202020204" pitchFamily="34" charset="0"/>
              <a:cs typeface="Times New Roman" panose="02020603050405020304" pitchFamily="18" charset="0"/>
            </a:endParaRPr>
          </a:p>
          <a:p>
            <a:pPr algn="ctr"/>
            <a:endParaRPr lang="en-GB" dirty="0"/>
          </a:p>
        </p:txBody>
      </p:sp>
    </p:spTree>
    <p:extLst>
      <p:ext uri="{BB962C8B-B14F-4D97-AF65-F5344CB8AC3E}">
        <p14:creationId xmlns:p14="http://schemas.microsoft.com/office/powerpoint/2010/main" val="253761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lstStyle/>
          <a:p>
            <a:pPr marR="0" lvl="0" algn="l" defTabSz="914400" rtl="0" eaLnBrk="1" fontAlgn="auto" latinLnBrk="0" hangingPunct="1">
              <a:lnSpc>
                <a:spcPct val="115000"/>
              </a:lnSpc>
              <a:spcBef>
                <a:spcPts val="1000"/>
              </a:spcBef>
              <a:spcAft>
                <a:spcPts val="800"/>
              </a:spcAft>
              <a:buClrTx/>
              <a:buSzTx/>
              <a:tabLst/>
              <a:defRPr/>
            </a:pPr>
            <a:r>
              <a:rPr kumimoji="0" lang="en-GB" sz="2400" b="1" i="0" strike="noStrike" kern="100" cap="none" spc="0" normalizeH="0" baseline="0" noProof="0" dirty="0">
                <a:ln>
                  <a:noFill/>
                </a:ln>
                <a:solidFill>
                  <a:srgbClr val="252525"/>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2800" b="1" i="0" strike="noStrike" kern="100" cap="none" spc="0" normalizeH="0" baseline="0" noProof="0" dirty="0">
                <a:ln>
                  <a:noFill/>
                </a:ln>
                <a:solidFill>
                  <a:srgbClr val="252525"/>
                </a:solidFill>
                <a:effectLst/>
                <a:uLnTx/>
                <a:uFillTx/>
                <a:latin typeface="Aptos" panose="020B0004020202020204" pitchFamily="34" charset="0"/>
                <a:ea typeface="Aptos" panose="020B0004020202020204" pitchFamily="34" charset="0"/>
                <a:cs typeface="Times New Roman" panose="02020603050405020304" pitchFamily="18" charset="0"/>
              </a:rPr>
              <a:t>Answer</a:t>
            </a:r>
            <a:r>
              <a:rPr kumimoji="0" lang="en-GB" sz="2800" b="1" i="0" u="none" strike="noStrike" kern="100" cap="none" spc="0" normalizeH="0" baseline="0" noProof="0" dirty="0">
                <a:ln>
                  <a:noFill/>
                </a:ln>
                <a:solidFill>
                  <a:srgbClr val="252525"/>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2800" b="0" i="1" u="none" strike="noStrike" kern="100" cap="none" spc="0" normalizeH="0" baseline="0" noProof="0" dirty="0">
                <a:ln>
                  <a:noFill/>
                </a:ln>
                <a:solidFill>
                  <a:srgbClr val="252525"/>
                </a:solidFill>
                <a:effectLst/>
                <a:uLnTx/>
                <a:uFillTx/>
                <a:latin typeface="Aptos" panose="020B0004020202020204" pitchFamily="34" charset="0"/>
                <a:ea typeface="Aptos" panose="020B0004020202020204" pitchFamily="34" charset="0"/>
                <a:cs typeface="Times New Roman" panose="02020603050405020304" pitchFamily="18" charset="0"/>
              </a:rPr>
              <a:t>They like playing football, tennis and netball.</a:t>
            </a:r>
            <a:endParaRPr kumimoji="0" lang="en-GB" sz="2800" b="0" i="0" u="none" strike="noStrike" kern="100" cap="none" spc="0" normalizeH="0" baseline="0" noProof="0" dirty="0">
              <a:ln>
                <a:noFill/>
              </a:ln>
              <a:solidFill>
                <a:srgbClr val="252525"/>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2089423" y="1728000"/>
            <a:ext cx="8980359" cy="3402001"/>
          </a:xfrm>
        </p:spPr>
        <p:txBody>
          <a:bodyPr/>
          <a:lstStyle/>
          <a:p>
            <a:pPr>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That’s correct, but it’s just as long as the original. </a:t>
            </a:r>
          </a:p>
          <a:p>
            <a:pPr>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How could you make it shorter?</a:t>
            </a:r>
          </a:p>
          <a:p>
            <a:pPr>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Answer: </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They like playing sport.</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380579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fontScale="90000"/>
          </a:bodyPr>
          <a:lstStyle/>
          <a:p>
            <a:pPr>
              <a:lnSpc>
                <a:spcPct val="115000"/>
              </a:lnSpc>
              <a:spcAft>
                <a:spcPts val="800"/>
              </a:spcAft>
            </a:pPr>
            <a:r>
              <a:rPr lang="en-GB" sz="4000" kern="100" dirty="0">
                <a:effectLst/>
                <a:latin typeface="Aptos" panose="020B0004020202020204" pitchFamily="34" charset="0"/>
                <a:ea typeface="Aptos" panose="020B0004020202020204" pitchFamily="34" charset="0"/>
                <a:cs typeface="Times New Roman" panose="02020603050405020304" pitchFamily="18" charset="0"/>
              </a:rPr>
              <a:t>Try another one:</a:t>
            </a:r>
          </a:p>
        </p:txBody>
      </p:sp>
      <p:sp>
        <p:nvSpPr>
          <p:cNvPr id="4" name="Rectangle 3">
            <a:extLst>
              <a:ext uri="{FF2B5EF4-FFF2-40B4-BE49-F238E27FC236}">
                <a16:creationId xmlns:a16="http://schemas.microsoft.com/office/drawing/2014/main" id="{647369A5-546E-A76E-C699-2451368A3639}"/>
              </a:ext>
            </a:extLst>
          </p:cNvPr>
          <p:cNvSpPr/>
          <p:nvPr/>
        </p:nvSpPr>
        <p:spPr>
          <a:xfrm>
            <a:off x="1451810" y="2256017"/>
            <a:ext cx="9288379" cy="2734450"/>
          </a:xfrm>
          <a:prstGeom prst="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marL="457200">
              <a:lnSpc>
                <a:spcPct val="115000"/>
              </a:lnSpc>
              <a:spcAft>
                <a:spcPts val="800"/>
              </a:spcAft>
            </a:pPr>
            <a:r>
              <a:rPr lang="en-GB" sz="2800" i="1" kern="100" dirty="0">
                <a:effectLst/>
                <a:latin typeface="Aptos" panose="020B0004020202020204" pitchFamily="34" charset="0"/>
                <a:ea typeface="Aptos" panose="020B0004020202020204" pitchFamily="34" charset="0"/>
                <a:cs typeface="Times New Roman" panose="02020603050405020304" pitchFamily="18" charset="0"/>
              </a:rPr>
              <a:t>My teacher has travelled to China, Australia, the United States of America, as well as France, Germany and Belgium.</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B9601CC-96A7-5765-A203-D5E24101FE5E}"/>
              </a:ext>
            </a:extLst>
          </p:cNvPr>
          <p:cNvSpPr txBox="1"/>
          <p:nvPr/>
        </p:nvSpPr>
        <p:spPr>
          <a:xfrm>
            <a:off x="790075" y="5518485"/>
            <a:ext cx="9717504" cy="630750"/>
          </a:xfrm>
          <a:prstGeom prst="rect">
            <a:avLst/>
          </a:prstGeom>
          <a:noFill/>
        </p:spPr>
        <p:txBody>
          <a:bodyPr wrap="square">
            <a:sp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Where has the teacher travelled to</a:t>
            </a:r>
            <a:r>
              <a:rPr lang="en-GB" sz="3200" kern="100" dirty="0">
                <a:effectLst/>
                <a:latin typeface="Aptos" panose="020B0004020202020204" pitchFamily="34" charset="0"/>
                <a:ea typeface="Aptos" panose="020B0004020202020204" pitchFamily="34" charset="0"/>
                <a:cs typeface="Times New Roman" panose="02020603050405020304" pitchFamily="18" charset="0"/>
              </a:rPr>
              <a: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1029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80000" y="1163782"/>
            <a:ext cx="11832000" cy="5322807"/>
          </a:xfrm>
        </p:spPr>
        <p:txBody>
          <a:bodyPr>
            <a:normAutofit/>
          </a:bodyPr>
          <a:lstStyle/>
          <a:p>
            <a:pPr marL="0" indent="0">
              <a:buNone/>
            </a:pPr>
            <a:r>
              <a:rPr lang="en-GB" dirty="0"/>
              <a:t>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Answer 1 (long):</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 They have travelled to China, Australia, the United States 			of America, as well as France, Germany and Belgium.</a:t>
            </a:r>
          </a:p>
          <a:p>
            <a:pPr marL="0" indent="0">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400" i="1"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buNone/>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Answer 2 (short)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 They have travelled to many countries around the world.</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400" i="1"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endParaRPr lang="en-GB" sz="2800" b="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Answer 3 (shorter)</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 They have travelled extensively.</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9" name="Graphic 8" descr="Smiling face outline with solid fill">
            <a:extLst>
              <a:ext uri="{FF2B5EF4-FFF2-40B4-BE49-F238E27FC236}">
                <a16:creationId xmlns:a16="http://schemas.microsoft.com/office/drawing/2014/main" id="{A9B17711-21C9-4925-99F8-B4A35408B7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097600" y="3590934"/>
            <a:ext cx="914400" cy="914400"/>
          </a:xfrm>
          <a:prstGeom prst="rect">
            <a:avLst/>
          </a:prstGeom>
        </p:spPr>
      </p:pic>
      <p:pic>
        <p:nvPicPr>
          <p:cNvPr id="11" name="Graphic 10" descr="Neutral face outline with solid fill">
            <a:extLst>
              <a:ext uri="{FF2B5EF4-FFF2-40B4-BE49-F238E27FC236}">
                <a16:creationId xmlns:a16="http://schemas.microsoft.com/office/drawing/2014/main" id="{F0A15DBC-1681-08B2-E9E2-54270EEF5A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97600" y="1609680"/>
            <a:ext cx="914400" cy="914400"/>
          </a:xfrm>
          <a:prstGeom prst="rect">
            <a:avLst/>
          </a:prstGeom>
        </p:spPr>
      </p:pic>
      <p:pic>
        <p:nvPicPr>
          <p:cNvPr id="13" name="Graphic 12" descr="Sunglasses face outline outline">
            <a:extLst>
              <a:ext uri="{FF2B5EF4-FFF2-40B4-BE49-F238E27FC236}">
                <a16:creationId xmlns:a16="http://schemas.microsoft.com/office/drawing/2014/main" id="{8A76BF34-DD38-DB0C-D434-DE1A6760A4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97600" y="5237018"/>
            <a:ext cx="914400" cy="914400"/>
          </a:xfrm>
          <a:prstGeom prst="rect">
            <a:avLst/>
          </a:prstGeom>
        </p:spPr>
      </p:pic>
    </p:spTree>
    <p:extLst>
      <p:ext uri="{BB962C8B-B14F-4D97-AF65-F5344CB8AC3E}">
        <p14:creationId xmlns:p14="http://schemas.microsoft.com/office/powerpoint/2010/main" val="233644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7999"/>
            <a:ext cx="11627999" cy="1210267"/>
          </a:xfrm>
        </p:spPr>
        <p:txBody>
          <a:bodyPr>
            <a:normAutofit/>
          </a:bodyPr>
          <a:lstStyle/>
          <a:p>
            <a:pPr>
              <a:lnSpc>
                <a:spcPct val="115000"/>
              </a:lnSpc>
              <a:spcAft>
                <a:spcPts val="800"/>
              </a:spcAft>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Keep it short: Key technique</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80000" y="2454442"/>
            <a:ext cx="11623040" cy="4032147"/>
          </a:xfrm>
        </p:spPr>
        <p:txBody>
          <a:bodyPr>
            <a:normAutofit/>
          </a:bodyPr>
          <a:lstStyle/>
          <a:p>
            <a:pPr marL="342900" lvl="0"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 two examples above use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lists of details</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to say something. Many of the texts that you will be set do the same thing.</a:t>
            </a:r>
          </a:p>
          <a:p>
            <a:pPr marL="0" lvl="0" indent="0">
              <a:lnSpc>
                <a:spcPct val="115000"/>
              </a:lnSpc>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 key technique in summary is to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replace</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lists of detail with the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main ideas </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that they describe.</a:t>
            </a:r>
          </a:p>
        </p:txBody>
      </p:sp>
    </p:spTree>
    <p:extLst>
      <p:ext uri="{BB962C8B-B14F-4D97-AF65-F5344CB8AC3E}">
        <p14:creationId xmlns:p14="http://schemas.microsoft.com/office/powerpoint/2010/main" val="217470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DFFEB-ECAF-5ED5-98E1-182C44150B99}"/>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5828721A-080A-D941-1A1C-2E0C0E210B1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610DC8C0-ECC9-0AF9-F67E-CF71A0A4194A}"/>
              </a:ext>
            </a:extLst>
          </p:cNvPr>
          <p:cNvSpPr>
            <a:spLocks noGrp="1"/>
          </p:cNvSpPr>
          <p:nvPr>
            <p:ph idx="1"/>
          </p:nvPr>
        </p:nvSpPr>
        <p:spPr>
          <a:xfrm>
            <a:off x="364278" y="531628"/>
            <a:ext cx="11463443" cy="5699051"/>
          </a:xfrm>
          <a:solidFill>
            <a:srgbClr val="D74120">
              <a:alpha val="89804"/>
            </a:srgbClr>
          </a:solidFill>
          <a:ln>
            <a:solidFill>
              <a:schemeClr val="accent2"/>
            </a:solidFill>
          </a:ln>
        </p:spPr>
        <p:txBody>
          <a:bodyPr vert="horz" lIns="91440" tIns="45720" rIns="91440" bIns="45720" rtlCol="0" anchor="ctr">
            <a:normAutofit/>
          </a:bodyPr>
          <a:lstStyle/>
          <a:p>
            <a:pPr marL="0" indent="0" algn="ctr">
              <a:buNone/>
            </a:pPr>
            <a:r>
              <a:rPr lang="en-GB" sz="2800" b="1" dirty="0">
                <a:solidFill>
                  <a:schemeClr val="bg1"/>
                </a:solidFill>
                <a:effectLst/>
                <a:latin typeface="Arial" panose="020B0604020202020204" pitchFamily="34" charset="0"/>
                <a:ea typeface="MS Mincho" panose="02020609040205080304" pitchFamily="49" charset="-128"/>
              </a:rPr>
              <a:t>Learning objective: </a:t>
            </a:r>
          </a:p>
          <a:p>
            <a:pPr marL="0" indent="0" algn="ctr">
              <a:buNone/>
            </a:pPr>
            <a:r>
              <a:rPr lang="en-GB" sz="2800" dirty="0">
                <a:solidFill>
                  <a:schemeClr val="bg1"/>
                </a:solidFill>
                <a:effectLst/>
                <a:latin typeface="Arial" panose="020B0604020202020204" pitchFamily="34" charset="0"/>
                <a:ea typeface="MS Mincho" panose="02020609040205080304" pitchFamily="49" charset="-128"/>
              </a:rPr>
              <a:t>Understanding two key elements of the selective summary task: </a:t>
            </a:r>
            <a:r>
              <a:rPr lang="en-GB" sz="2800" u="sng" dirty="0">
                <a:solidFill>
                  <a:schemeClr val="bg1"/>
                </a:solidFill>
                <a:effectLst/>
                <a:latin typeface="Arial" panose="020B0604020202020204" pitchFamily="34" charset="0"/>
                <a:ea typeface="MS Mincho" panose="02020609040205080304" pitchFamily="49" charset="-128"/>
              </a:rPr>
              <a:t>selection </a:t>
            </a:r>
            <a:r>
              <a:rPr lang="en-GB" sz="2800" dirty="0">
                <a:solidFill>
                  <a:schemeClr val="bg1"/>
                </a:solidFill>
                <a:effectLst/>
                <a:latin typeface="Arial" panose="020B0604020202020204" pitchFamily="34" charset="0"/>
                <a:ea typeface="MS Mincho" panose="02020609040205080304" pitchFamily="49" charset="-128"/>
              </a:rPr>
              <a:t>and </a:t>
            </a:r>
            <a:r>
              <a:rPr lang="en-GB" sz="2800" u="sng" dirty="0">
                <a:solidFill>
                  <a:schemeClr val="bg1"/>
                </a:solidFill>
                <a:effectLst/>
                <a:latin typeface="Arial" panose="020B0604020202020204" pitchFamily="34" charset="0"/>
                <a:ea typeface="MS Mincho" panose="02020609040205080304" pitchFamily="49" charset="-128"/>
              </a:rPr>
              <a:t>concision</a:t>
            </a:r>
            <a:r>
              <a:rPr lang="en-GB" sz="2800" dirty="0">
                <a:solidFill>
                  <a:schemeClr val="bg1"/>
                </a:solidFill>
                <a:effectLst/>
                <a:latin typeface="Arial" panose="020B0604020202020204" pitchFamily="34" charset="0"/>
                <a:ea typeface="MS Mincho" panose="02020609040205080304" pitchFamily="49" charset="-128"/>
              </a:rPr>
              <a:t>.</a:t>
            </a:r>
          </a:p>
          <a:p>
            <a:pPr marL="0" indent="0" algn="ctr">
              <a:buNone/>
            </a:pPr>
            <a:endParaRPr lang="en-GB" sz="2800" dirty="0">
              <a:solidFill>
                <a:schemeClr val="bg1"/>
              </a:solidFill>
              <a:ea typeface="MS Mincho" panose="02020609040205080304" pitchFamily="49" charset="-128"/>
            </a:endParaRPr>
          </a:p>
          <a:p>
            <a:pPr marL="0" indent="0" algn="ctr">
              <a:buNone/>
            </a:pPr>
            <a:r>
              <a:rPr lang="en-GB" sz="2800" b="1" dirty="0">
                <a:solidFill>
                  <a:schemeClr val="bg1"/>
                </a:solidFill>
                <a:effectLst/>
                <a:latin typeface="Arial" panose="020B0604020202020204" pitchFamily="34" charset="0"/>
                <a:ea typeface="MS Mincho" panose="02020609040205080304" pitchFamily="49" charset="-128"/>
              </a:rPr>
              <a:t>Lesson objectives:</a:t>
            </a:r>
          </a:p>
          <a:p>
            <a:pPr marL="0" indent="0" algn="ctr">
              <a:buNone/>
            </a:pPr>
            <a:r>
              <a:rPr lang="en-GB" sz="2800" dirty="0">
                <a:solidFill>
                  <a:schemeClr val="bg1"/>
                </a:solidFill>
                <a:effectLst/>
                <a:latin typeface="Arial" panose="020B0604020202020204" pitchFamily="34" charset="0"/>
                <a:ea typeface="MS Mincho" panose="02020609040205080304" pitchFamily="49" charset="-128"/>
              </a:rPr>
              <a:t>To move through a series of activities that introduce the ideas of section and concision and then put them into action.</a:t>
            </a:r>
          </a:p>
          <a:p>
            <a:pPr marL="0" indent="0" algn="ctr">
              <a:buNone/>
            </a:pPr>
            <a:r>
              <a:rPr lang="en-GB" sz="2800" dirty="0">
                <a:solidFill>
                  <a:schemeClr val="bg1"/>
                </a:solidFill>
                <a:effectLst/>
                <a:latin typeface="Arial" panose="020B0604020202020204" pitchFamily="34" charset="0"/>
                <a:ea typeface="MS Mincho" panose="02020609040205080304" pitchFamily="49" charset="-128"/>
              </a:rPr>
              <a:t>To build through a series of tasks from straightforward lists to a simplified version of the summary task from the exam paper.</a:t>
            </a:r>
            <a:endParaRPr lang="en-GB" sz="2800" b="1" dirty="0">
              <a:solidFill>
                <a:schemeClr val="bg1"/>
              </a:solidFill>
            </a:endParaRPr>
          </a:p>
        </p:txBody>
      </p:sp>
    </p:spTree>
    <p:extLst>
      <p:ext uri="{BB962C8B-B14F-4D97-AF65-F5344CB8AC3E}">
        <p14:creationId xmlns:p14="http://schemas.microsoft.com/office/powerpoint/2010/main" val="3347385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Autofit/>
          </a:bodyPr>
          <a:lstStyle/>
          <a:p>
            <a:pPr>
              <a:lnSpc>
                <a:spcPct val="115000"/>
              </a:lnSpc>
              <a:spcAft>
                <a:spcPts val="800"/>
              </a:spcAft>
            </a:pPr>
            <a:r>
              <a:rPr lang="en-GB" sz="2800" kern="100" dirty="0">
                <a:latin typeface="Aptos" panose="020B0004020202020204" pitchFamily="34" charset="0"/>
                <a:ea typeface="Aptos" panose="020B0004020202020204" pitchFamily="34" charset="0"/>
                <a:cs typeface="Times New Roman" panose="02020603050405020304" pitchFamily="18" charset="0"/>
              </a:rPr>
              <a:t>L</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ook at this longer passage where the writer reflects on their school days:</a:t>
            </a:r>
          </a:p>
        </p:txBody>
      </p:sp>
      <p:sp>
        <p:nvSpPr>
          <p:cNvPr id="4" name="Rectangle 3">
            <a:extLst>
              <a:ext uri="{FF2B5EF4-FFF2-40B4-BE49-F238E27FC236}">
                <a16:creationId xmlns:a16="http://schemas.microsoft.com/office/drawing/2014/main" id="{9657A2BB-C8FA-C05A-719F-AF291E2981F5}"/>
              </a:ext>
            </a:extLst>
          </p:cNvPr>
          <p:cNvSpPr/>
          <p:nvPr/>
        </p:nvSpPr>
        <p:spPr>
          <a:xfrm>
            <a:off x="697831" y="1909011"/>
            <a:ext cx="10796337" cy="3737810"/>
          </a:xfrm>
          <a:prstGeom prst="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marL="457200">
              <a:lnSpc>
                <a:spcPct val="115000"/>
              </a:lnSpc>
              <a:spcAft>
                <a:spcPts val="800"/>
              </a:spcAft>
            </a:pPr>
            <a:r>
              <a:rPr lang="en-GB" sz="2400" i="1" kern="100" dirty="0">
                <a:effectLst/>
                <a:latin typeface="Aptos" panose="020B0004020202020204" pitchFamily="34" charset="0"/>
                <a:ea typeface="Aptos" panose="020B0004020202020204" pitchFamily="34" charset="0"/>
                <a:cs typeface="Times New Roman" panose="02020603050405020304" pitchFamily="18" charset="0"/>
              </a:rPr>
              <a:t>Looking back, there were many things that I enjoyed when I was at school. I was always a sociable child, so the idea of being around a group of people the same age as me, many of whom shared the same interests as me, was great. In fact, I still keep in touch with many of my schoolmates.  I guess I’m lucky, but I also really enjoyed many of the lessons. I’ll admit that I didn’t shine in anything to do with languages, but when it came to numbers, I loved it. Maths and the sciences made sense to me and there was always a pleasure in studying something that just ‘clicked’.</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AAA69276-DDDB-DDDA-B7ED-0061D6FF7C6E}"/>
              </a:ext>
            </a:extLst>
          </p:cNvPr>
          <p:cNvSpPr txBox="1"/>
          <p:nvPr/>
        </p:nvSpPr>
        <p:spPr>
          <a:xfrm>
            <a:off x="697831" y="5850000"/>
            <a:ext cx="9825790" cy="563424"/>
          </a:xfrm>
          <a:prstGeom prst="rect">
            <a:avLst/>
          </a:prstGeom>
          <a:noFill/>
        </p:spPr>
        <p:txBody>
          <a:bodyPr wrap="square">
            <a:sp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What did the writer enjoy about school?</a:t>
            </a:r>
          </a:p>
        </p:txBody>
      </p:sp>
    </p:spTree>
    <p:extLst>
      <p:ext uri="{BB962C8B-B14F-4D97-AF65-F5344CB8AC3E}">
        <p14:creationId xmlns:p14="http://schemas.microsoft.com/office/powerpoint/2010/main" val="2242871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fontScale="90000"/>
          </a:bodyPr>
          <a:lstStyle/>
          <a:p>
            <a:pPr>
              <a:lnSpc>
                <a:spcPct val="115000"/>
              </a:lnSpc>
              <a:spcAft>
                <a:spcPts val="800"/>
              </a:spcAft>
            </a:pPr>
            <a:r>
              <a:rPr lang="en-GB" sz="4000" b="1" kern="100" dirty="0">
                <a:effectLst/>
                <a:latin typeface="Aptos" panose="020B0004020202020204" pitchFamily="34" charset="0"/>
                <a:ea typeface="Aptos" panose="020B0004020202020204" pitchFamily="34" charset="0"/>
                <a:cs typeface="Times New Roman" panose="02020603050405020304" pitchFamily="18" charset="0"/>
              </a:rPr>
              <a:t>Answer</a:t>
            </a:r>
            <a:endParaRPr lang="en-GB"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80000" y="2294021"/>
            <a:ext cx="11623040" cy="3026124"/>
          </a:xfrm>
        </p:spPr>
        <p:txBody>
          <a:bodyPr>
            <a:normAutofit/>
          </a:bodyPr>
          <a:lstStyle/>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There are over 100 words here, but only two main points:</a:t>
            </a:r>
          </a:p>
          <a:p>
            <a:pPr marL="342900" lvl="0"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They enjoyed interacting with their peers and/or making friends.</a:t>
            </a:r>
          </a:p>
          <a:p>
            <a:pPr marL="342900" lvl="0" indent="-342900">
              <a:lnSpc>
                <a:spcPct val="115000"/>
              </a:lnSpc>
              <a:spcAft>
                <a:spcPts val="800"/>
              </a:spcAft>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They liked the subjects that fitted with their natural abilities.</a:t>
            </a:r>
          </a:p>
        </p:txBody>
      </p:sp>
    </p:spTree>
    <p:extLst>
      <p:ext uri="{BB962C8B-B14F-4D97-AF65-F5344CB8AC3E}">
        <p14:creationId xmlns:p14="http://schemas.microsoft.com/office/powerpoint/2010/main" val="142644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CA5C8202-0AB2-86BA-0F60-00BD1F79F820}"/>
              </a:ext>
            </a:extLst>
          </p:cNvPr>
          <p:cNvSpPr/>
          <p:nvPr/>
        </p:nvSpPr>
        <p:spPr>
          <a:xfrm>
            <a:off x="2929664" y="1629000"/>
            <a:ext cx="5400000" cy="3600000"/>
          </a:xfrm>
          <a:prstGeom prst="ellipse">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Putting it all together</a:t>
            </a:r>
          </a:p>
        </p:txBody>
      </p:sp>
    </p:spTree>
    <p:extLst>
      <p:ext uri="{BB962C8B-B14F-4D97-AF65-F5344CB8AC3E}">
        <p14:creationId xmlns:p14="http://schemas.microsoft.com/office/powerpoint/2010/main" val="3902066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8000"/>
            <a:ext cx="11627999" cy="1173726"/>
          </a:xfrm>
        </p:spPr>
        <p:txBody>
          <a:bodyPr>
            <a:normAutofit/>
          </a:bodyPr>
          <a:lstStyle/>
          <a:p>
            <a:pPr>
              <a:lnSpc>
                <a:spcPct val="115000"/>
              </a:lnSpc>
              <a:spcAft>
                <a:spcPts val="800"/>
              </a:spcAft>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Remember:</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p:txBody>
          <a:bodyPr/>
          <a:lstStyle/>
          <a:p>
            <a:pPr marL="0" indent="0">
              <a:buNone/>
            </a:pPr>
            <a:r>
              <a:rPr lang="en-GB" dirty="0"/>
              <a:t> </a:t>
            </a:r>
          </a:p>
          <a:p>
            <a:pPr marL="800100" lvl="1"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Only select what is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relevant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a:t>
            </a:r>
          </a:p>
          <a:p>
            <a:pPr marL="457200" lvl="1" indent="0">
              <a:lnSpc>
                <a:spcPct val="115000"/>
              </a:lnSpc>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spcAft>
                <a:spcPts val="800"/>
              </a:spcAft>
              <a:buFont typeface="Symbol" panose="05050102010706020507" pitchFamily="18" charset="2"/>
              <a:buChar char=""/>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Keep it short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 no lists of details.</a:t>
            </a:r>
          </a:p>
        </p:txBody>
      </p:sp>
    </p:spTree>
    <p:extLst>
      <p:ext uri="{BB962C8B-B14F-4D97-AF65-F5344CB8AC3E}">
        <p14:creationId xmlns:p14="http://schemas.microsoft.com/office/powerpoint/2010/main" val="145841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242400" y="799452"/>
            <a:ext cx="11627999" cy="720000"/>
          </a:xfrm>
        </p:spPr>
        <p:txBody>
          <a:bodyPr>
            <a:noAutofit/>
          </a:bodyPr>
          <a:lstStyle/>
          <a:p>
            <a:pPr>
              <a:lnSpc>
                <a:spcPct val="115000"/>
              </a:lnSpc>
              <a:spcAft>
                <a:spcPts val="800"/>
              </a:spcAft>
            </a:pPr>
            <a:r>
              <a:rPr lang="en-GB" sz="2400" b="1" kern="100" dirty="0">
                <a:effectLst/>
                <a:latin typeface="Aptos" panose="020B0004020202020204" pitchFamily="34" charset="0"/>
                <a:ea typeface="Aptos" panose="020B0004020202020204" pitchFamily="34" charset="0"/>
                <a:cs typeface="Times New Roman" panose="02020603050405020304" pitchFamily="18" charset="0"/>
              </a:rPr>
              <a:t>Question:</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According to the writer, in what ways can someone buying and living in their 	        first underground home ensure that it is a positive experience?</a:t>
            </a:r>
          </a:p>
        </p:txBody>
      </p:sp>
      <p:sp>
        <p:nvSpPr>
          <p:cNvPr id="4" name="Rectangle 3">
            <a:extLst>
              <a:ext uri="{FF2B5EF4-FFF2-40B4-BE49-F238E27FC236}">
                <a16:creationId xmlns:a16="http://schemas.microsoft.com/office/drawing/2014/main" id="{ED740455-03BB-9CE3-E395-D954A0819C0B}"/>
              </a:ext>
            </a:extLst>
          </p:cNvPr>
          <p:cNvSpPr/>
          <p:nvPr/>
        </p:nvSpPr>
        <p:spPr>
          <a:xfrm>
            <a:off x="304799" y="1657999"/>
            <a:ext cx="11503200" cy="4785094"/>
          </a:xfrm>
          <a:prstGeom prst="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marL="457200">
              <a:lnSpc>
                <a:spcPct val="115000"/>
              </a:lnSpc>
              <a:spcAft>
                <a:spcPts val="800"/>
              </a:spcAft>
              <a:buNone/>
            </a:pPr>
            <a:r>
              <a:rPr lang="en-GB" sz="2000" i="1" kern="100" dirty="0">
                <a:effectLst/>
                <a:latin typeface="Aptos" panose="020B0004020202020204" pitchFamily="34" charset="0"/>
                <a:ea typeface="Aptos" panose="020B0004020202020204" pitchFamily="34" charset="0"/>
                <a:cs typeface="Times New Roman" panose="02020603050405020304" pitchFamily="18" charset="0"/>
              </a:rPr>
              <a:t>We were advised not to build our home in some splendidly remote hillside, but to find a pre-built home in an underground community. This saddened us as we had indulged in a romantic notion of complete independence and freedom, cut off from the hustle and bustle of human life. It would have been a dream to design the house ourselves then oversee its construction. But after reading online stories of people who’d thought like us and their house’s subsequent leaks, mould and constant repairs, we sadly concluded that this was not a good idea. After all, we reasoned, being part of a community would be more practical: advice and a potential support network in case of problems were definite advantages.</a:t>
            </a:r>
            <a:endParaRPr lang="en-GB" sz="2000" kern="100" dirty="0">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GB" sz="2000" i="1" dirty="0">
                <a:effectLst/>
                <a:latin typeface="Aptos" panose="020B0004020202020204" pitchFamily="34" charset="0"/>
                <a:ea typeface="Aptos" panose="020B0004020202020204" pitchFamily="34" charset="0"/>
                <a:cs typeface="Times New Roman" panose="02020603050405020304" pitchFamily="18" charset="0"/>
              </a:rPr>
              <a:t>So, when a couple living in an underground home needed to return to life above land for family reasons, we jumped at the opportunity to buy their 2-year-old dwelling on the edge of a smallish community of 20 similar homes. Being peripheral to the community rather than at its heart seemed like a good compromise to my ideals.</a:t>
            </a:r>
            <a:r>
              <a:rPr lang="en-GB" sz="2000" dirty="0">
                <a:effectLst/>
              </a:rPr>
              <a:t> </a:t>
            </a:r>
            <a:r>
              <a:rPr lang="en-GB" sz="2000" i="1"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28497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fontScale="90000"/>
          </a:bodyPr>
          <a:lstStyle/>
          <a:p>
            <a:pPr>
              <a:lnSpc>
                <a:spcPct val="115000"/>
              </a:lnSpc>
              <a:spcAft>
                <a:spcPts val="800"/>
              </a:spcAft>
            </a:pPr>
            <a:r>
              <a:rPr lang="en-GB" sz="4000" b="1" kern="100" dirty="0">
                <a:effectLst/>
                <a:latin typeface="Aptos" panose="020B0004020202020204" pitchFamily="34" charset="0"/>
                <a:ea typeface="Aptos" panose="020B0004020202020204" pitchFamily="34" charset="0"/>
                <a:cs typeface="Times New Roman" panose="02020603050405020304" pitchFamily="18" charset="0"/>
              </a:rPr>
              <a:t>Answers:</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p:txBody>
          <a:bodyPr>
            <a:normAutofit/>
          </a:bodyPr>
          <a:lstStyle/>
          <a:p>
            <a:pPr marL="342900" lvl="0"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Don’t build your own house because of the potential maintenance issues.</a:t>
            </a:r>
          </a:p>
          <a:p>
            <a:pPr marL="342900" lvl="0"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Don’t choose somewhere isolated/choose to live with other people.</a:t>
            </a:r>
          </a:p>
          <a:p>
            <a:pPr marL="342900" lvl="0"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Be realistic or practical rather than following dreams/ be willing to compromise.</a:t>
            </a:r>
          </a:p>
          <a:p>
            <a:pPr marL="342900" lvl="0"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Take advantage of the expertise of your neighbours.</a:t>
            </a:r>
          </a:p>
          <a:p>
            <a:pPr marL="342900" lvl="0" indent="-342900">
              <a:lnSpc>
                <a:spcPct val="115000"/>
              </a:lnSpc>
              <a:spcAft>
                <a:spcPts val="800"/>
              </a:spcAft>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Live on the edge of a community.</a:t>
            </a:r>
          </a:p>
        </p:txBody>
      </p:sp>
    </p:spTree>
    <p:extLst>
      <p:ext uri="{BB962C8B-B14F-4D97-AF65-F5344CB8AC3E}">
        <p14:creationId xmlns:p14="http://schemas.microsoft.com/office/powerpoint/2010/main" val="2075133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587511" y="1456186"/>
            <a:ext cx="11016977" cy="3631094"/>
          </a:xfrm>
        </p:spPr>
        <p:txBody>
          <a:bodyPr>
            <a:normAutofit/>
          </a:bodyPr>
          <a:lstStyle/>
          <a:p>
            <a:pPr marL="0" indent="0">
              <a:lnSpc>
                <a:spcPct val="115000"/>
              </a:lnSpc>
              <a:spcAft>
                <a:spcPts val="800"/>
              </a:spcAft>
              <a:buNone/>
            </a:pPr>
            <a:r>
              <a:rPr lang="en-GB" sz="3600" kern="100" dirty="0">
                <a:effectLst/>
                <a:latin typeface="Aptos" panose="020B0004020202020204" pitchFamily="34" charset="0"/>
                <a:ea typeface="Aptos" panose="020B0004020202020204" pitchFamily="34" charset="0"/>
                <a:cs typeface="Times New Roman" panose="02020603050405020304" pitchFamily="18" charset="0"/>
              </a:rPr>
              <a:t>For Question 2a, Paper 1, you will be given a question about a passage. </a:t>
            </a:r>
          </a:p>
          <a:p>
            <a:pPr marL="0" indent="0">
              <a:lnSpc>
                <a:spcPct val="115000"/>
              </a:lnSpc>
              <a:spcAft>
                <a:spcPts val="800"/>
              </a:spcAft>
              <a:buNone/>
            </a:pP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3600" kern="100" dirty="0">
                <a:effectLst/>
                <a:latin typeface="Aptos" panose="020B0004020202020204" pitchFamily="34" charset="0"/>
                <a:ea typeface="Aptos" panose="020B0004020202020204" pitchFamily="34" charset="0"/>
                <a:cs typeface="Times New Roman" panose="02020603050405020304" pitchFamily="18" charset="0"/>
              </a:rPr>
              <a:t>This question is a </a:t>
            </a:r>
            <a:r>
              <a:rPr lang="en-GB" sz="3600" b="1" kern="100" dirty="0">
                <a:effectLst/>
                <a:latin typeface="Aptos" panose="020B0004020202020204" pitchFamily="34" charset="0"/>
                <a:ea typeface="Aptos" panose="020B0004020202020204" pitchFamily="34" charset="0"/>
                <a:cs typeface="Times New Roman" panose="02020603050405020304" pitchFamily="18" charset="0"/>
              </a:rPr>
              <a:t>selective summary.</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7623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B0358-D60B-D0C9-B0F0-3A83C4567F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84A76D-8F82-7508-959A-4C71A67A727E}"/>
              </a:ext>
            </a:extLst>
          </p:cNvPr>
          <p:cNvSpPr>
            <a:spLocks noGrp="1"/>
          </p:cNvSpPr>
          <p:nvPr>
            <p:ph type="title"/>
          </p:nvPr>
        </p:nvSpPr>
        <p:spPr>
          <a:xfrm>
            <a:off x="180001" y="1007999"/>
            <a:ext cx="11628000" cy="1007067"/>
          </a:xfrm>
        </p:spPr>
        <p:txBody>
          <a:bodyPr>
            <a:normAutofit/>
          </a:bodyPr>
          <a:lstStyle/>
          <a:p>
            <a:pPr>
              <a:lnSpc>
                <a:spcPct val="115000"/>
              </a:lnSpc>
              <a:spcAft>
                <a:spcPts val="800"/>
              </a:spcAft>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What is a summary?</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3B03100-4991-B9FB-F5E7-284ED0F10363}"/>
              </a:ext>
            </a:extLst>
          </p:cNvPr>
          <p:cNvSpPr>
            <a:spLocks noGrp="1"/>
          </p:cNvSpPr>
          <p:nvPr>
            <p:ph idx="1"/>
          </p:nvPr>
        </p:nvSpPr>
        <p:spPr>
          <a:xfrm>
            <a:off x="770022" y="2486526"/>
            <a:ext cx="11033018" cy="4000063"/>
          </a:xfrm>
        </p:spPr>
        <p:txBody>
          <a:bodyPr>
            <a:norm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A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summary</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is a piece of writing that offers a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short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version of the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main points </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of a text.</a:t>
            </a:r>
          </a:p>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A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selective </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summary is where you only choose the main points from the text that are relevant to the question. </a:t>
            </a:r>
          </a:p>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 more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relevant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points you select, the more marks you can get.</a:t>
            </a:r>
          </a:p>
        </p:txBody>
      </p:sp>
    </p:spTree>
    <p:extLst>
      <p:ext uri="{BB962C8B-B14F-4D97-AF65-F5344CB8AC3E}">
        <p14:creationId xmlns:p14="http://schemas.microsoft.com/office/powerpoint/2010/main" val="391832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CB7F65-835A-A5C6-06BD-AB9FD2439140}"/>
              </a:ext>
            </a:extLst>
          </p:cNvPr>
          <p:cNvSpPr>
            <a:spLocks noGrp="1"/>
          </p:cNvSpPr>
          <p:nvPr>
            <p:ph type="title"/>
          </p:nvPr>
        </p:nvSpPr>
        <p:spPr>
          <a:xfrm>
            <a:off x="3034146" y="1673081"/>
            <a:ext cx="5400000" cy="3600000"/>
          </a:xfrm>
          <a:prstGeom prst="ellipse">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latin typeface="Aptos" panose="020B0004020202020204" pitchFamily="34" charset="0"/>
              </a:rPr>
              <a:t>Being selective</a:t>
            </a:r>
          </a:p>
        </p:txBody>
      </p:sp>
    </p:spTree>
    <p:extLst>
      <p:ext uri="{BB962C8B-B14F-4D97-AF65-F5344CB8AC3E}">
        <p14:creationId xmlns:p14="http://schemas.microsoft.com/office/powerpoint/2010/main" val="2294349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Look at these five statements:</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673768" y="1836000"/>
            <a:ext cx="11129271" cy="4014000"/>
          </a:xfrm>
        </p:spPr>
        <p:txBody>
          <a:bodyPr>
            <a:normAutofit fontScale="92500" lnSpcReduction="20000"/>
          </a:bodyPr>
          <a:lstStyle/>
          <a:p>
            <a:pPr marL="0" indent="0">
              <a:buNone/>
            </a:pPr>
            <a:r>
              <a:rPr lang="en-GB" dirty="0"/>
              <a:t> </a:t>
            </a:r>
          </a:p>
          <a:p>
            <a:pPr marL="1714500" lvl="3" indent="-342900">
              <a:lnSpc>
                <a:spcPct val="115000"/>
              </a:lnSpc>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It rained yesterday.</a:t>
            </a:r>
            <a:endParaRPr lang="en-GB" sz="3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0" lvl="3" indent="-342900">
              <a:lnSpc>
                <a:spcPct val="115000"/>
              </a:lnSpc>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I went shopping.</a:t>
            </a:r>
            <a:endParaRPr lang="en-GB" sz="3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0" lvl="3" indent="-342900">
              <a:lnSpc>
                <a:spcPct val="115000"/>
              </a:lnSpc>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The sun was very hot.</a:t>
            </a:r>
            <a:endParaRPr lang="en-GB" sz="3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0" lvl="3" indent="-342900">
              <a:lnSpc>
                <a:spcPct val="115000"/>
              </a:lnSpc>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My favourite subject is English.</a:t>
            </a:r>
            <a:endParaRPr lang="en-GB" sz="3000" kern="100" dirty="0">
              <a:effectLst/>
              <a:latin typeface="Aptos" panose="020B0004020202020204" pitchFamily="34" charset="0"/>
              <a:ea typeface="Aptos" panose="020B0004020202020204" pitchFamily="34" charset="0"/>
              <a:cs typeface="Times New Roman" panose="02020603050405020304" pitchFamily="18" charset="0"/>
            </a:endParaRPr>
          </a:p>
          <a:p>
            <a:pPr marL="1714500" lvl="3" indent="-342900">
              <a:lnSpc>
                <a:spcPct val="115000"/>
              </a:lnSpc>
              <a:spcAft>
                <a:spcPts val="800"/>
              </a:spcAft>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It was very cold this morning.</a:t>
            </a:r>
          </a:p>
          <a:p>
            <a:pPr marL="0" lvl="0" indent="0">
              <a:lnSpc>
                <a:spcPct val="115000"/>
              </a:lnSpc>
              <a:spcAft>
                <a:spcPts val="800"/>
              </a:spcAft>
              <a:buNone/>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GB" sz="3000" kern="100" dirty="0">
                <a:solidFill>
                  <a:srgbClr val="252525"/>
                </a:solidFill>
                <a:latin typeface="Aptos" panose="020B0004020202020204" pitchFamily="34" charset="0"/>
                <a:ea typeface="Aptos" panose="020B0004020202020204" pitchFamily="34" charset="0"/>
                <a:cs typeface="Times New Roman" panose="02020603050405020304" pitchFamily="18" charset="0"/>
              </a:rPr>
              <a:t>Which of these statements refers to the weather?</a:t>
            </a:r>
          </a:p>
          <a:p>
            <a:pPr marL="0" indent="0">
              <a:buNone/>
            </a:pPr>
            <a:endParaRPr lang="en-GB" dirty="0"/>
          </a:p>
        </p:txBody>
      </p:sp>
    </p:spTree>
    <p:extLst>
      <p:ext uri="{BB962C8B-B14F-4D97-AF65-F5344CB8AC3E}">
        <p14:creationId xmlns:p14="http://schemas.microsoft.com/office/powerpoint/2010/main" val="851479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a:bodyPr>
          <a:lstStyle/>
          <a:p>
            <a:r>
              <a:rPr lang="en-GB" sz="3600" b="1" dirty="0">
                <a:latin typeface="Aptos" panose="020B0004020202020204" pitchFamily="34" charset="0"/>
              </a:rPr>
              <a:t>Answers</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226550" y="1458275"/>
            <a:ext cx="11623040" cy="4837516"/>
          </a:xfrm>
        </p:spPr>
        <p:txBody>
          <a:bodyPr>
            <a:normAutofit fontScale="85000" lnSpcReduction="10000"/>
          </a:bodyPr>
          <a:lstStyle/>
          <a:p>
            <a:pPr marL="0" indent="0">
              <a:buNone/>
            </a:pPr>
            <a:r>
              <a:rPr lang="en-GB" dirty="0"/>
              <a:t> </a:t>
            </a:r>
          </a:p>
          <a:p>
            <a:pPr>
              <a:lnSpc>
                <a:spcPct val="115000"/>
              </a:lnSpc>
              <a:spcAft>
                <a:spcPts val="800"/>
              </a:spcAft>
              <a:buNone/>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GB" sz="3000" kern="100" dirty="0">
                <a:effectLst/>
                <a:latin typeface="Aptos" panose="020B0004020202020204" pitchFamily="34" charset="0"/>
                <a:ea typeface="Aptos" panose="020B0004020202020204" pitchFamily="34" charset="0"/>
                <a:cs typeface="Times New Roman" panose="02020603050405020304" pitchFamily="18" charset="0"/>
              </a:rPr>
              <a:t>1.	It rained yesterday. </a:t>
            </a:r>
          </a:p>
          <a:p>
            <a:pPr>
              <a:lnSpc>
                <a:spcPct val="115000"/>
              </a:lnSpc>
              <a:spcAft>
                <a:spcPts val="800"/>
              </a:spcAft>
              <a:buNone/>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			2.	I went shopping. </a:t>
            </a:r>
          </a:p>
          <a:p>
            <a:pPr>
              <a:lnSpc>
                <a:spcPct val="115000"/>
              </a:lnSpc>
              <a:spcAft>
                <a:spcPts val="800"/>
              </a:spcAft>
              <a:buNone/>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			3.	The sun was very hot.           </a:t>
            </a:r>
          </a:p>
          <a:p>
            <a:pPr>
              <a:lnSpc>
                <a:spcPct val="115000"/>
              </a:lnSpc>
              <a:spcAft>
                <a:spcPts val="800"/>
              </a:spcAft>
              <a:buNone/>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			4.	My favourite subject is English.   </a:t>
            </a:r>
          </a:p>
          <a:p>
            <a:pPr>
              <a:lnSpc>
                <a:spcPct val="115000"/>
              </a:lnSpc>
              <a:spcAft>
                <a:spcPts val="800"/>
              </a:spcAft>
              <a:buNone/>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			5.	It was very cold this morning. </a:t>
            </a:r>
            <a:r>
              <a:rPr lang="en-GB" sz="3000" b="1"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Statements 1, 3 and 5 refer to the weather, so you would select them.</a:t>
            </a:r>
          </a:p>
          <a:p>
            <a:pPr>
              <a:lnSpc>
                <a:spcPct val="115000"/>
              </a:lnSpc>
              <a:spcAft>
                <a:spcPts val="800"/>
              </a:spcAft>
            </a:pPr>
            <a:r>
              <a:rPr lang="en-GB" sz="3000" kern="100" dirty="0">
                <a:effectLst/>
                <a:latin typeface="Aptos" panose="020B0004020202020204" pitchFamily="34" charset="0"/>
                <a:ea typeface="Aptos" panose="020B0004020202020204" pitchFamily="34" charset="0"/>
                <a:cs typeface="Times New Roman" panose="02020603050405020304" pitchFamily="18" charset="0"/>
              </a:rPr>
              <a:t>Statements 2 and 4 do </a:t>
            </a:r>
            <a:r>
              <a:rPr lang="en-GB" sz="3000" b="1" kern="100" dirty="0">
                <a:effectLst/>
                <a:latin typeface="Aptos" panose="020B0004020202020204" pitchFamily="34" charset="0"/>
                <a:ea typeface="Aptos" panose="020B0004020202020204" pitchFamily="34" charset="0"/>
                <a:cs typeface="Times New Roman" panose="02020603050405020304" pitchFamily="18" charset="0"/>
              </a:rPr>
              <a:t>not </a:t>
            </a:r>
            <a:r>
              <a:rPr lang="en-GB" sz="3000" kern="100" dirty="0">
                <a:effectLst/>
                <a:latin typeface="Aptos" panose="020B0004020202020204" pitchFamily="34" charset="0"/>
                <a:ea typeface="Aptos" panose="020B0004020202020204" pitchFamily="34" charset="0"/>
                <a:cs typeface="Times New Roman" panose="02020603050405020304" pitchFamily="18" charset="0"/>
              </a:rPr>
              <a:t>refer to the weather, so you would not select them.</a:t>
            </a:r>
          </a:p>
        </p:txBody>
      </p:sp>
      <p:pic>
        <p:nvPicPr>
          <p:cNvPr id="5" name="Graphic 4" descr="Checkmark with solid fill">
            <a:extLst>
              <a:ext uri="{FF2B5EF4-FFF2-40B4-BE49-F238E27FC236}">
                <a16:creationId xmlns:a16="http://schemas.microsoft.com/office/drawing/2014/main" id="{DDDA3B2A-B886-66D3-5CCB-EB29937CF6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36102" y="1854600"/>
            <a:ext cx="423333" cy="423333"/>
          </a:xfrm>
          <a:prstGeom prst="rect">
            <a:avLst/>
          </a:prstGeom>
        </p:spPr>
      </p:pic>
      <p:pic>
        <p:nvPicPr>
          <p:cNvPr id="6" name="Picture 5">
            <a:extLst>
              <a:ext uri="{FF2B5EF4-FFF2-40B4-BE49-F238E27FC236}">
                <a16:creationId xmlns:a16="http://schemas.microsoft.com/office/drawing/2014/main" id="{85FF6E41-F119-DD00-F85F-39581BF6E933}"/>
              </a:ext>
            </a:extLst>
          </p:cNvPr>
          <p:cNvPicPr>
            <a:picLocks noChangeAspect="1"/>
          </p:cNvPicPr>
          <p:nvPr/>
        </p:nvPicPr>
        <p:blipFill>
          <a:blip r:embed="rId4"/>
          <a:stretch>
            <a:fillRect/>
          </a:stretch>
        </p:blipFill>
        <p:spPr>
          <a:xfrm>
            <a:off x="7464282" y="4462978"/>
            <a:ext cx="420660" cy="426757"/>
          </a:xfrm>
          <a:prstGeom prst="rect">
            <a:avLst/>
          </a:prstGeom>
        </p:spPr>
      </p:pic>
      <p:pic>
        <p:nvPicPr>
          <p:cNvPr id="7" name="Picture 6">
            <a:extLst>
              <a:ext uri="{FF2B5EF4-FFF2-40B4-BE49-F238E27FC236}">
                <a16:creationId xmlns:a16="http://schemas.microsoft.com/office/drawing/2014/main" id="{87FB14B9-3011-A63F-6ADD-5BD4141BD725}"/>
              </a:ext>
            </a:extLst>
          </p:cNvPr>
          <p:cNvPicPr>
            <a:picLocks noChangeAspect="1"/>
          </p:cNvPicPr>
          <p:nvPr/>
        </p:nvPicPr>
        <p:blipFill>
          <a:blip r:embed="rId4"/>
          <a:stretch>
            <a:fillRect/>
          </a:stretch>
        </p:blipFill>
        <p:spPr>
          <a:xfrm>
            <a:off x="6294744" y="3147561"/>
            <a:ext cx="420660" cy="426757"/>
          </a:xfrm>
          <a:prstGeom prst="rect">
            <a:avLst/>
          </a:prstGeom>
        </p:spPr>
      </p:pic>
      <p:pic>
        <p:nvPicPr>
          <p:cNvPr id="9" name="Graphic 8" descr="Close with solid fill">
            <a:extLst>
              <a:ext uri="{FF2B5EF4-FFF2-40B4-BE49-F238E27FC236}">
                <a16:creationId xmlns:a16="http://schemas.microsoft.com/office/drawing/2014/main" id="{38F79AA8-EB20-1F56-4A06-5D7E8E4400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61846" y="2512131"/>
            <a:ext cx="432154" cy="432154"/>
          </a:xfrm>
          <a:prstGeom prst="rect">
            <a:avLst/>
          </a:prstGeom>
        </p:spPr>
      </p:pic>
      <p:pic>
        <p:nvPicPr>
          <p:cNvPr id="10" name="Picture 9">
            <a:extLst>
              <a:ext uri="{FF2B5EF4-FFF2-40B4-BE49-F238E27FC236}">
                <a16:creationId xmlns:a16="http://schemas.microsoft.com/office/drawing/2014/main" id="{4B460220-D913-78F7-28D1-31735053B02A}"/>
              </a:ext>
            </a:extLst>
          </p:cNvPr>
          <p:cNvPicPr>
            <a:picLocks noChangeAspect="1"/>
          </p:cNvPicPr>
          <p:nvPr/>
        </p:nvPicPr>
        <p:blipFill>
          <a:blip r:embed="rId7"/>
          <a:stretch>
            <a:fillRect/>
          </a:stretch>
        </p:blipFill>
        <p:spPr>
          <a:xfrm>
            <a:off x="7464282" y="3793228"/>
            <a:ext cx="432854" cy="432854"/>
          </a:xfrm>
          <a:prstGeom prst="rect">
            <a:avLst/>
          </a:prstGeom>
        </p:spPr>
      </p:pic>
    </p:spTree>
    <p:extLst>
      <p:ext uri="{BB962C8B-B14F-4D97-AF65-F5344CB8AC3E}">
        <p14:creationId xmlns:p14="http://schemas.microsoft.com/office/powerpoint/2010/main" val="254767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Now look at this short paragraph:</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p:txBody>
          <a:bodyPr>
            <a:normAutofit/>
          </a:bodyPr>
          <a:lstStyle/>
          <a:p>
            <a:pPr lvl="1" indent="0">
              <a:lnSpc>
                <a:spcPct val="115000"/>
              </a:lnSpc>
              <a:spcAft>
                <a:spcPts val="800"/>
              </a:spcAft>
              <a:buNone/>
            </a:pPr>
            <a:endParaRPr lang="en-GB" sz="2400" i="1" kern="100" dirty="0">
              <a:effectLst/>
              <a:latin typeface="Aptos" panose="020B0004020202020204" pitchFamily="34" charset="0"/>
              <a:ea typeface="Aptos" panose="020B0004020202020204" pitchFamily="34" charset="0"/>
              <a:cs typeface="Times New Roman" panose="02020603050405020304" pitchFamily="18" charset="0"/>
            </a:endParaRPr>
          </a:p>
          <a:p>
            <a:pPr lvl="1" indent="0">
              <a:lnSpc>
                <a:spcPct val="115000"/>
              </a:lnSpc>
              <a:spcAft>
                <a:spcPts val="800"/>
              </a:spcAft>
              <a:buNone/>
            </a:pPr>
            <a:r>
              <a:rPr lang="en-GB" sz="2800" i="1" kern="100" dirty="0">
                <a:effectLst/>
                <a:latin typeface="Aptos" panose="020B0004020202020204" pitchFamily="34" charset="0"/>
                <a:ea typeface="Aptos" panose="020B0004020202020204" pitchFamily="34" charset="0"/>
                <a:cs typeface="Times New Roman" panose="02020603050405020304" pitchFamily="18" charset="0"/>
              </a:rPr>
              <a:t>Working out at the gym can be good for you as it can help you to get fit and builds strength. However, some people find this kind of exercise repetitive and dull.</a:t>
            </a:r>
          </a:p>
          <a:p>
            <a:pPr indent="0">
              <a:lnSpc>
                <a:spcPct val="115000"/>
              </a:lnSpc>
              <a:spcAft>
                <a:spcPts val="800"/>
              </a:spcAft>
              <a:buNone/>
            </a:pPr>
            <a:endParaRPr lang="en-GB" sz="2800" i="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According to the passage, what are the advantages of working out at the gym?</a:t>
            </a:r>
          </a:p>
          <a:p>
            <a:pPr marL="457200">
              <a:lnSpc>
                <a:spcPct val="115000"/>
              </a:lnSpc>
              <a:spcAft>
                <a:spcPts val="800"/>
              </a:spcAft>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8938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a:bodyPr>
          <a:lstStyle/>
          <a:p>
            <a:r>
              <a:rPr lang="en-GB" sz="3600" b="1" dirty="0">
                <a:effectLst/>
                <a:latin typeface="Aptos" panose="020B0004020202020204" pitchFamily="34" charset="0"/>
                <a:ea typeface="Aptos" panose="020B0004020202020204" pitchFamily="34" charset="0"/>
                <a:cs typeface="Times New Roman" panose="02020603050405020304" pitchFamily="18" charset="0"/>
              </a:rPr>
              <a:t>Answer</a:t>
            </a:r>
            <a:endParaRPr lang="en-GB" sz="6600" dirty="0"/>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p:txBody>
          <a:bodyPr>
            <a:normAutofit/>
          </a:bodyPr>
          <a:lstStyle/>
          <a:p>
            <a:pPr marL="0" indent="0">
              <a:lnSpc>
                <a:spcPct val="115000"/>
              </a:lnSpc>
              <a:spcAft>
                <a:spcPts val="800"/>
              </a:spcAft>
              <a:buNone/>
            </a:pPr>
            <a:endParaRPr lang="en-GB" sz="3200" i="1" kern="100" dirty="0">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i="1" kern="100" dirty="0">
                <a:effectLst/>
                <a:latin typeface="Aptos" panose="020B0004020202020204" pitchFamily="34" charset="0"/>
                <a:ea typeface="Aptos" panose="020B0004020202020204" pitchFamily="34" charset="0"/>
                <a:cs typeface="Times New Roman" panose="02020603050405020304" pitchFamily="18" charset="0"/>
              </a:rPr>
              <a:t>The advantages of working out at the gym are that it helps you to get fit and builds strength.</a:t>
            </a: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Note:</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there is nothing selected from the second sentence because it describes possible disadvantages, rather than advantages. </a:t>
            </a:r>
          </a:p>
        </p:txBody>
      </p:sp>
    </p:spTree>
    <p:extLst>
      <p:ext uri="{BB962C8B-B14F-4D97-AF65-F5344CB8AC3E}">
        <p14:creationId xmlns:p14="http://schemas.microsoft.com/office/powerpoint/2010/main" val="392885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1_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7VPTP7ZE6X33-1933993375-2125</_dlc_DocId>
    <_dlc_DocIdUrl xmlns="9ad1216b-cdc1-40e2-a0c2-94597fd44697">
      <Url>https://cambridgeorg.sharepoint.com/sites/cie/education/pd/Curriculum_Support/_layouts/15/DocIdRedir.aspx?ID=7VPTP7ZE6X33-1933993375-2125</Url>
      <Description>7VPTP7ZE6X33-1933993375-2125</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50DAC2FB-6FA5-4D5B-AF21-F69BCA675459}">
  <ds:schemaRefs>
    <ds:schemaRef ds:uri="http://schemas.microsoft.com/sharepoint/v3/contenttype/forms"/>
  </ds:schemaRefs>
</ds:datastoreItem>
</file>

<file path=customXml/itemProps2.xml><?xml version="1.0" encoding="utf-8"?>
<ds:datastoreItem xmlns:ds="http://schemas.openxmlformats.org/officeDocument/2006/customXml" ds:itemID="{4CD1EF53-CB5A-46ED-93A2-617010B6C862}">
  <ds:schemaRefs>
    <ds:schemaRef ds:uri="http://purl.org/dc/terms/"/>
    <ds:schemaRef ds:uri="http://schemas.microsoft.com/office/2006/documentManagement/types"/>
    <ds:schemaRef ds:uri="http://purl.org/dc/dcmitype/"/>
    <ds:schemaRef ds:uri="http://www.w3.org/XML/1998/namespace"/>
    <ds:schemaRef ds:uri="http://purl.org/dc/elements/1.1/"/>
    <ds:schemaRef ds:uri="3fcf4a81-aca0-43b6-bff7-87efdc296efa"/>
    <ds:schemaRef ds:uri="http://schemas.microsoft.com/office/2006/metadata/properties"/>
    <ds:schemaRef ds:uri="http://schemas.microsoft.com/office/infopath/2007/PartnerControls"/>
    <ds:schemaRef ds:uri="http://schemas.openxmlformats.org/package/2006/metadata/core-properties"/>
    <ds:schemaRef ds:uri="7424b78e-8606-4fd1-9a19-b6b90bbc0a1b"/>
    <ds:schemaRef ds:uri="9ad1216b-cdc1-40e2-a0c2-94597fd44697"/>
  </ds:schemaRefs>
</ds:datastoreItem>
</file>

<file path=customXml/itemProps3.xml><?xml version="1.0" encoding="utf-8"?>
<ds:datastoreItem xmlns:ds="http://schemas.openxmlformats.org/officeDocument/2006/customXml" ds:itemID="{65042499-9A4E-4AE7-B95A-D303CF5F24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2B626D5-48E0-4B65-8537-88D90A814FE8}">
  <ds:schemaRefs>
    <ds:schemaRef ds:uri="http://schemas.microsoft.com/sharepoint/event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otalTime>274</TotalTime>
  <Words>1508</Words>
  <Application>Microsoft Office PowerPoint</Application>
  <PresentationFormat>Widescreen</PresentationFormat>
  <Paragraphs>121</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MS Mincho</vt:lpstr>
      <vt:lpstr>Aptos</vt:lpstr>
      <vt:lpstr>Arial</vt:lpstr>
      <vt:lpstr>Georgia</vt:lpstr>
      <vt:lpstr>Symbol</vt:lpstr>
      <vt:lpstr>1_Office Theme</vt:lpstr>
      <vt:lpstr>PowerPoint Presentation</vt:lpstr>
      <vt:lpstr>PowerPoint Presentation</vt:lpstr>
      <vt:lpstr>PowerPoint Presentation</vt:lpstr>
      <vt:lpstr>What is a summary?</vt:lpstr>
      <vt:lpstr>Being selective</vt:lpstr>
      <vt:lpstr>Look at these five statements:</vt:lpstr>
      <vt:lpstr>Answers</vt:lpstr>
      <vt:lpstr>Now look at this short paragraph:</vt:lpstr>
      <vt:lpstr>Answer</vt:lpstr>
      <vt:lpstr>In this passage the writer describes her experiences of volunteering at an elephant park. Highlight the parts that answer the question below:</vt:lpstr>
      <vt:lpstr>Answer</vt:lpstr>
      <vt:lpstr>Being selective: The key technique</vt:lpstr>
      <vt:lpstr>Keep it short</vt:lpstr>
      <vt:lpstr>Reminder:</vt:lpstr>
      <vt:lpstr>Look at this statement:</vt:lpstr>
      <vt:lpstr>  Answer: They like playing football, tennis and netball.</vt:lpstr>
      <vt:lpstr>Try another one:</vt:lpstr>
      <vt:lpstr>PowerPoint Presentation</vt:lpstr>
      <vt:lpstr>Keep it short: Key technique</vt:lpstr>
      <vt:lpstr>Look at this longer passage where the writer reflects on their school days:</vt:lpstr>
      <vt:lpstr>Answer</vt:lpstr>
      <vt:lpstr>PowerPoint Presentation</vt:lpstr>
      <vt:lpstr>Remember:</vt:lpstr>
      <vt:lpstr>Question: According to the writer, in what ways can someone buying and living in their          first underground home ensure that it is a positive experience?</vt:lpstr>
      <vt:lpstr>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dawson</dc:creator>
  <cp:lastModifiedBy>Sally Ellis</cp:lastModifiedBy>
  <cp:revision>6</cp:revision>
  <dcterms:created xsi:type="dcterms:W3CDTF">2025-05-07T09:59:25Z</dcterms:created>
  <dcterms:modified xsi:type="dcterms:W3CDTF">2025-06-06T13:41:29Z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d84220a1-8f1c-4f0f-b83c-5b443404367f</vt:lpwstr>
  </property>
  <property fmtid="{D5CDD505-2E9C-101B-9397-08002B2CF9AE}" pid="4" name="MediaServiceImageTags">
    <vt:lpwstr/>
  </property>
</Properties>
</file>