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1D41EDE" w14:textId="77777777" w:rsidR="00482D72" w:rsidRPr="00A91B73" w:rsidRDefault="00D11A70" w:rsidP="00F11F66">
      <w:pPr>
        <w:rPr>
          <w:rFonts w:ascii="Open Sans Light" w:hAnsi="Open Sans Light" w:cs="Open Sans Light"/>
          <w:noProof/>
          <w:sz w:val="52"/>
          <w:szCs w:val="52"/>
          <w:highlight w:val="yellow"/>
          <w:lang w:eastAsia="en-GB"/>
        </w:rPr>
      </w:pPr>
      <w:r w:rsidRPr="00A91B73">
        <w:rPr>
          <w:rFonts w:ascii="Open Sans Light" w:hAnsi="Open Sans Light" w:cs="Open Sans Light"/>
          <w:noProof/>
          <w:sz w:val="52"/>
          <w:szCs w:val="52"/>
          <w:highlight w:val="yellow"/>
          <w:lang w:eastAsia="en-GB"/>
        </w:rPr>
        <w:drawing>
          <wp:anchor distT="0" distB="0" distL="114300" distR="114300" simplePos="0" relativeHeight="251658240" behindDoc="1" locked="0" layoutInCell="1" allowOverlap="1" wp14:anchorId="7649DE6B" wp14:editId="0AE693CE">
            <wp:simplePos x="0" y="0"/>
            <wp:positionH relativeFrom="column">
              <wp:posOffset>-194310</wp:posOffset>
            </wp:positionH>
            <wp:positionV relativeFrom="paragraph">
              <wp:posOffset>-196215</wp:posOffset>
            </wp:positionV>
            <wp:extent cx="2795270" cy="449580"/>
            <wp:effectExtent l="0" t="0" r="5080" b="7620"/>
            <wp:wrapThrough wrapText="bothSides">
              <wp:wrapPolygon edited="0">
                <wp:start x="0" y="0"/>
                <wp:lineTo x="0" y="21051"/>
                <wp:lineTo x="21492" y="21051"/>
                <wp:lineTo x="21492" y="0"/>
                <wp:lineTo x="0" y="0"/>
              </wp:wrapPolygon>
            </wp:wrapThrough>
            <wp:docPr id="2" name="Picture 2"/>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2">
                      <a:extLst>
                        <a:ext uri="{28A0092B-C50C-407E-A947-70E740481C1C}">
                          <a14:useLocalDpi xmlns:a14="http://schemas.microsoft.com/office/drawing/2010/main" val="0"/>
                        </a:ext>
                      </a:extLst>
                    </a:blip>
                    <a:stretch>
                      <a:fillRect/>
                    </a:stretch>
                  </pic:blipFill>
                  <pic:spPr>
                    <a:xfrm>
                      <a:off x="0" y="0"/>
                      <a:ext cx="2795270" cy="449580"/>
                    </a:xfrm>
                    <a:prstGeom prst="rect">
                      <a:avLst/>
                    </a:prstGeom>
                  </pic:spPr>
                </pic:pic>
              </a:graphicData>
            </a:graphic>
            <wp14:sizeRelH relativeFrom="page">
              <wp14:pctWidth>0</wp14:pctWidth>
            </wp14:sizeRelH>
            <wp14:sizeRelV relativeFrom="page">
              <wp14:pctHeight>0</wp14:pctHeight>
            </wp14:sizeRelV>
          </wp:anchor>
        </w:drawing>
      </w:r>
    </w:p>
    <w:p w14:paraId="41B0C912" w14:textId="77777777" w:rsidR="00DB36C0" w:rsidRPr="00D11A70" w:rsidRDefault="00DB36C0" w:rsidP="00147BB2">
      <w:pPr>
        <w:pStyle w:val="SupportType"/>
        <w:ind w:left="0"/>
        <w:rPr>
          <w:rFonts w:ascii="Open Sans Light" w:hAnsi="Open Sans Light" w:cs="Open Sans Light"/>
          <w:sz w:val="52"/>
          <w:szCs w:val="52"/>
          <w:highlight w:val="yellow"/>
        </w:rPr>
      </w:pPr>
    </w:p>
    <w:p w14:paraId="361E87A4" w14:textId="77777777" w:rsidR="00F11F66" w:rsidRPr="00D11A70" w:rsidRDefault="00F11F66" w:rsidP="00147BB2">
      <w:pPr>
        <w:pStyle w:val="SupportType"/>
        <w:ind w:left="0"/>
        <w:rPr>
          <w:rFonts w:ascii="Open Sans Light" w:hAnsi="Open Sans Light" w:cs="Open Sans Light"/>
          <w:sz w:val="52"/>
          <w:szCs w:val="52"/>
          <w:highlight w:val="yellow"/>
        </w:rPr>
      </w:pPr>
    </w:p>
    <w:p w14:paraId="4C466FBA" w14:textId="21758CF7" w:rsidR="00CA73F7" w:rsidRPr="00BD1531" w:rsidRDefault="0097411E" w:rsidP="00C0413B">
      <w:pPr>
        <w:pStyle w:val="SupportType"/>
        <w:ind w:left="0"/>
        <w:rPr>
          <w:rFonts w:ascii="Bliss Pro Light" w:hAnsi="Bliss Pro Light"/>
          <w:sz w:val="52"/>
          <w:szCs w:val="52"/>
        </w:rPr>
      </w:pPr>
      <w:r>
        <w:rPr>
          <w:rFonts w:ascii="Bliss Pro Light" w:hAnsi="Bliss Pro Light"/>
          <w:sz w:val="52"/>
          <w:szCs w:val="52"/>
        </w:rPr>
        <w:t>Teacher</w:t>
      </w:r>
      <w:r w:rsidR="00D24884" w:rsidRPr="00BD1531">
        <w:rPr>
          <w:rFonts w:ascii="Bliss Pro Light" w:hAnsi="Bliss Pro Light"/>
          <w:sz w:val="52"/>
          <w:szCs w:val="52"/>
        </w:rPr>
        <w:t xml:space="preserve"> Pack</w:t>
      </w:r>
    </w:p>
    <w:p w14:paraId="4539018B" w14:textId="5C218C53" w:rsidR="00372B6D" w:rsidRPr="00A91B73" w:rsidRDefault="006779E0" w:rsidP="00C0413B">
      <w:pPr>
        <w:pStyle w:val="SupportType"/>
        <w:ind w:left="0"/>
        <w:rPr>
          <w:rFonts w:ascii="Bliss Pro Light" w:hAnsi="Bliss Pro Light"/>
          <w:sz w:val="48"/>
          <w:szCs w:val="52"/>
        </w:rPr>
      </w:pPr>
      <w:r>
        <w:rPr>
          <w:rFonts w:ascii="Bliss Pro Light" w:hAnsi="Bliss Pro Light"/>
          <w:sz w:val="48"/>
          <w:szCs w:val="52"/>
        </w:rPr>
        <w:t xml:space="preserve">Topic </w:t>
      </w:r>
      <w:r w:rsidR="003035EC">
        <w:rPr>
          <w:rFonts w:ascii="Bliss Pro Light" w:hAnsi="Bliss Pro Light"/>
          <w:sz w:val="48"/>
          <w:szCs w:val="52"/>
        </w:rPr>
        <w:t>1.2</w:t>
      </w:r>
      <w:r w:rsidR="00A05CD5">
        <w:rPr>
          <w:rFonts w:ascii="Bliss Pro Light" w:hAnsi="Bliss Pro Light"/>
          <w:sz w:val="48"/>
          <w:szCs w:val="52"/>
        </w:rPr>
        <w:t xml:space="preserve">: </w:t>
      </w:r>
      <w:r w:rsidR="00A24A5C">
        <w:rPr>
          <w:rFonts w:ascii="Bliss Pro Light" w:hAnsi="Bliss Pro Light"/>
          <w:sz w:val="48"/>
          <w:szCs w:val="52"/>
        </w:rPr>
        <w:t xml:space="preserve">Graph </w:t>
      </w:r>
      <w:r w:rsidR="008606E0">
        <w:rPr>
          <w:rFonts w:ascii="Bliss Pro Light" w:hAnsi="Bliss Pro Light"/>
          <w:sz w:val="48"/>
          <w:szCs w:val="52"/>
        </w:rPr>
        <w:t>Transformations</w:t>
      </w:r>
    </w:p>
    <w:p w14:paraId="36FD1C92" w14:textId="2B3B1DD6" w:rsidR="00B62AE1" w:rsidRPr="00BD1531" w:rsidRDefault="00455FDB" w:rsidP="00BD1531">
      <w:pPr>
        <w:pStyle w:val="Qualificationtype"/>
        <w:spacing w:before="240"/>
        <w:ind w:left="0"/>
        <w:rPr>
          <w:rFonts w:ascii="Bliss Pro Medium" w:hAnsi="Bliss Pro Medium"/>
          <w:sz w:val="52"/>
        </w:rPr>
      </w:pPr>
      <w:r w:rsidRPr="00BD1531">
        <w:rPr>
          <w:rFonts w:ascii="Bliss Pro Medium" w:hAnsi="Bliss Pro Medium"/>
          <w:sz w:val="52"/>
        </w:rPr>
        <w:t xml:space="preserve">Cambridge </w:t>
      </w:r>
      <w:r w:rsidR="003E14C9" w:rsidRPr="00BD1531">
        <w:rPr>
          <w:rFonts w:ascii="Bliss Pro Medium" w:hAnsi="Bliss Pro Medium"/>
          <w:sz w:val="52"/>
        </w:rPr>
        <w:t>I</w:t>
      </w:r>
      <w:r w:rsidR="00273F73" w:rsidRPr="00BD1531">
        <w:rPr>
          <w:rFonts w:ascii="Bliss Pro Medium" w:hAnsi="Bliss Pro Medium"/>
          <w:sz w:val="52"/>
        </w:rPr>
        <w:t>nternational AS &amp; A Level</w:t>
      </w:r>
      <w:r w:rsidR="003E14C9" w:rsidRPr="00BD1531">
        <w:rPr>
          <w:rFonts w:ascii="Bliss Pro Medium" w:hAnsi="Bliss Pro Medium"/>
          <w:sz w:val="52"/>
        </w:rPr>
        <w:t xml:space="preserve"> </w:t>
      </w:r>
    </w:p>
    <w:p w14:paraId="0A4E1441" w14:textId="4EC74A2D" w:rsidR="00B62AE1" w:rsidRPr="00BD1531" w:rsidRDefault="003E17AE" w:rsidP="00BD1531">
      <w:pPr>
        <w:pStyle w:val="Subjecttitle"/>
        <w:ind w:left="0"/>
        <w:rPr>
          <w:sz w:val="52"/>
        </w:rPr>
      </w:pPr>
      <w:r>
        <w:rPr>
          <w:sz w:val="52"/>
        </w:rPr>
        <w:t>Mathematics 9709</w:t>
      </w:r>
    </w:p>
    <w:p w14:paraId="706BB2EA" w14:textId="77777777" w:rsidR="00B62AE1" w:rsidRPr="00A91B73" w:rsidRDefault="00B62AE1" w:rsidP="00147BB2">
      <w:pPr>
        <w:spacing w:after="0"/>
        <w:rPr>
          <w:rFonts w:ascii="Bliss Pro Regular" w:hAnsi="Bliss Pro Regular" w:cs="Open Sans Light"/>
        </w:rPr>
      </w:pPr>
    </w:p>
    <w:p w14:paraId="34AEA51B" w14:textId="77777777" w:rsidR="006C299A" w:rsidRPr="00A91B73" w:rsidRDefault="006C299A" w:rsidP="00C0413B">
      <w:pPr>
        <w:pStyle w:val="Forexaminationfrom"/>
        <w:ind w:left="0"/>
        <w:rPr>
          <w:sz w:val="22"/>
          <w:szCs w:val="22"/>
        </w:rPr>
      </w:pPr>
    </w:p>
    <w:p w14:paraId="2B00CA96" w14:textId="77777777" w:rsidR="00A84B43" w:rsidRPr="00A91B73" w:rsidRDefault="00A84B43" w:rsidP="008071E2"/>
    <w:p w14:paraId="5868A4CC" w14:textId="5B1022B7" w:rsidR="00482D72" w:rsidRPr="00A91B73" w:rsidRDefault="00482D72" w:rsidP="008071E2"/>
    <w:p w14:paraId="41870AD0" w14:textId="77777777" w:rsidR="00DB36C0" w:rsidRPr="00A91B73" w:rsidRDefault="00DB36C0" w:rsidP="008071E2"/>
    <w:p w14:paraId="74B6AC32" w14:textId="77777777" w:rsidR="00DB36C0" w:rsidRPr="00A91B73" w:rsidRDefault="00DB36C0" w:rsidP="008071E2"/>
    <w:p w14:paraId="1EF8E3D1" w14:textId="0C44D075" w:rsidR="00DB36C0" w:rsidRPr="00A91B73" w:rsidRDefault="00DB36C0" w:rsidP="008071E2"/>
    <w:p w14:paraId="4D4880E6" w14:textId="009E1272" w:rsidR="00DB36C0" w:rsidRDefault="00DB36C0" w:rsidP="008071E2">
      <w:pPr>
        <w:rPr>
          <w:rFonts w:ascii="Merriweather" w:hAnsi="Merriweather"/>
          <w:noProof/>
          <w:lang w:eastAsia="en-GB"/>
        </w:rPr>
      </w:pPr>
    </w:p>
    <w:p w14:paraId="4B365630" w14:textId="46FDD0A0" w:rsidR="00A91B73" w:rsidRDefault="003E17AE" w:rsidP="008071E2">
      <w:pPr>
        <w:rPr>
          <w:rFonts w:ascii="Merriweather" w:hAnsi="Merriweather"/>
          <w:noProof/>
          <w:lang w:eastAsia="en-GB"/>
        </w:rPr>
      </w:pPr>
      <w:r w:rsidRPr="00A91B73">
        <w:rPr>
          <w:noProof/>
          <w:lang w:eastAsia="en-GB"/>
        </w:rPr>
        <w:drawing>
          <wp:anchor distT="0" distB="0" distL="114300" distR="114300" simplePos="0" relativeHeight="251656192" behindDoc="1" locked="0" layoutInCell="1" allowOverlap="1" wp14:anchorId="4AC0ECB9" wp14:editId="30DABC13">
            <wp:simplePos x="0" y="0"/>
            <wp:positionH relativeFrom="margin">
              <wp:posOffset>2273300</wp:posOffset>
            </wp:positionH>
            <wp:positionV relativeFrom="margin">
              <wp:posOffset>6254115</wp:posOffset>
            </wp:positionV>
            <wp:extent cx="3839845" cy="2733040"/>
            <wp:effectExtent l="0" t="0" r="8255" b="0"/>
            <wp:wrapSquare wrapText="bothSides"/>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tretch>
                      <a:fillRect/>
                    </a:stretch>
                  </pic:blipFill>
                  <pic:spPr bwMode="auto">
                    <a:xfrm>
                      <a:off x="0" y="0"/>
                      <a:ext cx="3839845" cy="273304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EE4348B" w14:textId="53C08F56" w:rsidR="00A91B73" w:rsidRDefault="00A91B73" w:rsidP="008071E2">
      <w:pPr>
        <w:rPr>
          <w:rFonts w:ascii="Merriweather" w:hAnsi="Merriweather"/>
          <w:noProof/>
          <w:lang w:eastAsia="en-GB"/>
        </w:rPr>
      </w:pPr>
    </w:p>
    <w:p w14:paraId="1D47C417" w14:textId="653A64C5" w:rsidR="00A91B73" w:rsidRDefault="00A91B73" w:rsidP="008071E2">
      <w:pPr>
        <w:rPr>
          <w:rFonts w:ascii="Merriweather" w:hAnsi="Merriweather"/>
          <w:noProof/>
          <w:lang w:eastAsia="en-GB"/>
        </w:rPr>
      </w:pPr>
    </w:p>
    <w:p w14:paraId="0C38BF2C" w14:textId="780ABA25" w:rsidR="00A91B73" w:rsidRDefault="00A91B73" w:rsidP="008071E2">
      <w:pPr>
        <w:rPr>
          <w:rFonts w:ascii="Merriweather" w:hAnsi="Merriweather"/>
          <w:noProof/>
          <w:lang w:eastAsia="en-GB"/>
        </w:rPr>
      </w:pPr>
    </w:p>
    <w:p w14:paraId="4E94225D" w14:textId="23F72C9E" w:rsidR="00A91B73" w:rsidRDefault="00A91B73" w:rsidP="008071E2">
      <w:pPr>
        <w:rPr>
          <w:rFonts w:ascii="Merriweather" w:hAnsi="Merriweather"/>
          <w:noProof/>
          <w:lang w:eastAsia="en-GB"/>
        </w:rPr>
      </w:pPr>
    </w:p>
    <w:p w14:paraId="067B8610" w14:textId="6FFA3D63" w:rsidR="00A91B73" w:rsidRPr="00A91B73" w:rsidRDefault="00A91B73" w:rsidP="008071E2">
      <w:pPr>
        <w:rPr>
          <w:rFonts w:ascii="Merriweather" w:hAnsi="Merriweather"/>
          <w:noProof/>
          <w:lang w:eastAsia="en-GB"/>
        </w:rPr>
      </w:pPr>
    </w:p>
    <w:p w14:paraId="7185C554" w14:textId="77777777" w:rsidR="00DB36C0" w:rsidRPr="00A91B73" w:rsidRDefault="00DB36C0" w:rsidP="008071E2">
      <w:pPr>
        <w:rPr>
          <w:rFonts w:ascii="Merriweather" w:hAnsi="Merriweather"/>
          <w:noProof/>
          <w:lang w:eastAsia="en-GB"/>
        </w:rPr>
      </w:pPr>
    </w:p>
    <w:p w14:paraId="33F01630" w14:textId="77777777" w:rsidR="00DB36C0" w:rsidRPr="00A91B73" w:rsidRDefault="00DB36C0" w:rsidP="008071E2">
      <w:pPr>
        <w:rPr>
          <w:rFonts w:ascii="Merriweather" w:hAnsi="Merriweather"/>
          <w:noProof/>
          <w:lang w:eastAsia="en-GB"/>
        </w:rPr>
      </w:pPr>
    </w:p>
    <w:p w14:paraId="1C8FEDDB" w14:textId="77777777" w:rsidR="00545C8D" w:rsidRPr="00CE45DB" w:rsidRDefault="00545C8D" w:rsidP="008071E2">
      <w:pPr>
        <w:rPr>
          <w:rFonts w:ascii="Times New Roman" w:hAnsi="Times New Roman"/>
        </w:rPr>
      </w:pPr>
      <w:r w:rsidRPr="00CE45DB">
        <w:rPr>
          <w:rFonts w:ascii="Times New Roman" w:hAnsi="Times New Roman"/>
        </w:rPr>
        <w:br w:type="page"/>
      </w:r>
    </w:p>
    <w:p w14:paraId="4F98DDE6" w14:textId="77777777" w:rsidR="009B0C97" w:rsidRDefault="009B0C97" w:rsidP="009B0C97"/>
    <w:p w14:paraId="071832E2" w14:textId="77777777" w:rsidR="0097411E" w:rsidRDefault="0097411E" w:rsidP="009B0C97"/>
    <w:p w14:paraId="2442EE7F" w14:textId="77777777" w:rsidR="0097411E" w:rsidRDefault="0097411E" w:rsidP="009B0C97"/>
    <w:p w14:paraId="224DE794" w14:textId="77777777" w:rsidR="0097411E" w:rsidRDefault="0097411E" w:rsidP="009B0C97"/>
    <w:p w14:paraId="6FA0DAE9" w14:textId="77777777" w:rsidR="0097411E" w:rsidRPr="009B0C97" w:rsidRDefault="0097411E" w:rsidP="009B0C97"/>
    <w:p w14:paraId="36859334" w14:textId="77777777" w:rsidR="00545C8D" w:rsidRPr="008071E2" w:rsidRDefault="00545C8D" w:rsidP="008071E2"/>
    <w:p w14:paraId="3D6CF2C7" w14:textId="77777777" w:rsidR="008927DA" w:rsidRDefault="008927DA" w:rsidP="008071E2"/>
    <w:p w14:paraId="17AAA1AC" w14:textId="77777777" w:rsidR="009B0C97" w:rsidRPr="008071E2" w:rsidRDefault="009B0C97" w:rsidP="008071E2"/>
    <w:p w14:paraId="0809141C" w14:textId="77777777" w:rsidR="008927DA" w:rsidRPr="008071E2" w:rsidRDefault="008927DA" w:rsidP="008071E2"/>
    <w:p w14:paraId="5F553ABB" w14:textId="77777777" w:rsidR="008927DA" w:rsidRPr="008071E2" w:rsidRDefault="008927DA" w:rsidP="008071E2"/>
    <w:p w14:paraId="63BAF97D" w14:textId="77777777" w:rsidR="008927DA" w:rsidRPr="008071E2" w:rsidRDefault="008927DA" w:rsidP="008071E2"/>
    <w:p w14:paraId="17021D49" w14:textId="77777777" w:rsidR="008927DA" w:rsidRPr="008071E2" w:rsidRDefault="008927DA" w:rsidP="008071E2"/>
    <w:p w14:paraId="472A2A13" w14:textId="77777777" w:rsidR="008927DA" w:rsidRPr="008071E2" w:rsidRDefault="008927DA" w:rsidP="008071E2"/>
    <w:p w14:paraId="379CE95A" w14:textId="77777777" w:rsidR="008927DA" w:rsidRPr="008071E2" w:rsidRDefault="008927DA" w:rsidP="008071E2"/>
    <w:p w14:paraId="19B1025B" w14:textId="77777777" w:rsidR="008927DA" w:rsidRPr="008071E2" w:rsidRDefault="008927DA" w:rsidP="008071E2"/>
    <w:p w14:paraId="36B41CAC" w14:textId="77777777" w:rsidR="008927DA" w:rsidRPr="008071E2" w:rsidRDefault="008927DA" w:rsidP="008071E2"/>
    <w:p w14:paraId="36BCD47E" w14:textId="77777777" w:rsidR="008927DA" w:rsidRPr="008071E2" w:rsidRDefault="008927DA" w:rsidP="008071E2"/>
    <w:p w14:paraId="0530AFBB" w14:textId="612A172D" w:rsidR="0071687C" w:rsidRDefault="0071687C" w:rsidP="008071E2"/>
    <w:p w14:paraId="2036148E" w14:textId="77777777" w:rsidR="0097411E" w:rsidRDefault="0097411E" w:rsidP="008071E2"/>
    <w:p w14:paraId="281C155F" w14:textId="77777777" w:rsidR="0097411E" w:rsidRDefault="0097411E" w:rsidP="008071E2"/>
    <w:p w14:paraId="58EBE11B" w14:textId="77777777" w:rsidR="0097411E" w:rsidRDefault="0097411E" w:rsidP="008071E2"/>
    <w:p w14:paraId="25AC0686" w14:textId="77777777" w:rsidR="0097411E" w:rsidRDefault="0097411E" w:rsidP="008071E2"/>
    <w:p w14:paraId="26C80BC4" w14:textId="77777777" w:rsidR="00BD1531" w:rsidRDefault="00BD1531" w:rsidP="008071E2"/>
    <w:p w14:paraId="37D25720" w14:textId="77777777" w:rsidR="00C3746F" w:rsidRDefault="00C3746F" w:rsidP="008071E2"/>
    <w:p w14:paraId="150836AF" w14:textId="77777777" w:rsidR="00482694" w:rsidRDefault="00482694" w:rsidP="00D80216">
      <w:pPr>
        <w:pStyle w:val="Body"/>
      </w:pPr>
    </w:p>
    <w:p w14:paraId="2141AA35" w14:textId="77777777" w:rsidR="00F0185B" w:rsidRPr="00482694" w:rsidRDefault="00F0185B" w:rsidP="00D80216">
      <w:pPr>
        <w:pStyle w:val="Body"/>
        <w:rPr>
          <w:sz w:val="22"/>
          <w:szCs w:val="22"/>
        </w:rPr>
      </w:pPr>
    </w:p>
    <w:p w14:paraId="3550FB71" w14:textId="7DE67AD7" w:rsidR="00311BA3" w:rsidRDefault="00311BA3" w:rsidP="00311BA3">
      <w:pPr>
        <w:pStyle w:val="Body"/>
      </w:pPr>
      <w:r>
        <w:t>© Cambridge University Press &amp; Assessment 202</w:t>
      </w:r>
      <w:r w:rsidR="004B4534">
        <w:t>3</w:t>
      </w:r>
      <w:r>
        <w:t xml:space="preserve"> v1</w:t>
      </w:r>
    </w:p>
    <w:p w14:paraId="7ECADEB6" w14:textId="77777777" w:rsidR="00311BA3" w:rsidRDefault="00311BA3" w:rsidP="00311BA3">
      <w:pPr>
        <w:pStyle w:val="Body"/>
      </w:pPr>
      <w:r>
        <w:t>Cambridge Assessment International Education is part of Cambridge University Press &amp; Assessment. Cambridge University Press &amp; Assessment is a department of the University of Cambridge.</w:t>
      </w:r>
    </w:p>
    <w:p w14:paraId="47CEE2F4" w14:textId="77777777" w:rsidR="00311BA3" w:rsidRDefault="00311BA3" w:rsidP="00311BA3">
      <w:pPr>
        <w:pStyle w:val="Body"/>
      </w:pPr>
    </w:p>
    <w:p w14:paraId="1C9BE455" w14:textId="66E587C6" w:rsidR="007E2FA6" w:rsidRDefault="00311BA3" w:rsidP="00311BA3">
      <w:pPr>
        <w:pStyle w:val="Body"/>
        <w:sectPr w:rsidR="007E2FA6" w:rsidSect="00D80216">
          <w:headerReference w:type="default" r:id="rId14"/>
          <w:footerReference w:type="first" r:id="rId15"/>
          <w:pgSz w:w="11906" w:h="16838"/>
          <w:pgMar w:top="1134" w:right="1134" w:bottom="1134" w:left="1134" w:header="0" w:footer="454" w:gutter="0"/>
          <w:cols w:space="708"/>
          <w:titlePg/>
          <w:docGrid w:linePitch="360"/>
        </w:sectPr>
      </w:pPr>
      <w:r>
        <w:t>Cambridge University Press &amp; Assessment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r w:rsidR="00D80216">
        <w:t>.</w:t>
      </w:r>
    </w:p>
    <w:p w14:paraId="239344CE" w14:textId="38AA6412" w:rsidR="00545C8D" w:rsidRPr="008071E2" w:rsidRDefault="00545C8D" w:rsidP="000B0C4B">
      <w:pPr>
        <w:pStyle w:val="SectionHead"/>
      </w:pPr>
      <w:bookmarkStart w:id="0" w:name="_Toc447793296"/>
      <w:bookmarkStart w:id="1" w:name="_Toc447794606"/>
      <w:bookmarkStart w:id="2" w:name="_Toc485806174"/>
      <w:bookmarkStart w:id="3" w:name="_Toc520755524"/>
      <w:r w:rsidRPr="008071E2">
        <w:lastRenderedPageBreak/>
        <w:t>Contents</w:t>
      </w:r>
      <w:bookmarkEnd w:id="0"/>
      <w:bookmarkEnd w:id="1"/>
      <w:bookmarkEnd w:id="2"/>
      <w:bookmarkEnd w:id="3"/>
    </w:p>
    <w:p w14:paraId="2753E702" w14:textId="77777777" w:rsidR="0004345B" w:rsidRPr="0004345B" w:rsidRDefault="00284FF8">
      <w:pPr>
        <w:pStyle w:val="TOC1"/>
        <w:tabs>
          <w:tab w:val="right" w:leader="dot" w:pos="9628"/>
        </w:tabs>
        <w:rPr>
          <w:rFonts w:asciiTheme="minorHAnsi" w:eastAsiaTheme="minorEastAsia" w:hAnsiTheme="minorHAnsi" w:cstheme="minorBidi"/>
          <w:bCs w:val="0"/>
          <w:noProof/>
          <w:sz w:val="22"/>
          <w:szCs w:val="22"/>
          <w:lang w:eastAsia="en-GB"/>
        </w:rPr>
      </w:pPr>
      <w:r>
        <w:rPr>
          <w:b/>
          <w:bCs w:val="0"/>
          <w:color w:val="E04506"/>
        </w:rPr>
        <w:fldChar w:fldCharType="begin"/>
      </w:r>
      <w:r>
        <w:rPr>
          <w:b/>
          <w:bCs w:val="0"/>
          <w:color w:val="E04506"/>
        </w:rPr>
        <w:instrText xml:space="preserve"> TOC \o "1-1" \h \z \t "Section Head,1" </w:instrText>
      </w:r>
      <w:r>
        <w:rPr>
          <w:b/>
          <w:bCs w:val="0"/>
          <w:color w:val="E04506"/>
        </w:rPr>
        <w:fldChar w:fldCharType="separate"/>
      </w:r>
      <w:hyperlink w:anchor="_Toc520755524" w:history="1">
        <w:r w:rsidR="0004345B" w:rsidRPr="0004345B">
          <w:rPr>
            <w:rStyle w:val="Hyperlink"/>
            <w:noProof/>
          </w:rPr>
          <w:t>Contents</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_Toc520755524 \h </w:instrText>
        </w:r>
        <w:r w:rsidR="0004345B" w:rsidRPr="0004345B">
          <w:rPr>
            <w:noProof/>
            <w:webHidden/>
          </w:rPr>
        </w:r>
        <w:r w:rsidR="0004345B" w:rsidRPr="0004345B">
          <w:rPr>
            <w:noProof/>
            <w:webHidden/>
          </w:rPr>
          <w:fldChar w:fldCharType="separate"/>
        </w:r>
        <w:r w:rsidR="0004345B" w:rsidRPr="0004345B">
          <w:rPr>
            <w:noProof/>
            <w:webHidden/>
          </w:rPr>
          <w:t>3</w:t>
        </w:r>
        <w:r w:rsidR="0004345B" w:rsidRPr="0004345B">
          <w:rPr>
            <w:noProof/>
            <w:webHidden/>
          </w:rPr>
          <w:fldChar w:fldCharType="end"/>
        </w:r>
      </w:hyperlink>
    </w:p>
    <w:p w14:paraId="58D1ED60" w14:textId="77777777"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25" w:history="1">
        <w:r w:rsidR="0004345B" w:rsidRPr="0004345B">
          <w:rPr>
            <w:rStyle w:val="Hyperlink"/>
            <w:noProof/>
          </w:rPr>
          <w:t>Introduction</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_Toc520755525 \h </w:instrText>
        </w:r>
        <w:r w:rsidR="0004345B" w:rsidRPr="0004345B">
          <w:rPr>
            <w:noProof/>
            <w:webHidden/>
          </w:rPr>
        </w:r>
        <w:r w:rsidR="0004345B" w:rsidRPr="0004345B">
          <w:rPr>
            <w:noProof/>
            <w:webHidden/>
          </w:rPr>
          <w:fldChar w:fldCharType="separate"/>
        </w:r>
        <w:r w:rsidR="0004345B" w:rsidRPr="0004345B">
          <w:rPr>
            <w:noProof/>
            <w:webHidden/>
          </w:rPr>
          <w:t>4</w:t>
        </w:r>
        <w:r w:rsidR="0004345B" w:rsidRPr="0004345B">
          <w:rPr>
            <w:noProof/>
            <w:webHidden/>
          </w:rPr>
          <w:fldChar w:fldCharType="end"/>
        </w:r>
      </w:hyperlink>
    </w:p>
    <w:p w14:paraId="088C57D1" w14:textId="77777777"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26" w:history="1">
        <w:r w:rsidR="0004345B" w:rsidRPr="0004345B">
          <w:rPr>
            <w:rStyle w:val="Hyperlink"/>
            <w:noProof/>
          </w:rPr>
          <w:t>Lesson preparation</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_Toc520755526 \h </w:instrText>
        </w:r>
        <w:r w:rsidR="0004345B" w:rsidRPr="0004345B">
          <w:rPr>
            <w:noProof/>
            <w:webHidden/>
          </w:rPr>
        </w:r>
        <w:r w:rsidR="0004345B" w:rsidRPr="0004345B">
          <w:rPr>
            <w:noProof/>
            <w:webHidden/>
          </w:rPr>
          <w:fldChar w:fldCharType="separate"/>
        </w:r>
        <w:r w:rsidR="0004345B" w:rsidRPr="0004345B">
          <w:rPr>
            <w:noProof/>
            <w:webHidden/>
          </w:rPr>
          <w:t>5</w:t>
        </w:r>
        <w:r w:rsidR="0004345B" w:rsidRPr="0004345B">
          <w:rPr>
            <w:noProof/>
            <w:webHidden/>
          </w:rPr>
          <w:fldChar w:fldCharType="end"/>
        </w:r>
      </w:hyperlink>
    </w:p>
    <w:p w14:paraId="0B119B89" w14:textId="01CE189C"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27" w:history="1">
        <w:r w:rsidR="0004345B" w:rsidRPr="0004345B">
          <w:rPr>
            <w:rStyle w:val="Hyperlink"/>
            <w:noProof/>
          </w:rPr>
          <w:t xml:space="preserve">Lesson 1: </w:t>
        </w:r>
        <w:r w:rsidR="00D91890">
          <w:rPr>
            <w:rStyle w:val="Hyperlink"/>
            <w:noProof/>
          </w:rPr>
          <w:t>Translations</w:t>
        </w:r>
        <w:r w:rsidR="0004345B" w:rsidRPr="0004345B">
          <w:rPr>
            <w:rStyle w:val="Hyperlink"/>
            <w:noProof/>
            <w:lang w:eastAsia="en-GB"/>
          </w:rPr>
          <w:t xml:space="preserve"> </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_Toc520755527 \h </w:instrText>
        </w:r>
        <w:r w:rsidR="0004345B" w:rsidRPr="0004345B">
          <w:rPr>
            <w:noProof/>
            <w:webHidden/>
          </w:rPr>
        </w:r>
        <w:r w:rsidR="0004345B" w:rsidRPr="0004345B">
          <w:rPr>
            <w:noProof/>
            <w:webHidden/>
          </w:rPr>
          <w:fldChar w:fldCharType="separate"/>
        </w:r>
        <w:r w:rsidR="0004345B" w:rsidRPr="0004345B">
          <w:rPr>
            <w:noProof/>
            <w:webHidden/>
          </w:rPr>
          <w:t>7</w:t>
        </w:r>
        <w:r w:rsidR="0004345B" w:rsidRPr="0004345B">
          <w:rPr>
            <w:noProof/>
            <w:webHidden/>
          </w:rPr>
          <w:fldChar w:fldCharType="end"/>
        </w:r>
      </w:hyperlink>
    </w:p>
    <w:p w14:paraId="3D88897F" w14:textId="2747C526"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28" w:history="1">
        <w:r w:rsidR="0004345B" w:rsidRPr="0004345B">
          <w:rPr>
            <w:rStyle w:val="Hyperlink"/>
            <w:noProof/>
          </w:rPr>
          <w:t xml:space="preserve">Lesson plan 2: </w:t>
        </w:r>
        <w:r w:rsidR="00D91890">
          <w:rPr>
            <w:rStyle w:val="Hyperlink"/>
            <w:noProof/>
          </w:rPr>
          <w:t>Enlargements</w:t>
        </w:r>
        <w:r w:rsidR="0004345B" w:rsidRPr="0004345B">
          <w:rPr>
            <w:rStyle w:val="Hyperlink"/>
            <w:noProof/>
            <w:lang w:eastAsia="en-GB"/>
          </w:rPr>
          <w:t xml:space="preserve"> </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_Toc520755528 \h </w:instrText>
        </w:r>
        <w:r w:rsidR="0004345B" w:rsidRPr="0004345B">
          <w:rPr>
            <w:noProof/>
            <w:webHidden/>
          </w:rPr>
        </w:r>
        <w:r w:rsidR="0004345B" w:rsidRPr="0004345B">
          <w:rPr>
            <w:noProof/>
            <w:webHidden/>
          </w:rPr>
          <w:fldChar w:fldCharType="separate"/>
        </w:r>
        <w:r w:rsidR="0004345B" w:rsidRPr="0004345B">
          <w:rPr>
            <w:noProof/>
            <w:webHidden/>
          </w:rPr>
          <w:t>9</w:t>
        </w:r>
        <w:r w:rsidR="0004345B" w:rsidRPr="0004345B">
          <w:rPr>
            <w:noProof/>
            <w:webHidden/>
          </w:rPr>
          <w:fldChar w:fldCharType="end"/>
        </w:r>
      </w:hyperlink>
    </w:p>
    <w:p w14:paraId="3A0FA5DA" w14:textId="66B08201"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29" w:history="1">
        <w:r w:rsidR="0004345B" w:rsidRPr="0004345B">
          <w:rPr>
            <w:rStyle w:val="Hyperlink"/>
            <w:noProof/>
          </w:rPr>
          <w:t xml:space="preserve">Lesson plan 3: </w:t>
        </w:r>
        <w:r w:rsidR="008A0BE4">
          <w:rPr>
            <w:rStyle w:val="Hyperlink"/>
            <w:noProof/>
          </w:rPr>
          <w:t>Combining Transformations</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_Toc520755529 \h </w:instrText>
        </w:r>
        <w:r w:rsidR="0004345B" w:rsidRPr="0004345B">
          <w:rPr>
            <w:noProof/>
            <w:webHidden/>
          </w:rPr>
        </w:r>
        <w:r w:rsidR="0004345B" w:rsidRPr="0004345B">
          <w:rPr>
            <w:noProof/>
            <w:webHidden/>
          </w:rPr>
          <w:fldChar w:fldCharType="separate"/>
        </w:r>
        <w:r w:rsidR="0004345B" w:rsidRPr="0004345B">
          <w:rPr>
            <w:noProof/>
            <w:webHidden/>
          </w:rPr>
          <w:t>11</w:t>
        </w:r>
        <w:r w:rsidR="0004345B" w:rsidRPr="0004345B">
          <w:rPr>
            <w:noProof/>
            <w:webHidden/>
          </w:rPr>
          <w:fldChar w:fldCharType="end"/>
        </w:r>
      </w:hyperlink>
    </w:p>
    <w:p w14:paraId="055A7870" w14:textId="77777777"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30" w:history="1">
        <w:r w:rsidR="0004345B" w:rsidRPr="0004345B">
          <w:rPr>
            <w:rStyle w:val="Hyperlink"/>
            <w:noProof/>
            <w:lang w:eastAsia="en-GB"/>
          </w:rPr>
          <w:t>Planning your own lessons</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_Toc520755530 \h </w:instrText>
        </w:r>
        <w:r w:rsidR="0004345B" w:rsidRPr="0004345B">
          <w:rPr>
            <w:noProof/>
            <w:webHidden/>
          </w:rPr>
        </w:r>
        <w:r w:rsidR="0004345B" w:rsidRPr="0004345B">
          <w:rPr>
            <w:noProof/>
            <w:webHidden/>
          </w:rPr>
          <w:fldChar w:fldCharType="separate"/>
        </w:r>
        <w:r w:rsidR="0004345B" w:rsidRPr="0004345B">
          <w:rPr>
            <w:noProof/>
            <w:webHidden/>
          </w:rPr>
          <w:t>13</w:t>
        </w:r>
        <w:r w:rsidR="0004345B" w:rsidRPr="0004345B">
          <w:rPr>
            <w:noProof/>
            <w:webHidden/>
          </w:rPr>
          <w:fldChar w:fldCharType="end"/>
        </w:r>
      </w:hyperlink>
    </w:p>
    <w:p w14:paraId="7ACB04CD" w14:textId="77777777"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31" w:history="1">
        <w:r w:rsidR="0004345B" w:rsidRPr="0004345B">
          <w:rPr>
            <w:rStyle w:val="Hyperlink"/>
            <w:noProof/>
          </w:rPr>
          <w:t>Lesson reflection</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_Toc520755531 \h </w:instrText>
        </w:r>
        <w:r w:rsidR="0004345B" w:rsidRPr="0004345B">
          <w:rPr>
            <w:noProof/>
            <w:webHidden/>
          </w:rPr>
        </w:r>
        <w:r w:rsidR="0004345B" w:rsidRPr="0004345B">
          <w:rPr>
            <w:noProof/>
            <w:webHidden/>
          </w:rPr>
          <w:fldChar w:fldCharType="separate"/>
        </w:r>
        <w:r w:rsidR="0004345B" w:rsidRPr="0004345B">
          <w:rPr>
            <w:noProof/>
            <w:webHidden/>
          </w:rPr>
          <w:t>14</w:t>
        </w:r>
        <w:r w:rsidR="0004345B" w:rsidRPr="0004345B">
          <w:rPr>
            <w:noProof/>
            <w:webHidden/>
          </w:rPr>
          <w:fldChar w:fldCharType="end"/>
        </w:r>
      </w:hyperlink>
    </w:p>
    <w:p w14:paraId="59841B71" w14:textId="77777777" w:rsidR="0004345B" w:rsidRPr="0004345B" w:rsidRDefault="006309D3">
      <w:pPr>
        <w:pStyle w:val="TOC1"/>
        <w:tabs>
          <w:tab w:val="right" w:leader="dot" w:pos="9628"/>
        </w:tabs>
        <w:rPr>
          <w:rFonts w:asciiTheme="minorHAnsi" w:eastAsiaTheme="minorEastAsia" w:hAnsiTheme="minorHAnsi" w:cstheme="minorBidi"/>
          <w:bCs w:val="0"/>
          <w:noProof/>
          <w:sz w:val="22"/>
          <w:szCs w:val="22"/>
          <w:lang w:eastAsia="en-GB"/>
        </w:rPr>
      </w:pPr>
      <w:hyperlink w:anchor="_Toc520755532" w:history="1">
        <w:r w:rsidR="0004345B" w:rsidRPr="0004345B">
          <w:rPr>
            <w:rStyle w:val="Hyperlink"/>
            <w:noProof/>
          </w:rPr>
          <w:t>Worksheets and answers</w:t>
        </w:r>
        <w:r w:rsidR="0004345B" w:rsidRPr="0004345B">
          <w:rPr>
            <w:noProof/>
            <w:webHidden/>
          </w:rPr>
          <w:tab/>
        </w:r>
        <w:r w:rsidR="0004345B" w:rsidRPr="0004345B">
          <w:rPr>
            <w:noProof/>
            <w:webHidden/>
          </w:rPr>
          <w:fldChar w:fldCharType="begin"/>
        </w:r>
        <w:r w:rsidR="0004345B" w:rsidRPr="0004345B">
          <w:rPr>
            <w:noProof/>
            <w:webHidden/>
          </w:rPr>
          <w:instrText xml:space="preserve"> PAGEREF _Toc520755532 \h </w:instrText>
        </w:r>
        <w:r w:rsidR="0004345B" w:rsidRPr="0004345B">
          <w:rPr>
            <w:noProof/>
            <w:webHidden/>
          </w:rPr>
        </w:r>
        <w:r w:rsidR="0004345B" w:rsidRPr="0004345B">
          <w:rPr>
            <w:noProof/>
            <w:webHidden/>
          </w:rPr>
          <w:fldChar w:fldCharType="separate"/>
        </w:r>
        <w:r w:rsidR="0004345B" w:rsidRPr="0004345B">
          <w:rPr>
            <w:noProof/>
            <w:webHidden/>
          </w:rPr>
          <w:t>15</w:t>
        </w:r>
        <w:r w:rsidR="0004345B" w:rsidRPr="0004345B">
          <w:rPr>
            <w:noProof/>
            <w:webHidden/>
          </w:rPr>
          <w:fldChar w:fldCharType="end"/>
        </w:r>
      </w:hyperlink>
    </w:p>
    <w:p w14:paraId="443F8A98" w14:textId="77777777" w:rsidR="00B718FD" w:rsidRPr="008071E2" w:rsidRDefault="00284FF8" w:rsidP="008071E2">
      <w:r>
        <w:rPr>
          <w:rFonts w:ascii="Arial" w:hAnsi="Arial"/>
          <w:b/>
          <w:bCs/>
          <w:color w:val="E04506"/>
          <w:sz w:val="20"/>
          <w:szCs w:val="20"/>
        </w:rPr>
        <w:fldChar w:fldCharType="end"/>
      </w:r>
    </w:p>
    <w:p w14:paraId="54B4C634" w14:textId="77777777" w:rsidR="00B718FD" w:rsidRDefault="00B718FD" w:rsidP="008071E2"/>
    <w:p w14:paraId="3624A2B1" w14:textId="77777777" w:rsidR="00D24884" w:rsidRDefault="00D24884" w:rsidP="008071E2"/>
    <w:p w14:paraId="3682260F" w14:textId="77777777" w:rsidR="00D24884" w:rsidRDefault="00D24884" w:rsidP="008071E2"/>
    <w:p w14:paraId="39FAEB69" w14:textId="77777777" w:rsidR="00D24884" w:rsidRDefault="00D24884" w:rsidP="008071E2"/>
    <w:p w14:paraId="6A25EC71" w14:textId="77777777" w:rsidR="00D24884" w:rsidRDefault="00D24884" w:rsidP="008071E2"/>
    <w:p w14:paraId="4BEC87F6" w14:textId="77777777" w:rsidR="00D24884" w:rsidRDefault="00D24884" w:rsidP="008071E2"/>
    <w:p w14:paraId="740F8586" w14:textId="77777777" w:rsidR="00D24884" w:rsidRDefault="00D24884" w:rsidP="008071E2"/>
    <w:p w14:paraId="12825780" w14:textId="77777777" w:rsidR="00D24884" w:rsidRDefault="00D24884" w:rsidP="008071E2"/>
    <w:p w14:paraId="2D6379AE" w14:textId="77777777" w:rsidR="00F15E9E" w:rsidRPr="008071E2" w:rsidRDefault="00F15E9E" w:rsidP="008071E2"/>
    <w:tbl>
      <w:tblPr>
        <w:tblStyle w:val="TableGrid"/>
        <w:tblW w:w="0" w:type="auto"/>
        <w:tblBorders>
          <w:insideH w:val="none" w:sz="0" w:space="0" w:color="auto"/>
          <w:insideV w:val="none" w:sz="0" w:space="0" w:color="auto"/>
        </w:tblBorders>
        <w:tblLook w:val="04A0" w:firstRow="1" w:lastRow="0" w:firstColumn="1" w:lastColumn="0" w:noHBand="0" w:noVBand="1"/>
      </w:tblPr>
      <w:tblGrid>
        <w:gridCol w:w="959"/>
        <w:gridCol w:w="8669"/>
      </w:tblGrid>
      <w:tr w:rsidR="00D24884" w14:paraId="18A20BFA" w14:textId="77777777" w:rsidTr="00A47855">
        <w:tc>
          <w:tcPr>
            <w:tcW w:w="9628" w:type="dxa"/>
            <w:gridSpan w:val="2"/>
          </w:tcPr>
          <w:p w14:paraId="5C3FDA2E" w14:textId="77777777" w:rsidR="00D24884" w:rsidRDefault="00D24884" w:rsidP="00FF0F7E">
            <w:pPr>
              <w:rPr>
                <w:rFonts w:ascii="Arial" w:hAnsi="Arial" w:cs="Arial"/>
                <w:noProof/>
                <w:lang w:eastAsia="en-GB"/>
              </w:rPr>
            </w:pPr>
            <w:r>
              <w:rPr>
                <w:rFonts w:ascii="Arial" w:hAnsi="Arial" w:cs="Arial"/>
                <w:b/>
                <w:szCs w:val="28"/>
              </w:rPr>
              <w:t>Icons used in this pack:</w:t>
            </w:r>
          </w:p>
        </w:tc>
      </w:tr>
      <w:tr w:rsidR="003E17AE" w14:paraId="4A29FBBE" w14:textId="77777777" w:rsidTr="003E17AE">
        <w:tc>
          <w:tcPr>
            <w:tcW w:w="959" w:type="dxa"/>
          </w:tcPr>
          <w:p w14:paraId="70A288CA" w14:textId="775AEC3E" w:rsidR="003E17AE" w:rsidRDefault="003E17AE" w:rsidP="00FF0F7E">
            <w:pPr>
              <w:spacing w:before="120" w:after="120"/>
              <w:jc w:val="center"/>
              <w:rPr>
                <w:rFonts w:ascii="Arial" w:hAnsi="Arial" w:cs="Arial"/>
                <w:b/>
                <w:noProof/>
                <w:color w:val="E05206"/>
                <w:lang w:eastAsia="en-GB"/>
              </w:rPr>
            </w:pPr>
            <w:r>
              <w:rPr>
                <w:rFonts w:ascii="Arial" w:hAnsi="Arial" w:cs="Arial"/>
                <w:b/>
                <w:noProof/>
                <w:szCs w:val="28"/>
                <w:lang w:eastAsia="en-GB"/>
              </w:rPr>
              <w:drawing>
                <wp:inline distT="0" distB="0" distL="0" distR="0" wp14:anchorId="7625FBDC" wp14:editId="2A3C11FF">
                  <wp:extent cx="359410" cy="359410"/>
                  <wp:effectExtent l="0" t="0" r="2540" b="254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
                            <a:extLst>
                              <a:ext uri="{28A0092B-C50C-407E-A947-70E740481C1C}">
                                <a14:useLocalDpi xmlns:a14="http://schemas.microsoft.com/office/drawing/2010/main" val="0"/>
                              </a:ext>
                            </a:extLst>
                          </a:blip>
                          <a:stretch>
                            <a:fillRect/>
                          </a:stretch>
                        </pic:blipFill>
                        <pic:spPr bwMode="auto">
                          <a:xfrm>
                            <a:off x="0" y="0"/>
                            <a:ext cx="359410" cy="359410"/>
                          </a:xfrm>
                          <a:prstGeom prst="rect">
                            <a:avLst/>
                          </a:prstGeom>
                          <a:noFill/>
                        </pic:spPr>
                      </pic:pic>
                    </a:graphicData>
                  </a:graphic>
                </wp:inline>
              </w:drawing>
            </w:r>
          </w:p>
        </w:tc>
        <w:tc>
          <w:tcPr>
            <w:tcW w:w="8669" w:type="dxa"/>
            <w:vAlign w:val="center"/>
          </w:tcPr>
          <w:p w14:paraId="2666A08D" w14:textId="4A1D2A83" w:rsidR="003E17AE" w:rsidRDefault="003E17AE" w:rsidP="002E3B8F">
            <w:pPr>
              <w:spacing w:before="120" w:after="120"/>
              <w:rPr>
                <w:rFonts w:ascii="Arial" w:hAnsi="Arial" w:cs="Arial"/>
                <w:b/>
              </w:rPr>
            </w:pPr>
            <w:r>
              <w:rPr>
                <w:rFonts w:ascii="Arial" w:hAnsi="Arial" w:cs="Arial"/>
                <w:b/>
              </w:rPr>
              <w:t xml:space="preserve">Teacher preparation </w:t>
            </w:r>
          </w:p>
        </w:tc>
      </w:tr>
      <w:tr w:rsidR="009A2F85" w14:paraId="66F8DB5F" w14:textId="77777777" w:rsidTr="003E17AE">
        <w:tc>
          <w:tcPr>
            <w:tcW w:w="959" w:type="dxa"/>
          </w:tcPr>
          <w:p w14:paraId="1BB23390" w14:textId="77777777" w:rsidR="009A2F85" w:rsidRPr="001B429F" w:rsidRDefault="009A2F85" w:rsidP="00FF0F7E">
            <w:pPr>
              <w:spacing w:before="120" w:after="120"/>
              <w:jc w:val="center"/>
              <w:rPr>
                <w:rFonts w:ascii="Arial" w:hAnsi="Arial" w:cs="Arial"/>
                <w:b/>
              </w:rPr>
            </w:pPr>
            <w:r>
              <w:rPr>
                <w:rFonts w:ascii="Arial" w:hAnsi="Arial" w:cs="Arial"/>
                <w:b/>
                <w:noProof/>
                <w:color w:val="E05206"/>
                <w:lang w:eastAsia="en-GB"/>
              </w:rPr>
              <w:drawing>
                <wp:inline distT="0" distB="0" distL="0" distR="0" wp14:anchorId="2E76D619" wp14:editId="397A3CAE">
                  <wp:extent cx="360000" cy="360000"/>
                  <wp:effectExtent l="0" t="0" r="2540" b="2540"/>
                  <wp:docPr id="47" name="Picture 4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7">
                            <a:extLst>
                              <a:ext uri="{28A0092B-C50C-407E-A947-70E740481C1C}">
                                <a14:useLocalDpi xmlns:a14="http://schemas.microsoft.com/office/drawing/2010/main" val="0"/>
                              </a:ext>
                            </a:extLst>
                          </a:blip>
                          <a:stretch>
                            <a:fillRect/>
                          </a:stretch>
                        </pic:blipFill>
                        <pic:spPr bwMode="auto">
                          <a:xfrm>
                            <a:off x="0" y="0"/>
                            <a:ext cx="360000" cy="360000"/>
                          </a:xfrm>
                          <a:prstGeom prst="rect">
                            <a:avLst/>
                          </a:prstGeom>
                          <a:noFill/>
                        </pic:spPr>
                      </pic:pic>
                    </a:graphicData>
                  </a:graphic>
                </wp:inline>
              </w:drawing>
            </w:r>
          </w:p>
        </w:tc>
        <w:tc>
          <w:tcPr>
            <w:tcW w:w="8669" w:type="dxa"/>
            <w:vAlign w:val="center"/>
          </w:tcPr>
          <w:p w14:paraId="6E6655DC" w14:textId="180C50E5" w:rsidR="009A2F85" w:rsidRDefault="003E17AE" w:rsidP="00FF0F7E">
            <w:pPr>
              <w:spacing w:before="120" w:after="120"/>
              <w:rPr>
                <w:rFonts w:ascii="Arial" w:hAnsi="Arial" w:cs="Arial"/>
                <w:noProof/>
                <w:lang w:eastAsia="en-GB"/>
              </w:rPr>
            </w:pPr>
            <w:r>
              <w:rPr>
                <w:rFonts w:ascii="Arial" w:hAnsi="Arial" w:cs="Arial"/>
                <w:b/>
              </w:rPr>
              <w:t>L</w:t>
            </w:r>
            <w:r w:rsidR="009A2F85">
              <w:rPr>
                <w:rFonts w:ascii="Arial" w:hAnsi="Arial" w:cs="Arial"/>
                <w:b/>
              </w:rPr>
              <w:t>esson</w:t>
            </w:r>
            <w:r>
              <w:rPr>
                <w:rFonts w:ascii="Arial" w:hAnsi="Arial" w:cs="Arial"/>
                <w:b/>
              </w:rPr>
              <w:t xml:space="preserve"> plan</w:t>
            </w:r>
          </w:p>
        </w:tc>
      </w:tr>
      <w:tr w:rsidR="009A2F85" w14:paraId="27900610" w14:textId="77777777" w:rsidTr="003E17AE">
        <w:tc>
          <w:tcPr>
            <w:tcW w:w="959" w:type="dxa"/>
            <w:vAlign w:val="center"/>
          </w:tcPr>
          <w:p w14:paraId="7404AE7D" w14:textId="5A69B222" w:rsidR="009A2F85" w:rsidRPr="00021AD2" w:rsidRDefault="003E17AE" w:rsidP="00FF0F7E">
            <w:pPr>
              <w:spacing w:before="120" w:after="120"/>
              <w:jc w:val="center"/>
              <w:rPr>
                <w:rFonts w:ascii="Arial" w:hAnsi="Arial" w:cs="Arial"/>
                <w:b/>
                <w:szCs w:val="28"/>
              </w:rPr>
            </w:pPr>
            <w:r>
              <w:rPr>
                <w:rFonts w:ascii="Arial" w:hAnsi="Arial" w:cs="Arial"/>
                <w:b/>
                <w:noProof/>
                <w:szCs w:val="28"/>
                <w:lang w:eastAsia="en-GB"/>
              </w:rPr>
              <w:drawing>
                <wp:inline distT="0" distB="0" distL="0" distR="0" wp14:anchorId="1B005D29" wp14:editId="6D4DBC95">
                  <wp:extent cx="360000" cy="360000"/>
                  <wp:effectExtent l="0" t="0" r="2540" b="2540"/>
                  <wp:docPr id="53" name="Picture 5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2" name="Picture 382"/>
                          <pic:cNvPicPr preferRelativeResize="0">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inline>
              </w:drawing>
            </w:r>
          </w:p>
        </w:tc>
        <w:tc>
          <w:tcPr>
            <w:tcW w:w="8669" w:type="dxa"/>
            <w:vAlign w:val="center"/>
          </w:tcPr>
          <w:p w14:paraId="4EFEFF2B" w14:textId="06A8D02F" w:rsidR="002E3B8F" w:rsidRPr="002E3B8F" w:rsidRDefault="003E17AE" w:rsidP="00FF0F7E">
            <w:pPr>
              <w:spacing w:before="120" w:after="120"/>
              <w:rPr>
                <w:rFonts w:ascii="Arial" w:hAnsi="Arial" w:cs="Arial"/>
                <w:b/>
                <w:noProof/>
                <w:lang w:eastAsia="en-GB"/>
              </w:rPr>
            </w:pPr>
            <w:r>
              <w:rPr>
                <w:rFonts w:ascii="Arial" w:hAnsi="Arial" w:cs="Arial"/>
                <w:b/>
                <w:noProof/>
                <w:lang w:eastAsia="en-GB"/>
              </w:rPr>
              <w:t>Lesson resource</w:t>
            </w:r>
          </w:p>
        </w:tc>
      </w:tr>
      <w:tr w:rsidR="002E3B8F" w14:paraId="2E6217E2" w14:textId="77777777" w:rsidTr="002E3B8F">
        <w:trPr>
          <w:trHeight w:val="814"/>
        </w:trPr>
        <w:tc>
          <w:tcPr>
            <w:tcW w:w="959" w:type="dxa"/>
            <w:vAlign w:val="center"/>
          </w:tcPr>
          <w:p w14:paraId="2EF90A60" w14:textId="23E39812" w:rsidR="002E3B8F" w:rsidRDefault="002E3B8F" w:rsidP="00FF0F7E">
            <w:pPr>
              <w:spacing w:before="120" w:after="120"/>
              <w:jc w:val="center"/>
              <w:rPr>
                <w:rFonts w:ascii="Arial" w:hAnsi="Arial" w:cs="Arial"/>
                <w:b/>
                <w:noProof/>
                <w:szCs w:val="28"/>
                <w:lang w:eastAsia="en-GB"/>
              </w:rPr>
            </w:pPr>
            <w:r w:rsidRPr="003538AF">
              <w:rPr>
                <w:noProof/>
                <w:lang w:eastAsia="en-GB"/>
              </w:rPr>
              <w:drawing>
                <wp:anchor distT="0" distB="0" distL="114300" distR="114300" simplePos="0" relativeHeight="251673600" behindDoc="0" locked="0" layoutInCell="1" allowOverlap="1" wp14:anchorId="6EDF9230" wp14:editId="2EA35568">
                  <wp:simplePos x="0" y="0"/>
                  <wp:positionH relativeFrom="column">
                    <wp:posOffset>74295</wp:posOffset>
                  </wp:positionH>
                  <wp:positionV relativeFrom="paragraph">
                    <wp:posOffset>39370</wp:posOffset>
                  </wp:positionV>
                  <wp:extent cx="359410" cy="359410"/>
                  <wp:effectExtent l="0" t="0" r="2540" b="2540"/>
                  <wp:wrapNone/>
                  <wp:docPr id="25" name="Picture 2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9">
                            <a:extLst>
                              <a:ext uri="{28A0092B-C50C-407E-A947-70E740481C1C}">
                                <a14:useLocalDpi xmlns:a14="http://schemas.microsoft.com/office/drawing/2010/main" val="0"/>
                              </a:ext>
                            </a:extLst>
                          </a:blip>
                          <a:stretch>
                            <a:fillRect/>
                          </a:stretch>
                        </pic:blipFill>
                        <pic:spPr bwMode="auto">
                          <a:xfrm>
                            <a:off x="0" y="0"/>
                            <a:ext cx="359410" cy="359410"/>
                          </a:xfrm>
                          <a:prstGeom prst="rect">
                            <a:avLst/>
                          </a:prstGeom>
                          <a:noFill/>
                        </pic:spPr>
                      </pic:pic>
                    </a:graphicData>
                  </a:graphic>
                  <wp14:sizeRelH relativeFrom="page">
                    <wp14:pctWidth>0</wp14:pctWidth>
                  </wp14:sizeRelH>
                  <wp14:sizeRelV relativeFrom="page">
                    <wp14:pctHeight>0</wp14:pctHeight>
                  </wp14:sizeRelV>
                </wp:anchor>
              </w:drawing>
            </w:r>
          </w:p>
        </w:tc>
        <w:tc>
          <w:tcPr>
            <w:tcW w:w="8669" w:type="dxa"/>
            <w:vAlign w:val="center"/>
          </w:tcPr>
          <w:p w14:paraId="230FC0BF" w14:textId="7E314A5C" w:rsidR="002E3B8F" w:rsidRDefault="00280D61" w:rsidP="00FF0F7E">
            <w:pPr>
              <w:spacing w:before="120" w:after="120"/>
              <w:rPr>
                <w:rFonts w:ascii="Arial" w:hAnsi="Arial" w:cs="Arial"/>
                <w:b/>
                <w:noProof/>
                <w:lang w:eastAsia="en-GB"/>
              </w:rPr>
            </w:pPr>
            <w:r>
              <w:rPr>
                <w:rFonts w:ascii="Arial" w:hAnsi="Arial" w:cs="Arial"/>
                <w:b/>
                <w:noProof/>
                <w:lang w:eastAsia="en-GB"/>
              </w:rPr>
              <w:t>Lesson reflection</w:t>
            </w:r>
          </w:p>
        </w:tc>
      </w:tr>
    </w:tbl>
    <w:p w14:paraId="7F7F075F" w14:textId="77777777" w:rsidR="00545C8D" w:rsidRPr="008071E2" w:rsidRDefault="00545C8D" w:rsidP="008071E2">
      <w:pPr>
        <w:sectPr w:rsidR="00545C8D" w:rsidRPr="008071E2" w:rsidSect="00CA73F7">
          <w:headerReference w:type="default" r:id="rId20"/>
          <w:pgSz w:w="11906" w:h="16838"/>
          <w:pgMar w:top="1134" w:right="1134" w:bottom="1134" w:left="1134" w:header="709" w:footer="312" w:gutter="0"/>
          <w:cols w:space="708"/>
          <w:docGrid w:linePitch="360"/>
        </w:sectPr>
      </w:pPr>
    </w:p>
    <w:p w14:paraId="474AC10C" w14:textId="77777777" w:rsidR="008927DA" w:rsidRPr="00B718FD" w:rsidRDefault="00D24884" w:rsidP="00FC5DA0">
      <w:pPr>
        <w:pStyle w:val="SectionHead"/>
        <w:spacing w:after="200"/>
      </w:pPr>
      <w:bookmarkStart w:id="4" w:name="_Toc520755525"/>
      <w:bookmarkStart w:id="5" w:name="_Toc411419231"/>
      <w:bookmarkStart w:id="6" w:name="_Toc411495671"/>
      <w:r>
        <w:lastRenderedPageBreak/>
        <w:t>Introduction</w:t>
      </w:r>
      <w:bookmarkEnd w:id="4"/>
    </w:p>
    <w:bookmarkEnd w:id="5"/>
    <w:bookmarkEnd w:id="6"/>
    <w:p w14:paraId="43116608" w14:textId="2423D7DE" w:rsidR="00D24884" w:rsidRPr="007B6417" w:rsidRDefault="00D24884" w:rsidP="00C46CBF">
      <w:pPr>
        <w:spacing w:after="120"/>
        <w:ind w:right="142"/>
        <w:rPr>
          <w:rFonts w:ascii="Arial" w:hAnsi="Arial" w:cs="Arial"/>
          <w:sz w:val="20"/>
          <w:szCs w:val="20"/>
        </w:rPr>
      </w:pPr>
      <w:r w:rsidRPr="007B6417">
        <w:rPr>
          <w:rFonts w:ascii="Arial" w:hAnsi="Arial" w:cs="Arial"/>
          <w:sz w:val="20"/>
          <w:szCs w:val="20"/>
        </w:rPr>
        <w:t xml:space="preserve">This pack will help you to develop your learners’ skills </w:t>
      </w:r>
      <w:r w:rsidR="003E17AE" w:rsidRPr="007B6417">
        <w:rPr>
          <w:rFonts w:ascii="Arial" w:hAnsi="Arial" w:cs="Arial"/>
          <w:sz w:val="20"/>
          <w:szCs w:val="20"/>
        </w:rPr>
        <w:t xml:space="preserve">in mathematical thinking and </w:t>
      </w:r>
      <w:r w:rsidR="00A55EEF" w:rsidRPr="007B6417">
        <w:rPr>
          <w:rFonts w:ascii="Arial" w:hAnsi="Arial" w:cs="Arial"/>
          <w:sz w:val="20"/>
          <w:szCs w:val="20"/>
        </w:rPr>
        <w:t xml:space="preserve">mathematical </w:t>
      </w:r>
      <w:r w:rsidR="003E17AE" w:rsidRPr="007B6417">
        <w:rPr>
          <w:rFonts w:ascii="Arial" w:hAnsi="Arial" w:cs="Arial"/>
          <w:sz w:val="20"/>
          <w:szCs w:val="20"/>
        </w:rPr>
        <w:t>communication</w:t>
      </w:r>
      <w:r w:rsidR="00A55EEF" w:rsidRPr="007B6417">
        <w:rPr>
          <w:rFonts w:ascii="Arial" w:hAnsi="Arial" w:cs="Arial"/>
          <w:sz w:val="20"/>
          <w:szCs w:val="20"/>
        </w:rPr>
        <w:t>, which are essential for success at AS &amp; A Level and in further education</w:t>
      </w:r>
      <w:r w:rsidRPr="007B6417">
        <w:rPr>
          <w:rFonts w:ascii="Arial" w:hAnsi="Arial" w:cs="Arial"/>
          <w:sz w:val="20"/>
          <w:szCs w:val="20"/>
        </w:rPr>
        <w:t>.</w:t>
      </w:r>
    </w:p>
    <w:p w14:paraId="6CBC3324" w14:textId="7751A6C9" w:rsidR="00A55EEF" w:rsidRPr="007B6417" w:rsidRDefault="00BA14C5" w:rsidP="00BA14C5">
      <w:pPr>
        <w:spacing w:before="60" w:after="60"/>
        <w:ind w:right="3259"/>
        <w:rPr>
          <w:rFonts w:ascii="Arial" w:hAnsi="Arial" w:cs="Arial"/>
          <w:sz w:val="20"/>
          <w:szCs w:val="20"/>
        </w:rPr>
      </w:pPr>
      <w:r w:rsidRPr="007B6417">
        <w:rPr>
          <w:rFonts w:ascii="Arial" w:hAnsi="Arial" w:cs="Arial"/>
          <w:noProof/>
          <w:sz w:val="20"/>
          <w:szCs w:val="20"/>
          <w:lang w:eastAsia="en-GB"/>
        </w:rPr>
        <mc:AlternateContent>
          <mc:Choice Requires="wps">
            <w:drawing>
              <wp:anchor distT="0" distB="0" distL="114300" distR="114300" simplePos="0" relativeHeight="251665408" behindDoc="1" locked="0" layoutInCell="1" allowOverlap="1" wp14:anchorId="20CBCB54" wp14:editId="37AF433C">
                <wp:simplePos x="0" y="0"/>
                <wp:positionH relativeFrom="column">
                  <wp:posOffset>4594860</wp:posOffset>
                </wp:positionH>
                <wp:positionV relativeFrom="paragraph">
                  <wp:posOffset>212725</wp:posOffset>
                </wp:positionV>
                <wp:extent cx="1746885" cy="2022475"/>
                <wp:effectExtent l="0" t="0" r="5715" b="0"/>
                <wp:wrapNone/>
                <wp:docPr id="16" name="Text Box 16"/>
                <wp:cNvGraphicFramePr/>
                <a:graphic xmlns:a="http://schemas.openxmlformats.org/drawingml/2006/main">
                  <a:graphicData uri="http://schemas.microsoft.com/office/word/2010/wordprocessingShape">
                    <wps:wsp>
                      <wps:cNvSpPr txBox="1"/>
                      <wps:spPr>
                        <a:xfrm>
                          <a:off x="0" y="0"/>
                          <a:ext cx="1746885" cy="2022475"/>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C85977" w14:textId="77777777" w:rsidR="004C7F4E" w:rsidRPr="007B6417" w:rsidRDefault="004C7F4E" w:rsidP="00BA14C5">
                            <w:pPr>
                              <w:rPr>
                                <w:rFonts w:ascii="Arial" w:hAnsi="Arial" w:cs="Arial"/>
                                <w:sz w:val="20"/>
                                <w:szCs w:val="20"/>
                              </w:rPr>
                            </w:pPr>
                            <w:r w:rsidRPr="007B6417">
                              <w:rPr>
                                <w:rFonts w:ascii="Arial" w:hAnsi="Arial" w:cs="Arial"/>
                                <w:sz w:val="20"/>
                                <w:szCs w:val="20"/>
                              </w:rPr>
                              <w:t>These link to the course Assessment Objectives (AOs) which you can find in detail in the syllabus:</w:t>
                            </w:r>
                          </w:p>
                          <w:p w14:paraId="06C8CD48" w14:textId="77777777" w:rsidR="004C7F4E" w:rsidRPr="007B6417" w:rsidRDefault="004C7F4E" w:rsidP="00BA14C5">
                            <w:pPr>
                              <w:spacing w:after="0"/>
                              <w:jc w:val="center"/>
                              <w:rPr>
                                <w:rFonts w:ascii="Arial" w:hAnsi="Arial" w:cs="Arial"/>
                                <w:b/>
                                <w:color w:val="E21951"/>
                                <w:sz w:val="20"/>
                                <w:szCs w:val="20"/>
                              </w:rPr>
                            </w:pPr>
                            <w:r w:rsidRPr="007B6417">
                              <w:rPr>
                                <w:rFonts w:ascii="Arial" w:hAnsi="Arial" w:cs="Arial"/>
                                <w:b/>
                                <w:color w:val="E21951"/>
                                <w:sz w:val="20"/>
                                <w:szCs w:val="20"/>
                              </w:rPr>
                              <w:t xml:space="preserve">A01 Knowledge and understanding     </w:t>
                            </w:r>
                          </w:p>
                          <w:p w14:paraId="48466E53" w14:textId="6078034B" w:rsidR="004C7F4E" w:rsidRPr="007B6417" w:rsidRDefault="004C7F4E" w:rsidP="00BA14C5">
                            <w:pPr>
                              <w:spacing w:after="0"/>
                              <w:jc w:val="center"/>
                              <w:rPr>
                                <w:rFonts w:ascii="Arial" w:hAnsi="Arial" w:cs="Arial"/>
                                <w:b/>
                                <w:color w:val="E21951"/>
                                <w:sz w:val="20"/>
                                <w:szCs w:val="20"/>
                              </w:rPr>
                            </w:pPr>
                            <w:r w:rsidRPr="007B6417">
                              <w:rPr>
                                <w:rFonts w:ascii="Arial" w:hAnsi="Arial" w:cs="Arial"/>
                                <w:b/>
                                <w:color w:val="E21951"/>
                                <w:sz w:val="20"/>
                                <w:szCs w:val="20"/>
                              </w:rPr>
                              <w:t xml:space="preserve">   </w:t>
                            </w:r>
                          </w:p>
                          <w:p w14:paraId="4E1CF742" w14:textId="51034DB4" w:rsidR="004C7F4E" w:rsidRPr="007B6417" w:rsidRDefault="004C7F4E" w:rsidP="00BA14C5">
                            <w:pPr>
                              <w:spacing w:after="0"/>
                              <w:jc w:val="center"/>
                              <w:rPr>
                                <w:rFonts w:ascii="Arial" w:hAnsi="Arial" w:cs="Arial"/>
                                <w:b/>
                                <w:color w:val="E21951"/>
                                <w:sz w:val="20"/>
                                <w:szCs w:val="20"/>
                              </w:rPr>
                            </w:pPr>
                            <w:r w:rsidRPr="007B6417">
                              <w:rPr>
                                <w:rFonts w:ascii="Arial" w:hAnsi="Arial" w:cs="Arial"/>
                                <w:b/>
                                <w:color w:val="E21951"/>
                                <w:sz w:val="20"/>
                                <w:szCs w:val="20"/>
                              </w:rPr>
                              <w:t>A02 Application and communication</w:t>
                            </w:r>
                          </w:p>
                          <w:p w14:paraId="5ED78169" w14:textId="77777777" w:rsidR="004C7F4E" w:rsidRDefault="004C7F4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20CBCB54" id="_x0000_t202" coordsize="21600,21600" o:spt="202" path="m,l,21600r21600,l21600,xe">
                <v:stroke joinstyle="miter"/>
                <v:path gradientshapeok="t" o:connecttype="rect"/>
              </v:shapetype>
              <v:shape id="Text Box 16" o:spid="_x0000_s1026" type="#_x0000_t202" style="position:absolute;margin-left:361.8pt;margin-top:16.75pt;width:137.55pt;height:159.25pt;z-index:-25165107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aMpddgIAAGYFAAAOAAAAZHJzL2Uyb0RvYy54bWysVEtv2zAMvg/YfxB0X51kSZsFdYqsRYcB&#10;RVusHXpWZKkRJouaxMTOfv0o2Xms66XDLjJlfnx9Inl+0daWbVSIBlzJhycDzpSTUBn3XPLvj9cf&#10;ppxFFK4SFpwq+VZFfjF//+688TM1ghXYSgVGTlycNb7kK0Q/K4ooV6oW8QS8cqTUEGqBdA3PRRVE&#10;Q95rW4wGg9OigVD5AFLFSH+vOiWfZ/9aK4l3WkeFzJaccsN8hnwu01nMz8XsOQi/MrJPQ/xDFrUw&#10;joLuXV0JFGwdzF+uaiMDRNB4IqEuQGsjVa6BqhkOXlTzsBJe5VqInOj3NMX/51bebh78fWDYfoaW&#10;HjAR0vg4i/Qz1dPqUKcvZcpITxRu97SpFplMRmfj0+l0wpkk3WgwGo3PJslPcTD3IeIXBTVLQskD&#10;vUumS2xuInbQHSRFi2BNdW2szZfUC+rSBrYR9IoWc5Lk/A+Udawp+enHySA7dpDMO8/WJTcqd0Mf&#10;7lBilnBrVcJY901pZqpc6SuxhZTK7eNndEJpCvUWwx5/yOotxl0dZJEjg8O9cW0chFx9Hp8DZdWP&#10;HWW6w9PbHNWdRGyXbf/0S6i21BEBumGJXl4berUbEfFeBJoOagKaeLyjQ1sg1qGXOFtB+PXa/4Sn&#10;piUtZw1NW8njz7UIijP71VE7fxqOx2k882U8ORvRJRxrlscat64vgVphSLvFyywmPNqdqAPUT7QY&#10;FikqqYSTFLvkuBMvsdsBtFikWiwyiAbSC7xxD14m14ne1JOP7ZMIvm9cpJ6/hd1citmL/u2wydLB&#10;Yo2gTW7uRHDHak88DXMej37xpG1xfM+ow3qc/wYAAP//AwBQSwMEFAAGAAgAAAAhAC9QVuHhAAAA&#10;CgEAAA8AAABkcnMvZG93bnJldi54bWxMj01PhDAQhu8m/odmTLwYtwhh2UXKxhg/Em8ufsRbl45A&#10;pFNCu4D/3vGkx5l58s7zFrvF9mLC0XeOFFytIhBItTMdNQpeqvvLDQgfNBndO0IF3+hhV56eFDo3&#10;bqZnnPahERxCPtcK2hCGXEpft2i1X7kBiW+fbrQ68Dg20ox65nDbyziK1tLqjvhDqwe8bbH+2h+t&#10;go+L5v3JLw+vc5Imw93jVGVvplLq/Gy5uQYRcAl/MPzqszqU7HRwRzJe9AqyOFkzqiBJUhAMbLeb&#10;DMSBF2kcgSwL+b9C+QMAAP//AwBQSwECLQAUAAYACAAAACEAtoM4kv4AAADhAQAAEwAAAAAAAAAA&#10;AAAAAAAAAAAAW0NvbnRlbnRfVHlwZXNdLnhtbFBLAQItABQABgAIAAAAIQA4/SH/1gAAAJQBAAAL&#10;AAAAAAAAAAAAAAAAAC8BAABfcmVscy8ucmVsc1BLAQItABQABgAIAAAAIQCvaMpddgIAAGYFAAAO&#10;AAAAAAAAAAAAAAAAAC4CAABkcnMvZTJvRG9jLnhtbFBLAQItABQABgAIAAAAIQAvUFbh4QAAAAoB&#10;AAAPAAAAAAAAAAAAAAAAANAEAABkcnMvZG93bnJldi54bWxQSwUGAAAAAAQABADzAAAA3gUAAAAA&#10;" fillcolor="white [3201]" stroked="f" strokeweight=".5pt">
                <v:textbox>
                  <w:txbxContent>
                    <w:p w14:paraId="11C85977" w14:textId="77777777" w:rsidR="004C7F4E" w:rsidRPr="007B6417" w:rsidRDefault="004C7F4E" w:rsidP="00BA14C5">
                      <w:pPr>
                        <w:rPr>
                          <w:rFonts w:ascii="Arial" w:hAnsi="Arial" w:cs="Arial"/>
                          <w:sz w:val="20"/>
                          <w:szCs w:val="20"/>
                        </w:rPr>
                      </w:pPr>
                      <w:r w:rsidRPr="007B6417">
                        <w:rPr>
                          <w:rFonts w:ascii="Arial" w:hAnsi="Arial" w:cs="Arial"/>
                          <w:sz w:val="20"/>
                          <w:szCs w:val="20"/>
                        </w:rPr>
                        <w:t>These link to the course Assessment Objectives (AOs) which you can find in detail in the syllabus:</w:t>
                      </w:r>
                    </w:p>
                    <w:p w14:paraId="06C8CD48" w14:textId="77777777" w:rsidR="004C7F4E" w:rsidRPr="007B6417" w:rsidRDefault="004C7F4E" w:rsidP="00BA14C5">
                      <w:pPr>
                        <w:spacing w:after="0"/>
                        <w:jc w:val="center"/>
                        <w:rPr>
                          <w:rFonts w:ascii="Arial" w:hAnsi="Arial" w:cs="Arial"/>
                          <w:b/>
                          <w:color w:val="E21951"/>
                          <w:sz w:val="20"/>
                          <w:szCs w:val="20"/>
                        </w:rPr>
                      </w:pPr>
                      <w:r w:rsidRPr="007B6417">
                        <w:rPr>
                          <w:rFonts w:ascii="Arial" w:hAnsi="Arial" w:cs="Arial"/>
                          <w:b/>
                          <w:color w:val="E21951"/>
                          <w:sz w:val="20"/>
                          <w:szCs w:val="20"/>
                        </w:rPr>
                        <w:t xml:space="preserve">A01 Knowledge and understanding     </w:t>
                      </w:r>
                    </w:p>
                    <w:p w14:paraId="48466E53" w14:textId="6078034B" w:rsidR="004C7F4E" w:rsidRPr="007B6417" w:rsidRDefault="004C7F4E" w:rsidP="00BA14C5">
                      <w:pPr>
                        <w:spacing w:after="0"/>
                        <w:jc w:val="center"/>
                        <w:rPr>
                          <w:rFonts w:ascii="Arial" w:hAnsi="Arial" w:cs="Arial"/>
                          <w:b/>
                          <w:color w:val="E21951"/>
                          <w:sz w:val="20"/>
                          <w:szCs w:val="20"/>
                        </w:rPr>
                      </w:pPr>
                      <w:r w:rsidRPr="007B6417">
                        <w:rPr>
                          <w:rFonts w:ascii="Arial" w:hAnsi="Arial" w:cs="Arial"/>
                          <w:b/>
                          <w:color w:val="E21951"/>
                          <w:sz w:val="20"/>
                          <w:szCs w:val="20"/>
                        </w:rPr>
                        <w:t xml:space="preserve">   </w:t>
                      </w:r>
                    </w:p>
                    <w:p w14:paraId="4E1CF742" w14:textId="51034DB4" w:rsidR="004C7F4E" w:rsidRPr="007B6417" w:rsidRDefault="004C7F4E" w:rsidP="00BA14C5">
                      <w:pPr>
                        <w:spacing w:after="0"/>
                        <w:jc w:val="center"/>
                        <w:rPr>
                          <w:rFonts w:ascii="Arial" w:hAnsi="Arial" w:cs="Arial"/>
                          <w:b/>
                          <w:color w:val="E21951"/>
                          <w:sz w:val="20"/>
                          <w:szCs w:val="20"/>
                        </w:rPr>
                      </w:pPr>
                      <w:r w:rsidRPr="007B6417">
                        <w:rPr>
                          <w:rFonts w:ascii="Arial" w:hAnsi="Arial" w:cs="Arial"/>
                          <w:b/>
                          <w:color w:val="E21951"/>
                          <w:sz w:val="20"/>
                          <w:szCs w:val="20"/>
                        </w:rPr>
                        <w:t>A02 Application and communication</w:t>
                      </w:r>
                    </w:p>
                    <w:p w14:paraId="5ED78169" w14:textId="77777777" w:rsidR="004C7F4E" w:rsidRDefault="004C7F4E"/>
                  </w:txbxContent>
                </v:textbox>
              </v:shape>
            </w:pict>
          </mc:Fallback>
        </mc:AlternateContent>
      </w:r>
      <w:r w:rsidRPr="007B6417">
        <w:rPr>
          <w:rFonts w:ascii="Arial" w:hAnsi="Arial" w:cs="Arial"/>
          <w:noProof/>
          <w:sz w:val="20"/>
          <w:szCs w:val="20"/>
          <w:lang w:eastAsia="en-GB"/>
        </w:rPr>
        <mc:AlternateContent>
          <mc:Choice Requires="wps">
            <w:drawing>
              <wp:anchor distT="0" distB="0" distL="114300" distR="114300" simplePos="0" relativeHeight="251664384" behindDoc="0" locked="0" layoutInCell="1" allowOverlap="1" wp14:anchorId="7A24411B" wp14:editId="12785745">
                <wp:simplePos x="0" y="0"/>
                <wp:positionH relativeFrom="column">
                  <wp:posOffset>4377690</wp:posOffset>
                </wp:positionH>
                <wp:positionV relativeFrom="paragraph">
                  <wp:posOffset>73660</wp:posOffset>
                </wp:positionV>
                <wp:extent cx="321945" cy="2270760"/>
                <wp:effectExtent l="0" t="0" r="20955" b="15240"/>
                <wp:wrapNone/>
                <wp:docPr id="15" name="Right Brace 15"/>
                <wp:cNvGraphicFramePr/>
                <a:graphic xmlns:a="http://schemas.openxmlformats.org/drawingml/2006/main">
                  <a:graphicData uri="http://schemas.microsoft.com/office/word/2010/wordprocessingShape">
                    <wps:wsp>
                      <wps:cNvSpPr/>
                      <wps:spPr>
                        <a:xfrm>
                          <a:off x="0" y="0"/>
                          <a:ext cx="321945" cy="2270760"/>
                        </a:xfrm>
                        <a:prstGeom prst="rightBrace">
                          <a:avLst/>
                        </a:prstGeom>
                        <a:ln>
                          <a:solidFill>
                            <a:srgbClr val="E21951"/>
                          </a:solidFill>
                        </a:ln>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BCFB399" id="_x0000_t88" coordsize="21600,21600" o:spt="88" adj="1800,10800" path="m,qx10800@0l10800@2qy21600@11,10800@3l10800@1qy,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0,0;21600,@11;0,21600" textboxrect="0,@4,7637,@5"/>
                <v:handles>
                  <v:h position="center,#0" yrange="0,@8"/>
                  <v:h position="bottomRight,#1" yrange="@9,@10"/>
                </v:handles>
              </v:shapetype>
              <v:shape id="Right Brace 15" o:spid="_x0000_s1026" type="#_x0000_t88" style="position:absolute;margin-left:344.7pt;margin-top:5.8pt;width:25.35pt;height:178.8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AoAgewIAAGEFAAAOAAAAZHJzL2Uyb0RvYy54bWysVFlPGzEQfq/U/2D5vWw2DVAiNiiFUlVC&#10;gICKZ8drZy356tjJJv31HXsPIopUteqLd2bn/uY4v9gZTbYCgnK2ouXRhBJhuauVXVf0+9P1h0+U&#10;hMhszbSzoqJ7EejF4v2789bPxdQ1TtcCCDqxYd76ijYx+nlRBN4Iw8KR88KiUDowLCIL66IG1qJ3&#10;o4vpZHJStA5qD46LEPDvVSeki+xfSsHjnZRBRKIrirnF/EJ+V+ktFudsvgbmG8X7NNg/ZGGYshh0&#10;dHXFIiMbUL+5MoqDC07GI+5M4aRUXOQasJpy8qqax4Z5kWtBcIIfYQr/zy2/3d4DUTX27pgSywz2&#10;6EGtm0g+A+OC4F+EqPVhjpqP/h56LiCZ6t1JMOmLlZBdhnU/wip2kXD8+XFans3QO0fRdHo6OT3J&#10;uBcv1h5C/CqcIYmoKKQEcvyMKdvehIhx0WBQTCG1TW9wWtXXSuvMwHp1qYFsGbb7C4Y9LlP6aHig&#10;hlwyLVJRXRmZinstOrcPQiIimHiZw+dZFKNbxrmwcfCrLWonM4kpjIaTPxv2+slU5Dn9G+PRIkd2&#10;No7GRlkHb0WPuyFl2ekPCHR1JwhWrt7jMIDrtiR4fq2wHzcsxHsGuBa4QLjq8Q4fqV1bUddTlDQO&#10;fr71P+njtKKUkhbXrKLhx4aBoER/szjHZ+VslvYyM7Pj0ykycChZHUrsxlw6bG2JR8XzTCb9qAdS&#10;gjPPeBGWKSqKmOUYu6I8wsBcxm798aZwsVxmNdxFz+KNffR86HqatKfdMwPfD2XEcb51w0qy+aup&#10;7HRTP6xbbqKTKo/sC6493rjHeSD7m5MOxSGftV4u4+IXAAAA//8DAFBLAwQUAAYACAAAACEAJ4f9&#10;f+AAAAAKAQAADwAAAGRycy9kb3ducmV2LnhtbEyPQU7DMBBF90jcwRokdtRJW5w2xKmqCoTEooLS&#10;A7jxNImwx5HttqGnx6xgOfpP/7+pVqM17Iw+9I4k5JMMGFLjdE+thP3ny8MCWIiKtDKOUMI3BljV&#10;tzeVKrW70Aeed7FlqYRCqSR0MQ4l56Hp0KowcQNSyo7OWxXT6Vuuvbqkcmv4NMsEt6qntNCpATcd&#10;Nl+7k5Vwfd2OvjAzu4ni8fr2/uzXgyikvL8b10/AIo7xD4Zf/aQOdXI6uBPpwIwEsVjOE5qCXABL&#10;QDHPcmAHCTOxnAKvK/7/hfoHAAD//wMAUEsBAi0AFAAGAAgAAAAhALaDOJL+AAAA4QEAABMAAAAA&#10;AAAAAAAAAAAAAAAAAFtDb250ZW50X1R5cGVzXS54bWxQSwECLQAUAAYACAAAACEAOP0h/9YAAACU&#10;AQAACwAAAAAAAAAAAAAAAAAvAQAAX3JlbHMvLnJlbHNQSwECLQAUAAYACAAAACEANQKAIHsCAABh&#10;BQAADgAAAAAAAAAAAAAAAAAuAgAAZHJzL2Uyb0RvYy54bWxQSwECLQAUAAYACAAAACEAJ4f9f+AA&#10;AAAKAQAADwAAAAAAAAAAAAAAAADVBAAAZHJzL2Rvd25yZXYueG1sUEsFBgAAAAAEAAQA8wAAAOIF&#10;AAAAAA==&#10;" adj="255" strokecolor="#e21951"/>
            </w:pict>
          </mc:Fallback>
        </mc:AlternateContent>
      </w:r>
      <w:r w:rsidR="00A55EEF" w:rsidRPr="007B6417">
        <w:rPr>
          <w:rFonts w:ascii="Arial" w:hAnsi="Arial" w:cs="Arial"/>
          <w:sz w:val="20"/>
          <w:szCs w:val="20"/>
        </w:rPr>
        <w:t>Mathematical thinking and communication will be developed by focussing on:</w:t>
      </w:r>
    </w:p>
    <w:p w14:paraId="0B02CD57" w14:textId="193C8EB4" w:rsidR="00A55EEF" w:rsidRPr="007B6417" w:rsidRDefault="00A55EEF" w:rsidP="00BA14C5">
      <w:pPr>
        <w:pStyle w:val="ListParagraph"/>
        <w:numPr>
          <w:ilvl w:val="0"/>
          <w:numId w:val="11"/>
        </w:numPr>
        <w:spacing w:before="60" w:after="60"/>
        <w:ind w:right="3259"/>
        <w:rPr>
          <w:rFonts w:ascii="Arial" w:hAnsi="Arial" w:cs="Arial"/>
          <w:sz w:val="20"/>
          <w:szCs w:val="20"/>
        </w:rPr>
      </w:pPr>
      <w:r w:rsidRPr="007B6417">
        <w:rPr>
          <w:rFonts w:ascii="Arial" w:hAnsi="Arial" w:cs="Arial"/>
          <w:sz w:val="20"/>
          <w:szCs w:val="20"/>
        </w:rPr>
        <w:t>Conceptual understanding – the ‘why’ behind the ‘what’</w:t>
      </w:r>
    </w:p>
    <w:p w14:paraId="058C2D3E" w14:textId="77777777" w:rsidR="00A55EEF" w:rsidRPr="007B6417" w:rsidRDefault="00A55EEF" w:rsidP="00BA14C5">
      <w:pPr>
        <w:pStyle w:val="ListParagraph"/>
        <w:numPr>
          <w:ilvl w:val="0"/>
          <w:numId w:val="11"/>
        </w:numPr>
        <w:spacing w:before="60" w:after="60"/>
        <w:ind w:right="3259"/>
        <w:rPr>
          <w:rFonts w:ascii="Arial" w:hAnsi="Arial" w:cs="Arial"/>
          <w:sz w:val="20"/>
          <w:szCs w:val="20"/>
        </w:rPr>
      </w:pPr>
      <w:r w:rsidRPr="007B6417">
        <w:rPr>
          <w:rFonts w:ascii="Arial" w:hAnsi="Arial" w:cs="Arial"/>
          <w:sz w:val="20"/>
          <w:szCs w:val="20"/>
        </w:rPr>
        <w:t xml:space="preserve">Strategic competence – forming and solving </w:t>
      </w:r>
      <w:proofErr w:type="gramStart"/>
      <w:r w:rsidRPr="007B6417">
        <w:rPr>
          <w:rFonts w:ascii="Arial" w:hAnsi="Arial" w:cs="Arial"/>
          <w:sz w:val="20"/>
          <w:szCs w:val="20"/>
        </w:rPr>
        <w:t>problems</w:t>
      </w:r>
      <w:proofErr w:type="gramEnd"/>
    </w:p>
    <w:p w14:paraId="6DB0648F" w14:textId="77777777" w:rsidR="00A55EEF" w:rsidRPr="007B6417" w:rsidRDefault="00A55EEF" w:rsidP="00BA14C5">
      <w:pPr>
        <w:pStyle w:val="ListParagraph"/>
        <w:numPr>
          <w:ilvl w:val="0"/>
          <w:numId w:val="11"/>
        </w:numPr>
        <w:spacing w:before="60" w:after="60"/>
        <w:ind w:right="3259"/>
        <w:rPr>
          <w:rFonts w:ascii="Arial" w:hAnsi="Arial" w:cs="Arial"/>
          <w:sz w:val="20"/>
          <w:szCs w:val="20"/>
        </w:rPr>
      </w:pPr>
      <w:r w:rsidRPr="007B6417">
        <w:rPr>
          <w:rFonts w:ascii="Arial" w:hAnsi="Arial" w:cs="Arial"/>
          <w:sz w:val="20"/>
          <w:szCs w:val="20"/>
        </w:rPr>
        <w:t xml:space="preserve">Adaptive reasoning – explanations, </w:t>
      </w:r>
      <w:proofErr w:type="gramStart"/>
      <w:r w:rsidRPr="007B6417">
        <w:rPr>
          <w:rFonts w:ascii="Arial" w:hAnsi="Arial" w:cs="Arial"/>
          <w:sz w:val="20"/>
          <w:szCs w:val="20"/>
        </w:rPr>
        <w:t>justifications</w:t>
      </w:r>
      <w:proofErr w:type="gramEnd"/>
      <w:r w:rsidRPr="007B6417">
        <w:rPr>
          <w:rFonts w:ascii="Arial" w:hAnsi="Arial" w:cs="Arial"/>
          <w:sz w:val="20"/>
          <w:szCs w:val="20"/>
        </w:rPr>
        <w:t xml:space="preserve"> and deductive reasoning</w:t>
      </w:r>
    </w:p>
    <w:p w14:paraId="230EB544" w14:textId="77777777" w:rsidR="00A55EEF" w:rsidRPr="007B6417" w:rsidRDefault="00A55EEF" w:rsidP="00BA14C5">
      <w:pPr>
        <w:spacing w:before="60" w:after="60"/>
        <w:ind w:right="3259"/>
        <w:rPr>
          <w:rFonts w:ascii="Arial" w:hAnsi="Arial" w:cs="Arial"/>
          <w:sz w:val="20"/>
          <w:szCs w:val="20"/>
        </w:rPr>
      </w:pPr>
    </w:p>
    <w:p w14:paraId="064CBA2A" w14:textId="4632A7E2" w:rsidR="00A55EEF" w:rsidRPr="007B6417" w:rsidRDefault="00A55EEF" w:rsidP="00BA14C5">
      <w:pPr>
        <w:spacing w:before="60" w:after="60"/>
        <w:ind w:right="3259"/>
        <w:rPr>
          <w:rFonts w:ascii="Arial" w:hAnsi="Arial" w:cs="Arial"/>
          <w:sz w:val="20"/>
          <w:szCs w:val="20"/>
        </w:rPr>
      </w:pPr>
      <w:r w:rsidRPr="007B6417">
        <w:rPr>
          <w:rFonts w:ascii="Arial" w:hAnsi="Arial" w:cs="Arial"/>
          <w:sz w:val="20"/>
          <w:szCs w:val="20"/>
        </w:rPr>
        <w:t>Throughout all activities, the learners will also develop:</w:t>
      </w:r>
    </w:p>
    <w:p w14:paraId="488E832C" w14:textId="77777777" w:rsidR="00A55EEF" w:rsidRPr="007B6417" w:rsidRDefault="00A55EEF" w:rsidP="00161732">
      <w:pPr>
        <w:pStyle w:val="ListParagraph"/>
        <w:numPr>
          <w:ilvl w:val="0"/>
          <w:numId w:val="28"/>
        </w:numPr>
        <w:spacing w:before="60" w:after="60"/>
        <w:ind w:right="2692"/>
        <w:rPr>
          <w:rFonts w:ascii="Arial" w:hAnsi="Arial" w:cs="Arial"/>
          <w:sz w:val="20"/>
          <w:szCs w:val="20"/>
        </w:rPr>
      </w:pPr>
      <w:r w:rsidRPr="007B6417">
        <w:rPr>
          <w:rFonts w:ascii="Arial" w:hAnsi="Arial" w:cs="Arial"/>
          <w:sz w:val="20"/>
          <w:szCs w:val="20"/>
        </w:rPr>
        <w:t xml:space="preserve">Procedural fluency – know when, how and which rules to </w:t>
      </w:r>
      <w:proofErr w:type="gramStart"/>
      <w:r w:rsidRPr="007B6417">
        <w:rPr>
          <w:rFonts w:ascii="Arial" w:hAnsi="Arial" w:cs="Arial"/>
          <w:sz w:val="20"/>
          <w:szCs w:val="20"/>
        </w:rPr>
        <w:t>use</w:t>
      </w:r>
      <w:proofErr w:type="gramEnd"/>
    </w:p>
    <w:p w14:paraId="1E4B0561" w14:textId="77777777" w:rsidR="00A55EEF" w:rsidRPr="007B6417" w:rsidRDefault="00A55EEF" w:rsidP="00161732">
      <w:pPr>
        <w:pStyle w:val="ListParagraph"/>
        <w:numPr>
          <w:ilvl w:val="0"/>
          <w:numId w:val="28"/>
        </w:numPr>
        <w:spacing w:before="60" w:after="60"/>
        <w:ind w:right="3259"/>
        <w:rPr>
          <w:rFonts w:ascii="Arial" w:hAnsi="Arial" w:cs="Arial"/>
          <w:sz w:val="20"/>
          <w:szCs w:val="20"/>
        </w:rPr>
      </w:pPr>
      <w:r w:rsidRPr="007B6417">
        <w:rPr>
          <w:rFonts w:ascii="Arial" w:hAnsi="Arial" w:cs="Arial"/>
          <w:sz w:val="20"/>
          <w:szCs w:val="20"/>
        </w:rPr>
        <w:t xml:space="preserve">Positive disposition – believe maths can be learned, applied and is </w:t>
      </w:r>
      <w:proofErr w:type="gramStart"/>
      <w:r w:rsidRPr="007B6417">
        <w:rPr>
          <w:rFonts w:ascii="Arial" w:hAnsi="Arial" w:cs="Arial"/>
          <w:sz w:val="20"/>
          <w:szCs w:val="20"/>
        </w:rPr>
        <w:t>useful</w:t>
      </w:r>
      <w:proofErr w:type="gramEnd"/>
    </w:p>
    <w:p w14:paraId="3F1A1E46" w14:textId="1AD0D7D6" w:rsidR="00A55EEF" w:rsidRPr="007B6417" w:rsidRDefault="00A55EEF" w:rsidP="00161732">
      <w:pPr>
        <w:pStyle w:val="ListParagraph"/>
        <w:numPr>
          <w:ilvl w:val="0"/>
          <w:numId w:val="28"/>
        </w:numPr>
        <w:spacing w:before="60" w:after="60"/>
        <w:ind w:right="2692"/>
        <w:rPr>
          <w:rFonts w:ascii="Arial" w:hAnsi="Arial" w:cs="Arial"/>
          <w:sz w:val="20"/>
          <w:szCs w:val="20"/>
        </w:rPr>
      </w:pPr>
      <w:r w:rsidRPr="007B6417">
        <w:rPr>
          <w:rFonts w:ascii="Arial" w:hAnsi="Arial" w:cs="Arial"/>
          <w:sz w:val="20"/>
          <w:szCs w:val="20"/>
        </w:rPr>
        <w:t>Their skills in writing ma</w:t>
      </w:r>
      <w:r w:rsidR="00BA14C5" w:rsidRPr="007B6417">
        <w:rPr>
          <w:rFonts w:ascii="Arial" w:hAnsi="Arial" w:cs="Arial"/>
          <w:sz w:val="20"/>
          <w:szCs w:val="20"/>
        </w:rPr>
        <w:t>thematically – writing working &amp;</w:t>
      </w:r>
      <w:r w:rsidRPr="007B6417">
        <w:rPr>
          <w:rFonts w:ascii="Arial" w:hAnsi="Arial" w:cs="Arial"/>
          <w:sz w:val="20"/>
          <w:szCs w:val="20"/>
        </w:rPr>
        <w:t xml:space="preserve"> </w:t>
      </w:r>
      <w:proofErr w:type="gramStart"/>
      <w:r w:rsidRPr="007B6417">
        <w:rPr>
          <w:rFonts w:ascii="Arial" w:hAnsi="Arial" w:cs="Arial"/>
          <w:sz w:val="20"/>
          <w:szCs w:val="20"/>
        </w:rPr>
        <w:t>proofs</w:t>
      </w:r>
      <w:proofErr w:type="gramEnd"/>
    </w:p>
    <w:p w14:paraId="5274D883" w14:textId="77777777" w:rsidR="00F0185B" w:rsidRPr="007B6417" w:rsidRDefault="00F0185B" w:rsidP="001807A7">
      <w:pPr>
        <w:spacing w:after="0"/>
        <w:rPr>
          <w:rFonts w:ascii="Arial" w:hAnsi="Arial" w:cs="Arial"/>
          <w:sz w:val="20"/>
          <w:szCs w:val="20"/>
        </w:rPr>
      </w:pPr>
    </w:p>
    <w:p w14:paraId="05C440AB" w14:textId="3BEAE369" w:rsidR="00F0185B" w:rsidRPr="007B6417" w:rsidRDefault="00F0185B" w:rsidP="00866044">
      <w:pPr>
        <w:spacing w:after="120"/>
        <w:rPr>
          <w:rFonts w:ascii="Arial" w:hAnsi="Arial" w:cs="Arial"/>
          <w:sz w:val="20"/>
          <w:szCs w:val="20"/>
        </w:rPr>
      </w:pPr>
      <w:r w:rsidRPr="007B6417">
        <w:rPr>
          <w:rFonts w:ascii="Arial" w:hAnsi="Arial" w:cs="Arial"/>
          <w:sz w:val="20"/>
          <w:szCs w:val="20"/>
        </w:rPr>
        <w:t xml:space="preserve">Each </w:t>
      </w:r>
      <w:r w:rsidR="00930049" w:rsidRPr="007B6417">
        <w:rPr>
          <w:rFonts w:ascii="Arial" w:hAnsi="Arial" w:cs="Arial"/>
          <w:i/>
          <w:sz w:val="20"/>
          <w:szCs w:val="20"/>
        </w:rPr>
        <w:t>Teacher</w:t>
      </w:r>
      <w:r w:rsidRPr="007B6417">
        <w:rPr>
          <w:rFonts w:ascii="Arial" w:hAnsi="Arial" w:cs="Arial"/>
          <w:i/>
          <w:sz w:val="20"/>
          <w:szCs w:val="20"/>
        </w:rPr>
        <w:t xml:space="preserve"> Pack</w:t>
      </w:r>
      <w:r w:rsidRPr="007B6417">
        <w:rPr>
          <w:rFonts w:ascii="Arial" w:hAnsi="Arial" w:cs="Arial"/>
          <w:sz w:val="20"/>
          <w:szCs w:val="20"/>
        </w:rPr>
        <w:t xml:space="preserve"> contains one or more lesson plans and associated </w:t>
      </w:r>
      <w:r w:rsidR="00FC5DA0" w:rsidRPr="007B6417">
        <w:rPr>
          <w:rFonts w:ascii="Arial" w:hAnsi="Arial" w:cs="Arial"/>
          <w:sz w:val="20"/>
          <w:szCs w:val="20"/>
        </w:rPr>
        <w:t>resources</w:t>
      </w:r>
      <w:r w:rsidRPr="007B6417">
        <w:rPr>
          <w:rFonts w:ascii="Arial" w:hAnsi="Arial" w:cs="Arial"/>
          <w:sz w:val="20"/>
          <w:szCs w:val="20"/>
        </w:rPr>
        <w:t>, complete with a</w:t>
      </w:r>
      <w:r w:rsidR="00FC5DA0" w:rsidRPr="007B6417">
        <w:rPr>
          <w:rFonts w:ascii="Arial" w:hAnsi="Arial" w:cs="Arial"/>
          <w:sz w:val="20"/>
          <w:szCs w:val="20"/>
        </w:rPr>
        <w:t xml:space="preserve"> section of preparation and reflection</w:t>
      </w:r>
      <w:r w:rsidRPr="007B6417">
        <w:rPr>
          <w:rFonts w:ascii="Arial" w:hAnsi="Arial" w:cs="Arial"/>
          <w:sz w:val="20"/>
          <w:szCs w:val="20"/>
        </w:rPr>
        <w:t xml:space="preserve">. </w:t>
      </w:r>
    </w:p>
    <w:p w14:paraId="73755CB4" w14:textId="54F18A88" w:rsidR="00F0185B" w:rsidRPr="007B6417" w:rsidRDefault="00F0185B" w:rsidP="00F0185B">
      <w:pPr>
        <w:spacing w:after="0"/>
        <w:rPr>
          <w:rFonts w:ascii="Arial" w:hAnsi="Arial" w:cs="Arial"/>
          <w:sz w:val="20"/>
          <w:szCs w:val="20"/>
        </w:rPr>
      </w:pPr>
      <w:r w:rsidRPr="007B6417">
        <w:rPr>
          <w:rFonts w:ascii="Arial" w:hAnsi="Arial" w:cs="Arial"/>
          <w:b/>
          <w:sz w:val="20"/>
          <w:szCs w:val="20"/>
        </w:rPr>
        <w:t xml:space="preserve">Each lesson is designed to be an hour </w:t>
      </w:r>
      <w:proofErr w:type="gramStart"/>
      <w:r w:rsidRPr="007B6417">
        <w:rPr>
          <w:rFonts w:ascii="Arial" w:hAnsi="Arial" w:cs="Arial"/>
          <w:b/>
          <w:sz w:val="20"/>
          <w:szCs w:val="20"/>
        </w:rPr>
        <w:t>long</w:t>
      </w:r>
      <w:proofErr w:type="gramEnd"/>
      <w:r w:rsidRPr="007B6417">
        <w:rPr>
          <w:rFonts w:ascii="Arial" w:hAnsi="Arial" w:cs="Arial"/>
          <w:b/>
          <w:sz w:val="20"/>
          <w:szCs w:val="20"/>
        </w:rPr>
        <w:t xml:space="preserve"> but you should adjust the timings to suit the lesson length available to you and the needs of your learners.</w:t>
      </w:r>
    </w:p>
    <w:p w14:paraId="5D090BBE" w14:textId="77777777" w:rsidR="001807A7" w:rsidRPr="007B6417" w:rsidRDefault="001807A7" w:rsidP="001807A7">
      <w:pPr>
        <w:spacing w:after="0"/>
        <w:rPr>
          <w:rFonts w:ascii="Arial" w:hAnsi="Arial" w:cs="Arial"/>
          <w:sz w:val="20"/>
          <w:szCs w:val="20"/>
        </w:rPr>
      </w:pPr>
    </w:p>
    <w:p w14:paraId="62585672" w14:textId="77777777" w:rsidR="008D1F79" w:rsidRPr="007B6417" w:rsidRDefault="008D1F79" w:rsidP="008D1F79">
      <w:pPr>
        <w:spacing w:after="0"/>
        <w:ind w:right="141"/>
        <w:rPr>
          <w:rFonts w:ascii="Arial" w:hAnsi="Arial" w:cs="Arial"/>
          <w:sz w:val="20"/>
          <w:szCs w:val="20"/>
        </w:rPr>
      </w:pPr>
    </w:p>
    <w:p w14:paraId="0D840BEA" w14:textId="77777777" w:rsidR="00D24884" w:rsidRPr="007B6417" w:rsidRDefault="00D24884" w:rsidP="00BD1531">
      <w:pPr>
        <w:shd w:val="clear" w:color="auto" w:fill="F4A1B8"/>
        <w:spacing w:after="0"/>
        <w:ind w:left="425" w:right="992"/>
        <w:rPr>
          <w:rFonts w:ascii="Arial" w:hAnsi="Arial" w:cs="Arial"/>
          <w:b/>
          <w:bCs/>
          <w:sz w:val="20"/>
          <w:szCs w:val="20"/>
        </w:rPr>
      </w:pPr>
      <w:r w:rsidRPr="007B6417">
        <w:rPr>
          <w:rFonts w:ascii="Arial" w:hAnsi="Arial" w:cs="Arial"/>
          <w:b/>
          <w:bCs/>
          <w:sz w:val="20"/>
          <w:szCs w:val="20"/>
        </w:rPr>
        <w:t>Important note</w:t>
      </w:r>
    </w:p>
    <w:p w14:paraId="6ACD3A8A" w14:textId="293028DA" w:rsidR="00752A8C" w:rsidRPr="007B6417" w:rsidRDefault="00D24884" w:rsidP="00BD1531">
      <w:pPr>
        <w:shd w:val="clear" w:color="auto" w:fill="F4A1B8"/>
        <w:spacing w:after="0"/>
        <w:ind w:left="426" w:right="992"/>
        <w:rPr>
          <w:rFonts w:ascii="Arial" w:hAnsi="Arial" w:cs="Arial"/>
          <w:sz w:val="20"/>
          <w:szCs w:val="20"/>
        </w:rPr>
      </w:pPr>
      <w:r w:rsidRPr="007B6417">
        <w:rPr>
          <w:rFonts w:ascii="Arial" w:hAnsi="Arial" w:cs="Arial"/>
          <w:sz w:val="20"/>
          <w:szCs w:val="20"/>
        </w:rPr>
        <w:t xml:space="preserve">Our </w:t>
      </w:r>
      <w:r w:rsidR="00930049" w:rsidRPr="007B6417">
        <w:rPr>
          <w:rFonts w:ascii="Arial" w:hAnsi="Arial" w:cs="Arial"/>
          <w:i/>
          <w:sz w:val="20"/>
          <w:szCs w:val="20"/>
        </w:rPr>
        <w:t>Teacher</w:t>
      </w:r>
      <w:r w:rsidRPr="007B6417">
        <w:rPr>
          <w:rFonts w:ascii="Arial" w:hAnsi="Arial" w:cs="Arial"/>
          <w:i/>
          <w:sz w:val="20"/>
          <w:szCs w:val="20"/>
        </w:rPr>
        <w:t xml:space="preserve"> Packs</w:t>
      </w:r>
      <w:r w:rsidRPr="007B6417">
        <w:rPr>
          <w:rFonts w:ascii="Arial" w:hAnsi="Arial" w:cs="Arial"/>
          <w:sz w:val="20"/>
          <w:szCs w:val="20"/>
        </w:rPr>
        <w:t xml:space="preserve"> have been written by </w:t>
      </w:r>
      <w:r w:rsidRPr="007B6417">
        <w:rPr>
          <w:rFonts w:ascii="Arial" w:hAnsi="Arial" w:cs="Arial"/>
          <w:b/>
          <w:bCs/>
          <w:sz w:val="20"/>
          <w:szCs w:val="20"/>
        </w:rPr>
        <w:t>classroom teachers</w:t>
      </w:r>
      <w:r w:rsidRPr="007B6417">
        <w:rPr>
          <w:rFonts w:ascii="Arial" w:hAnsi="Arial" w:cs="Arial"/>
          <w:sz w:val="20"/>
          <w:szCs w:val="20"/>
        </w:rPr>
        <w:t xml:space="preserve"> to help you deliver topics and </w:t>
      </w:r>
      <w:r w:rsidR="00F0185B" w:rsidRPr="007B6417">
        <w:rPr>
          <w:rFonts w:ascii="Arial" w:hAnsi="Arial" w:cs="Arial"/>
          <w:sz w:val="20"/>
          <w:szCs w:val="20"/>
        </w:rPr>
        <w:t xml:space="preserve">skills that can be challenging. </w:t>
      </w:r>
      <w:r w:rsidRPr="007B6417">
        <w:rPr>
          <w:rFonts w:ascii="Arial" w:hAnsi="Arial" w:cs="Arial"/>
          <w:sz w:val="20"/>
          <w:szCs w:val="20"/>
        </w:rPr>
        <w:t xml:space="preserve">Use these materials to supplement your teaching and engage your learners. You can also use them to help you create lesson plans for other </w:t>
      </w:r>
      <w:r w:rsidR="001807A7" w:rsidRPr="007B6417">
        <w:rPr>
          <w:rFonts w:ascii="Arial" w:hAnsi="Arial" w:cs="Arial"/>
          <w:sz w:val="20"/>
          <w:szCs w:val="20"/>
        </w:rPr>
        <w:t>topics</w:t>
      </w:r>
      <w:r w:rsidRPr="007B6417">
        <w:rPr>
          <w:rFonts w:ascii="Arial" w:hAnsi="Arial" w:cs="Arial"/>
          <w:sz w:val="20"/>
          <w:szCs w:val="20"/>
        </w:rPr>
        <w:t>.</w:t>
      </w:r>
    </w:p>
    <w:p w14:paraId="62C4F8D2" w14:textId="77777777" w:rsidR="001807A7" w:rsidRPr="007B6417" w:rsidRDefault="001807A7" w:rsidP="00BD1531">
      <w:pPr>
        <w:shd w:val="clear" w:color="auto" w:fill="F4A1B8"/>
        <w:spacing w:after="0"/>
        <w:ind w:left="426" w:right="992"/>
        <w:rPr>
          <w:rFonts w:ascii="Arial" w:hAnsi="Arial" w:cs="Arial"/>
          <w:sz w:val="20"/>
          <w:szCs w:val="20"/>
        </w:rPr>
      </w:pPr>
    </w:p>
    <w:p w14:paraId="1DC9BCAB" w14:textId="76130910" w:rsidR="00D24884" w:rsidRPr="007B6417" w:rsidRDefault="00D24884" w:rsidP="00BD1531">
      <w:pPr>
        <w:shd w:val="clear" w:color="auto" w:fill="F4A1B8"/>
        <w:spacing w:after="0"/>
        <w:ind w:left="426" w:right="992"/>
        <w:rPr>
          <w:rFonts w:ascii="Arial" w:hAnsi="Arial" w:cs="Arial"/>
          <w:sz w:val="20"/>
          <w:szCs w:val="20"/>
        </w:rPr>
      </w:pPr>
    </w:p>
    <w:p w14:paraId="5F57A97C" w14:textId="31EB2E2D" w:rsidR="00D24884" w:rsidRPr="007B6417" w:rsidRDefault="00D24884" w:rsidP="00BD1531">
      <w:pPr>
        <w:shd w:val="clear" w:color="auto" w:fill="F4A1B8"/>
        <w:spacing w:after="0"/>
        <w:ind w:left="426" w:right="992"/>
        <w:rPr>
          <w:rFonts w:ascii="Arial" w:hAnsi="Arial" w:cs="Arial"/>
          <w:b/>
          <w:i/>
          <w:sz w:val="20"/>
          <w:szCs w:val="20"/>
        </w:rPr>
      </w:pPr>
      <w:r w:rsidRPr="007B6417">
        <w:rPr>
          <w:rFonts w:ascii="Arial" w:hAnsi="Arial" w:cs="Arial"/>
          <w:b/>
          <w:bCs/>
          <w:i/>
          <w:iCs/>
          <w:sz w:val="20"/>
          <w:szCs w:val="20"/>
        </w:rPr>
        <w:t xml:space="preserve">This content is designed to give you and your learners the chance to explore </w:t>
      </w:r>
      <w:r w:rsidR="001807A7" w:rsidRPr="007B6417">
        <w:rPr>
          <w:rFonts w:ascii="Arial" w:hAnsi="Arial" w:cs="Arial"/>
          <w:b/>
          <w:bCs/>
          <w:i/>
          <w:iCs/>
          <w:sz w:val="20"/>
          <w:szCs w:val="20"/>
        </w:rPr>
        <w:t>a more active way of engaging with mathematics that encourages independent thinking and a deeper conceptual understanding</w:t>
      </w:r>
      <w:r w:rsidRPr="007B6417">
        <w:rPr>
          <w:rFonts w:ascii="Arial" w:hAnsi="Arial" w:cs="Arial"/>
          <w:b/>
          <w:bCs/>
          <w:i/>
          <w:iCs/>
          <w:sz w:val="20"/>
          <w:szCs w:val="20"/>
        </w:rPr>
        <w:t xml:space="preserve">. It is not intended as specific practice for </w:t>
      </w:r>
      <w:r w:rsidR="001807A7" w:rsidRPr="007B6417">
        <w:rPr>
          <w:rFonts w:ascii="Arial" w:hAnsi="Arial" w:cs="Arial"/>
          <w:b/>
          <w:bCs/>
          <w:i/>
          <w:iCs/>
          <w:sz w:val="20"/>
          <w:szCs w:val="20"/>
        </w:rPr>
        <w:t>the examination papers.</w:t>
      </w:r>
    </w:p>
    <w:p w14:paraId="410DF12F" w14:textId="77777777" w:rsidR="00D24884" w:rsidRPr="007B6417" w:rsidRDefault="00D24884" w:rsidP="008D1F79">
      <w:pPr>
        <w:spacing w:after="0"/>
        <w:ind w:right="142"/>
        <w:rPr>
          <w:rFonts w:ascii="Arial" w:hAnsi="Arial" w:cs="Arial"/>
          <w:sz w:val="20"/>
          <w:szCs w:val="20"/>
        </w:rPr>
      </w:pPr>
    </w:p>
    <w:p w14:paraId="5A3EE72E" w14:textId="4606B4EA" w:rsidR="004D098A" w:rsidRPr="007B6417" w:rsidRDefault="004D098A" w:rsidP="004D098A">
      <w:pPr>
        <w:spacing w:after="0"/>
        <w:rPr>
          <w:rFonts w:ascii="Arial" w:hAnsi="Arial" w:cs="Arial"/>
          <w:sz w:val="20"/>
          <w:szCs w:val="20"/>
        </w:rPr>
      </w:pPr>
      <w:r w:rsidRPr="007B6417">
        <w:rPr>
          <w:rFonts w:ascii="Arial" w:hAnsi="Arial" w:cs="Arial"/>
          <w:sz w:val="20"/>
          <w:szCs w:val="20"/>
        </w:rPr>
        <w:t xml:space="preserve">The </w:t>
      </w:r>
      <w:r w:rsidR="00930049" w:rsidRPr="007B6417">
        <w:rPr>
          <w:rFonts w:ascii="Arial" w:hAnsi="Arial" w:cs="Arial"/>
          <w:i/>
          <w:sz w:val="20"/>
          <w:szCs w:val="20"/>
        </w:rPr>
        <w:t>Teacher</w:t>
      </w:r>
      <w:r w:rsidRPr="007B6417">
        <w:rPr>
          <w:rFonts w:ascii="Arial" w:hAnsi="Arial" w:cs="Arial"/>
          <w:i/>
          <w:sz w:val="20"/>
          <w:szCs w:val="20"/>
        </w:rPr>
        <w:t xml:space="preserve"> Packs</w:t>
      </w:r>
      <w:r w:rsidRPr="007B6417">
        <w:rPr>
          <w:rFonts w:ascii="Arial" w:hAnsi="Arial" w:cs="Arial"/>
          <w:sz w:val="20"/>
          <w:szCs w:val="20"/>
        </w:rPr>
        <w:t xml:space="preserve"> are designed to provide you with some example lessons of how you might deliver content. You should adapt them as appropriate for your learners and your centre. A single pack will only contain at most four lessons, it will </w:t>
      </w:r>
      <w:r w:rsidRPr="007B6417">
        <w:rPr>
          <w:rFonts w:ascii="Arial" w:hAnsi="Arial" w:cs="Arial"/>
          <w:b/>
          <w:sz w:val="20"/>
          <w:szCs w:val="20"/>
        </w:rPr>
        <w:t>not</w:t>
      </w:r>
      <w:r w:rsidRPr="007B6417">
        <w:rPr>
          <w:rFonts w:ascii="Arial" w:hAnsi="Arial" w:cs="Arial"/>
          <w:sz w:val="20"/>
          <w:szCs w:val="20"/>
        </w:rPr>
        <w:t xml:space="preserve"> cover a whole topic. You should use the lesson plans and advice provided in this pack to help you plan the remaining lessons of the topic yourself.</w:t>
      </w:r>
    </w:p>
    <w:p w14:paraId="30D1732F" w14:textId="053B2109" w:rsidR="00BA14C5" w:rsidRPr="00F0185B" w:rsidRDefault="00BA14C5">
      <w:pPr>
        <w:spacing w:after="0" w:line="240" w:lineRule="auto"/>
        <w:rPr>
          <w:rFonts w:ascii="Arial" w:hAnsi="Arial" w:cs="Arial"/>
          <w:bCs/>
          <w:color w:val="E21951"/>
          <w:sz w:val="36"/>
          <w:szCs w:val="32"/>
        </w:rPr>
      </w:pPr>
      <w:r w:rsidRPr="00F0185B">
        <w:rPr>
          <w:rFonts w:ascii="Arial" w:hAnsi="Arial" w:cs="Arial"/>
          <w:bCs/>
          <w:color w:val="E21951"/>
          <w:sz w:val="36"/>
          <w:szCs w:val="32"/>
        </w:rPr>
        <w:br w:type="page"/>
      </w:r>
    </w:p>
    <w:p w14:paraId="7B957B93" w14:textId="219E0AFC" w:rsidR="00D24884" w:rsidRDefault="004D098A" w:rsidP="00FC5DA0">
      <w:pPr>
        <w:pStyle w:val="SectionHead"/>
        <w:spacing w:after="200"/>
      </w:pPr>
      <w:bookmarkStart w:id="7" w:name="_Toc520755526"/>
      <w:r>
        <w:lastRenderedPageBreak/>
        <w:t>Lesson p</w:t>
      </w:r>
      <w:r w:rsidR="00F0185B">
        <w:t>reparation</w:t>
      </w:r>
      <w:bookmarkEnd w:id="7"/>
    </w:p>
    <w:p w14:paraId="45460658" w14:textId="78A0DD39" w:rsidR="00FC5DA0" w:rsidRPr="0004366C" w:rsidRDefault="00FC5DA0" w:rsidP="00FC5DA0">
      <w:pPr>
        <w:rPr>
          <w:rFonts w:ascii="Arial" w:hAnsi="Arial" w:cs="Arial"/>
          <w:sz w:val="20"/>
          <w:szCs w:val="20"/>
        </w:rPr>
      </w:pPr>
      <w:r w:rsidRPr="0004366C">
        <w:rPr>
          <w:rFonts w:ascii="Arial" w:hAnsi="Arial" w:cs="Arial"/>
          <w:sz w:val="20"/>
          <w:szCs w:val="20"/>
        </w:rPr>
        <w:t xml:space="preserve">This </w:t>
      </w:r>
      <w:r w:rsidR="000866C8" w:rsidRPr="0004366C">
        <w:rPr>
          <w:rFonts w:ascii="Arial" w:hAnsi="Arial" w:cs="Arial"/>
          <w:i/>
          <w:sz w:val="20"/>
          <w:szCs w:val="20"/>
        </w:rPr>
        <w:t>Teacher</w:t>
      </w:r>
      <w:r w:rsidRPr="0004366C">
        <w:rPr>
          <w:rFonts w:ascii="Arial" w:hAnsi="Arial" w:cs="Arial"/>
          <w:i/>
          <w:sz w:val="20"/>
          <w:szCs w:val="20"/>
        </w:rPr>
        <w:t xml:space="preserve"> Pack</w:t>
      </w:r>
      <w:r w:rsidRPr="0004366C">
        <w:rPr>
          <w:rFonts w:ascii="Arial" w:hAnsi="Arial" w:cs="Arial"/>
          <w:sz w:val="20"/>
          <w:szCs w:val="20"/>
        </w:rPr>
        <w:t xml:space="preserve"> will cover the following syllabus content</w:t>
      </w:r>
      <w:r w:rsidR="004D098A" w:rsidRPr="0004366C">
        <w:rPr>
          <w:rFonts w:ascii="Arial" w:hAnsi="Arial" w:cs="Arial"/>
          <w:sz w:val="20"/>
          <w:szCs w:val="20"/>
        </w:rPr>
        <w:t>.</w:t>
      </w:r>
    </w:p>
    <w:tbl>
      <w:tblPr>
        <w:tblStyle w:val="TableGrid"/>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25"/>
        <w:gridCol w:w="4805"/>
      </w:tblGrid>
      <w:tr w:rsidR="00FC5DA0" w:rsidRPr="000E63D2" w14:paraId="51C1B16D" w14:textId="77777777" w:rsidTr="00354E86">
        <w:tc>
          <w:tcPr>
            <w:tcW w:w="4725" w:type="dxa"/>
            <w:shd w:val="clear" w:color="auto" w:fill="E21951"/>
          </w:tcPr>
          <w:p w14:paraId="2A6E2F91" w14:textId="77777777" w:rsidR="00FC5DA0" w:rsidRPr="000E63D2" w:rsidRDefault="00FC5DA0" w:rsidP="004C7F4E">
            <w:pPr>
              <w:spacing w:after="0"/>
              <w:jc w:val="center"/>
              <w:rPr>
                <w:rFonts w:ascii="Arial" w:hAnsi="Arial" w:cs="Arial"/>
                <w:b/>
                <w:color w:val="FFFFFF" w:themeColor="background1"/>
                <w:sz w:val="24"/>
                <w:szCs w:val="24"/>
              </w:rPr>
            </w:pPr>
            <w:r w:rsidRPr="000E63D2">
              <w:rPr>
                <w:rFonts w:ascii="Arial" w:hAnsi="Arial" w:cs="Arial"/>
                <w:b/>
                <w:color w:val="FFFFFF" w:themeColor="background1"/>
                <w:sz w:val="24"/>
                <w:szCs w:val="24"/>
              </w:rPr>
              <w:t>Candidate should be able to:</w:t>
            </w:r>
          </w:p>
        </w:tc>
        <w:tc>
          <w:tcPr>
            <w:tcW w:w="4805" w:type="dxa"/>
            <w:shd w:val="clear" w:color="auto" w:fill="E21951"/>
          </w:tcPr>
          <w:p w14:paraId="6023A018" w14:textId="77777777" w:rsidR="00FC5DA0" w:rsidRPr="000E63D2" w:rsidRDefault="00FC5DA0" w:rsidP="004C7F4E">
            <w:pPr>
              <w:spacing w:after="0"/>
              <w:jc w:val="center"/>
              <w:rPr>
                <w:rFonts w:ascii="Arial" w:hAnsi="Arial" w:cs="Arial"/>
                <w:b/>
                <w:color w:val="FFFFFF" w:themeColor="background1"/>
                <w:sz w:val="24"/>
                <w:szCs w:val="24"/>
              </w:rPr>
            </w:pPr>
            <w:r w:rsidRPr="000E63D2">
              <w:rPr>
                <w:rFonts w:ascii="Arial" w:hAnsi="Arial" w:cs="Arial"/>
                <w:b/>
                <w:color w:val="FFFFFF" w:themeColor="background1"/>
                <w:sz w:val="24"/>
                <w:szCs w:val="24"/>
              </w:rPr>
              <w:t>Notes and examples</w:t>
            </w:r>
          </w:p>
        </w:tc>
      </w:tr>
      <w:tr w:rsidR="00FC5DA0" w14:paraId="7822E3EE" w14:textId="77777777" w:rsidTr="00354E86">
        <w:tc>
          <w:tcPr>
            <w:tcW w:w="4725" w:type="dxa"/>
            <w:shd w:val="clear" w:color="auto" w:fill="F3A3B9"/>
          </w:tcPr>
          <w:p w14:paraId="241D8159" w14:textId="77777777" w:rsidR="004021FD" w:rsidRPr="007B6417" w:rsidRDefault="00354E86" w:rsidP="004C7F4E">
            <w:pPr>
              <w:pStyle w:val="ListParagraph"/>
              <w:numPr>
                <w:ilvl w:val="0"/>
                <w:numId w:val="21"/>
              </w:numPr>
              <w:spacing w:after="0"/>
              <w:ind w:left="284" w:hanging="284"/>
              <w:rPr>
                <w:rFonts w:ascii="Arial" w:hAnsi="Arial" w:cs="Arial"/>
                <w:sz w:val="20"/>
                <w:szCs w:val="20"/>
              </w:rPr>
            </w:pPr>
            <w:r w:rsidRPr="007B6417">
              <w:rPr>
                <w:rFonts w:ascii="Arial" w:hAnsi="Arial" w:cs="Arial"/>
                <w:sz w:val="20"/>
                <w:szCs w:val="20"/>
              </w:rPr>
              <w:t xml:space="preserve">understand and use the transformations of the graph of </w:t>
            </w:r>
            <m:oMath>
              <m:r>
                <w:rPr>
                  <w:rFonts w:ascii="Cambria Math" w:hAnsi="Cambria Math" w:cs="Arial"/>
                  <w:sz w:val="20"/>
                  <w:szCs w:val="20"/>
                </w:rPr>
                <m:t>y = f(x)</m:t>
              </m:r>
            </m:oMath>
            <w:r w:rsidRPr="007B6417">
              <w:rPr>
                <w:rFonts w:ascii="Arial" w:hAnsi="Arial" w:cs="Arial"/>
                <w:sz w:val="20"/>
                <w:szCs w:val="20"/>
              </w:rPr>
              <w:t xml:space="preserve"> given by </w:t>
            </w:r>
          </w:p>
          <w:p w14:paraId="61A843BF" w14:textId="77777777" w:rsidR="00E077E7" w:rsidRPr="007B6417" w:rsidRDefault="006C1C9D" w:rsidP="004021FD">
            <w:pPr>
              <w:pStyle w:val="ListParagraph"/>
              <w:spacing w:after="0"/>
              <w:ind w:left="284"/>
              <w:rPr>
                <w:rFonts w:ascii="Arial" w:hAnsi="Arial" w:cs="Arial"/>
                <w:sz w:val="20"/>
                <w:szCs w:val="20"/>
              </w:rPr>
            </w:pPr>
            <m:oMath>
              <m:r>
                <w:rPr>
                  <w:rFonts w:ascii="Cambria Math" w:hAnsi="Cambria Math" w:cs="Arial"/>
                  <w:sz w:val="20"/>
                  <w:szCs w:val="20"/>
                </w:rPr>
                <m:t>y = f(x) + a</m:t>
              </m:r>
            </m:oMath>
            <w:r w:rsidR="00354E86" w:rsidRPr="007B6417">
              <w:rPr>
                <w:rFonts w:ascii="Arial" w:hAnsi="Arial" w:cs="Arial"/>
                <w:sz w:val="20"/>
                <w:szCs w:val="20"/>
              </w:rPr>
              <w:t xml:space="preserve">, </w:t>
            </w:r>
            <m:oMath>
              <m:r>
                <w:rPr>
                  <w:rFonts w:ascii="Cambria Math" w:hAnsi="Cambria Math" w:cs="Arial"/>
                  <w:sz w:val="20"/>
                  <w:szCs w:val="20"/>
                </w:rPr>
                <m:t>y = f(x + a)</m:t>
              </m:r>
            </m:oMath>
            <w:r w:rsidR="00354E86" w:rsidRPr="007B6417">
              <w:rPr>
                <w:rFonts w:ascii="Arial" w:hAnsi="Arial" w:cs="Arial"/>
                <w:sz w:val="20"/>
                <w:szCs w:val="20"/>
              </w:rPr>
              <w:t xml:space="preserve">, </w:t>
            </w:r>
          </w:p>
          <w:p w14:paraId="0EC09458" w14:textId="32618140" w:rsidR="00FC5DA0" w:rsidRPr="007B6417" w:rsidRDefault="004021FD" w:rsidP="004021FD">
            <w:pPr>
              <w:pStyle w:val="ListParagraph"/>
              <w:spacing w:after="0"/>
              <w:ind w:left="284"/>
              <w:rPr>
                <w:rFonts w:ascii="Arial" w:hAnsi="Arial" w:cs="Arial"/>
                <w:sz w:val="20"/>
                <w:szCs w:val="20"/>
              </w:rPr>
            </w:pPr>
            <m:oMath>
              <m:r>
                <w:rPr>
                  <w:rFonts w:ascii="Cambria Math" w:hAnsi="Cambria Math" w:cs="Arial"/>
                  <w:sz w:val="20"/>
                  <w:szCs w:val="20"/>
                </w:rPr>
                <m:t>y = af(x)</m:t>
              </m:r>
            </m:oMath>
            <w:r w:rsidR="00354E86" w:rsidRPr="007B6417">
              <w:rPr>
                <w:rFonts w:ascii="Arial" w:hAnsi="Arial" w:cs="Arial"/>
                <w:sz w:val="20"/>
                <w:szCs w:val="20"/>
              </w:rPr>
              <w:t xml:space="preserve">, </w:t>
            </w:r>
            <m:oMath>
              <m:r>
                <w:rPr>
                  <w:rFonts w:ascii="Cambria Math" w:hAnsi="Cambria Math" w:cs="Arial"/>
                  <w:sz w:val="20"/>
                  <w:szCs w:val="20"/>
                </w:rPr>
                <m:t>y = f(ax)</m:t>
              </m:r>
            </m:oMath>
            <w:r w:rsidR="00354E86" w:rsidRPr="007B6417">
              <w:rPr>
                <w:rFonts w:ascii="Arial" w:hAnsi="Arial" w:cs="Arial"/>
                <w:sz w:val="20"/>
                <w:szCs w:val="20"/>
              </w:rPr>
              <w:t xml:space="preserve"> and simple combinations of these.</w:t>
            </w:r>
          </w:p>
        </w:tc>
        <w:tc>
          <w:tcPr>
            <w:tcW w:w="4805" w:type="dxa"/>
            <w:shd w:val="clear" w:color="auto" w:fill="F3A3B9"/>
          </w:tcPr>
          <w:p w14:paraId="0D079D1C" w14:textId="0466BB74" w:rsidR="00FC5DA0" w:rsidRPr="007B6417" w:rsidRDefault="005E7F26" w:rsidP="004C7F4E">
            <w:pPr>
              <w:tabs>
                <w:tab w:val="left" w:pos="1406"/>
              </w:tabs>
              <w:spacing w:after="0"/>
              <w:rPr>
                <w:rFonts w:ascii="Arial" w:hAnsi="Arial" w:cs="Arial"/>
                <w:sz w:val="20"/>
                <w:szCs w:val="20"/>
              </w:rPr>
            </w:pPr>
            <w:r w:rsidRPr="007B6417">
              <w:rPr>
                <w:rFonts w:ascii="Arial" w:hAnsi="Arial" w:cs="Arial"/>
                <w:sz w:val="20"/>
                <w:szCs w:val="20"/>
              </w:rPr>
              <w:t xml:space="preserve">Including use of the </w:t>
            </w:r>
            <w:proofErr w:type="gramStart"/>
            <w:r w:rsidRPr="007B6417">
              <w:rPr>
                <w:rFonts w:ascii="Arial" w:hAnsi="Arial" w:cs="Arial"/>
                <w:sz w:val="20"/>
                <w:szCs w:val="20"/>
              </w:rPr>
              <w:t>terms</w:t>
            </w:r>
            <w:proofErr w:type="gramEnd"/>
            <w:r w:rsidRPr="007B6417">
              <w:rPr>
                <w:rFonts w:ascii="Arial" w:hAnsi="Arial" w:cs="Arial"/>
                <w:sz w:val="20"/>
                <w:szCs w:val="20"/>
              </w:rPr>
              <w:t xml:space="preserve"> ‘translation’, ‘reflection’ and ‘stretch’ in describing transformations. Questions may involve algebraic or trigonometric functions, or other graphs with given feature</w:t>
            </w:r>
            <w:r w:rsidR="00BB0546" w:rsidRPr="007B6417">
              <w:rPr>
                <w:rFonts w:ascii="Arial" w:hAnsi="Arial" w:cs="Arial"/>
                <w:sz w:val="20"/>
                <w:szCs w:val="20"/>
              </w:rPr>
              <w:t>s</w:t>
            </w:r>
            <w:r w:rsidRPr="007B6417">
              <w:rPr>
                <w:rFonts w:ascii="Arial" w:hAnsi="Arial" w:cs="Arial"/>
                <w:sz w:val="20"/>
                <w:szCs w:val="20"/>
              </w:rPr>
              <w:t>.</w:t>
            </w:r>
            <w:r w:rsidR="00FC5DA0" w:rsidRPr="007B6417">
              <w:rPr>
                <w:rFonts w:ascii="Arial" w:hAnsi="Arial" w:cs="Arial"/>
                <w:sz w:val="20"/>
                <w:szCs w:val="20"/>
              </w:rPr>
              <w:tab/>
              <w:t>.</w:t>
            </w:r>
          </w:p>
        </w:tc>
      </w:tr>
    </w:tbl>
    <w:p w14:paraId="3A39F982" w14:textId="77777777" w:rsidR="00FC5DA0" w:rsidRDefault="00FC5DA0" w:rsidP="00FC5DA0">
      <w:pPr>
        <w:pStyle w:val="AHead"/>
      </w:pPr>
    </w:p>
    <w:p w14:paraId="5D25CCD6" w14:textId="4F817325" w:rsidR="00FC5DA0" w:rsidRPr="0004366C" w:rsidRDefault="00FC5DA0" w:rsidP="00FC5DA0">
      <w:pPr>
        <w:rPr>
          <w:rFonts w:ascii="Arial" w:hAnsi="Arial" w:cs="Arial"/>
          <w:sz w:val="20"/>
          <w:szCs w:val="20"/>
        </w:rPr>
      </w:pPr>
      <w:r w:rsidRPr="0004366C">
        <w:rPr>
          <w:rFonts w:ascii="Arial" w:hAnsi="Arial" w:cs="Arial"/>
          <w:sz w:val="20"/>
          <w:szCs w:val="20"/>
        </w:rPr>
        <w:t xml:space="preserve">The remaining </w:t>
      </w:r>
      <w:r w:rsidR="0003503A" w:rsidRPr="0004366C">
        <w:rPr>
          <w:rFonts w:ascii="Arial" w:hAnsi="Arial" w:cs="Arial"/>
          <w:sz w:val="20"/>
          <w:szCs w:val="20"/>
        </w:rPr>
        <w:t>4</w:t>
      </w:r>
      <w:r w:rsidRPr="0004366C">
        <w:rPr>
          <w:rFonts w:ascii="Arial" w:hAnsi="Arial" w:cs="Arial"/>
          <w:sz w:val="20"/>
          <w:szCs w:val="20"/>
        </w:rPr>
        <w:t xml:space="preserve"> bullet points for topic </w:t>
      </w:r>
      <w:r w:rsidR="00354E86" w:rsidRPr="0004366C">
        <w:rPr>
          <w:rFonts w:ascii="Arial" w:hAnsi="Arial" w:cs="Arial"/>
          <w:sz w:val="20"/>
          <w:szCs w:val="20"/>
        </w:rPr>
        <w:t>1.2</w:t>
      </w:r>
      <w:r w:rsidRPr="0004366C">
        <w:rPr>
          <w:rFonts w:ascii="Arial" w:hAnsi="Arial" w:cs="Arial"/>
          <w:sz w:val="20"/>
          <w:szCs w:val="20"/>
        </w:rPr>
        <w:t xml:space="preserve"> are not covered in this </w:t>
      </w:r>
      <w:r w:rsidR="000866C8" w:rsidRPr="0004366C">
        <w:rPr>
          <w:rFonts w:ascii="Arial" w:hAnsi="Arial" w:cs="Arial"/>
          <w:i/>
          <w:iCs/>
          <w:sz w:val="20"/>
          <w:szCs w:val="20"/>
        </w:rPr>
        <w:t>Teacher</w:t>
      </w:r>
      <w:r w:rsidRPr="0004366C">
        <w:rPr>
          <w:rFonts w:ascii="Arial" w:hAnsi="Arial" w:cs="Arial"/>
          <w:i/>
          <w:iCs/>
          <w:sz w:val="20"/>
          <w:szCs w:val="20"/>
        </w:rPr>
        <w:t xml:space="preserve"> Pack</w:t>
      </w:r>
      <w:r w:rsidRPr="0004366C">
        <w:rPr>
          <w:rFonts w:ascii="Arial" w:hAnsi="Arial" w:cs="Arial"/>
          <w:sz w:val="20"/>
          <w:szCs w:val="20"/>
        </w:rPr>
        <w:t xml:space="preserve"> (see the syllabus for detail). You will need to write your own lesson plans for these items.</w:t>
      </w:r>
    </w:p>
    <w:tbl>
      <w:tblPr>
        <w:tblStyle w:val="TableGrid"/>
        <w:tblW w:w="0" w:type="auto"/>
        <w:tblBorders>
          <w:top w:val="dashed" w:sz="4" w:space="0" w:color="575656"/>
          <w:left w:val="dashed" w:sz="4" w:space="0" w:color="575656"/>
          <w:bottom w:val="dashed" w:sz="4" w:space="0" w:color="575656"/>
          <w:right w:val="dashed" w:sz="4" w:space="0" w:color="575656"/>
          <w:insideH w:val="none" w:sz="0" w:space="0" w:color="auto"/>
          <w:insideV w:val="none" w:sz="0" w:space="0" w:color="auto"/>
        </w:tblBorders>
        <w:tblLook w:val="04A0" w:firstRow="1" w:lastRow="0" w:firstColumn="1" w:lastColumn="0" w:noHBand="0" w:noVBand="1"/>
      </w:tblPr>
      <w:tblGrid>
        <w:gridCol w:w="4820"/>
        <w:gridCol w:w="4808"/>
      </w:tblGrid>
      <w:tr w:rsidR="004D098A" w:rsidRPr="005D1C17" w14:paraId="569A3840" w14:textId="77777777" w:rsidTr="004C7F4E">
        <w:tc>
          <w:tcPr>
            <w:tcW w:w="4927" w:type="dxa"/>
            <w:shd w:val="clear" w:color="auto" w:fill="auto"/>
          </w:tcPr>
          <w:p w14:paraId="390D7E21" w14:textId="77777777" w:rsidR="004D098A" w:rsidRPr="00B9750B" w:rsidRDefault="004D098A" w:rsidP="004C7F4E">
            <w:pPr>
              <w:spacing w:after="0"/>
              <w:jc w:val="center"/>
              <w:rPr>
                <w:rFonts w:ascii="Arial" w:hAnsi="Arial" w:cs="Arial"/>
                <w:b/>
                <w:color w:val="E21951"/>
              </w:rPr>
            </w:pPr>
            <w:r w:rsidRPr="00B9750B">
              <w:rPr>
                <w:rFonts w:ascii="Arial" w:hAnsi="Arial" w:cs="Arial"/>
                <w:b/>
                <w:color w:val="E21951"/>
              </w:rPr>
              <w:t>Candidate should be able to:</w:t>
            </w:r>
          </w:p>
        </w:tc>
        <w:tc>
          <w:tcPr>
            <w:tcW w:w="4927" w:type="dxa"/>
            <w:shd w:val="clear" w:color="auto" w:fill="auto"/>
          </w:tcPr>
          <w:p w14:paraId="55AC85EA" w14:textId="77777777" w:rsidR="004D098A" w:rsidRPr="005D1C17" w:rsidRDefault="004D098A" w:rsidP="004C7F4E">
            <w:pPr>
              <w:spacing w:after="0"/>
              <w:jc w:val="center"/>
              <w:rPr>
                <w:rFonts w:ascii="Arial" w:hAnsi="Arial" w:cs="Arial"/>
                <w:b/>
                <w:color w:val="E21951"/>
              </w:rPr>
            </w:pPr>
            <w:r w:rsidRPr="005D1C17">
              <w:rPr>
                <w:rFonts w:ascii="Arial" w:hAnsi="Arial" w:cs="Arial"/>
                <w:b/>
                <w:color w:val="E21951"/>
              </w:rPr>
              <w:t>Notes and examples</w:t>
            </w:r>
          </w:p>
        </w:tc>
      </w:tr>
      <w:tr w:rsidR="004D098A" w14:paraId="63CDF804" w14:textId="77777777" w:rsidTr="004C7F4E">
        <w:tc>
          <w:tcPr>
            <w:tcW w:w="4927" w:type="dxa"/>
            <w:shd w:val="clear" w:color="auto" w:fill="auto"/>
          </w:tcPr>
          <w:p w14:paraId="756CCBB5" w14:textId="1E2E91CD" w:rsidR="004D098A" w:rsidRPr="003D3ECD" w:rsidRDefault="00046322" w:rsidP="004D098A">
            <w:pPr>
              <w:pStyle w:val="ListParagraph"/>
              <w:numPr>
                <w:ilvl w:val="0"/>
                <w:numId w:val="21"/>
              </w:numPr>
              <w:spacing w:after="0"/>
              <w:ind w:left="284" w:hanging="284"/>
              <w:rPr>
                <w:rFonts w:asciiTheme="minorBidi" w:hAnsiTheme="minorBidi" w:cstheme="minorBidi"/>
                <w:sz w:val="20"/>
                <w:szCs w:val="20"/>
              </w:rPr>
            </w:pPr>
            <w:r w:rsidRPr="003D3ECD">
              <w:rPr>
                <w:rFonts w:asciiTheme="minorBidi" w:hAnsiTheme="minorBidi" w:cstheme="minorBidi"/>
                <w:sz w:val="20"/>
                <w:szCs w:val="20"/>
              </w:rPr>
              <w:t xml:space="preserve">understand the </w:t>
            </w:r>
            <w:proofErr w:type="gramStart"/>
            <w:r w:rsidRPr="003D3ECD">
              <w:rPr>
                <w:rFonts w:asciiTheme="minorBidi" w:hAnsiTheme="minorBidi" w:cstheme="minorBidi"/>
                <w:sz w:val="20"/>
                <w:szCs w:val="20"/>
              </w:rPr>
              <w:t>terms</w:t>
            </w:r>
            <w:proofErr w:type="gramEnd"/>
            <w:r w:rsidRPr="003D3ECD">
              <w:rPr>
                <w:rFonts w:asciiTheme="minorBidi" w:hAnsiTheme="minorBidi" w:cstheme="minorBidi"/>
                <w:sz w:val="20"/>
                <w:szCs w:val="20"/>
              </w:rPr>
              <w:t xml:space="preserve"> function, domain, range, one-one function, inverse function and composition of functions</w:t>
            </w:r>
          </w:p>
        </w:tc>
        <w:tc>
          <w:tcPr>
            <w:tcW w:w="4927" w:type="dxa"/>
            <w:shd w:val="clear" w:color="auto" w:fill="auto"/>
          </w:tcPr>
          <w:p w14:paraId="677DE52E" w14:textId="21FA693D" w:rsidR="004D098A" w:rsidRPr="003D3ECD" w:rsidRDefault="004D098A" w:rsidP="004C7F4E">
            <w:pPr>
              <w:spacing w:after="0"/>
              <w:rPr>
                <w:rFonts w:asciiTheme="minorBidi" w:hAnsiTheme="minorBidi" w:cstheme="minorBidi"/>
                <w:sz w:val="20"/>
                <w:szCs w:val="20"/>
              </w:rPr>
            </w:pPr>
          </w:p>
        </w:tc>
      </w:tr>
      <w:tr w:rsidR="004D098A" w14:paraId="61FBCE78" w14:textId="77777777" w:rsidTr="004C7F4E">
        <w:tc>
          <w:tcPr>
            <w:tcW w:w="4927" w:type="dxa"/>
            <w:shd w:val="clear" w:color="auto" w:fill="auto"/>
          </w:tcPr>
          <w:p w14:paraId="6FB09747" w14:textId="4F8D4173" w:rsidR="00B9750B" w:rsidRPr="003D3ECD" w:rsidRDefault="00B9750B" w:rsidP="00B9750B">
            <w:pPr>
              <w:pStyle w:val="ListParagraph"/>
              <w:numPr>
                <w:ilvl w:val="0"/>
                <w:numId w:val="21"/>
              </w:numPr>
              <w:autoSpaceDE w:val="0"/>
              <w:autoSpaceDN w:val="0"/>
              <w:adjustRightInd w:val="0"/>
              <w:spacing w:after="0" w:line="240" w:lineRule="auto"/>
              <w:ind w:left="284" w:hanging="284"/>
              <w:rPr>
                <w:rFonts w:asciiTheme="minorBidi" w:hAnsiTheme="minorBidi" w:cstheme="minorBidi"/>
                <w:sz w:val="20"/>
                <w:szCs w:val="20"/>
              </w:rPr>
            </w:pPr>
            <w:r w:rsidRPr="003D3ECD">
              <w:rPr>
                <w:rFonts w:asciiTheme="minorBidi" w:hAnsiTheme="minorBidi" w:cstheme="minorBidi"/>
                <w:sz w:val="20"/>
                <w:szCs w:val="20"/>
              </w:rPr>
              <w:t xml:space="preserve">identify the range of a given function in simple cases, and find the composition of two given </w:t>
            </w:r>
            <w:proofErr w:type="gramStart"/>
            <w:r w:rsidRPr="003D3ECD">
              <w:rPr>
                <w:rFonts w:asciiTheme="minorBidi" w:hAnsiTheme="minorBidi" w:cstheme="minorBidi"/>
                <w:sz w:val="20"/>
                <w:szCs w:val="20"/>
              </w:rPr>
              <w:t>functions</w:t>
            </w:r>
            <w:proofErr w:type="gramEnd"/>
          </w:p>
          <w:p w14:paraId="0E472063" w14:textId="77777777" w:rsidR="002B2EF2" w:rsidRPr="003D3ECD" w:rsidRDefault="002B2EF2" w:rsidP="002B2EF2">
            <w:pPr>
              <w:pStyle w:val="ListParagraph"/>
              <w:autoSpaceDE w:val="0"/>
              <w:autoSpaceDN w:val="0"/>
              <w:adjustRightInd w:val="0"/>
              <w:spacing w:after="0" w:line="240" w:lineRule="auto"/>
              <w:ind w:left="284"/>
              <w:rPr>
                <w:rFonts w:asciiTheme="minorBidi" w:hAnsiTheme="minorBidi" w:cstheme="minorBidi"/>
                <w:sz w:val="20"/>
                <w:szCs w:val="20"/>
              </w:rPr>
            </w:pPr>
          </w:p>
          <w:p w14:paraId="74BCD067" w14:textId="103DBE3F" w:rsidR="00B9750B" w:rsidRPr="003D3ECD" w:rsidRDefault="007F5F4B" w:rsidP="00B9750B">
            <w:pPr>
              <w:pStyle w:val="ListParagraph"/>
              <w:numPr>
                <w:ilvl w:val="0"/>
                <w:numId w:val="21"/>
              </w:numPr>
              <w:autoSpaceDE w:val="0"/>
              <w:autoSpaceDN w:val="0"/>
              <w:adjustRightInd w:val="0"/>
              <w:spacing w:after="0" w:line="240" w:lineRule="auto"/>
              <w:ind w:left="284" w:hanging="284"/>
              <w:rPr>
                <w:rFonts w:asciiTheme="minorBidi" w:hAnsiTheme="minorBidi" w:cstheme="minorBidi"/>
                <w:sz w:val="20"/>
                <w:szCs w:val="20"/>
              </w:rPr>
            </w:pPr>
            <w:r w:rsidRPr="003D3ECD">
              <w:rPr>
                <w:rFonts w:asciiTheme="minorBidi" w:hAnsiTheme="minorBidi" w:cstheme="minorBidi"/>
                <w:sz w:val="20"/>
                <w:szCs w:val="20"/>
              </w:rPr>
              <w:t xml:space="preserve">determine whether or not a given function is one-one, and find the inverse of a one-one function in simple </w:t>
            </w:r>
            <w:proofErr w:type="gramStart"/>
            <w:r w:rsidRPr="003D3ECD">
              <w:rPr>
                <w:rFonts w:asciiTheme="minorBidi" w:hAnsiTheme="minorBidi" w:cstheme="minorBidi"/>
                <w:sz w:val="20"/>
                <w:szCs w:val="20"/>
              </w:rPr>
              <w:t>cases</w:t>
            </w:r>
            <w:proofErr w:type="gramEnd"/>
          </w:p>
          <w:p w14:paraId="1FA8F367" w14:textId="55726D49" w:rsidR="007F5F4B" w:rsidRPr="003D3ECD" w:rsidRDefault="007F5F4B" w:rsidP="00B9750B">
            <w:pPr>
              <w:pStyle w:val="ListParagraph"/>
              <w:numPr>
                <w:ilvl w:val="0"/>
                <w:numId w:val="21"/>
              </w:numPr>
              <w:autoSpaceDE w:val="0"/>
              <w:autoSpaceDN w:val="0"/>
              <w:adjustRightInd w:val="0"/>
              <w:spacing w:after="0" w:line="240" w:lineRule="auto"/>
              <w:ind w:left="284" w:hanging="284"/>
              <w:rPr>
                <w:rFonts w:asciiTheme="minorBidi" w:hAnsiTheme="minorBidi" w:cstheme="minorBidi"/>
                <w:sz w:val="20"/>
                <w:szCs w:val="20"/>
              </w:rPr>
            </w:pPr>
            <w:r w:rsidRPr="003D3ECD">
              <w:rPr>
                <w:rFonts w:asciiTheme="minorBidi" w:hAnsiTheme="minorBidi" w:cstheme="minorBidi"/>
                <w:sz w:val="20"/>
                <w:szCs w:val="20"/>
              </w:rPr>
              <w:t xml:space="preserve">illustrate in graphical terms the relation between a one-one function and its </w:t>
            </w:r>
            <w:proofErr w:type="gramStart"/>
            <w:r w:rsidRPr="003D3ECD">
              <w:rPr>
                <w:rFonts w:asciiTheme="minorBidi" w:hAnsiTheme="minorBidi" w:cstheme="minorBidi"/>
                <w:sz w:val="20"/>
                <w:szCs w:val="20"/>
              </w:rPr>
              <w:t>inverse</w:t>
            </w:r>
            <w:proofErr w:type="gramEnd"/>
          </w:p>
          <w:p w14:paraId="53F5AC82" w14:textId="5BB78076" w:rsidR="004D098A" w:rsidRPr="003D3ECD" w:rsidRDefault="004D098A" w:rsidP="004C7F4E">
            <w:pPr>
              <w:tabs>
                <w:tab w:val="left" w:pos="1000"/>
              </w:tabs>
              <w:spacing w:after="0"/>
              <w:ind w:left="284"/>
              <w:rPr>
                <w:rFonts w:asciiTheme="minorBidi" w:hAnsiTheme="minorBidi" w:cstheme="minorBidi"/>
                <w:sz w:val="20"/>
                <w:szCs w:val="20"/>
              </w:rPr>
            </w:pPr>
          </w:p>
        </w:tc>
        <w:tc>
          <w:tcPr>
            <w:tcW w:w="4927" w:type="dxa"/>
            <w:shd w:val="clear" w:color="auto" w:fill="auto"/>
          </w:tcPr>
          <w:p w14:paraId="01A25526" w14:textId="77777777" w:rsidR="003D3ECD" w:rsidRPr="003D3ECD" w:rsidRDefault="001A49B6" w:rsidP="004C7F4E">
            <w:pPr>
              <w:spacing w:after="0"/>
              <w:rPr>
                <w:rFonts w:asciiTheme="minorBidi" w:hAnsiTheme="minorBidi" w:cstheme="minorBidi"/>
                <w:sz w:val="20"/>
                <w:szCs w:val="20"/>
              </w:rPr>
            </w:pPr>
            <w:proofErr w:type="gramStart"/>
            <w:r w:rsidRPr="003D3ECD">
              <w:rPr>
                <w:rFonts w:asciiTheme="minorBidi" w:hAnsiTheme="minorBidi" w:cstheme="minorBidi"/>
                <w:sz w:val="20"/>
                <w:szCs w:val="20"/>
              </w:rPr>
              <w:t>e.g.</w:t>
            </w:r>
            <w:proofErr w:type="gramEnd"/>
            <w:r w:rsidRPr="003D3ECD">
              <w:rPr>
                <w:rFonts w:asciiTheme="minorBidi" w:hAnsiTheme="minorBidi" w:cstheme="minorBidi"/>
                <w:sz w:val="20"/>
                <w:szCs w:val="20"/>
              </w:rPr>
              <w:t xml:space="preserve"> range of </w:t>
            </w:r>
            <m:oMath>
              <m:r>
                <w:rPr>
                  <w:rFonts w:ascii="Cambria Math" w:hAnsi="Cambria Math" w:cstheme="minorBidi"/>
                  <w:sz w:val="20"/>
                  <w:szCs w:val="20"/>
                </w:rPr>
                <m:t>f</m:t>
              </m:r>
              <m:r>
                <w:rPr>
                  <w:rFonts w:ascii="Cambria Math" w:hAnsi="Cambria Math" w:cstheme="minorBidi"/>
                  <w:sz w:val="20"/>
                  <w:szCs w:val="20"/>
                </w:rPr>
                <m:t xml:space="preserve">: </m:t>
              </m:r>
              <m:r>
                <w:rPr>
                  <w:rFonts w:ascii="Cambria Math" w:hAnsi="Cambria Math" w:cstheme="minorBidi"/>
                  <w:sz w:val="20"/>
                  <w:szCs w:val="20"/>
                </w:rPr>
                <m:t>x</m:t>
              </m:r>
              <m:r>
                <w:rPr>
                  <w:rFonts w:ascii="Cambria Math" w:hAnsi="Cambria Math" w:cstheme="minorBidi"/>
                  <w:sz w:val="20"/>
                  <w:szCs w:val="20"/>
                </w:rPr>
                <m:t>→</m:t>
              </m:r>
              <m:f>
                <m:fPr>
                  <m:ctrlPr>
                    <w:rPr>
                      <w:rFonts w:ascii="Cambria Math" w:hAnsi="Cambria Math" w:cstheme="minorBidi"/>
                      <w:i/>
                      <w:sz w:val="20"/>
                      <w:szCs w:val="20"/>
                    </w:rPr>
                  </m:ctrlPr>
                </m:fPr>
                <m:num>
                  <m:r>
                    <w:rPr>
                      <w:rFonts w:ascii="Cambria Math" w:hAnsi="Cambria Math" w:cstheme="minorBidi"/>
                      <w:sz w:val="20"/>
                      <w:szCs w:val="20"/>
                    </w:rPr>
                    <m:t>1</m:t>
                  </m:r>
                </m:num>
                <m:den>
                  <m:r>
                    <w:rPr>
                      <w:rFonts w:ascii="Cambria Math" w:hAnsi="Cambria Math" w:cstheme="minorBidi"/>
                      <w:sz w:val="20"/>
                      <w:szCs w:val="20"/>
                    </w:rPr>
                    <m:t>x</m:t>
                  </m:r>
                </m:den>
              </m:f>
            </m:oMath>
            <w:r w:rsidR="00002736" w:rsidRPr="003D3ECD">
              <w:rPr>
                <w:rFonts w:asciiTheme="minorBidi" w:hAnsiTheme="minorBidi" w:cstheme="minorBidi"/>
                <w:sz w:val="20"/>
                <w:szCs w:val="20"/>
              </w:rPr>
              <w:t xml:space="preserve"> </w:t>
            </w:r>
            <w:r w:rsidRPr="003D3ECD">
              <w:rPr>
                <w:rFonts w:asciiTheme="minorBidi" w:hAnsiTheme="minorBidi" w:cstheme="minorBidi"/>
                <w:sz w:val="20"/>
                <w:szCs w:val="20"/>
              </w:rPr>
              <w:t xml:space="preserve">for </w:t>
            </w:r>
            <m:oMath>
              <m:r>
                <w:rPr>
                  <w:rFonts w:ascii="Cambria Math" w:hAnsi="Cambria Math" w:cstheme="minorBidi"/>
                  <w:sz w:val="20"/>
                  <w:szCs w:val="20"/>
                </w:rPr>
                <m:t>x≥1</m:t>
              </m:r>
            </m:oMath>
            <w:r w:rsidRPr="003D3ECD">
              <w:rPr>
                <w:rFonts w:asciiTheme="minorBidi" w:hAnsiTheme="minorBidi" w:cstheme="minorBidi"/>
                <w:sz w:val="20"/>
                <w:szCs w:val="20"/>
              </w:rPr>
              <w:t xml:space="preserve"> and range of </w:t>
            </w:r>
          </w:p>
          <w:p w14:paraId="212207B8" w14:textId="026BEE51" w:rsidR="004D098A" w:rsidRPr="003D3ECD" w:rsidRDefault="00482241" w:rsidP="004C7F4E">
            <w:pPr>
              <w:spacing w:after="0"/>
              <w:rPr>
                <w:rFonts w:asciiTheme="minorBidi" w:hAnsiTheme="minorBidi" w:cstheme="minorBidi"/>
                <w:sz w:val="20"/>
                <w:szCs w:val="20"/>
              </w:rPr>
            </w:pPr>
            <m:oMath>
              <m:r>
                <w:rPr>
                  <w:rFonts w:ascii="Cambria Math" w:hAnsi="Cambria Math" w:cstheme="minorBidi"/>
                  <w:sz w:val="20"/>
                  <w:szCs w:val="20"/>
                </w:rPr>
                <m:t>g(x)=</m:t>
              </m:r>
              <m:sSup>
                <m:sSupPr>
                  <m:ctrlPr>
                    <w:rPr>
                      <w:rFonts w:ascii="Cambria Math" w:hAnsi="Cambria Math" w:cstheme="minorBidi"/>
                      <w:i/>
                      <w:sz w:val="20"/>
                      <w:szCs w:val="20"/>
                    </w:rPr>
                  </m:ctrlPr>
                </m:sSupPr>
                <m:e>
                  <m:r>
                    <w:rPr>
                      <w:rFonts w:ascii="Cambria Math" w:hAnsi="Cambria Math" w:cstheme="minorBidi"/>
                      <w:sz w:val="20"/>
                      <w:szCs w:val="20"/>
                    </w:rPr>
                    <m:t>x</m:t>
                  </m:r>
                </m:e>
                <m:sup>
                  <m:r>
                    <w:rPr>
                      <w:rFonts w:ascii="Cambria Math" w:hAnsi="Cambria Math" w:cstheme="minorBidi"/>
                      <w:sz w:val="20"/>
                      <w:szCs w:val="20"/>
                    </w:rPr>
                    <m:t>2</m:t>
                  </m:r>
                </m:sup>
              </m:sSup>
              <m:r>
                <w:rPr>
                  <w:rFonts w:ascii="Cambria Math" w:hAnsi="Cambria Math" w:cstheme="minorBidi"/>
                  <w:sz w:val="20"/>
                  <w:szCs w:val="20"/>
                </w:rPr>
                <m:t>+1</m:t>
              </m:r>
            </m:oMath>
            <w:r w:rsidR="001A49B6" w:rsidRPr="003D3ECD">
              <w:rPr>
                <w:rFonts w:asciiTheme="minorBidi" w:hAnsiTheme="minorBidi" w:cstheme="minorBidi"/>
                <w:sz w:val="20"/>
                <w:szCs w:val="20"/>
              </w:rPr>
              <w:t xml:space="preserve"> for </w:t>
            </w:r>
            <m:oMath>
              <m:r>
                <w:rPr>
                  <w:rFonts w:ascii="Cambria Math" w:hAnsi="Cambria Math" w:cstheme="minorBidi"/>
                  <w:sz w:val="20"/>
                  <w:szCs w:val="20"/>
                </w:rPr>
                <m:t>x∈R</m:t>
              </m:r>
            </m:oMath>
            <w:r w:rsidR="001A49B6" w:rsidRPr="003D3ECD">
              <w:rPr>
                <w:rFonts w:asciiTheme="minorBidi" w:hAnsiTheme="minorBidi" w:cstheme="minorBidi"/>
                <w:sz w:val="20"/>
                <w:szCs w:val="20"/>
              </w:rPr>
              <w:t xml:space="preserve">. Including the condition that a composite function </w:t>
            </w:r>
            <m:oMath>
              <m:r>
                <w:rPr>
                  <w:rFonts w:ascii="Cambria Math" w:hAnsi="Cambria Math" w:cstheme="minorBidi"/>
                  <w:sz w:val="20"/>
                  <w:szCs w:val="20"/>
                </w:rPr>
                <m:t>gf</m:t>
              </m:r>
            </m:oMath>
            <w:r w:rsidR="001A49B6" w:rsidRPr="003D3ECD">
              <w:rPr>
                <w:rFonts w:asciiTheme="minorBidi" w:hAnsiTheme="minorBidi" w:cstheme="minorBidi"/>
                <w:sz w:val="20"/>
                <w:szCs w:val="20"/>
              </w:rPr>
              <w:t xml:space="preserve"> can only be formed when the range of </w:t>
            </w:r>
            <m:oMath>
              <m:r>
                <w:rPr>
                  <w:rFonts w:ascii="Cambria Math" w:hAnsi="Cambria Math" w:cstheme="minorBidi"/>
                  <w:sz w:val="20"/>
                  <w:szCs w:val="20"/>
                </w:rPr>
                <m:t>f</m:t>
              </m:r>
            </m:oMath>
            <w:r w:rsidR="001A49B6" w:rsidRPr="003D3ECD">
              <w:rPr>
                <w:rFonts w:asciiTheme="minorBidi" w:hAnsiTheme="minorBidi" w:cstheme="minorBidi"/>
                <w:sz w:val="20"/>
                <w:szCs w:val="20"/>
              </w:rPr>
              <w:t xml:space="preserve"> is within the domain of </w:t>
            </w:r>
            <m:oMath>
              <m:r>
                <w:rPr>
                  <w:rFonts w:ascii="Cambria Math" w:hAnsi="Cambria Math" w:cstheme="minorBidi"/>
                  <w:sz w:val="20"/>
                  <w:szCs w:val="20"/>
                </w:rPr>
                <m:t>g</m:t>
              </m:r>
            </m:oMath>
            <w:r w:rsidR="001A49B6" w:rsidRPr="003D3ECD">
              <w:rPr>
                <w:rFonts w:asciiTheme="minorBidi" w:hAnsiTheme="minorBidi" w:cstheme="minorBidi"/>
                <w:sz w:val="20"/>
                <w:szCs w:val="20"/>
              </w:rPr>
              <w:t>.</w:t>
            </w:r>
          </w:p>
          <w:p w14:paraId="511D7026" w14:textId="77777777" w:rsidR="006A4D15" w:rsidRPr="003D3ECD" w:rsidRDefault="006A4D15" w:rsidP="004C7F4E">
            <w:pPr>
              <w:spacing w:after="0"/>
              <w:rPr>
                <w:rFonts w:asciiTheme="minorBidi" w:hAnsiTheme="minorBidi" w:cstheme="minorBidi"/>
                <w:sz w:val="20"/>
                <w:szCs w:val="20"/>
              </w:rPr>
            </w:pPr>
          </w:p>
          <w:p w14:paraId="12E7CEF8" w14:textId="70EB8D49" w:rsidR="006A4D15" w:rsidRPr="003D3ECD" w:rsidRDefault="006A4D15" w:rsidP="004C7F4E">
            <w:pPr>
              <w:spacing w:after="0"/>
              <w:rPr>
                <w:rFonts w:asciiTheme="minorBidi" w:hAnsiTheme="minorBidi" w:cstheme="minorBidi"/>
                <w:sz w:val="20"/>
                <w:szCs w:val="20"/>
              </w:rPr>
            </w:pPr>
            <w:r w:rsidRPr="003D3ECD">
              <w:rPr>
                <w:rFonts w:asciiTheme="minorBidi" w:hAnsiTheme="minorBidi" w:cstheme="minorBidi"/>
                <w:sz w:val="20"/>
                <w:szCs w:val="20"/>
              </w:rPr>
              <w:t xml:space="preserve">Sketches should include an indication of the mirror line </w:t>
            </w:r>
            <m:oMath>
              <m:r>
                <w:rPr>
                  <w:rFonts w:ascii="Cambria Math" w:hAnsi="Cambria Math" w:cstheme="minorBidi"/>
                  <w:sz w:val="20"/>
                  <w:szCs w:val="20"/>
                </w:rPr>
                <m:t>y = x</m:t>
              </m:r>
            </m:oMath>
            <w:r w:rsidRPr="003D3ECD">
              <w:rPr>
                <w:rFonts w:asciiTheme="minorBidi" w:hAnsiTheme="minorBidi" w:cstheme="minorBidi"/>
                <w:sz w:val="20"/>
                <w:szCs w:val="20"/>
              </w:rPr>
              <w:t>.</w:t>
            </w:r>
          </w:p>
        </w:tc>
      </w:tr>
    </w:tbl>
    <w:p w14:paraId="385A3E3B" w14:textId="77777777" w:rsidR="00FC5DA0" w:rsidRDefault="00FC5DA0" w:rsidP="004F036B">
      <w:pPr>
        <w:pStyle w:val="AHead"/>
      </w:pPr>
    </w:p>
    <w:p w14:paraId="39D39603" w14:textId="2D04EF80" w:rsidR="004F036B" w:rsidRPr="004F036B" w:rsidRDefault="00F0185B" w:rsidP="00595545">
      <w:pPr>
        <w:pStyle w:val="AHead"/>
        <w:spacing w:after="120"/>
      </w:pPr>
      <w:r>
        <w:t>Dependencies</w:t>
      </w:r>
    </w:p>
    <w:p w14:paraId="052EB979" w14:textId="06ADAA17" w:rsidR="004F036B" w:rsidRPr="0004366C" w:rsidRDefault="00FC5DA0" w:rsidP="004F036B">
      <w:pPr>
        <w:rPr>
          <w:rFonts w:ascii="Arial" w:hAnsi="Arial" w:cs="Arial"/>
          <w:sz w:val="20"/>
          <w:szCs w:val="20"/>
        </w:rPr>
      </w:pPr>
      <w:r w:rsidRPr="0004366C">
        <w:rPr>
          <w:rFonts w:ascii="Arial" w:hAnsi="Arial" w:cs="Arial"/>
          <w:sz w:val="20"/>
          <w:szCs w:val="20"/>
        </w:rPr>
        <w:t xml:space="preserve">For all lesson plans in this </w:t>
      </w:r>
      <w:r w:rsidR="000866C8" w:rsidRPr="0004366C">
        <w:rPr>
          <w:rFonts w:ascii="Arial" w:hAnsi="Arial" w:cs="Arial"/>
          <w:i/>
          <w:sz w:val="20"/>
          <w:szCs w:val="20"/>
        </w:rPr>
        <w:t>Teacher</w:t>
      </w:r>
      <w:r w:rsidRPr="0004366C">
        <w:rPr>
          <w:rFonts w:ascii="Arial" w:hAnsi="Arial" w:cs="Arial"/>
          <w:i/>
          <w:sz w:val="20"/>
          <w:szCs w:val="20"/>
        </w:rPr>
        <w:t xml:space="preserve"> Pack</w:t>
      </w:r>
      <w:r w:rsidRPr="0004366C">
        <w:rPr>
          <w:rFonts w:ascii="Arial" w:hAnsi="Arial" w:cs="Arial"/>
          <w:sz w:val="20"/>
          <w:szCs w:val="20"/>
        </w:rPr>
        <w:t>, k</w:t>
      </w:r>
      <w:r w:rsidR="004F036B" w:rsidRPr="0004366C">
        <w:rPr>
          <w:rFonts w:ascii="Arial" w:hAnsi="Arial" w:cs="Arial"/>
          <w:sz w:val="20"/>
          <w:szCs w:val="20"/>
        </w:rPr>
        <w:t xml:space="preserve">nowledge from the following </w:t>
      </w:r>
      <w:r w:rsidR="00BA14C5" w:rsidRPr="0004366C">
        <w:rPr>
          <w:rFonts w:ascii="Arial" w:hAnsi="Arial" w:cs="Arial"/>
          <w:sz w:val="20"/>
          <w:szCs w:val="20"/>
        </w:rPr>
        <w:t xml:space="preserve">9709 </w:t>
      </w:r>
      <w:r w:rsidR="004F036B" w:rsidRPr="0004366C">
        <w:rPr>
          <w:rFonts w:ascii="Arial" w:hAnsi="Arial" w:cs="Arial"/>
          <w:sz w:val="20"/>
          <w:szCs w:val="20"/>
        </w:rPr>
        <w:t>syllabus</w:t>
      </w:r>
      <w:r w:rsidR="004D098A" w:rsidRPr="0004366C">
        <w:rPr>
          <w:rFonts w:ascii="Arial" w:hAnsi="Arial" w:cs="Arial"/>
          <w:sz w:val="20"/>
          <w:szCs w:val="20"/>
        </w:rPr>
        <w:t xml:space="preserve"> </w:t>
      </w:r>
      <w:r w:rsidRPr="0004366C">
        <w:rPr>
          <w:rFonts w:ascii="Arial" w:hAnsi="Arial" w:cs="Arial"/>
          <w:sz w:val="20"/>
          <w:szCs w:val="20"/>
        </w:rPr>
        <w:t>content</w:t>
      </w:r>
      <w:r w:rsidR="004F036B" w:rsidRPr="0004366C">
        <w:rPr>
          <w:rFonts w:ascii="Arial" w:hAnsi="Arial" w:cs="Arial"/>
          <w:sz w:val="20"/>
          <w:szCs w:val="20"/>
        </w:rPr>
        <w:t xml:space="preserve"> is </w:t>
      </w:r>
      <w:r w:rsidR="00BA14C5" w:rsidRPr="0004366C">
        <w:rPr>
          <w:rFonts w:ascii="Arial" w:hAnsi="Arial" w:cs="Arial"/>
          <w:sz w:val="20"/>
          <w:szCs w:val="20"/>
        </w:rPr>
        <w:t>required</w:t>
      </w:r>
      <w:r w:rsidR="004F036B" w:rsidRPr="0004366C">
        <w:rPr>
          <w:rFonts w:ascii="Arial" w:hAnsi="Arial" w:cs="Arial"/>
          <w:sz w:val="20"/>
          <w:szCs w:val="20"/>
        </w:rPr>
        <w:t>.</w:t>
      </w:r>
    </w:p>
    <w:tbl>
      <w:tblPr>
        <w:tblStyle w:val="TableGrid"/>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14"/>
        <w:gridCol w:w="4816"/>
      </w:tblGrid>
      <w:tr w:rsidR="00FC5DA0" w:rsidRPr="000E63D2" w14:paraId="7AE5893B" w14:textId="77777777" w:rsidTr="00D40AE6">
        <w:tc>
          <w:tcPr>
            <w:tcW w:w="4714" w:type="dxa"/>
            <w:shd w:val="clear" w:color="auto" w:fill="E21951"/>
          </w:tcPr>
          <w:p w14:paraId="0F67DBB2" w14:textId="77777777" w:rsidR="00FC5DA0" w:rsidRPr="000E63D2" w:rsidRDefault="00FC5DA0" w:rsidP="004C7F4E">
            <w:pPr>
              <w:spacing w:after="0"/>
              <w:jc w:val="center"/>
              <w:rPr>
                <w:rFonts w:ascii="Arial" w:hAnsi="Arial" w:cs="Arial"/>
                <w:b/>
                <w:color w:val="FFFFFF" w:themeColor="background1"/>
                <w:sz w:val="24"/>
                <w:szCs w:val="24"/>
              </w:rPr>
            </w:pPr>
            <w:r w:rsidRPr="000E63D2">
              <w:rPr>
                <w:rFonts w:ascii="Arial" w:hAnsi="Arial" w:cs="Arial"/>
                <w:b/>
                <w:color w:val="FFFFFF" w:themeColor="background1"/>
                <w:sz w:val="24"/>
                <w:szCs w:val="24"/>
              </w:rPr>
              <w:t>Candidate should be able to:</w:t>
            </w:r>
          </w:p>
        </w:tc>
        <w:tc>
          <w:tcPr>
            <w:tcW w:w="4816" w:type="dxa"/>
            <w:shd w:val="clear" w:color="auto" w:fill="E21951"/>
          </w:tcPr>
          <w:p w14:paraId="1E63EF71" w14:textId="77777777" w:rsidR="00FC5DA0" w:rsidRPr="000E63D2" w:rsidRDefault="00FC5DA0" w:rsidP="004C7F4E">
            <w:pPr>
              <w:spacing w:after="0"/>
              <w:jc w:val="center"/>
              <w:rPr>
                <w:rFonts w:ascii="Arial" w:hAnsi="Arial" w:cs="Arial"/>
                <w:b/>
                <w:color w:val="FFFFFF" w:themeColor="background1"/>
                <w:sz w:val="24"/>
                <w:szCs w:val="24"/>
              </w:rPr>
            </w:pPr>
            <w:r w:rsidRPr="000E63D2">
              <w:rPr>
                <w:rFonts w:ascii="Arial" w:hAnsi="Arial" w:cs="Arial"/>
                <w:b/>
                <w:color w:val="FFFFFF" w:themeColor="background1"/>
                <w:sz w:val="24"/>
                <w:szCs w:val="24"/>
              </w:rPr>
              <w:t>Notes and examples</w:t>
            </w:r>
          </w:p>
        </w:tc>
      </w:tr>
      <w:tr w:rsidR="00FC5DA0" w14:paraId="16284470" w14:textId="77777777" w:rsidTr="00D40AE6">
        <w:tc>
          <w:tcPr>
            <w:tcW w:w="4714" w:type="dxa"/>
            <w:shd w:val="clear" w:color="auto" w:fill="F3A3B9"/>
          </w:tcPr>
          <w:p w14:paraId="7D00B506" w14:textId="77777777" w:rsidR="00132EBB" w:rsidRPr="00132EBB" w:rsidRDefault="00D40AE6" w:rsidP="004C7F4E">
            <w:pPr>
              <w:pStyle w:val="ListParagraph"/>
              <w:numPr>
                <w:ilvl w:val="0"/>
                <w:numId w:val="21"/>
              </w:numPr>
              <w:spacing w:after="0"/>
              <w:ind w:left="284" w:hanging="284"/>
              <w:rPr>
                <w:rFonts w:ascii="Arial" w:hAnsi="Arial" w:cs="Arial"/>
              </w:rPr>
            </w:pPr>
            <w:r>
              <w:t xml:space="preserve">know the shapes of graphs of the </w:t>
            </w:r>
            <w:proofErr w:type="gramStart"/>
            <w:r>
              <w:t>form</w:t>
            </w:r>
            <w:proofErr w:type="gramEnd"/>
            <w:r>
              <w:t xml:space="preserve"> </w:t>
            </w:r>
          </w:p>
          <w:p w14:paraId="1B57F484" w14:textId="677B84E4" w:rsidR="00FC5DA0" w:rsidRPr="00F63739" w:rsidRDefault="00132EBB" w:rsidP="004C7F4E">
            <w:pPr>
              <w:pStyle w:val="ListParagraph"/>
              <w:numPr>
                <w:ilvl w:val="0"/>
                <w:numId w:val="21"/>
              </w:numPr>
              <w:spacing w:after="0"/>
              <w:ind w:left="284" w:hanging="284"/>
              <w:rPr>
                <w:rFonts w:ascii="Arial" w:hAnsi="Arial" w:cs="Arial"/>
              </w:rPr>
            </w:pPr>
            <m:oMath>
              <m:r>
                <w:rPr>
                  <w:rFonts w:ascii="Cambria Math" w:hAnsi="Cambria Math"/>
                </w:rPr>
                <m:t>y =k</m:t>
              </m:r>
              <m:sSup>
                <m:sSupPr>
                  <m:ctrlPr>
                    <w:rPr>
                      <w:rFonts w:ascii="Cambria Math" w:hAnsi="Cambria Math"/>
                      <w:i/>
                    </w:rPr>
                  </m:ctrlPr>
                </m:sSupPr>
                <m:e>
                  <m:r>
                    <w:rPr>
                      <w:rFonts w:ascii="Cambria Math" w:hAnsi="Cambria Math"/>
                    </w:rPr>
                    <m:t>x</m:t>
                  </m:r>
                </m:e>
                <m:sup>
                  <m:r>
                    <w:rPr>
                      <w:rFonts w:ascii="Cambria Math" w:hAnsi="Cambria Math"/>
                    </w:rPr>
                    <m:t>n</m:t>
                  </m:r>
                </m:sup>
              </m:sSup>
            </m:oMath>
            <w:r w:rsidR="00415025">
              <w:rPr>
                <w:vertAlign w:val="superscript"/>
              </w:rPr>
              <w:t xml:space="preserve"> </w:t>
            </w:r>
            <w:r w:rsidR="00415025" w:rsidRPr="00415025">
              <w:t>,</w:t>
            </w:r>
            <w:r>
              <w:t xml:space="preserve"> </w:t>
            </w:r>
            <w:r w:rsidR="00415025">
              <w:t xml:space="preserve">where </w:t>
            </w:r>
            <m:oMath>
              <m:r>
                <w:rPr>
                  <w:rFonts w:ascii="Cambria Math" w:hAnsi="Cambria Math"/>
                </w:rPr>
                <m:t>k</m:t>
              </m:r>
            </m:oMath>
            <w:r w:rsidR="00415025">
              <w:t xml:space="preserve"> is a constant and </w:t>
            </w:r>
            <m:oMath>
              <m:r>
                <w:rPr>
                  <w:rFonts w:ascii="Cambria Math" w:hAnsi="Cambria Math"/>
                </w:rPr>
                <m:t>n</m:t>
              </m:r>
            </m:oMath>
            <w:r w:rsidR="00415025">
              <w:t xml:space="preserve"> is an integer (positive or negative) or </w:t>
            </w:r>
            <m:oMath>
              <m:f>
                <m:fPr>
                  <m:ctrlPr>
                    <w:rPr>
                      <w:rFonts w:ascii="Cambria Math" w:hAnsi="Cambria Math"/>
                      <w:i/>
                    </w:rPr>
                  </m:ctrlPr>
                </m:fPr>
                <m:num>
                  <m:r>
                    <w:rPr>
                      <w:rFonts w:ascii="Cambria Math" w:hAnsi="Cambria Math"/>
                    </w:rPr>
                    <m:t>1</m:t>
                  </m:r>
                </m:num>
                <m:den>
                  <m:r>
                    <w:rPr>
                      <w:rFonts w:ascii="Cambria Math" w:hAnsi="Cambria Math"/>
                    </w:rPr>
                    <m:t>2</m:t>
                  </m:r>
                </m:den>
              </m:f>
            </m:oMath>
            <w:r w:rsidR="00415025">
              <w:t xml:space="preserve"> .</w:t>
            </w:r>
          </w:p>
          <w:p w14:paraId="52CE8BB4" w14:textId="17C8D4E9" w:rsidR="00F63739" w:rsidRPr="000E63D2" w:rsidRDefault="00090340" w:rsidP="004C7F4E">
            <w:pPr>
              <w:pStyle w:val="ListParagraph"/>
              <w:numPr>
                <w:ilvl w:val="0"/>
                <w:numId w:val="21"/>
              </w:numPr>
              <w:spacing w:after="0"/>
              <w:ind w:left="284" w:hanging="284"/>
              <w:rPr>
                <w:rFonts w:ascii="Arial" w:hAnsi="Arial" w:cs="Arial"/>
              </w:rPr>
            </w:pPr>
            <w:r>
              <w:rPr>
                <w:rFonts w:cs="Arial"/>
              </w:rPr>
              <w:t>find roots and intercepts of basic polynomial functions.</w:t>
            </w:r>
          </w:p>
        </w:tc>
        <w:tc>
          <w:tcPr>
            <w:tcW w:w="4816" w:type="dxa"/>
            <w:shd w:val="clear" w:color="auto" w:fill="F3A3B9"/>
          </w:tcPr>
          <w:p w14:paraId="58D24830" w14:textId="2E8CF86A" w:rsidR="00FC5DA0" w:rsidRPr="000E63D2" w:rsidRDefault="00FC5DA0" w:rsidP="004C7F4E">
            <w:pPr>
              <w:tabs>
                <w:tab w:val="left" w:pos="1406"/>
              </w:tabs>
              <w:spacing w:after="0"/>
              <w:rPr>
                <w:rFonts w:ascii="Arial" w:hAnsi="Arial" w:cs="Arial"/>
                <w:sz w:val="20"/>
                <w:szCs w:val="20"/>
              </w:rPr>
            </w:pPr>
          </w:p>
        </w:tc>
      </w:tr>
      <w:tr w:rsidR="00FC5DA0" w14:paraId="3AFF70C7" w14:textId="77777777" w:rsidTr="00D40AE6">
        <w:tc>
          <w:tcPr>
            <w:tcW w:w="4714" w:type="dxa"/>
            <w:shd w:val="clear" w:color="auto" w:fill="F3A3B9"/>
          </w:tcPr>
          <w:p w14:paraId="5FE3565D" w14:textId="77777777" w:rsidR="00FC5DA0" w:rsidRDefault="00FC5DA0" w:rsidP="004C7F4E">
            <w:pPr>
              <w:tabs>
                <w:tab w:val="left" w:pos="1000"/>
              </w:tabs>
              <w:spacing w:after="0"/>
              <w:ind w:left="284"/>
              <w:rPr>
                <w:rFonts w:ascii="Arial" w:hAnsi="Arial" w:cs="Arial"/>
              </w:rPr>
            </w:pPr>
          </w:p>
        </w:tc>
        <w:tc>
          <w:tcPr>
            <w:tcW w:w="4816" w:type="dxa"/>
            <w:shd w:val="clear" w:color="auto" w:fill="F3A3B9"/>
          </w:tcPr>
          <w:p w14:paraId="2F751DA8" w14:textId="77777777" w:rsidR="00FC5DA0" w:rsidRDefault="00FC5DA0" w:rsidP="004C7F4E">
            <w:pPr>
              <w:spacing w:after="0"/>
              <w:rPr>
                <w:rFonts w:ascii="Arial" w:hAnsi="Arial" w:cs="Arial"/>
              </w:rPr>
            </w:pPr>
          </w:p>
        </w:tc>
      </w:tr>
    </w:tbl>
    <w:p w14:paraId="42095580" w14:textId="34677448" w:rsidR="004F036B" w:rsidRPr="00A91B73" w:rsidRDefault="004F036B" w:rsidP="004F036B">
      <w:pPr>
        <w:rPr>
          <w:rFonts w:ascii="Arial" w:hAnsi="Arial" w:cs="Arial"/>
          <w:sz w:val="20"/>
          <w:szCs w:val="20"/>
        </w:rPr>
      </w:pPr>
    </w:p>
    <w:p w14:paraId="402598DC" w14:textId="5AC02561" w:rsidR="00F0185B" w:rsidRPr="004F036B" w:rsidRDefault="00F0185B" w:rsidP="008B73CC">
      <w:pPr>
        <w:pStyle w:val="AHead"/>
        <w:spacing w:after="120"/>
      </w:pPr>
      <w:r>
        <w:t>Prior knowledge</w:t>
      </w:r>
      <w:r w:rsidR="00F53C4A">
        <w:t xml:space="preserve"> and skills</w:t>
      </w:r>
    </w:p>
    <w:p w14:paraId="2B99F738" w14:textId="77777777" w:rsidR="00857E73" w:rsidRPr="0004366C" w:rsidRDefault="00857E73" w:rsidP="00C46CBF">
      <w:pPr>
        <w:spacing w:after="120"/>
        <w:rPr>
          <w:rFonts w:ascii="Arial" w:hAnsi="Arial" w:cs="Arial"/>
          <w:sz w:val="20"/>
          <w:szCs w:val="20"/>
        </w:rPr>
      </w:pPr>
      <w:r w:rsidRPr="0004366C">
        <w:rPr>
          <w:rFonts w:ascii="Arial" w:hAnsi="Arial" w:cs="Arial"/>
          <w:sz w:val="20"/>
          <w:szCs w:val="20"/>
        </w:rPr>
        <w:t>For all lessons, it is assumed that learners have already completed Cambridge IGCSE</w:t>
      </w:r>
      <w:r w:rsidRPr="0004366C">
        <w:rPr>
          <w:rFonts w:ascii="Arial" w:hAnsi="Arial" w:cs="Arial"/>
          <w:sz w:val="20"/>
          <w:szCs w:val="20"/>
          <w:vertAlign w:val="superscript"/>
        </w:rPr>
        <w:t xml:space="preserve">TM </w:t>
      </w:r>
      <w:r w:rsidRPr="0004366C">
        <w:rPr>
          <w:rFonts w:ascii="Arial" w:hAnsi="Arial" w:cs="Arial"/>
          <w:sz w:val="20"/>
          <w:szCs w:val="20"/>
        </w:rPr>
        <w:t>Mathematics 0580, or a course at an equivalent level. See the syllabus for more details of the expected prior knowledge for taking Cambridge International AS &amp; A Level Mathematics 9709.</w:t>
      </w:r>
    </w:p>
    <w:p w14:paraId="7C41A8F3" w14:textId="77777777" w:rsidR="004D098A" w:rsidRPr="0004366C" w:rsidRDefault="004D098A" w:rsidP="004D098A">
      <w:pPr>
        <w:rPr>
          <w:rFonts w:ascii="Arial" w:hAnsi="Arial" w:cs="Arial"/>
          <w:color w:val="E21951"/>
        </w:rPr>
      </w:pPr>
      <w:r w:rsidRPr="0004366C">
        <w:rPr>
          <w:rFonts w:ascii="Arial" w:hAnsi="Arial" w:cs="Arial"/>
          <w:sz w:val="20"/>
          <w:szCs w:val="20"/>
        </w:rPr>
        <w:t>When planning any lesson, make a habit of always asking yourself the following questions about your learners’ prior knowledge and skills:</w:t>
      </w:r>
      <w:r w:rsidRPr="0004366C">
        <w:rPr>
          <w:rFonts w:ascii="Arial" w:hAnsi="Arial" w:cs="Arial"/>
          <w:color w:val="E21951"/>
        </w:rPr>
        <w:t xml:space="preserve"> </w:t>
      </w:r>
    </w:p>
    <w:p w14:paraId="7DFB75C6" w14:textId="77777777" w:rsidR="004D098A" w:rsidRPr="00B71B7C" w:rsidRDefault="004D098A" w:rsidP="004D098A">
      <w:pPr>
        <w:pStyle w:val="ListParagraph"/>
        <w:numPr>
          <w:ilvl w:val="0"/>
          <w:numId w:val="22"/>
        </w:numPr>
        <w:shd w:val="clear" w:color="auto" w:fill="F3A3B9"/>
        <w:ind w:left="284" w:hanging="284"/>
        <w:rPr>
          <w:rFonts w:ascii="Arial" w:hAnsi="Arial" w:cs="Arial"/>
          <w:sz w:val="20"/>
          <w:szCs w:val="20"/>
        </w:rPr>
      </w:pPr>
      <w:r w:rsidRPr="00B71B7C">
        <w:rPr>
          <w:rFonts w:ascii="Arial" w:hAnsi="Arial" w:cs="Arial"/>
          <w:sz w:val="20"/>
          <w:szCs w:val="20"/>
        </w:rPr>
        <w:t>Do I need to re-teach this or do learners just need some practice?</w:t>
      </w:r>
    </w:p>
    <w:p w14:paraId="32E224BE" w14:textId="77777777" w:rsidR="004D098A" w:rsidRPr="00B71B7C" w:rsidRDefault="004D098A" w:rsidP="004D098A">
      <w:pPr>
        <w:pStyle w:val="ListParagraph"/>
        <w:numPr>
          <w:ilvl w:val="0"/>
          <w:numId w:val="22"/>
        </w:numPr>
        <w:shd w:val="clear" w:color="auto" w:fill="F3A3B9"/>
        <w:ind w:left="284" w:hanging="284"/>
        <w:rPr>
          <w:rFonts w:ascii="Arial" w:hAnsi="Arial" w:cs="Arial"/>
          <w:sz w:val="20"/>
          <w:szCs w:val="20"/>
        </w:rPr>
      </w:pPr>
      <w:r w:rsidRPr="00B71B7C">
        <w:rPr>
          <w:rFonts w:ascii="Arial" w:hAnsi="Arial" w:cs="Arial"/>
          <w:sz w:val="20"/>
          <w:szCs w:val="20"/>
        </w:rPr>
        <w:t>Is there an interesting activity that will efficiently achieve this?</w:t>
      </w:r>
    </w:p>
    <w:p w14:paraId="35611E99" w14:textId="0BE338B5" w:rsidR="00A91B73" w:rsidRPr="00866044" w:rsidRDefault="000C2A45" w:rsidP="00390E81">
      <w:pPr>
        <w:spacing w:after="120"/>
        <w:rPr>
          <w:rFonts w:ascii="Arial" w:hAnsi="Arial" w:cs="Arial"/>
        </w:rPr>
      </w:pPr>
      <w:r w:rsidRPr="00BC723D">
        <w:rPr>
          <w:rFonts w:ascii="Arial" w:hAnsi="Arial" w:cs="Arial"/>
          <w:sz w:val="20"/>
          <w:szCs w:val="20"/>
        </w:rPr>
        <w:lastRenderedPageBreak/>
        <w:t xml:space="preserve">It will be hugely beneficial if </w:t>
      </w:r>
      <w:r w:rsidR="00C7540C">
        <w:rPr>
          <w:rFonts w:ascii="Arial" w:hAnsi="Arial" w:cs="Arial"/>
          <w:sz w:val="20"/>
          <w:szCs w:val="20"/>
        </w:rPr>
        <w:t>learner</w:t>
      </w:r>
      <w:r w:rsidRPr="00BC723D">
        <w:rPr>
          <w:rFonts w:ascii="Arial" w:hAnsi="Arial" w:cs="Arial"/>
          <w:sz w:val="20"/>
          <w:szCs w:val="20"/>
        </w:rPr>
        <w:t xml:space="preserve">s have </w:t>
      </w:r>
      <w:r w:rsidR="004945E5" w:rsidRPr="00BC723D">
        <w:rPr>
          <w:rFonts w:ascii="Arial" w:hAnsi="Arial" w:cs="Arial"/>
          <w:sz w:val="20"/>
          <w:szCs w:val="20"/>
        </w:rPr>
        <w:t xml:space="preserve">practiced good graph sketching </w:t>
      </w:r>
      <w:proofErr w:type="gramStart"/>
      <w:r w:rsidR="004945E5" w:rsidRPr="00BC723D">
        <w:rPr>
          <w:rFonts w:ascii="Arial" w:hAnsi="Arial" w:cs="Arial"/>
          <w:sz w:val="20"/>
          <w:szCs w:val="20"/>
        </w:rPr>
        <w:t>skills, and</w:t>
      </w:r>
      <w:proofErr w:type="gramEnd"/>
      <w:r w:rsidR="004945E5" w:rsidRPr="00BC723D">
        <w:rPr>
          <w:rFonts w:ascii="Arial" w:hAnsi="Arial" w:cs="Arial"/>
          <w:sz w:val="20"/>
          <w:szCs w:val="20"/>
        </w:rPr>
        <w:t xml:space="preserve"> can sketch of range of functions such as quadratics, </w:t>
      </w:r>
      <w:proofErr w:type="spellStart"/>
      <w:r w:rsidR="004945E5" w:rsidRPr="00BC723D">
        <w:rPr>
          <w:rFonts w:ascii="Arial" w:hAnsi="Arial" w:cs="Arial"/>
          <w:sz w:val="20"/>
          <w:szCs w:val="20"/>
        </w:rPr>
        <w:t>cubics</w:t>
      </w:r>
      <w:proofErr w:type="spellEnd"/>
      <w:r w:rsidR="004945E5" w:rsidRPr="00BC723D">
        <w:rPr>
          <w:rFonts w:ascii="Arial" w:hAnsi="Arial" w:cs="Arial"/>
          <w:sz w:val="20"/>
          <w:szCs w:val="20"/>
        </w:rPr>
        <w:t>, quartics and reciprocal graphs</w:t>
      </w:r>
      <w:r w:rsidR="004945E5" w:rsidRPr="00866044">
        <w:rPr>
          <w:rFonts w:ascii="Arial" w:hAnsi="Arial" w:cs="Arial"/>
        </w:rPr>
        <w:t>.</w:t>
      </w:r>
    </w:p>
    <w:p w14:paraId="0204F712" w14:textId="2D51EC55" w:rsidR="00303586" w:rsidRPr="004F036B" w:rsidRDefault="00303586" w:rsidP="00390E81">
      <w:pPr>
        <w:pStyle w:val="AHead"/>
        <w:spacing w:after="120"/>
      </w:pPr>
      <w:r>
        <w:t xml:space="preserve">Key </w:t>
      </w:r>
      <w:r w:rsidR="004D098A">
        <w:t>learning objectives</w:t>
      </w:r>
    </w:p>
    <w:p w14:paraId="6291422C" w14:textId="77777777" w:rsidR="004D098A" w:rsidRPr="00BC723D" w:rsidRDefault="004D098A" w:rsidP="00B55B68">
      <w:pPr>
        <w:pStyle w:val="AHead"/>
        <w:spacing w:after="120"/>
        <w:rPr>
          <w:rFonts w:asciiTheme="minorBidi" w:hAnsiTheme="minorBidi" w:cstheme="minorBidi"/>
          <w:color w:val="000000" w:themeColor="text1"/>
          <w:sz w:val="20"/>
          <w:szCs w:val="20"/>
        </w:rPr>
      </w:pPr>
      <w:r w:rsidRPr="00BC723D">
        <w:rPr>
          <w:rFonts w:asciiTheme="minorBidi" w:hAnsiTheme="minorBidi" w:cstheme="minorBidi"/>
          <w:color w:val="000000" w:themeColor="text1"/>
          <w:sz w:val="20"/>
          <w:szCs w:val="20"/>
        </w:rPr>
        <w:t>The following list represents the main underlying concepts that you should make sure your learners have understood by the end of this topic.</w:t>
      </w:r>
    </w:p>
    <w:p w14:paraId="5907A23B" w14:textId="0C6928D4" w:rsidR="00303586" w:rsidRPr="00BC723D" w:rsidRDefault="00B55B68" w:rsidP="002C45A7">
      <w:pPr>
        <w:spacing w:after="120"/>
        <w:rPr>
          <w:rFonts w:asciiTheme="minorBidi" w:hAnsiTheme="minorBidi" w:cstheme="minorBidi"/>
          <w:sz w:val="20"/>
          <w:szCs w:val="20"/>
        </w:rPr>
      </w:pPr>
      <w:r w:rsidRPr="00BC723D">
        <w:rPr>
          <w:rFonts w:asciiTheme="minorBidi" w:hAnsiTheme="minorBidi" w:cstheme="minorBidi"/>
          <w:sz w:val="18"/>
          <w:szCs w:val="18"/>
        </w:rPr>
        <w:t>F</w:t>
      </w:r>
      <w:r w:rsidR="00695DB2" w:rsidRPr="00BC723D">
        <w:rPr>
          <w:rFonts w:asciiTheme="minorBidi" w:hAnsiTheme="minorBidi" w:cstheme="minorBidi"/>
          <w:sz w:val="20"/>
          <w:szCs w:val="20"/>
        </w:rPr>
        <w:t xml:space="preserve">unction notation can be used to describe </w:t>
      </w:r>
      <w:r w:rsidR="009A007D" w:rsidRPr="00BC723D">
        <w:rPr>
          <w:rFonts w:asciiTheme="minorBidi" w:hAnsiTheme="minorBidi" w:cstheme="minorBidi"/>
          <w:sz w:val="20"/>
          <w:szCs w:val="20"/>
        </w:rPr>
        <w:t>transformations</w:t>
      </w:r>
      <w:r w:rsidR="00B80162" w:rsidRPr="00BC723D">
        <w:rPr>
          <w:rFonts w:asciiTheme="minorBidi" w:hAnsiTheme="minorBidi" w:cstheme="minorBidi"/>
          <w:sz w:val="20"/>
          <w:szCs w:val="20"/>
        </w:rPr>
        <w:t>.</w:t>
      </w:r>
      <w:r w:rsidR="009A007D" w:rsidRPr="00BC723D">
        <w:rPr>
          <w:rFonts w:asciiTheme="minorBidi" w:hAnsiTheme="minorBidi" w:cstheme="minorBidi"/>
          <w:sz w:val="20"/>
          <w:szCs w:val="20"/>
        </w:rPr>
        <w:t xml:space="preserve"> </w:t>
      </w:r>
      <w:r w:rsidR="00B80162" w:rsidRPr="00BC723D">
        <w:rPr>
          <w:rFonts w:asciiTheme="minorBidi" w:hAnsiTheme="minorBidi" w:cstheme="minorBidi"/>
          <w:sz w:val="20"/>
          <w:szCs w:val="20"/>
        </w:rPr>
        <w:t>Your learners should know</w:t>
      </w:r>
      <w:r w:rsidR="009A007D" w:rsidRPr="00BC723D">
        <w:rPr>
          <w:rFonts w:asciiTheme="minorBidi" w:hAnsiTheme="minorBidi" w:cstheme="minorBidi"/>
          <w:sz w:val="20"/>
          <w:szCs w:val="20"/>
        </w:rPr>
        <w:t xml:space="preserve"> which notation refers to which transformation</w:t>
      </w:r>
      <w:r w:rsidR="0099135E" w:rsidRPr="00BC723D">
        <w:rPr>
          <w:rFonts w:asciiTheme="minorBidi" w:hAnsiTheme="minorBidi" w:cstheme="minorBidi"/>
          <w:sz w:val="20"/>
          <w:szCs w:val="20"/>
        </w:rPr>
        <w:t>.</w:t>
      </w:r>
    </w:p>
    <w:p w14:paraId="5C669BCB" w14:textId="0625889D" w:rsidR="00E83361" w:rsidRPr="00BC723D" w:rsidRDefault="00AD5D4A" w:rsidP="002C45A7">
      <w:pPr>
        <w:pStyle w:val="ListParagraph"/>
        <w:numPr>
          <w:ilvl w:val="0"/>
          <w:numId w:val="27"/>
        </w:numPr>
        <w:rPr>
          <w:rFonts w:asciiTheme="minorBidi" w:hAnsiTheme="minorBidi" w:cstheme="minorBidi"/>
          <w:sz w:val="20"/>
          <w:szCs w:val="20"/>
        </w:rPr>
      </w:pPr>
      <w:r w:rsidRPr="00BC723D">
        <w:rPr>
          <w:rFonts w:asciiTheme="minorBidi" w:hAnsiTheme="minorBidi" w:cstheme="minorBidi"/>
          <w:sz w:val="20"/>
          <w:szCs w:val="20"/>
        </w:rPr>
        <w:t>Learners should be able to sketch any given transformation of a function.</w:t>
      </w:r>
    </w:p>
    <w:p w14:paraId="45E4798C" w14:textId="402B21C5" w:rsidR="009A007D" w:rsidRPr="00BC723D" w:rsidRDefault="0099135E" w:rsidP="002C45A7">
      <w:pPr>
        <w:pStyle w:val="ListParagraph"/>
        <w:numPr>
          <w:ilvl w:val="0"/>
          <w:numId w:val="27"/>
        </w:numPr>
        <w:rPr>
          <w:rFonts w:asciiTheme="minorBidi" w:hAnsiTheme="minorBidi" w:cstheme="minorBidi"/>
          <w:sz w:val="20"/>
          <w:szCs w:val="20"/>
        </w:rPr>
      </w:pPr>
      <w:r w:rsidRPr="00BC723D">
        <w:rPr>
          <w:rFonts w:asciiTheme="minorBidi" w:hAnsiTheme="minorBidi" w:cstheme="minorBidi"/>
          <w:sz w:val="20"/>
          <w:szCs w:val="20"/>
        </w:rPr>
        <w:t xml:space="preserve">Given a ‘transformed’ graph, </w:t>
      </w:r>
      <w:r w:rsidR="00C7540C">
        <w:rPr>
          <w:rFonts w:asciiTheme="minorBidi" w:hAnsiTheme="minorBidi" w:cstheme="minorBidi"/>
          <w:sz w:val="20"/>
          <w:szCs w:val="20"/>
        </w:rPr>
        <w:t>learner</w:t>
      </w:r>
      <w:r w:rsidRPr="00BC723D">
        <w:rPr>
          <w:rFonts w:asciiTheme="minorBidi" w:hAnsiTheme="minorBidi" w:cstheme="minorBidi"/>
          <w:sz w:val="20"/>
          <w:szCs w:val="20"/>
        </w:rPr>
        <w:t xml:space="preserve">s should be able to accurately describe </w:t>
      </w:r>
      <w:proofErr w:type="gramStart"/>
      <w:r w:rsidRPr="00BC723D">
        <w:rPr>
          <w:rFonts w:asciiTheme="minorBidi" w:hAnsiTheme="minorBidi" w:cstheme="minorBidi"/>
          <w:sz w:val="20"/>
          <w:szCs w:val="20"/>
        </w:rPr>
        <w:t>all of</w:t>
      </w:r>
      <w:proofErr w:type="gramEnd"/>
      <w:r w:rsidRPr="00BC723D">
        <w:rPr>
          <w:rFonts w:asciiTheme="minorBidi" w:hAnsiTheme="minorBidi" w:cstheme="minorBidi"/>
          <w:sz w:val="20"/>
          <w:szCs w:val="20"/>
        </w:rPr>
        <w:t xml:space="preserve"> the transformations applied.</w:t>
      </w:r>
    </w:p>
    <w:p w14:paraId="5A52B0F8" w14:textId="168AF9AF" w:rsidR="0099135E" w:rsidRPr="00B55B68" w:rsidRDefault="007F32FD" w:rsidP="002C45A7">
      <w:pPr>
        <w:pStyle w:val="ListParagraph"/>
        <w:numPr>
          <w:ilvl w:val="0"/>
          <w:numId w:val="27"/>
        </w:numPr>
        <w:rPr>
          <w:rFonts w:asciiTheme="minorBidi" w:hAnsiTheme="minorBidi" w:cstheme="minorBidi"/>
        </w:rPr>
      </w:pPr>
      <w:r w:rsidRPr="00BC723D">
        <w:rPr>
          <w:rFonts w:asciiTheme="minorBidi" w:hAnsiTheme="minorBidi" w:cstheme="minorBidi"/>
          <w:sz w:val="20"/>
          <w:szCs w:val="20"/>
        </w:rPr>
        <w:t xml:space="preserve">When applying two transformations in the </w:t>
      </w:r>
      <m:oMath>
        <m:r>
          <w:rPr>
            <w:rFonts w:ascii="Cambria Math" w:hAnsi="Cambria Math" w:cstheme="minorBidi"/>
            <w:sz w:val="20"/>
            <w:szCs w:val="20"/>
          </w:rPr>
          <m:t>y</m:t>
        </m:r>
      </m:oMath>
      <w:r w:rsidRPr="00BC723D">
        <w:rPr>
          <w:rFonts w:asciiTheme="minorBidi" w:hAnsiTheme="minorBidi" w:cstheme="minorBidi"/>
          <w:sz w:val="20"/>
          <w:szCs w:val="20"/>
        </w:rPr>
        <w:t xml:space="preserve"> direction, the </w:t>
      </w:r>
      <w:r w:rsidR="00E83361" w:rsidRPr="00BC723D">
        <w:rPr>
          <w:rFonts w:asciiTheme="minorBidi" w:hAnsiTheme="minorBidi" w:cstheme="minorBidi"/>
          <w:sz w:val="20"/>
          <w:szCs w:val="20"/>
        </w:rPr>
        <w:t xml:space="preserve">stretch/reflection should be applied before the </w:t>
      </w:r>
      <w:r w:rsidR="00151266" w:rsidRPr="00BC723D">
        <w:rPr>
          <w:rFonts w:asciiTheme="minorBidi" w:hAnsiTheme="minorBidi" w:cstheme="minorBidi"/>
          <w:sz w:val="20"/>
          <w:szCs w:val="20"/>
        </w:rPr>
        <w:t>translation</w:t>
      </w:r>
      <w:r w:rsidR="00151266" w:rsidRPr="00B55B68">
        <w:rPr>
          <w:rFonts w:asciiTheme="minorBidi" w:hAnsiTheme="minorBidi" w:cstheme="minorBidi"/>
        </w:rPr>
        <w:t>.</w:t>
      </w:r>
    </w:p>
    <w:p w14:paraId="080EF768" w14:textId="2ACD77BB" w:rsidR="00F46C77" w:rsidRPr="004F036B" w:rsidRDefault="00F46C77" w:rsidP="002C45A7">
      <w:pPr>
        <w:pStyle w:val="AHead"/>
        <w:spacing w:after="120"/>
      </w:pPr>
      <w:r>
        <w:t>Why this topic matters</w:t>
      </w:r>
    </w:p>
    <w:p w14:paraId="41361078" w14:textId="7E2DF17C" w:rsidR="00F46C77" w:rsidRPr="00BC723D" w:rsidRDefault="000308D2" w:rsidP="00303586">
      <w:pPr>
        <w:pStyle w:val="AHead"/>
        <w:rPr>
          <w:sz w:val="24"/>
          <w:szCs w:val="24"/>
        </w:rPr>
      </w:pPr>
      <w:r w:rsidRPr="00BC723D">
        <w:rPr>
          <w:color w:val="000000" w:themeColor="text1"/>
          <w:sz w:val="20"/>
          <w:szCs w:val="20"/>
        </w:rPr>
        <w:t xml:space="preserve">This topic is a key milestone in </w:t>
      </w:r>
      <w:r w:rsidR="001878F0" w:rsidRPr="00BC723D">
        <w:rPr>
          <w:color w:val="000000" w:themeColor="text1"/>
          <w:sz w:val="20"/>
          <w:szCs w:val="20"/>
        </w:rPr>
        <w:t xml:space="preserve">developing how we can manipulate functions in order to model a wide range of different situations. For example, you can transform a </w:t>
      </w:r>
      <w:r w:rsidR="002857F4" w:rsidRPr="00BC723D">
        <w:rPr>
          <w:color w:val="000000" w:themeColor="text1"/>
          <w:sz w:val="20"/>
          <w:szCs w:val="20"/>
        </w:rPr>
        <w:t xml:space="preserve">sine graph to model the heights of the </w:t>
      </w:r>
      <w:r w:rsidR="00793F86" w:rsidRPr="00BC723D">
        <w:rPr>
          <w:color w:val="000000" w:themeColor="text1"/>
          <w:sz w:val="20"/>
          <w:szCs w:val="20"/>
        </w:rPr>
        <w:t>tides by applying stretches in both the x and y direction, as well as a vertical translation.</w:t>
      </w:r>
    </w:p>
    <w:p w14:paraId="5222B491" w14:textId="77777777" w:rsidR="00F46C77" w:rsidRDefault="00F46C77" w:rsidP="00303586">
      <w:pPr>
        <w:pStyle w:val="AHead"/>
      </w:pPr>
    </w:p>
    <w:p w14:paraId="0A1A257F" w14:textId="676F919C" w:rsidR="00303586" w:rsidRPr="004F036B" w:rsidRDefault="004D098A" w:rsidP="00AA1713">
      <w:pPr>
        <w:pStyle w:val="AHead"/>
        <w:spacing w:after="120"/>
      </w:pPr>
      <w:r>
        <w:t>Key terminology and notation</w:t>
      </w:r>
    </w:p>
    <w:p w14:paraId="5FE9B97B" w14:textId="77777777" w:rsidR="004D098A" w:rsidRPr="00BC723D" w:rsidRDefault="004D098A" w:rsidP="004D098A">
      <w:pPr>
        <w:rPr>
          <w:rFonts w:ascii="Arial" w:hAnsi="Arial" w:cs="Arial"/>
          <w:color w:val="000000" w:themeColor="text1"/>
          <w:sz w:val="20"/>
          <w:szCs w:val="20"/>
        </w:rPr>
      </w:pPr>
      <w:r w:rsidRPr="00BC723D">
        <w:rPr>
          <w:rFonts w:ascii="Arial" w:hAnsi="Arial" w:cs="Arial"/>
          <w:color w:val="000000" w:themeColor="text1"/>
          <w:sz w:val="20"/>
          <w:szCs w:val="20"/>
        </w:rPr>
        <w:t>Your learners will need to be confident with the following terminology and notation.</w:t>
      </w:r>
    </w:p>
    <w:p w14:paraId="7249BE21" w14:textId="43B4EBAD" w:rsidR="006220A5" w:rsidRPr="00BC723D" w:rsidRDefault="006220A5" w:rsidP="007B2727">
      <w:pPr>
        <w:spacing w:after="120"/>
        <w:rPr>
          <w:rFonts w:ascii="Arial" w:hAnsi="Arial" w:cs="Arial"/>
          <w:color w:val="000000" w:themeColor="text1"/>
          <w:sz w:val="20"/>
          <w:szCs w:val="20"/>
        </w:rPr>
      </w:pPr>
      <w:r w:rsidRPr="00BC723D">
        <w:rPr>
          <w:rFonts w:ascii="Arial" w:hAnsi="Arial" w:cs="Arial"/>
          <w:b/>
          <w:color w:val="000000" w:themeColor="text1"/>
          <w:sz w:val="20"/>
          <w:szCs w:val="20"/>
        </w:rPr>
        <w:t>Transformation</w:t>
      </w:r>
      <w:r w:rsidR="004D098A" w:rsidRPr="00BC723D">
        <w:rPr>
          <w:rFonts w:ascii="Arial" w:hAnsi="Arial" w:cs="Arial"/>
          <w:b/>
          <w:color w:val="000000" w:themeColor="text1"/>
          <w:sz w:val="20"/>
          <w:szCs w:val="20"/>
        </w:rPr>
        <w:tab/>
      </w:r>
      <w:r w:rsidR="004D098A" w:rsidRPr="00BC723D">
        <w:rPr>
          <w:rFonts w:ascii="Arial" w:hAnsi="Arial" w:cs="Arial"/>
          <w:b/>
          <w:color w:val="000000" w:themeColor="text1"/>
          <w:sz w:val="20"/>
          <w:szCs w:val="20"/>
        </w:rPr>
        <w:tab/>
      </w:r>
      <w:r w:rsidR="004D098A" w:rsidRPr="00BC723D">
        <w:rPr>
          <w:rFonts w:ascii="Arial" w:hAnsi="Arial" w:cs="Arial"/>
          <w:b/>
          <w:color w:val="000000" w:themeColor="text1"/>
          <w:sz w:val="20"/>
          <w:szCs w:val="20"/>
        </w:rPr>
        <w:tab/>
      </w:r>
      <w:r w:rsidR="004D098A" w:rsidRPr="00BC723D">
        <w:rPr>
          <w:rFonts w:ascii="Arial" w:hAnsi="Arial" w:cs="Arial"/>
          <w:b/>
          <w:color w:val="000000" w:themeColor="text1"/>
          <w:sz w:val="20"/>
          <w:szCs w:val="20"/>
        </w:rPr>
        <w:tab/>
      </w:r>
      <w:r w:rsidR="008B75B3" w:rsidRPr="00BC723D">
        <w:rPr>
          <w:rFonts w:ascii="Arial" w:hAnsi="Arial" w:cs="Arial"/>
          <w:color w:val="000000" w:themeColor="text1"/>
          <w:sz w:val="20"/>
          <w:szCs w:val="20"/>
        </w:rPr>
        <w:t>A way of changing the size or shape of an object/graph</w:t>
      </w:r>
    </w:p>
    <w:p w14:paraId="7A427F65" w14:textId="0FA1961C" w:rsidR="007B2727" w:rsidRPr="00BC723D" w:rsidRDefault="007B2727" w:rsidP="007B2727">
      <w:pPr>
        <w:spacing w:after="120"/>
        <w:rPr>
          <w:rFonts w:ascii="Arial" w:hAnsi="Arial" w:cs="Arial"/>
          <w:color w:val="000000" w:themeColor="text1"/>
          <w:sz w:val="20"/>
          <w:szCs w:val="20"/>
        </w:rPr>
      </w:pPr>
      <w:r w:rsidRPr="00BC723D">
        <w:rPr>
          <w:rFonts w:ascii="Arial" w:hAnsi="Arial" w:cs="Arial"/>
          <w:b/>
          <w:bCs/>
          <w:color w:val="000000" w:themeColor="text1"/>
          <w:sz w:val="20"/>
          <w:szCs w:val="20"/>
        </w:rPr>
        <w:t>Rotation</w:t>
      </w:r>
      <w:r w:rsidR="003063D5" w:rsidRPr="00BC723D">
        <w:rPr>
          <w:rFonts w:ascii="Arial" w:hAnsi="Arial" w:cs="Arial"/>
          <w:b/>
          <w:bCs/>
          <w:color w:val="000000" w:themeColor="text1"/>
          <w:sz w:val="20"/>
          <w:szCs w:val="20"/>
        </w:rPr>
        <w:tab/>
      </w:r>
      <w:r w:rsidR="003063D5" w:rsidRPr="00BC723D">
        <w:rPr>
          <w:rFonts w:ascii="Arial" w:hAnsi="Arial" w:cs="Arial"/>
          <w:b/>
          <w:bCs/>
          <w:color w:val="000000" w:themeColor="text1"/>
          <w:sz w:val="20"/>
          <w:szCs w:val="20"/>
        </w:rPr>
        <w:tab/>
      </w:r>
      <w:r w:rsidR="003063D5" w:rsidRPr="00BC723D">
        <w:rPr>
          <w:rFonts w:ascii="Arial" w:hAnsi="Arial" w:cs="Arial"/>
          <w:b/>
          <w:bCs/>
          <w:color w:val="000000" w:themeColor="text1"/>
          <w:sz w:val="20"/>
          <w:szCs w:val="20"/>
        </w:rPr>
        <w:tab/>
      </w:r>
      <w:r w:rsidR="003063D5" w:rsidRPr="00BC723D">
        <w:rPr>
          <w:rFonts w:ascii="Arial" w:hAnsi="Arial" w:cs="Arial"/>
          <w:b/>
          <w:bCs/>
          <w:color w:val="000000" w:themeColor="text1"/>
          <w:sz w:val="20"/>
          <w:szCs w:val="20"/>
        </w:rPr>
        <w:tab/>
      </w:r>
      <w:r w:rsidR="003063D5" w:rsidRPr="00BC723D">
        <w:rPr>
          <w:rFonts w:ascii="Arial" w:hAnsi="Arial" w:cs="Arial"/>
          <w:b/>
          <w:bCs/>
          <w:color w:val="000000" w:themeColor="text1"/>
          <w:sz w:val="20"/>
          <w:szCs w:val="20"/>
        </w:rPr>
        <w:tab/>
      </w:r>
      <w:r w:rsidR="00A37840" w:rsidRPr="00BC723D">
        <w:rPr>
          <w:rFonts w:ascii="Arial" w:hAnsi="Arial" w:cs="Arial"/>
          <w:color w:val="000000" w:themeColor="text1"/>
          <w:sz w:val="20"/>
          <w:szCs w:val="20"/>
        </w:rPr>
        <w:t>A circular movement</w:t>
      </w:r>
      <w:r w:rsidR="003063D5" w:rsidRPr="00BC723D">
        <w:rPr>
          <w:rFonts w:ascii="Arial" w:hAnsi="Arial" w:cs="Arial"/>
          <w:color w:val="000000" w:themeColor="text1"/>
          <w:sz w:val="20"/>
          <w:szCs w:val="20"/>
        </w:rPr>
        <w:t xml:space="preserve"> about </w:t>
      </w:r>
      <w:r w:rsidR="00A37840" w:rsidRPr="00BC723D">
        <w:rPr>
          <w:rFonts w:ascii="Arial" w:hAnsi="Arial" w:cs="Arial"/>
          <w:color w:val="000000" w:themeColor="text1"/>
          <w:sz w:val="20"/>
          <w:szCs w:val="20"/>
        </w:rPr>
        <w:t>a centre or axis</w:t>
      </w:r>
    </w:p>
    <w:p w14:paraId="6681BB5D" w14:textId="236B5A54" w:rsidR="007B2727" w:rsidRPr="00BC723D" w:rsidRDefault="007B2727" w:rsidP="007B2727">
      <w:pPr>
        <w:spacing w:after="120"/>
        <w:rPr>
          <w:rFonts w:ascii="Arial" w:hAnsi="Arial" w:cs="Arial"/>
          <w:color w:val="000000" w:themeColor="text1"/>
          <w:sz w:val="20"/>
          <w:szCs w:val="20"/>
        </w:rPr>
      </w:pPr>
      <w:r w:rsidRPr="00BC723D">
        <w:rPr>
          <w:rFonts w:ascii="Arial" w:hAnsi="Arial" w:cs="Arial"/>
          <w:b/>
          <w:bCs/>
          <w:color w:val="000000" w:themeColor="text1"/>
          <w:sz w:val="20"/>
          <w:szCs w:val="20"/>
        </w:rPr>
        <w:t>Reflection</w:t>
      </w:r>
      <w:r w:rsidR="00A37840" w:rsidRPr="00BC723D">
        <w:rPr>
          <w:rFonts w:ascii="Arial" w:hAnsi="Arial" w:cs="Arial"/>
          <w:b/>
          <w:bCs/>
          <w:color w:val="000000" w:themeColor="text1"/>
          <w:sz w:val="20"/>
          <w:szCs w:val="20"/>
        </w:rPr>
        <w:tab/>
      </w:r>
      <w:r w:rsidR="00A37840" w:rsidRPr="00BC723D">
        <w:rPr>
          <w:rFonts w:ascii="Arial" w:hAnsi="Arial" w:cs="Arial"/>
          <w:b/>
          <w:bCs/>
          <w:color w:val="000000" w:themeColor="text1"/>
          <w:sz w:val="20"/>
          <w:szCs w:val="20"/>
        </w:rPr>
        <w:tab/>
      </w:r>
      <w:r w:rsidR="00A37840" w:rsidRPr="00BC723D">
        <w:rPr>
          <w:rFonts w:ascii="Arial" w:hAnsi="Arial" w:cs="Arial"/>
          <w:b/>
          <w:bCs/>
          <w:color w:val="000000" w:themeColor="text1"/>
          <w:sz w:val="20"/>
          <w:szCs w:val="20"/>
        </w:rPr>
        <w:tab/>
      </w:r>
      <w:r w:rsidR="00A37840" w:rsidRPr="00BC723D">
        <w:rPr>
          <w:rFonts w:ascii="Arial" w:hAnsi="Arial" w:cs="Arial"/>
          <w:b/>
          <w:bCs/>
          <w:color w:val="000000" w:themeColor="text1"/>
          <w:sz w:val="20"/>
          <w:szCs w:val="20"/>
        </w:rPr>
        <w:tab/>
      </w:r>
      <w:r w:rsidR="00A37840" w:rsidRPr="00BC723D">
        <w:rPr>
          <w:rFonts w:ascii="Arial" w:hAnsi="Arial" w:cs="Arial"/>
          <w:b/>
          <w:bCs/>
          <w:color w:val="000000" w:themeColor="text1"/>
          <w:sz w:val="20"/>
          <w:szCs w:val="20"/>
        </w:rPr>
        <w:tab/>
      </w:r>
      <w:r w:rsidR="00D80E90" w:rsidRPr="00BC723D">
        <w:rPr>
          <w:rFonts w:ascii="Arial" w:hAnsi="Arial" w:cs="Arial"/>
          <w:color w:val="000000" w:themeColor="text1"/>
          <w:sz w:val="20"/>
          <w:szCs w:val="20"/>
        </w:rPr>
        <w:t>The image of an object in a reflective</w:t>
      </w:r>
      <w:r w:rsidR="00606151" w:rsidRPr="00BC723D">
        <w:rPr>
          <w:rFonts w:ascii="Arial" w:hAnsi="Arial" w:cs="Arial"/>
          <w:color w:val="000000" w:themeColor="text1"/>
          <w:sz w:val="20"/>
          <w:szCs w:val="20"/>
        </w:rPr>
        <w:t xml:space="preserve"> surface/line</w:t>
      </w:r>
    </w:p>
    <w:p w14:paraId="17C9A1F1" w14:textId="40F436D6" w:rsidR="008B75B3" w:rsidRPr="00BC723D" w:rsidRDefault="008B75B3" w:rsidP="007B2727">
      <w:pPr>
        <w:spacing w:after="120"/>
        <w:rPr>
          <w:rFonts w:ascii="Arial" w:hAnsi="Arial" w:cs="Arial"/>
          <w:color w:val="000000" w:themeColor="text1"/>
          <w:sz w:val="20"/>
          <w:szCs w:val="20"/>
        </w:rPr>
      </w:pPr>
      <w:r w:rsidRPr="00BC723D">
        <w:rPr>
          <w:rFonts w:ascii="Arial" w:hAnsi="Arial" w:cs="Arial"/>
          <w:b/>
          <w:bCs/>
          <w:color w:val="000000" w:themeColor="text1"/>
          <w:sz w:val="20"/>
          <w:szCs w:val="20"/>
        </w:rPr>
        <w:t>Sketch</w:t>
      </w:r>
      <w:r w:rsidRPr="00BC723D">
        <w:rPr>
          <w:rFonts w:ascii="Arial" w:hAnsi="Arial" w:cs="Arial"/>
          <w:b/>
          <w:bCs/>
          <w:color w:val="000000" w:themeColor="text1"/>
          <w:sz w:val="20"/>
          <w:szCs w:val="20"/>
        </w:rPr>
        <w:tab/>
      </w:r>
      <w:r w:rsidRPr="00BC723D">
        <w:rPr>
          <w:rFonts w:ascii="Arial" w:hAnsi="Arial" w:cs="Arial"/>
          <w:b/>
          <w:bCs/>
          <w:color w:val="000000" w:themeColor="text1"/>
          <w:sz w:val="20"/>
          <w:szCs w:val="20"/>
        </w:rPr>
        <w:tab/>
      </w:r>
      <w:r w:rsidRPr="00BC723D">
        <w:rPr>
          <w:rFonts w:ascii="Arial" w:hAnsi="Arial" w:cs="Arial"/>
          <w:b/>
          <w:bCs/>
          <w:color w:val="000000" w:themeColor="text1"/>
          <w:sz w:val="20"/>
          <w:szCs w:val="20"/>
        </w:rPr>
        <w:tab/>
      </w:r>
      <w:r w:rsidRPr="00BC723D">
        <w:rPr>
          <w:rFonts w:ascii="Arial" w:hAnsi="Arial" w:cs="Arial"/>
          <w:b/>
          <w:bCs/>
          <w:color w:val="000000" w:themeColor="text1"/>
          <w:sz w:val="20"/>
          <w:szCs w:val="20"/>
        </w:rPr>
        <w:tab/>
      </w:r>
      <w:r w:rsidRPr="00BC723D">
        <w:rPr>
          <w:rFonts w:ascii="Arial" w:hAnsi="Arial" w:cs="Arial"/>
          <w:b/>
          <w:bCs/>
          <w:color w:val="000000" w:themeColor="text1"/>
          <w:sz w:val="20"/>
          <w:szCs w:val="20"/>
        </w:rPr>
        <w:tab/>
      </w:r>
      <w:r w:rsidR="00606151" w:rsidRPr="00BC723D">
        <w:rPr>
          <w:rFonts w:ascii="Arial" w:hAnsi="Arial" w:cs="Arial"/>
          <w:color w:val="000000" w:themeColor="text1"/>
          <w:sz w:val="20"/>
          <w:szCs w:val="20"/>
        </w:rPr>
        <w:t>Not as precise as plotting, but still has roots and intercepts</w:t>
      </w:r>
    </w:p>
    <w:p w14:paraId="7527980B" w14:textId="77777777" w:rsidR="00F64A63" w:rsidRDefault="00F64A63" w:rsidP="00F64A63">
      <w:pPr>
        <w:pStyle w:val="AHead"/>
      </w:pPr>
    </w:p>
    <w:p w14:paraId="030032CD" w14:textId="77777777" w:rsidR="0076061D" w:rsidRDefault="0076061D" w:rsidP="0076061D">
      <w:pPr>
        <w:pStyle w:val="AHead"/>
        <w:spacing w:after="120" w:line="276" w:lineRule="auto"/>
      </w:pPr>
      <w:r>
        <w:t>Lesson progression</w:t>
      </w:r>
    </w:p>
    <w:p w14:paraId="5967A080" w14:textId="1A3F85B1" w:rsidR="0076061D" w:rsidRPr="00BC723D" w:rsidRDefault="0076061D" w:rsidP="00646BEF">
      <w:pPr>
        <w:pStyle w:val="AHead"/>
        <w:spacing w:after="120"/>
        <w:rPr>
          <w:color w:val="000000" w:themeColor="text1"/>
          <w:sz w:val="20"/>
          <w:szCs w:val="20"/>
        </w:rPr>
      </w:pPr>
      <w:r w:rsidRPr="00BC723D">
        <w:rPr>
          <w:color w:val="000000" w:themeColor="text1"/>
          <w:sz w:val="20"/>
          <w:szCs w:val="20"/>
        </w:rPr>
        <w:t xml:space="preserve">Lesson 1 covers the first </w:t>
      </w:r>
      <w:r w:rsidR="00EC2AC8" w:rsidRPr="00BC723D">
        <w:rPr>
          <w:color w:val="000000" w:themeColor="text1"/>
          <w:sz w:val="20"/>
          <w:szCs w:val="20"/>
        </w:rPr>
        <w:t>of the three transformations</w:t>
      </w:r>
      <w:r w:rsidR="00310400" w:rsidRPr="00BC723D">
        <w:rPr>
          <w:color w:val="000000" w:themeColor="text1"/>
          <w:sz w:val="20"/>
          <w:szCs w:val="20"/>
        </w:rPr>
        <w:t xml:space="preserve">, which is translation. As it is largely to do with addition it is usually the easier one to start with. </w:t>
      </w:r>
      <w:r w:rsidR="00EF7190" w:rsidRPr="00BC723D">
        <w:rPr>
          <w:color w:val="000000" w:themeColor="text1"/>
          <w:sz w:val="20"/>
          <w:szCs w:val="20"/>
        </w:rPr>
        <w:t xml:space="preserve">This lesson also starts to get </w:t>
      </w:r>
      <w:r w:rsidR="00C7540C">
        <w:rPr>
          <w:color w:val="000000" w:themeColor="text1"/>
          <w:sz w:val="20"/>
          <w:szCs w:val="20"/>
        </w:rPr>
        <w:t>learner</w:t>
      </w:r>
      <w:r w:rsidR="00EF7190" w:rsidRPr="00BC723D">
        <w:rPr>
          <w:color w:val="000000" w:themeColor="text1"/>
          <w:sz w:val="20"/>
          <w:szCs w:val="20"/>
        </w:rPr>
        <w:t>s thinking about which direction the transformation is in, and how that affects the function notation used.</w:t>
      </w:r>
    </w:p>
    <w:p w14:paraId="45B503FE" w14:textId="4C47CA13" w:rsidR="002C399E" w:rsidRPr="00BC723D" w:rsidRDefault="002C399E" w:rsidP="00646BEF">
      <w:pPr>
        <w:pStyle w:val="AHead"/>
        <w:spacing w:after="120"/>
        <w:rPr>
          <w:color w:val="000000" w:themeColor="text1"/>
          <w:sz w:val="20"/>
          <w:szCs w:val="20"/>
        </w:rPr>
      </w:pPr>
      <w:r w:rsidRPr="00BC723D">
        <w:rPr>
          <w:color w:val="000000" w:themeColor="text1"/>
          <w:sz w:val="20"/>
          <w:szCs w:val="20"/>
        </w:rPr>
        <w:t xml:space="preserve">Lesson 2 builds in the final two transformations, enlargements and reflections, and </w:t>
      </w:r>
      <w:r w:rsidR="00FB294B" w:rsidRPr="00BC723D">
        <w:rPr>
          <w:color w:val="000000" w:themeColor="text1"/>
          <w:sz w:val="20"/>
          <w:szCs w:val="20"/>
        </w:rPr>
        <w:t xml:space="preserve">also links it to the appropriate function notation. </w:t>
      </w:r>
    </w:p>
    <w:p w14:paraId="610D3492" w14:textId="760A077A" w:rsidR="00FB294B" w:rsidRPr="00BC723D" w:rsidRDefault="00FB294B" w:rsidP="00646BEF">
      <w:pPr>
        <w:pStyle w:val="AHead"/>
        <w:spacing w:after="120"/>
        <w:rPr>
          <w:color w:val="000000" w:themeColor="text1"/>
          <w:sz w:val="20"/>
          <w:szCs w:val="20"/>
        </w:rPr>
      </w:pPr>
      <w:r w:rsidRPr="00BC723D">
        <w:rPr>
          <w:color w:val="000000" w:themeColor="text1"/>
          <w:sz w:val="20"/>
          <w:szCs w:val="20"/>
        </w:rPr>
        <w:t xml:space="preserve">Lesson 3 will test whether the </w:t>
      </w:r>
      <w:r w:rsidR="00C7540C">
        <w:rPr>
          <w:color w:val="000000" w:themeColor="text1"/>
          <w:sz w:val="20"/>
          <w:szCs w:val="20"/>
        </w:rPr>
        <w:t>learner</w:t>
      </w:r>
      <w:r w:rsidRPr="00BC723D">
        <w:rPr>
          <w:color w:val="000000" w:themeColor="text1"/>
          <w:sz w:val="20"/>
          <w:szCs w:val="20"/>
        </w:rPr>
        <w:t xml:space="preserve">s have understood the previous two lessons by </w:t>
      </w:r>
      <w:r w:rsidR="00DC1145" w:rsidRPr="00BC723D">
        <w:rPr>
          <w:color w:val="000000" w:themeColor="text1"/>
          <w:sz w:val="20"/>
          <w:szCs w:val="20"/>
        </w:rPr>
        <w:t>making combinations of transformations</w:t>
      </w:r>
      <w:r w:rsidR="00DE735E" w:rsidRPr="00BC723D">
        <w:rPr>
          <w:color w:val="000000" w:themeColor="text1"/>
          <w:sz w:val="20"/>
          <w:szCs w:val="20"/>
        </w:rPr>
        <w:t xml:space="preserve"> (2 or more on the same function). You will need to ensure that your </w:t>
      </w:r>
      <w:r w:rsidR="00C7540C">
        <w:rPr>
          <w:color w:val="000000" w:themeColor="text1"/>
          <w:sz w:val="20"/>
          <w:szCs w:val="20"/>
        </w:rPr>
        <w:t>learner</w:t>
      </w:r>
      <w:r w:rsidR="00DE735E" w:rsidRPr="00BC723D">
        <w:rPr>
          <w:color w:val="000000" w:themeColor="text1"/>
          <w:sz w:val="20"/>
          <w:szCs w:val="20"/>
        </w:rPr>
        <w:t>s are secure in their understanding before attempting this lesson.</w:t>
      </w:r>
    </w:p>
    <w:p w14:paraId="36DE49B2" w14:textId="77777777" w:rsidR="00EC2AC8" w:rsidRDefault="00EC2AC8" w:rsidP="0076061D">
      <w:pPr>
        <w:pStyle w:val="AHead"/>
        <w:rPr>
          <w:color w:val="000000" w:themeColor="text1"/>
          <w:sz w:val="22"/>
          <w:szCs w:val="22"/>
        </w:rPr>
      </w:pPr>
    </w:p>
    <w:p w14:paraId="2077FC3D" w14:textId="04E17C3B" w:rsidR="006A3B4D" w:rsidRPr="004F036B" w:rsidRDefault="006A3B4D" w:rsidP="003A47CE">
      <w:pPr>
        <w:pStyle w:val="AHead"/>
        <w:spacing w:after="120"/>
      </w:pPr>
      <w:r>
        <w:t>Going forward</w:t>
      </w:r>
    </w:p>
    <w:p w14:paraId="383A72CB" w14:textId="2847EB1E" w:rsidR="002E17B5" w:rsidRPr="00BC723D" w:rsidRDefault="006A3B4D" w:rsidP="00046E2F">
      <w:pPr>
        <w:rPr>
          <w:rFonts w:ascii="Arial" w:hAnsi="Arial" w:cs="Arial"/>
          <w:sz w:val="20"/>
          <w:szCs w:val="20"/>
        </w:rPr>
      </w:pPr>
      <w:r w:rsidRPr="00BC723D">
        <w:rPr>
          <w:rFonts w:ascii="Arial" w:hAnsi="Arial" w:cs="Arial"/>
          <w:sz w:val="20"/>
          <w:szCs w:val="20"/>
        </w:rPr>
        <w:t xml:space="preserve">This topic links to </w:t>
      </w:r>
      <w:r w:rsidR="00EE0357" w:rsidRPr="00BC723D">
        <w:rPr>
          <w:rFonts w:ascii="Arial" w:hAnsi="Arial" w:cs="Arial"/>
          <w:sz w:val="20"/>
          <w:szCs w:val="20"/>
        </w:rPr>
        <w:t>modelling real-life situations using functions. We have to use combinations of transformations in order to</w:t>
      </w:r>
      <w:r w:rsidR="0078336F" w:rsidRPr="00BC723D">
        <w:rPr>
          <w:rFonts w:ascii="Arial" w:hAnsi="Arial" w:cs="Arial"/>
          <w:sz w:val="20"/>
          <w:szCs w:val="20"/>
        </w:rPr>
        <w:t xml:space="preserve"> create functions that perfectly model </w:t>
      </w:r>
      <w:r w:rsidR="0068597A" w:rsidRPr="00BC723D">
        <w:rPr>
          <w:rFonts w:ascii="Arial" w:hAnsi="Arial" w:cs="Arial"/>
          <w:sz w:val="20"/>
          <w:szCs w:val="20"/>
        </w:rPr>
        <w:t>a given situation. An example of this is using an exponential decay graph to model the temperature of an object cooling over time.</w:t>
      </w:r>
    </w:p>
    <w:p w14:paraId="2BFC8F23" w14:textId="77777777" w:rsidR="00BC723D" w:rsidRDefault="00BC723D" w:rsidP="00046E2F">
      <w:pPr>
        <w:rPr>
          <w:rFonts w:ascii="Arial" w:hAnsi="Arial" w:cs="Arial"/>
        </w:rPr>
      </w:pPr>
    </w:p>
    <w:p w14:paraId="4F9A3578" w14:textId="77777777" w:rsidR="00BC723D" w:rsidRDefault="00BC723D" w:rsidP="00046E2F">
      <w:pPr>
        <w:rPr>
          <w:rFonts w:ascii="Arial" w:hAnsi="Arial" w:cs="Arial"/>
        </w:rPr>
      </w:pPr>
    </w:p>
    <w:p w14:paraId="2038AA64" w14:textId="77777777" w:rsidR="00BC723D" w:rsidRDefault="00BC723D" w:rsidP="00046E2F">
      <w:pPr>
        <w:rPr>
          <w:rFonts w:ascii="Arial" w:hAnsi="Arial" w:cs="Arial"/>
          <w:b/>
          <w:bCs/>
          <w:color w:val="E21951"/>
          <w:sz w:val="36"/>
          <w:szCs w:val="32"/>
        </w:rPr>
      </w:pPr>
    </w:p>
    <w:p w14:paraId="4421A044" w14:textId="61D95A89" w:rsidR="004F036B" w:rsidRPr="0004345B" w:rsidRDefault="004F036B" w:rsidP="004F036B">
      <w:pPr>
        <w:pStyle w:val="SectionHead"/>
      </w:pPr>
      <w:bookmarkStart w:id="8" w:name="_Toc520755527"/>
      <w:r w:rsidRPr="0004345B">
        <w:rPr>
          <w:noProof/>
          <w:lang w:eastAsia="en-GB"/>
        </w:rPr>
        <w:lastRenderedPageBreak/>
        <w:drawing>
          <wp:anchor distT="0" distB="0" distL="114300" distR="114300" simplePos="0" relativeHeight="251654144" behindDoc="0" locked="0" layoutInCell="1" allowOverlap="1" wp14:anchorId="3A6FB0C1" wp14:editId="6F1B674A">
            <wp:simplePos x="0" y="0"/>
            <wp:positionH relativeFrom="column">
              <wp:posOffset>5718810</wp:posOffset>
            </wp:positionH>
            <wp:positionV relativeFrom="paragraph">
              <wp:posOffset>33655</wp:posOffset>
            </wp:positionV>
            <wp:extent cx="396000" cy="396000"/>
            <wp:effectExtent l="0" t="0" r="4445" b="4445"/>
            <wp:wrapNone/>
            <wp:docPr id="293" name="Picture 2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tretch>
                      <a:fillRect/>
                    </a:stretch>
                  </pic:blipFill>
                  <pic:spPr bwMode="auto">
                    <a:xfrm>
                      <a:off x="0" y="0"/>
                      <a:ext cx="396000" cy="396000"/>
                    </a:xfrm>
                    <a:prstGeom prst="rect">
                      <a:avLst/>
                    </a:prstGeom>
                    <a:noFill/>
                  </pic:spPr>
                </pic:pic>
              </a:graphicData>
            </a:graphic>
            <wp14:sizeRelH relativeFrom="page">
              <wp14:pctWidth>0</wp14:pctWidth>
            </wp14:sizeRelH>
            <wp14:sizeRelV relativeFrom="page">
              <wp14:pctHeight>0</wp14:pctHeight>
            </wp14:sizeRelV>
          </wp:anchor>
        </w:drawing>
      </w:r>
      <w:r w:rsidR="00F53C4A" w:rsidRPr="0004345B">
        <w:t>L</w:t>
      </w:r>
      <w:r w:rsidRPr="0004345B">
        <w:t>esson</w:t>
      </w:r>
      <w:r w:rsidR="00C60ABC" w:rsidRPr="0004345B">
        <w:t xml:space="preserve"> 1</w:t>
      </w:r>
      <w:r w:rsidRPr="0004345B">
        <w:t xml:space="preserve">: </w:t>
      </w:r>
      <w:r w:rsidR="0027624B">
        <w:t>Translations</w:t>
      </w:r>
      <w:r w:rsidRPr="0004345B">
        <w:rPr>
          <w:noProof/>
          <w:lang w:eastAsia="en-GB"/>
        </w:rPr>
        <w:t xml:space="preserve"> </w:t>
      </w:r>
      <w:bookmarkEnd w:id="8"/>
    </w:p>
    <w:tbl>
      <w:tblPr>
        <w:tblStyle w:val="TableGrid"/>
        <w:tblW w:w="0" w:type="auto"/>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2160"/>
        <w:gridCol w:w="7370"/>
      </w:tblGrid>
      <w:tr w:rsidR="002B59FB" w:rsidRPr="00752A8C" w14:paraId="23F86E93" w14:textId="77777777" w:rsidTr="002B59FB">
        <w:tc>
          <w:tcPr>
            <w:tcW w:w="2185" w:type="dxa"/>
            <w:tcBorders>
              <w:top w:val="nil"/>
              <w:left w:val="nil"/>
              <w:bottom w:val="nil"/>
              <w:right w:val="nil"/>
            </w:tcBorders>
            <w:shd w:val="clear" w:color="auto" w:fill="F4A1B8"/>
          </w:tcPr>
          <w:p w14:paraId="5C8A547E" w14:textId="417BC47C" w:rsidR="002B59FB" w:rsidRPr="00D51CDA" w:rsidRDefault="002B59FB" w:rsidP="001C6081">
            <w:pPr>
              <w:spacing w:after="0"/>
              <w:rPr>
                <w:rFonts w:ascii="Arial" w:hAnsi="Arial" w:cs="Arial"/>
                <w:b/>
              </w:rPr>
            </w:pPr>
            <w:r w:rsidRPr="00D51CDA">
              <w:rPr>
                <w:rFonts w:ascii="Arial" w:hAnsi="Arial" w:cs="Arial"/>
                <w:b/>
              </w:rPr>
              <w:t>Preparation</w:t>
            </w:r>
          </w:p>
        </w:tc>
        <w:tc>
          <w:tcPr>
            <w:tcW w:w="7561" w:type="dxa"/>
            <w:tcBorders>
              <w:top w:val="nil"/>
              <w:left w:val="nil"/>
              <w:bottom w:val="nil"/>
              <w:right w:val="nil"/>
            </w:tcBorders>
            <w:shd w:val="clear" w:color="auto" w:fill="F4A1B8"/>
          </w:tcPr>
          <w:p w14:paraId="41D859C3" w14:textId="0E29DE33" w:rsidR="00C44FF7" w:rsidRPr="00D51CDA" w:rsidRDefault="00185315" w:rsidP="00090340">
            <w:pPr>
              <w:pStyle w:val="Bulletedlist"/>
              <w:numPr>
                <w:ilvl w:val="0"/>
                <w:numId w:val="23"/>
              </w:numPr>
              <w:ind w:left="684" w:hanging="283"/>
              <w:rPr>
                <w:sz w:val="22"/>
                <w:szCs w:val="22"/>
              </w:rPr>
            </w:pPr>
            <w:r w:rsidRPr="00333DDA">
              <w:t>Use the websites from the PowerPoint if you would like to pre-make any graphs ready to be translated during the lesson.</w:t>
            </w:r>
          </w:p>
        </w:tc>
      </w:tr>
      <w:tr w:rsidR="002B59FB" w:rsidRPr="00752A8C" w14:paraId="4A02797D" w14:textId="77777777" w:rsidTr="002B59FB">
        <w:tc>
          <w:tcPr>
            <w:tcW w:w="2185" w:type="dxa"/>
            <w:tcBorders>
              <w:top w:val="nil"/>
              <w:left w:val="nil"/>
              <w:bottom w:val="nil"/>
              <w:right w:val="nil"/>
            </w:tcBorders>
            <w:shd w:val="clear" w:color="auto" w:fill="auto"/>
          </w:tcPr>
          <w:p w14:paraId="2E9CC0C3" w14:textId="77777777" w:rsidR="002B59FB" w:rsidRPr="00D51CDA" w:rsidRDefault="002B59FB" w:rsidP="002B59FB">
            <w:pPr>
              <w:spacing w:after="0"/>
              <w:rPr>
                <w:rFonts w:ascii="Arial" w:hAnsi="Arial" w:cs="Arial"/>
                <w:b/>
              </w:rPr>
            </w:pPr>
          </w:p>
        </w:tc>
        <w:tc>
          <w:tcPr>
            <w:tcW w:w="7561" w:type="dxa"/>
            <w:tcBorders>
              <w:top w:val="nil"/>
              <w:left w:val="nil"/>
              <w:bottom w:val="nil"/>
              <w:right w:val="nil"/>
            </w:tcBorders>
            <w:shd w:val="clear" w:color="auto" w:fill="auto"/>
          </w:tcPr>
          <w:p w14:paraId="4E9BCC89" w14:textId="77777777" w:rsidR="002B59FB" w:rsidRPr="00D51CDA" w:rsidRDefault="002B59FB" w:rsidP="002B59FB">
            <w:pPr>
              <w:pStyle w:val="Bulletedlist"/>
              <w:numPr>
                <w:ilvl w:val="0"/>
                <w:numId w:val="0"/>
              </w:numPr>
              <w:spacing w:after="0"/>
              <w:ind w:left="720"/>
              <w:rPr>
                <w:sz w:val="22"/>
                <w:szCs w:val="22"/>
                <w:highlight w:val="yellow"/>
              </w:rPr>
            </w:pPr>
          </w:p>
        </w:tc>
      </w:tr>
      <w:tr w:rsidR="004F036B" w:rsidRPr="00752A8C" w14:paraId="47132109" w14:textId="77777777" w:rsidTr="00C60ABC">
        <w:tc>
          <w:tcPr>
            <w:tcW w:w="2185" w:type="dxa"/>
            <w:tcBorders>
              <w:top w:val="nil"/>
              <w:left w:val="nil"/>
              <w:bottom w:val="nil"/>
              <w:right w:val="nil"/>
            </w:tcBorders>
            <w:shd w:val="clear" w:color="auto" w:fill="F4A1B8"/>
          </w:tcPr>
          <w:p w14:paraId="0FFE829C" w14:textId="77777777" w:rsidR="004F036B" w:rsidRPr="00D51CDA" w:rsidRDefault="004F036B" w:rsidP="001C6081">
            <w:pPr>
              <w:spacing w:after="0"/>
              <w:rPr>
                <w:rFonts w:ascii="Arial" w:hAnsi="Arial" w:cs="Arial"/>
                <w:b/>
              </w:rPr>
            </w:pPr>
            <w:r w:rsidRPr="00D51CDA">
              <w:rPr>
                <w:rFonts w:ascii="Arial" w:hAnsi="Arial" w:cs="Arial"/>
                <w:b/>
              </w:rPr>
              <w:t xml:space="preserve">Resources </w:t>
            </w:r>
          </w:p>
        </w:tc>
        <w:tc>
          <w:tcPr>
            <w:tcW w:w="7561" w:type="dxa"/>
            <w:tcBorders>
              <w:top w:val="nil"/>
              <w:left w:val="nil"/>
              <w:bottom w:val="nil"/>
              <w:right w:val="nil"/>
            </w:tcBorders>
            <w:shd w:val="clear" w:color="auto" w:fill="F4A1B8"/>
          </w:tcPr>
          <w:p w14:paraId="51EF0962" w14:textId="10355CA7" w:rsidR="00C44FF7" w:rsidRPr="00333DDA" w:rsidRDefault="0086435B" w:rsidP="00C60ABC">
            <w:pPr>
              <w:pStyle w:val="Bulletedlist"/>
              <w:numPr>
                <w:ilvl w:val="0"/>
                <w:numId w:val="16"/>
              </w:numPr>
              <w:spacing w:after="0"/>
            </w:pPr>
            <w:r w:rsidRPr="00333DDA">
              <w:t>PowerPoint #1 - Translating</w:t>
            </w:r>
          </w:p>
          <w:p w14:paraId="3EAAFE5D" w14:textId="05DC1CAF" w:rsidR="004F036B" w:rsidRPr="00333DDA" w:rsidRDefault="003D6698" w:rsidP="00C60ABC">
            <w:pPr>
              <w:pStyle w:val="Bulletedlist"/>
              <w:numPr>
                <w:ilvl w:val="0"/>
                <w:numId w:val="16"/>
              </w:numPr>
              <w:spacing w:after="0"/>
            </w:pPr>
            <w:r w:rsidRPr="00333DDA">
              <w:t xml:space="preserve">Worksheet </w:t>
            </w:r>
            <w:r w:rsidR="00650F82" w:rsidRPr="00333DDA">
              <w:t>A</w:t>
            </w:r>
          </w:p>
          <w:p w14:paraId="31E55C4F" w14:textId="3424885C" w:rsidR="00F53C4A" w:rsidRPr="00D51CDA" w:rsidRDefault="00615416" w:rsidP="009A0235">
            <w:pPr>
              <w:pStyle w:val="Bulletedlist"/>
              <w:numPr>
                <w:ilvl w:val="0"/>
                <w:numId w:val="16"/>
              </w:numPr>
              <w:spacing w:after="0"/>
              <w:rPr>
                <w:sz w:val="22"/>
                <w:szCs w:val="22"/>
              </w:rPr>
            </w:pPr>
            <w:r w:rsidRPr="00333DDA">
              <w:t>Graph paper for sketching</w:t>
            </w:r>
          </w:p>
        </w:tc>
      </w:tr>
      <w:tr w:rsidR="004F036B" w:rsidRPr="00752A8C" w14:paraId="6B796676" w14:textId="77777777" w:rsidTr="00C60ABC">
        <w:tc>
          <w:tcPr>
            <w:tcW w:w="2185" w:type="dxa"/>
            <w:tcBorders>
              <w:top w:val="nil"/>
              <w:left w:val="nil"/>
              <w:bottom w:val="nil"/>
              <w:right w:val="nil"/>
            </w:tcBorders>
            <w:shd w:val="clear" w:color="auto" w:fill="auto"/>
          </w:tcPr>
          <w:p w14:paraId="43E7240C" w14:textId="5329FE2B" w:rsidR="004F036B" w:rsidRPr="00D51CDA" w:rsidRDefault="004F036B" w:rsidP="001C6081">
            <w:pPr>
              <w:spacing w:after="0"/>
              <w:rPr>
                <w:rFonts w:ascii="Arial" w:hAnsi="Arial" w:cs="Arial"/>
                <w:b/>
              </w:rPr>
            </w:pPr>
          </w:p>
        </w:tc>
        <w:tc>
          <w:tcPr>
            <w:tcW w:w="7561" w:type="dxa"/>
            <w:tcBorders>
              <w:top w:val="nil"/>
              <w:left w:val="nil"/>
              <w:bottom w:val="nil"/>
              <w:right w:val="nil"/>
            </w:tcBorders>
            <w:shd w:val="clear" w:color="auto" w:fill="auto"/>
          </w:tcPr>
          <w:p w14:paraId="155EA8AB" w14:textId="77777777" w:rsidR="004F036B" w:rsidRPr="00D51CDA" w:rsidRDefault="004F036B" w:rsidP="001C6081">
            <w:pPr>
              <w:pStyle w:val="ListParagraph"/>
              <w:spacing w:after="0"/>
              <w:rPr>
                <w:rFonts w:ascii="Arial" w:hAnsi="Arial" w:cs="Arial"/>
                <w:color w:val="FF0000"/>
              </w:rPr>
            </w:pPr>
          </w:p>
        </w:tc>
      </w:tr>
      <w:tr w:rsidR="004F036B" w:rsidRPr="00752A8C" w14:paraId="04F7F7F5" w14:textId="77777777" w:rsidTr="00C60ABC">
        <w:tc>
          <w:tcPr>
            <w:tcW w:w="2185" w:type="dxa"/>
            <w:tcBorders>
              <w:top w:val="nil"/>
              <w:left w:val="nil"/>
              <w:bottom w:val="nil"/>
              <w:right w:val="nil"/>
            </w:tcBorders>
            <w:shd w:val="clear" w:color="auto" w:fill="F4A1B8"/>
          </w:tcPr>
          <w:p w14:paraId="2B5C9B81" w14:textId="77777777" w:rsidR="004F036B" w:rsidRPr="00D51CDA" w:rsidRDefault="004F036B" w:rsidP="001C6081">
            <w:pPr>
              <w:spacing w:after="0"/>
              <w:rPr>
                <w:rFonts w:ascii="Arial" w:hAnsi="Arial" w:cs="Arial"/>
                <w:b/>
              </w:rPr>
            </w:pPr>
            <w:r w:rsidRPr="00D51CDA">
              <w:rPr>
                <w:rFonts w:ascii="Arial" w:hAnsi="Arial" w:cs="Arial"/>
                <w:b/>
              </w:rPr>
              <w:t>Learning objectives</w:t>
            </w:r>
          </w:p>
        </w:tc>
        <w:tc>
          <w:tcPr>
            <w:tcW w:w="7561" w:type="dxa"/>
            <w:tcBorders>
              <w:top w:val="nil"/>
              <w:left w:val="nil"/>
              <w:bottom w:val="nil"/>
              <w:right w:val="nil"/>
            </w:tcBorders>
            <w:shd w:val="clear" w:color="auto" w:fill="F4A1B8"/>
          </w:tcPr>
          <w:p w14:paraId="1AC6673A" w14:textId="77777777" w:rsidR="004F036B" w:rsidRPr="00D51CDA" w:rsidRDefault="004F036B" w:rsidP="001C6081">
            <w:pPr>
              <w:spacing w:after="0"/>
              <w:rPr>
                <w:rFonts w:ascii="Arial" w:hAnsi="Arial" w:cs="Arial"/>
              </w:rPr>
            </w:pPr>
            <w:r w:rsidRPr="00D51CDA">
              <w:rPr>
                <w:rFonts w:ascii="Arial" w:hAnsi="Arial" w:cs="Arial"/>
              </w:rPr>
              <w:t xml:space="preserve">By the end of the lesson: </w:t>
            </w:r>
          </w:p>
          <w:p w14:paraId="4872DADC" w14:textId="570419F9" w:rsidR="004F036B" w:rsidRPr="00333DDA" w:rsidRDefault="004F036B" w:rsidP="00C60ABC">
            <w:pPr>
              <w:pStyle w:val="Bulletedlist"/>
              <w:numPr>
                <w:ilvl w:val="0"/>
                <w:numId w:val="17"/>
              </w:numPr>
              <w:tabs>
                <w:tab w:val="left" w:pos="2810"/>
              </w:tabs>
              <w:spacing w:after="0"/>
            </w:pPr>
            <w:r w:rsidRPr="00333DDA">
              <w:rPr>
                <w:b/>
                <w:i/>
              </w:rPr>
              <w:t>all</w:t>
            </w:r>
            <w:r w:rsidRPr="00333DDA">
              <w:t xml:space="preserve"> learners shoul</w:t>
            </w:r>
            <w:r w:rsidR="00933660" w:rsidRPr="00333DDA">
              <w:t xml:space="preserve">d understand and be able to apply a vertical </w:t>
            </w:r>
            <w:proofErr w:type="gramStart"/>
            <w:r w:rsidR="00AE2D6A" w:rsidRPr="00333DDA">
              <w:t>translation</w:t>
            </w:r>
            <w:proofErr w:type="gramEnd"/>
          </w:p>
          <w:p w14:paraId="79430C00" w14:textId="53653867" w:rsidR="004F036B" w:rsidRPr="00333DDA" w:rsidRDefault="004F036B" w:rsidP="00C60ABC">
            <w:pPr>
              <w:pStyle w:val="Bulletedlist"/>
              <w:numPr>
                <w:ilvl w:val="0"/>
                <w:numId w:val="17"/>
              </w:numPr>
              <w:tabs>
                <w:tab w:val="left" w:pos="2810"/>
              </w:tabs>
              <w:spacing w:after="0"/>
            </w:pPr>
            <w:r w:rsidRPr="00333DDA">
              <w:t>most learners shoul</w:t>
            </w:r>
            <w:r w:rsidR="00A00DCC" w:rsidRPr="00333DDA">
              <w:t xml:space="preserve">d be able to apply any translation, as well as accurately describe </w:t>
            </w:r>
            <w:proofErr w:type="gramStart"/>
            <w:r w:rsidR="00A00DCC" w:rsidRPr="00333DDA">
              <w:t>one</w:t>
            </w:r>
            <w:proofErr w:type="gramEnd"/>
          </w:p>
          <w:p w14:paraId="1C30534A" w14:textId="7DE9A1DA" w:rsidR="004F036B" w:rsidRPr="00D51CDA" w:rsidRDefault="004F036B" w:rsidP="00FF002B">
            <w:pPr>
              <w:pStyle w:val="Bulletedlist"/>
              <w:numPr>
                <w:ilvl w:val="0"/>
                <w:numId w:val="17"/>
              </w:numPr>
              <w:tabs>
                <w:tab w:val="left" w:pos="2810"/>
              </w:tabs>
              <w:spacing w:after="0"/>
              <w:rPr>
                <w:sz w:val="22"/>
                <w:szCs w:val="22"/>
              </w:rPr>
            </w:pPr>
            <w:r w:rsidRPr="00333DDA">
              <w:t xml:space="preserve">some learners </w:t>
            </w:r>
            <w:r w:rsidR="009C00CD" w:rsidRPr="00333DDA">
              <w:t>should</w:t>
            </w:r>
            <w:r w:rsidRPr="00333DDA">
              <w:t xml:space="preserve"> </w:t>
            </w:r>
            <w:r w:rsidR="00A00DCC" w:rsidRPr="00333DDA">
              <w:t>be able to sketch a graph that has been translated in both x and y directions</w:t>
            </w:r>
            <w:r w:rsidR="00333DDA">
              <w:t>.</w:t>
            </w:r>
          </w:p>
        </w:tc>
      </w:tr>
    </w:tbl>
    <w:p w14:paraId="0BA35314" w14:textId="77777777" w:rsidR="009C24A9" w:rsidRDefault="009C24A9" w:rsidP="0007326A">
      <w:pPr>
        <w:pStyle w:val="Body"/>
      </w:pPr>
    </w:p>
    <w:p w14:paraId="3C457788" w14:textId="77777777" w:rsidR="007746F5" w:rsidRDefault="007746F5" w:rsidP="007746F5">
      <w:pPr>
        <w:pStyle w:val="Body"/>
      </w:pPr>
    </w:p>
    <w:p w14:paraId="50077DF6" w14:textId="77777777" w:rsidR="007746F5" w:rsidRPr="00771CD1" w:rsidRDefault="007746F5" w:rsidP="00B0441D">
      <w:pPr>
        <w:pStyle w:val="AHead"/>
        <w:spacing w:after="120"/>
        <w:rPr>
          <w:sz w:val="24"/>
          <w:szCs w:val="24"/>
        </w:rPr>
      </w:pPr>
      <w:r>
        <w:rPr>
          <w:sz w:val="24"/>
          <w:szCs w:val="24"/>
        </w:rPr>
        <w:t>Common m</w:t>
      </w:r>
      <w:r w:rsidRPr="00771CD1">
        <w:rPr>
          <w:sz w:val="24"/>
          <w:szCs w:val="24"/>
        </w:rPr>
        <w:t>isconceptions</w:t>
      </w:r>
    </w:p>
    <w:tbl>
      <w:tblPr>
        <w:tblStyle w:val="TableGrid"/>
        <w:tblW w:w="9781" w:type="dxa"/>
        <w:tblInd w:w="108"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ook w:val="04A0" w:firstRow="1" w:lastRow="0" w:firstColumn="1" w:lastColumn="0" w:noHBand="0" w:noVBand="1"/>
      </w:tblPr>
      <w:tblGrid>
        <w:gridCol w:w="2552"/>
        <w:gridCol w:w="2977"/>
        <w:gridCol w:w="4252"/>
      </w:tblGrid>
      <w:tr w:rsidR="007746F5" w:rsidRPr="00303586" w14:paraId="6E11AB13" w14:textId="77777777" w:rsidTr="004C7F4E">
        <w:tc>
          <w:tcPr>
            <w:tcW w:w="2552" w:type="dxa"/>
            <w:shd w:val="clear" w:color="auto" w:fill="E21951"/>
            <w:vAlign w:val="center"/>
          </w:tcPr>
          <w:p w14:paraId="00528215"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Misconception</w:t>
            </w:r>
          </w:p>
        </w:tc>
        <w:tc>
          <w:tcPr>
            <w:tcW w:w="2977" w:type="dxa"/>
            <w:shd w:val="clear" w:color="auto" w:fill="E21951"/>
            <w:vAlign w:val="center"/>
          </w:tcPr>
          <w:p w14:paraId="785507B6"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Problems this can cause</w:t>
            </w:r>
          </w:p>
        </w:tc>
        <w:tc>
          <w:tcPr>
            <w:tcW w:w="4252" w:type="dxa"/>
            <w:shd w:val="clear" w:color="auto" w:fill="E21951"/>
            <w:vAlign w:val="center"/>
          </w:tcPr>
          <w:p w14:paraId="7115D823"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An example way to resolve the misconception</w:t>
            </w:r>
          </w:p>
        </w:tc>
      </w:tr>
      <w:tr w:rsidR="007746F5" w14:paraId="747C6573" w14:textId="77777777" w:rsidTr="004C7F4E">
        <w:tc>
          <w:tcPr>
            <w:tcW w:w="2552" w:type="dxa"/>
          </w:tcPr>
          <w:p w14:paraId="36DCFB8D" w14:textId="4BC656D8" w:rsidR="007746F5" w:rsidRPr="008647D0" w:rsidRDefault="00787AB4" w:rsidP="004C7F4E">
            <w:pPr>
              <w:spacing w:before="100" w:after="0"/>
              <w:rPr>
                <w:rFonts w:ascii="Arial" w:hAnsi="Arial" w:cs="Arial"/>
                <w:sz w:val="20"/>
                <w:szCs w:val="20"/>
              </w:rPr>
            </w:pPr>
            <w:r>
              <w:rPr>
                <w:rFonts w:ascii="Arial" w:hAnsi="Arial" w:cs="Arial"/>
                <w:sz w:val="20"/>
                <w:szCs w:val="20"/>
              </w:rPr>
              <w:t xml:space="preserve">That applying the transformation </w:t>
            </w:r>
            <m:oMath>
              <m:r>
                <w:rPr>
                  <w:rFonts w:ascii="Cambria Math" w:hAnsi="Cambria Math" w:cs="Arial"/>
                  <w:sz w:val="20"/>
                  <w:szCs w:val="20"/>
                </w:rPr>
                <m:t>f(x+a)</m:t>
              </m:r>
            </m:oMath>
            <w:r>
              <w:rPr>
                <w:rFonts w:ascii="Arial" w:hAnsi="Arial" w:cs="Arial"/>
                <w:sz w:val="20"/>
                <w:szCs w:val="20"/>
              </w:rPr>
              <w:t xml:space="preserve"> will translate the graph to the right, instead of the left.</w:t>
            </w:r>
          </w:p>
        </w:tc>
        <w:tc>
          <w:tcPr>
            <w:tcW w:w="2977" w:type="dxa"/>
          </w:tcPr>
          <w:p w14:paraId="56AB2F9B" w14:textId="3156B734" w:rsidR="007746F5" w:rsidRDefault="007746F5" w:rsidP="004C7F4E">
            <w:pPr>
              <w:spacing w:before="100" w:after="0"/>
              <w:rPr>
                <w:rFonts w:ascii="Arial" w:hAnsi="Arial" w:cs="Arial"/>
                <w:sz w:val="20"/>
                <w:szCs w:val="20"/>
              </w:rPr>
            </w:pPr>
            <w:r>
              <w:rPr>
                <w:rFonts w:ascii="Arial" w:hAnsi="Arial" w:cs="Arial"/>
                <w:sz w:val="20"/>
                <w:szCs w:val="20"/>
              </w:rPr>
              <w:t xml:space="preserve">If learners believe this then they will not be able to </w:t>
            </w:r>
            <w:r w:rsidR="00787AB4">
              <w:rPr>
                <w:rFonts w:ascii="Arial" w:hAnsi="Arial" w:cs="Arial"/>
                <w:sz w:val="20"/>
                <w:szCs w:val="20"/>
              </w:rPr>
              <w:t>sketch the subsequent graph correctly.</w:t>
            </w:r>
          </w:p>
        </w:tc>
        <w:tc>
          <w:tcPr>
            <w:tcW w:w="4252" w:type="dxa"/>
          </w:tcPr>
          <w:p w14:paraId="1FA0BCEC" w14:textId="77777777" w:rsidR="007746F5" w:rsidRDefault="007746F5" w:rsidP="004C7F4E">
            <w:pPr>
              <w:spacing w:before="100" w:after="0"/>
              <w:rPr>
                <w:rFonts w:ascii="Arial" w:hAnsi="Arial" w:cs="Arial"/>
                <w:sz w:val="20"/>
                <w:szCs w:val="20"/>
              </w:rPr>
            </w:pPr>
            <w:r>
              <w:rPr>
                <w:rFonts w:ascii="Arial" w:hAnsi="Arial" w:cs="Arial"/>
                <w:sz w:val="20"/>
                <w:szCs w:val="20"/>
              </w:rPr>
              <w:t xml:space="preserve">A graph </w:t>
            </w:r>
            <w:r w:rsidRPr="008647D0">
              <w:rPr>
                <w:rFonts w:ascii="Arial" w:hAnsi="Arial" w:cs="Arial"/>
                <w:sz w:val="20"/>
                <w:szCs w:val="20"/>
              </w:rPr>
              <w:t xml:space="preserve">drawing package </w:t>
            </w:r>
            <w:r>
              <w:rPr>
                <w:rFonts w:ascii="Arial" w:hAnsi="Arial" w:cs="Arial"/>
                <w:sz w:val="20"/>
                <w:szCs w:val="20"/>
              </w:rPr>
              <w:t xml:space="preserve">will </w:t>
            </w:r>
            <w:r w:rsidRPr="008647D0">
              <w:rPr>
                <w:rFonts w:ascii="Arial" w:hAnsi="Arial" w:cs="Arial"/>
                <w:sz w:val="20"/>
                <w:szCs w:val="20"/>
              </w:rPr>
              <w:t>help speed up this process</w:t>
            </w:r>
            <w:r>
              <w:rPr>
                <w:rFonts w:ascii="Arial" w:hAnsi="Arial" w:cs="Arial"/>
                <w:sz w:val="20"/>
                <w:szCs w:val="20"/>
              </w:rPr>
              <w:t>.</w:t>
            </w:r>
          </w:p>
        </w:tc>
      </w:tr>
    </w:tbl>
    <w:p w14:paraId="0BB9B3F6" w14:textId="77777777" w:rsidR="007746F5" w:rsidRDefault="007746F5" w:rsidP="009C24A9">
      <w:pPr>
        <w:rPr>
          <w:rFonts w:ascii="Arial" w:hAnsi="Arial" w:cs="Arial"/>
          <w:b/>
          <w:color w:val="FF0000"/>
          <w:sz w:val="24"/>
          <w:szCs w:val="36"/>
        </w:rPr>
      </w:pPr>
    </w:p>
    <w:tbl>
      <w:tblPr>
        <w:tblStyle w:val="TableGrid"/>
        <w:tblW w:w="9781" w:type="dxa"/>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1060"/>
        <w:gridCol w:w="8721"/>
      </w:tblGrid>
      <w:tr w:rsidR="000117DB" w:rsidRPr="00752A8C" w14:paraId="02F4CB65" w14:textId="77777777" w:rsidTr="007746F5">
        <w:trPr>
          <w:tblHeader/>
        </w:trPr>
        <w:tc>
          <w:tcPr>
            <w:tcW w:w="1060" w:type="dxa"/>
            <w:tcBorders>
              <w:top w:val="nil"/>
              <w:left w:val="single" w:sz="4" w:space="0" w:color="E21951"/>
              <w:bottom w:val="single" w:sz="4" w:space="0" w:color="E21951"/>
              <w:right w:val="single" w:sz="4" w:space="0" w:color="E21951"/>
            </w:tcBorders>
            <w:shd w:val="clear" w:color="auto" w:fill="E21951"/>
          </w:tcPr>
          <w:p w14:paraId="5B62A40A" w14:textId="77777777" w:rsidR="00FF002B" w:rsidRPr="00752A8C" w:rsidRDefault="00FF002B" w:rsidP="004C7F4E">
            <w:pPr>
              <w:spacing w:after="0"/>
              <w:rPr>
                <w:rFonts w:ascii="Arial" w:hAnsi="Arial" w:cs="Arial"/>
                <w:b/>
                <w:color w:val="FFFFFF" w:themeColor="background1"/>
              </w:rPr>
            </w:pPr>
            <w:r w:rsidRPr="00752A8C">
              <w:rPr>
                <w:rFonts w:ascii="Arial" w:hAnsi="Arial" w:cs="Arial"/>
                <w:b/>
                <w:color w:val="FFFFFF" w:themeColor="background1"/>
              </w:rPr>
              <w:t>Timings</w:t>
            </w:r>
          </w:p>
        </w:tc>
        <w:tc>
          <w:tcPr>
            <w:tcW w:w="8721" w:type="dxa"/>
            <w:tcBorders>
              <w:top w:val="nil"/>
              <w:left w:val="single" w:sz="4" w:space="0" w:color="E21951"/>
              <w:bottom w:val="single" w:sz="4" w:space="0" w:color="E21951"/>
              <w:right w:val="single" w:sz="4" w:space="0" w:color="E21951"/>
            </w:tcBorders>
            <w:shd w:val="clear" w:color="auto" w:fill="E21951"/>
          </w:tcPr>
          <w:p w14:paraId="723C00BA" w14:textId="77777777" w:rsidR="00FF002B" w:rsidRPr="00752A8C" w:rsidRDefault="00FF002B" w:rsidP="004C7F4E">
            <w:pPr>
              <w:spacing w:after="0"/>
              <w:jc w:val="center"/>
              <w:rPr>
                <w:rFonts w:ascii="Arial" w:hAnsi="Arial" w:cs="Arial"/>
                <w:b/>
                <w:color w:val="FFFFFF" w:themeColor="background1"/>
              </w:rPr>
            </w:pPr>
            <w:r w:rsidRPr="00752A8C">
              <w:rPr>
                <w:rFonts w:ascii="Arial" w:hAnsi="Arial" w:cs="Arial"/>
                <w:b/>
                <w:color w:val="FFFFFF" w:themeColor="background1"/>
              </w:rPr>
              <w:t>Activity</w:t>
            </w:r>
          </w:p>
        </w:tc>
      </w:tr>
      <w:tr w:rsidR="00C7540C" w:rsidRPr="00752A8C" w14:paraId="13BE6ECC" w14:textId="77777777" w:rsidTr="007746F5">
        <w:tc>
          <w:tcPr>
            <w:tcW w:w="1060" w:type="dxa"/>
            <w:tcBorders>
              <w:top w:val="single" w:sz="4" w:space="0" w:color="E21951"/>
              <w:left w:val="single" w:sz="4" w:space="0" w:color="E21951"/>
              <w:bottom w:val="single" w:sz="4" w:space="0" w:color="E21951"/>
              <w:right w:val="single" w:sz="4" w:space="0" w:color="E21951"/>
            </w:tcBorders>
          </w:tcPr>
          <w:p w14:paraId="64288D4D" w14:textId="77777777" w:rsidR="007447FD" w:rsidRDefault="007447FD" w:rsidP="004C7F4E">
            <w:pPr>
              <w:spacing w:after="0"/>
              <w:jc w:val="center"/>
              <w:rPr>
                <w:rFonts w:ascii="Arial" w:hAnsi="Arial" w:cs="Arial"/>
                <w:noProof/>
                <w:sz w:val="20"/>
                <w:szCs w:val="20"/>
              </w:rPr>
            </w:pPr>
          </w:p>
          <w:p w14:paraId="042BA3DB" w14:textId="1BE2BAE4" w:rsidR="00FF002B" w:rsidRPr="007447FD" w:rsidRDefault="007447FD" w:rsidP="004C7F4E">
            <w:pPr>
              <w:spacing w:after="0"/>
              <w:jc w:val="center"/>
              <w:rPr>
                <w:rFonts w:ascii="Arial" w:hAnsi="Arial" w:cs="Arial"/>
                <w:sz w:val="20"/>
                <w:szCs w:val="20"/>
              </w:rPr>
            </w:pPr>
            <w:r w:rsidRPr="007447FD">
              <w:rPr>
                <w:rFonts w:ascii="Arial" w:hAnsi="Arial" w:cs="Arial"/>
                <w:noProof/>
                <w:sz w:val="20"/>
                <w:szCs w:val="20"/>
              </w:rPr>
              <w:t>5 min</w:t>
            </w:r>
          </w:p>
          <w:p w14:paraId="1939CAF3" w14:textId="04A3813F" w:rsidR="00FF002B" w:rsidRPr="00752A8C" w:rsidRDefault="00FF002B" w:rsidP="004C7F4E">
            <w:pPr>
              <w:spacing w:after="0"/>
              <w:jc w:val="center"/>
              <w:rPr>
                <w:rFonts w:ascii="Arial" w:hAnsi="Arial" w:cs="Arial"/>
                <w:color w:val="FF0000"/>
              </w:rPr>
            </w:pPr>
          </w:p>
        </w:tc>
        <w:tc>
          <w:tcPr>
            <w:tcW w:w="8721" w:type="dxa"/>
            <w:tcBorders>
              <w:top w:val="single" w:sz="4" w:space="0" w:color="E21951"/>
              <w:left w:val="single" w:sz="4" w:space="0" w:color="E21951"/>
              <w:bottom w:val="single" w:sz="4" w:space="0" w:color="E21951"/>
              <w:right w:val="single" w:sz="4" w:space="0" w:color="E21951"/>
            </w:tcBorders>
          </w:tcPr>
          <w:p w14:paraId="53145922" w14:textId="77777777" w:rsidR="000A2B22" w:rsidRDefault="00FF002B" w:rsidP="000A2B22">
            <w:pPr>
              <w:spacing w:after="120"/>
              <w:rPr>
                <w:rFonts w:ascii="Arial" w:hAnsi="Arial" w:cs="Arial"/>
                <w:b/>
                <w:sz w:val="20"/>
                <w:szCs w:val="20"/>
              </w:rPr>
            </w:pPr>
            <w:r w:rsidRPr="000A2B22">
              <w:rPr>
                <w:rFonts w:ascii="Arial" w:hAnsi="Arial" w:cs="Arial"/>
                <w:b/>
                <w:sz w:val="20"/>
                <w:szCs w:val="20"/>
              </w:rPr>
              <w:t>Starter/Introduction</w:t>
            </w:r>
          </w:p>
          <w:p w14:paraId="11054F43" w14:textId="33D884B9" w:rsidR="00FF002B" w:rsidRPr="000A2B22" w:rsidRDefault="00B2770D" w:rsidP="000A2B22">
            <w:pPr>
              <w:spacing w:after="120"/>
              <w:rPr>
                <w:rFonts w:ascii="Arial" w:hAnsi="Arial" w:cs="Arial"/>
                <w:b/>
                <w:sz w:val="20"/>
                <w:szCs w:val="20"/>
              </w:rPr>
            </w:pPr>
            <w:r>
              <w:rPr>
                <w:rFonts w:ascii="Arial" w:hAnsi="Arial" w:cs="Arial"/>
                <w:bCs/>
                <w:sz w:val="20"/>
                <w:szCs w:val="20"/>
              </w:rPr>
              <w:t xml:space="preserve">Ask </w:t>
            </w:r>
            <w:r w:rsidR="000A2B22">
              <w:rPr>
                <w:rFonts w:ascii="Arial" w:hAnsi="Arial" w:cs="Arial"/>
                <w:bCs/>
                <w:sz w:val="20"/>
                <w:szCs w:val="20"/>
              </w:rPr>
              <w:t>learners</w:t>
            </w:r>
            <w:r>
              <w:rPr>
                <w:rFonts w:ascii="Arial" w:hAnsi="Arial" w:cs="Arial"/>
                <w:bCs/>
                <w:sz w:val="20"/>
                <w:szCs w:val="20"/>
              </w:rPr>
              <w:t xml:space="preserve"> to remember what transformations they could apply to 2D shapes (knowledge from </w:t>
            </w:r>
            <w:r w:rsidR="000A2B22">
              <w:rPr>
                <w:rFonts w:ascii="Arial" w:hAnsi="Arial" w:cs="Arial"/>
                <w:bCs/>
                <w:sz w:val="20"/>
                <w:szCs w:val="20"/>
              </w:rPr>
              <w:t>Cambridge IGCE</w:t>
            </w:r>
            <w:r w:rsidR="00BB4E07" w:rsidRPr="007F08AF">
              <w:rPr>
                <w:rFonts w:ascii="Arial" w:hAnsi="Arial" w:cs="Arial"/>
                <w:bCs/>
                <w:sz w:val="20"/>
                <w:szCs w:val="20"/>
                <w:vertAlign w:val="superscript"/>
              </w:rPr>
              <w:t>TM</w:t>
            </w:r>
            <w:r>
              <w:rPr>
                <w:rFonts w:ascii="Arial" w:hAnsi="Arial" w:cs="Arial"/>
                <w:bCs/>
                <w:sz w:val="20"/>
                <w:szCs w:val="20"/>
              </w:rPr>
              <w:t>)</w:t>
            </w:r>
            <w:r w:rsidR="005F0074">
              <w:rPr>
                <w:rFonts w:ascii="Arial" w:hAnsi="Arial" w:cs="Arial"/>
                <w:bCs/>
                <w:sz w:val="20"/>
                <w:szCs w:val="20"/>
              </w:rPr>
              <w:t xml:space="preserve"> These are the transformation we will be applying to graphs.</w:t>
            </w:r>
          </w:p>
        </w:tc>
      </w:tr>
      <w:tr w:rsidR="00C7540C" w:rsidRPr="00752A8C" w14:paraId="5A8F9C5B" w14:textId="77777777" w:rsidTr="007746F5">
        <w:tc>
          <w:tcPr>
            <w:tcW w:w="1060" w:type="dxa"/>
            <w:tcBorders>
              <w:top w:val="single" w:sz="4" w:space="0" w:color="E21951"/>
              <w:left w:val="single" w:sz="4" w:space="0" w:color="E21951"/>
              <w:bottom w:val="single" w:sz="4" w:space="0" w:color="E21951"/>
              <w:right w:val="single" w:sz="4" w:space="0" w:color="E21951"/>
            </w:tcBorders>
          </w:tcPr>
          <w:p w14:paraId="0BAD3718" w14:textId="77777777" w:rsidR="00FF002B" w:rsidRPr="00752A8C" w:rsidRDefault="00FF002B" w:rsidP="004C7F4E">
            <w:pPr>
              <w:spacing w:after="0"/>
              <w:rPr>
                <w:rFonts w:ascii="Arial" w:hAnsi="Arial" w:cs="Arial"/>
              </w:rPr>
            </w:pPr>
          </w:p>
          <w:p w14:paraId="0F2742ED" w14:textId="77777777" w:rsidR="00FF002B" w:rsidRPr="00752A8C" w:rsidRDefault="00FF002B" w:rsidP="004C7F4E">
            <w:pPr>
              <w:spacing w:after="0"/>
              <w:jc w:val="center"/>
              <w:rPr>
                <w:rFonts w:ascii="Arial" w:hAnsi="Arial" w:cs="Arial"/>
              </w:rPr>
            </w:pPr>
          </w:p>
          <w:p w14:paraId="703F4234" w14:textId="19D242FF" w:rsidR="00FF002B" w:rsidRPr="00AE53F1" w:rsidRDefault="00F6079C" w:rsidP="004C7F4E">
            <w:pPr>
              <w:spacing w:after="0"/>
              <w:jc w:val="center"/>
              <w:rPr>
                <w:rFonts w:ascii="Arial" w:hAnsi="Arial" w:cs="Arial"/>
                <w:sz w:val="20"/>
                <w:szCs w:val="20"/>
              </w:rPr>
            </w:pPr>
            <w:r w:rsidRPr="00AE53F1">
              <w:rPr>
                <w:rFonts w:ascii="Arial" w:hAnsi="Arial" w:cs="Arial"/>
                <w:sz w:val="20"/>
                <w:szCs w:val="20"/>
              </w:rPr>
              <w:t>10</w:t>
            </w:r>
            <w:r w:rsidR="00EC0D5E" w:rsidRPr="00AE53F1">
              <w:rPr>
                <w:rFonts w:ascii="Arial" w:hAnsi="Arial" w:cs="Arial"/>
                <w:sz w:val="20"/>
                <w:szCs w:val="20"/>
              </w:rPr>
              <w:t xml:space="preserve"> mins</w:t>
            </w:r>
          </w:p>
          <w:p w14:paraId="4A38BCEA" w14:textId="77777777" w:rsidR="00F6079C" w:rsidRDefault="00F6079C" w:rsidP="004C7F4E">
            <w:pPr>
              <w:spacing w:after="0"/>
              <w:jc w:val="center"/>
              <w:rPr>
                <w:rFonts w:ascii="Arial" w:hAnsi="Arial" w:cs="Arial"/>
                <w:color w:val="FF0000"/>
              </w:rPr>
            </w:pPr>
          </w:p>
          <w:p w14:paraId="052A7A33" w14:textId="77777777" w:rsidR="00F6079C" w:rsidRDefault="00F6079C" w:rsidP="004C7F4E">
            <w:pPr>
              <w:spacing w:after="0"/>
              <w:jc w:val="center"/>
              <w:rPr>
                <w:rFonts w:ascii="Arial" w:hAnsi="Arial" w:cs="Arial"/>
                <w:color w:val="FF0000"/>
              </w:rPr>
            </w:pPr>
          </w:p>
          <w:p w14:paraId="654ECCA8" w14:textId="77777777" w:rsidR="00F6079C" w:rsidRDefault="00F6079C" w:rsidP="004C7F4E">
            <w:pPr>
              <w:spacing w:after="0"/>
              <w:jc w:val="center"/>
              <w:rPr>
                <w:rFonts w:ascii="Arial" w:hAnsi="Arial" w:cs="Arial"/>
                <w:color w:val="FF0000"/>
              </w:rPr>
            </w:pPr>
          </w:p>
          <w:p w14:paraId="0AFD386D" w14:textId="77777777" w:rsidR="00F6079C" w:rsidRDefault="00F6079C" w:rsidP="004C7F4E">
            <w:pPr>
              <w:spacing w:after="0"/>
              <w:jc w:val="center"/>
              <w:rPr>
                <w:rFonts w:ascii="Arial" w:hAnsi="Arial" w:cs="Arial"/>
                <w:color w:val="FF0000"/>
              </w:rPr>
            </w:pPr>
          </w:p>
          <w:p w14:paraId="1E407168" w14:textId="77777777" w:rsidR="00F6079C" w:rsidRDefault="00F6079C" w:rsidP="004C7F4E">
            <w:pPr>
              <w:spacing w:after="0"/>
              <w:jc w:val="center"/>
              <w:rPr>
                <w:rFonts w:ascii="Arial" w:hAnsi="Arial" w:cs="Arial"/>
                <w:color w:val="FF0000"/>
              </w:rPr>
            </w:pPr>
          </w:p>
          <w:p w14:paraId="4B192990" w14:textId="77777777" w:rsidR="00F6079C" w:rsidRDefault="00F6079C" w:rsidP="004C7F4E">
            <w:pPr>
              <w:spacing w:after="0"/>
              <w:jc w:val="center"/>
              <w:rPr>
                <w:rFonts w:ascii="Arial" w:hAnsi="Arial" w:cs="Arial"/>
                <w:color w:val="FF0000"/>
              </w:rPr>
            </w:pPr>
          </w:p>
          <w:p w14:paraId="31AFEAB5" w14:textId="77777777" w:rsidR="00F6079C" w:rsidRDefault="00F6079C" w:rsidP="004C7F4E">
            <w:pPr>
              <w:spacing w:after="0"/>
              <w:jc w:val="center"/>
              <w:rPr>
                <w:rFonts w:ascii="Arial" w:hAnsi="Arial" w:cs="Arial"/>
                <w:color w:val="FF0000"/>
              </w:rPr>
            </w:pPr>
          </w:p>
          <w:p w14:paraId="2EB2C820" w14:textId="77777777" w:rsidR="00E8227E" w:rsidRDefault="00E8227E" w:rsidP="004C7F4E">
            <w:pPr>
              <w:spacing w:after="0"/>
              <w:jc w:val="center"/>
              <w:rPr>
                <w:rFonts w:ascii="Arial" w:hAnsi="Arial" w:cs="Arial"/>
                <w:color w:val="FF0000"/>
              </w:rPr>
            </w:pPr>
          </w:p>
          <w:p w14:paraId="57FB8F66" w14:textId="77777777" w:rsidR="007D2B33" w:rsidRPr="00AE53F1" w:rsidRDefault="007D2B33" w:rsidP="00CE3936">
            <w:pPr>
              <w:spacing w:after="0"/>
              <w:rPr>
                <w:rFonts w:ascii="Arial" w:hAnsi="Arial" w:cs="Arial"/>
                <w:sz w:val="20"/>
                <w:szCs w:val="20"/>
              </w:rPr>
            </w:pPr>
            <w:r w:rsidRPr="00AE53F1">
              <w:rPr>
                <w:rFonts w:ascii="Arial" w:hAnsi="Arial" w:cs="Arial"/>
                <w:sz w:val="20"/>
                <w:szCs w:val="20"/>
              </w:rPr>
              <w:t>10 mins</w:t>
            </w:r>
          </w:p>
          <w:p w14:paraId="0DD91A5A" w14:textId="77777777" w:rsidR="00FF002B" w:rsidRDefault="00FF002B" w:rsidP="004C7F4E">
            <w:pPr>
              <w:spacing w:after="0"/>
              <w:rPr>
                <w:rFonts w:ascii="Arial" w:hAnsi="Arial" w:cs="Arial"/>
              </w:rPr>
            </w:pPr>
          </w:p>
          <w:p w14:paraId="672CE353" w14:textId="77777777" w:rsidR="005E61D0" w:rsidRDefault="005E61D0" w:rsidP="004C7F4E">
            <w:pPr>
              <w:spacing w:after="0"/>
              <w:rPr>
                <w:rFonts w:ascii="Arial" w:hAnsi="Arial" w:cs="Arial"/>
              </w:rPr>
            </w:pPr>
          </w:p>
          <w:p w14:paraId="5D12CD5E" w14:textId="77777777" w:rsidR="00FF16E8" w:rsidRDefault="00FF16E8" w:rsidP="005E61D0">
            <w:pPr>
              <w:pStyle w:val="BHead"/>
              <w:rPr>
                <w:color w:val="auto"/>
                <w:sz w:val="20"/>
                <w:szCs w:val="20"/>
              </w:rPr>
            </w:pPr>
          </w:p>
          <w:p w14:paraId="34484F2E" w14:textId="4F968901" w:rsidR="005E61D0" w:rsidRPr="00FF16E8" w:rsidRDefault="006050D1" w:rsidP="005E61D0">
            <w:pPr>
              <w:pStyle w:val="BHead"/>
              <w:rPr>
                <w:color w:val="auto"/>
                <w:sz w:val="20"/>
                <w:szCs w:val="20"/>
              </w:rPr>
            </w:pPr>
            <w:r w:rsidRPr="00FF16E8">
              <w:rPr>
                <w:color w:val="auto"/>
                <w:sz w:val="20"/>
                <w:szCs w:val="20"/>
              </w:rPr>
              <w:t>3</w:t>
            </w:r>
            <w:r w:rsidR="005E61D0" w:rsidRPr="00FF16E8">
              <w:rPr>
                <w:color w:val="auto"/>
                <w:sz w:val="20"/>
                <w:szCs w:val="20"/>
              </w:rPr>
              <w:t xml:space="preserve"> mins</w:t>
            </w:r>
          </w:p>
          <w:p w14:paraId="406716B6" w14:textId="77777777" w:rsidR="00C360A0" w:rsidRDefault="00C360A0" w:rsidP="005E61D0">
            <w:pPr>
              <w:pStyle w:val="BHead"/>
              <w:rPr>
                <w:color w:val="FF0000"/>
                <w:sz w:val="22"/>
                <w:szCs w:val="21"/>
              </w:rPr>
            </w:pPr>
          </w:p>
          <w:p w14:paraId="45DBC95D" w14:textId="3256F684" w:rsidR="00C360A0" w:rsidRPr="00752A8C" w:rsidRDefault="00C360A0" w:rsidP="005E61D0">
            <w:pPr>
              <w:pStyle w:val="BHead"/>
            </w:pPr>
            <w:r w:rsidRPr="00424A50">
              <w:rPr>
                <w:color w:val="auto"/>
                <w:sz w:val="20"/>
                <w:szCs w:val="20"/>
              </w:rPr>
              <w:t>5 mins</w:t>
            </w:r>
          </w:p>
        </w:tc>
        <w:tc>
          <w:tcPr>
            <w:tcW w:w="8721" w:type="dxa"/>
            <w:tcBorders>
              <w:top w:val="single" w:sz="4" w:space="0" w:color="E21951"/>
              <w:left w:val="single" w:sz="4" w:space="0" w:color="E21951"/>
              <w:bottom w:val="single" w:sz="4" w:space="0" w:color="E21951"/>
              <w:right w:val="single" w:sz="4" w:space="0" w:color="E21951"/>
            </w:tcBorders>
          </w:tcPr>
          <w:p w14:paraId="1BC8D406" w14:textId="77777777" w:rsidR="00FF002B" w:rsidRPr="00FF1A92" w:rsidRDefault="00FF002B" w:rsidP="004804A3">
            <w:pPr>
              <w:spacing w:after="120"/>
              <w:rPr>
                <w:rFonts w:ascii="Arial" w:hAnsi="Arial" w:cs="Arial"/>
                <w:b/>
                <w:sz w:val="20"/>
                <w:szCs w:val="20"/>
              </w:rPr>
            </w:pPr>
            <w:r w:rsidRPr="00FF1A92">
              <w:rPr>
                <w:rFonts w:ascii="Arial" w:hAnsi="Arial" w:cs="Arial"/>
                <w:b/>
                <w:sz w:val="20"/>
                <w:szCs w:val="20"/>
              </w:rPr>
              <w:t>Main lesson</w:t>
            </w:r>
          </w:p>
          <w:p w14:paraId="3438B0A1" w14:textId="236F1C8F" w:rsidR="00FF002B" w:rsidRDefault="00385D2D" w:rsidP="00FF1A92">
            <w:pPr>
              <w:pStyle w:val="Body"/>
              <w:spacing w:after="120"/>
            </w:pPr>
            <w:r>
              <w:t>Work through slide 3</w:t>
            </w:r>
            <w:r w:rsidRPr="00E24278">
              <w:t xml:space="preserve">, </w:t>
            </w:r>
            <w:r w:rsidR="00862231" w:rsidRPr="00E24278">
              <w:t xml:space="preserve">getting </w:t>
            </w:r>
            <w:r w:rsidR="00FF1A92" w:rsidRPr="00E24278">
              <w:t>learners</w:t>
            </w:r>
            <w:r w:rsidR="00862231" w:rsidRPr="00E24278">
              <w:t xml:space="preserve"> to think for themselves as to what might happen to the graph if we apply th</w:t>
            </w:r>
            <w:r w:rsidR="005B7BD9" w:rsidRPr="00E24278">
              <w:t>e ‘+1’ to the function.</w:t>
            </w:r>
            <w:r w:rsidR="005B7BD9">
              <w:t xml:space="preserve"> </w:t>
            </w:r>
            <w:r w:rsidR="00847A31">
              <w:t xml:space="preserve">Explain the reason </w:t>
            </w:r>
            <w:r w:rsidR="00847A31">
              <w:rPr>
                <w:i/>
                <w:iCs/>
              </w:rPr>
              <w:t>why</w:t>
            </w:r>
            <w:r w:rsidR="00847A31">
              <w:t xml:space="preserve"> the graph appears to rise vertically.</w:t>
            </w:r>
          </w:p>
          <w:p w14:paraId="12A460B7" w14:textId="23CF3847" w:rsidR="00847A31" w:rsidRDefault="00847A31" w:rsidP="004C7F4E">
            <w:pPr>
              <w:pStyle w:val="Body"/>
              <w:spacing w:after="0"/>
            </w:pPr>
            <w:r>
              <w:t xml:space="preserve">On slide 4 the </w:t>
            </w:r>
            <w:r w:rsidR="00FF1A92" w:rsidRPr="00C7540C">
              <w:t>learners</w:t>
            </w:r>
            <w:r w:rsidRPr="00C7540C">
              <w:t xml:space="preserve"> should be able to predict th</w:t>
            </w:r>
            <w:r w:rsidR="006C0BA5" w:rsidRPr="00C7540C">
              <w:t>e outcome</w:t>
            </w:r>
            <w:r w:rsidRPr="00C7540C">
              <w:t xml:space="preserve"> based on the previous slide.</w:t>
            </w:r>
          </w:p>
          <w:p w14:paraId="4C74B59B" w14:textId="55E01AF2" w:rsidR="00847A31" w:rsidRDefault="00D4394E" w:rsidP="004C7F4E">
            <w:pPr>
              <w:pStyle w:val="Body"/>
              <w:spacing w:after="0"/>
            </w:pPr>
            <w:r>
              <w:t xml:space="preserve">Slide 5 is designed to </w:t>
            </w:r>
            <w:r w:rsidR="00395006">
              <w:t xml:space="preserve">show </w:t>
            </w:r>
            <w:r>
              <w:t xml:space="preserve">the </w:t>
            </w:r>
            <w:r w:rsidR="00E24278">
              <w:t>learners</w:t>
            </w:r>
            <w:r>
              <w:t xml:space="preserve"> that</w:t>
            </w:r>
            <w:r w:rsidR="00395006">
              <w:t xml:space="preserve"> the effect works for any value that </w:t>
            </w:r>
            <w:r w:rsidR="00C7540C">
              <w:t>you</w:t>
            </w:r>
            <w:r w:rsidR="00395006">
              <w:t xml:space="preserve"> add on to the function. Using a DESMOS/</w:t>
            </w:r>
            <w:proofErr w:type="spellStart"/>
            <w:r w:rsidR="00395006">
              <w:t>Geogebra</w:t>
            </w:r>
            <w:proofErr w:type="spellEnd"/>
            <w:r w:rsidR="00395006">
              <w:t xml:space="preserve"> graph with sliders will show this very clearly.</w:t>
            </w:r>
          </w:p>
          <w:p w14:paraId="019A21CD" w14:textId="6A2A5C5C" w:rsidR="00395006" w:rsidRDefault="00F24719" w:rsidP="004C7F4E">
            <w:pPr>
              <w:pStyle w:val="Body"/>
              <w:spacing w:after="0"/>
            </w:pPr>
            <w:r>
              <w:t>Slide 6 shows this principle working with a cubic grap</w:t>
            </w:r>
            <w:r w:rsidR="00F6079C">
              <w:t>h. It has key coordinates annotated, so you can emphasise the translation that has occurred.</w:t>
            </w:r>
          </w:p>
          <w:p w14:paraId="3099A72E" w14:textId="317ED12C" w:rsidR="00F6079C" w:rsidRDefault="00F6079C" w:rsidP="004C7F4E">
            <w:pPr>
              <w:pStyle w:val="Body"/>
              <w:spacing w:after="0"/>
            </w:pPr>
            <w:r>
              <w:t>Slide 7 gives them the key point for their notes.</w:t>
            </w:r>
          </w:p>
          <w:p w14:paraId="530820E3" w14:textId="77777777" w:rsidR="00135D42" w:rsidRPr="00385C61" w:rsidRDefault="00135D42" w:rsidP="004C7F4E">
            <w:pPr>
              <w:pStyle w:val="Body"/>
              <w:spacing w:after="0"/>
            </w:pPr>
          </w:p>
          <w:p w14:paraId="7FE13254" w14:textId="14D719ED" w:rsidR="00385C61" w:rsidRDefault="00F85DE8" w:rsidP="004C7F4E">
            <w:pPr>
              <w:pStyle w:val="Body"/>
              <w:spacing w:after="0"/>
            </w:pPr>
            <w:r>
              <w:t>Slides 9</w:t>
            </w:r>
            <w:r w:rsidR="00FF16E8">
              <w:t>–</w:t>
            </w:r>
            <w:r>
              <w:t xml:space="preserve">13 work in a very similar way to </w:t>
            </w:r>
            <w:r w:rsidR="005E61D0">
              <w:t>slides 3</w:t>
            </w:r>
            <w:r w:rsidR="00C7540C">
              <w:t>–</w:t>
            </w:r>
            <w:proofErr w:type="gramStart"/>
            <w:r w:rsidR="005E61D0">
              <w:t>7, and</w:t>
            </w:r>
            <w:proofErr w:type="gramEnd"/>
            <w:r w:rsidR="005E61D0">
              <w:t xml:space="preserve"> give </w:t>
            </w:r>
            <w:r w:rsidR="00C7540C">
              <w:t>learner</w:t>
            </w:r>
            <w:r w:rsidR="005E61D0">
              <w:t xml:space="preserve">s the grounding and understanding of horizontal translations. </w:t>
            </w:r>
            <w:r w:rsidR="005E61D0" w:rsidRPr="00C7540C">
              <w:t xml:space="preserve">There are opportunities on these slides to get the </w:t>
            </w:r>
            <w:r w:rsidR="00C7540C" w:rsidRPr="00C7540C">
              <w:t>learner</w:t>
            </w:r>
            <w:r w:rsidR="005E61D0" w:rsidRPr="00C7540C">
              <w:t>s to make predictions. There is another key point for their notes on slide 13.</w:t>
            </w:r>
          </w:p>
          <w:p w14:paraId="0242FC76" w14:textId="77777777" w:rsidR="00C360A0" w:rsidRDefault="00C360A0" w:rsidP="004C7F4E">
            <w:pPr>
              <w:pStyle w:val="Body"/>
              <w:spacing w:after="0"/>
            </w:pPr>
          </w:p>
          <w:p w14:paraId="2F5B363F" w14:textId="2299D311" w:rsidR="005E61D0" w:rsidRDefault="006050D1" w:rsidP="004C7F4E">
            <w:pPr>
              <w:pStyle w:val="Body"/>
              <w:spacing w:after="0"/>
            </w:pPr>
            <w:r>
              <w:t xml:space="preserve">Slide 14 </w:t>
            </w:r>
            <w:r w:rsidR="0081676B">
              <w:t xml:space="preserve">gives a quick example of how you should describe a given translation. </w:t>
            </w:r>
          </w:p>
          <w:p w14:paraId="79CAAD30" w14:textId="77777777" w:rsidR="00E8227E" w:rsidRDefault="00E8227E" w:rsidP="004C7F4E">
            <w:pPr>
              <w:pStyle w:val="Body"/>
              <w:spacing w:after="0"/>
            </w:pPr>
          </w:p>
          <w:p w14:paraId="46EC581E" w14:textId="70D06333" w:rsidR="00E8227E" w:rsidRDefault="00F8153E" w:rsidP="004C7F4E">
            <w:pPr>
              <w:pStyle w:val="Body"/>
              <w:spacing w:after="0"/>
            </w:pPr>
            <w:r>
              <w:lastRenderedPageBreak/>
              <w:t xml:space="preserve">Slides 15 and 16 touch on some of the harder aspects of the lesson. </w:t>
            </w:r>
            <w:r w:rsidR="00363BC8" w:rsidRPr="00424A50">
              <w:t xml:space="preserve">Ask </w:t>
            </w:r>
            <w:r w:rsidR="00C7540C" w:rsidRPr="00424A50">
              <w:t>learner</w:t>
            </w:r>
            <w:r w:rsidR="00363BC8" w:rsidRPr="00424A50">
              <w:t>s to predict what will happen with the graph that is transformed in 2 different directions.</w:t>
            </w:r>
          </w:p>
          <w:p w14:paraId="7D54BEEB" w14:textId="77777777" w:rsidR="00385C61" w:rsidRDefault="00385C61" w:rsidP="004C7F4E">
            <w:pPr>
              <w:pStyle w:val="Body"/>
              <w:spacing w:after="0"/>
            </w:pPr>
          </w:p>
          <w:p w14:paraId="7DDCD353" w14:textId="77777777" w:rsidR="00FF002B" w:rsidRDefault="00FF002B" w:rsidP="004C7F4E">
            <w:pPr>
              <w:pStyle w:val="Body"/>
              <w:spacing w:after="0"/>
            </w:pPr>
          </w:p>
          <w:tbl>
            <w:tblPr>
              <w:tblStyle w:val="TableGrid"/>
              <w:tblW w:w="0" w:type="auto"/>
              <w:tblLook w:val="04A0" w:firstRow="1" w:lastRow="0" w:firstColumn="1" w:lastColumn="0" w:noHBand="0" w:noVBand="1"/>
            </w:tblPr>
            <w:tblGrid>
              <w:gridCol w:w="8381"/>
            </w:tblGrid>
            <w:tr w:rsidR="00FF002B" w14:paraId="7EF608B0" w14:textId="77777777" w:rsidTr="004C7F4E">
              <w:trPr>
                <w:trHeight w:val="395"/>
              </w:trPr>
              <w:tc>
                <w:tcPr>
                  <w:tcW w:w="8381" w:type="dxa"/>
                </w:tcPr>
                <w:p w14:paraId="1BA408E5" w14:textId="45D2143C" w:rsidR="00FF002B" w:rsidRPr="00FC0200" w:rsidRDefault="004804A3" w:rsidP="004C7F4E">
                  <w:pPr>
                    <w:pStyle w:val="Body"/>
                    <w:spacing w:after="0"/>
                    <w:rPr>
                      <w:bCs/>
                    </w:rPr>
                  </w:pPr>
                  <w:r>
                    <w:rPr>
                      <w:b/>
                    </w:rPr>
                    <w:t>Challenge</w:t>
                  </w:r>
                  <w:r w:rsidR="00FF002B">
                    <w:rPr>
                      <w:b/>
                    </w:rPr>
                    <w:t xml:space="preserve">: </w:t>
                  </w:r>
                  <w:r w:rsidR="00FC0200">
                    <w:rPr>
                      <w:bCs/>
                    </w:rPr>
                    <w:t xml:space="preserve">You could challenge your most able </w:t>
                  </w:r>
                  <w:r w:rsidR="00C7540C">
                    <w:rPr>
                      <w:bCs/>
                    </w:rPr>
                    <w:t>learner</w:t>
                  </w:r>
                  <w:r w:rsidR="00FC0200">
                    <w:rPr>
                      <w:bCs/>
                    </w:rPr>
                    <w:t>s to apply these translations to other types of graphs they have seen. (Trigonometric graphs, or exponential if they have seen it already).</w:t>
                  </w:r>
                </w:p>
              </w:tc>
            </w:tr>
          </w:tbl>
          <w:p w14:paraId="3FB83D6D" w14:textId="77777777" w:rsidR="00FF002B" w:rsidRDefault="00FF002B" w:rsidP="004C7F4E">
            <w:pPr>
              <w:pStyle w:val="Body"/>
              <w:spacing w:after="0"/>
            </w:pPr>
          </w:p>
          <w:tbl>
            <w:tblPr>
              <w:tblStyle w:val="TableGrid"/>
              <w:tblpPr w:leftFromText="180" w:rightFromText="180" w:vertAnchor="text" w:horzAnchor="margin" w:tblpY="-141"/>
              <w:tblOverlap w:val="never"/>
              <w:tblW w:w="0" w:type="auto"/>
              <w:tblLook w:val="04A0" w:firstRow="1" w:lastRow="0" w:firstColumn="1" w:lastColumn="0" w:noHBand="0" w:noVBand="1"/>
            </w:tblPr>
            <w:tblGrid>
              <w:gridCol w:w="8359"/>
            </w:tblGrid>
            <w:tr w:rsidR="00FB608A" w14:paraId="0C87FB21" w14:textId="77777777" w:rsidTr="00FB608A">
              <w:tc>
                <w:tcPr>
                  <w:tcW w:w="8359" w:type="dxa"/>
                </w:tcPr>
                <w:p w14:paraId="066FDD43" w14:textId="77777777" w:rsidR="00FB608A" w:rsidRPr="00702CA7" w:rsidRDefault="00FB608A" w:rsidP="00FB608A">
                  <w:pPr>
                    <w:pStyle w:val="Body"/>
                    <w:spacing w:after="0"/>
                    <w:rPr>
                      <w:bCs/>
                    </w:rPr>
                  </w:pPr>
                  <w:r>
                    <w:rPr>
                      <w:b/>
                    </w:rPr>
                    <w:t xml:space="preserve">Support: </w:t>
                  </w:r>
                  <w:r>
                    <w:rPr>
                      <w:bCs/>
                    </w:rPr>
                    <w:t xml:space="preserve">You can support learners with visualising these transformations by allowing them to use graphing </w:t>
                  </w:r>
                  <w:proofErr w:type="gramStart"/>
                  <w:r>
                    <w:rPr>
                      <w:bCs/>
                    </w:rPr>
                    <w:t>software, and</w:t>
                  </w:r>
                  <w:proofErr w:type="gramEnd"/>
                  <w:r>
                    <w:rPr>
                      <w:bCs/>
                    </w:rPr>
                    <w:t xml:space="preserve"> letting them apply to the translations one at a time. Using sliders on either Desmos or GeoGebra is a great way for learners to experience the effects of a translation.</w:t>
                  </w:r>
                </w:p>
              </w:tc>
            </w:tr>
          </w:tbl>
          <w:p w14:paraId="098BFDAD" w14:textId="77777777" w:rsidR="00FB608A" w:rsidRPr="00752A8C" w:rsidRDefault="00FB608A" w:rsidP="004C7F4E">
            <w:pPr>
              <w:spacing w:after="0"/>
              <w:rPr>
                <w:rFonts w:ascii="Arial" w:hAnsi="Arial" w:cs="Arial"/>
              </w:rPr>
            </w:pPr>
          </w:p>
        </w:tc>
      </w:tr>
      <w:tr w:rsidR="00C7540C" w:rsidRPr="00752A8C" w14:paraId="3E208895" w14:textId="77777777" w:rsidTr="007746F5">
        <w:tc>
          <w:tcPr>
            <w:tcW w:w="1060" w:type="dxa"/>
            <w:tcBorders>
              <w:top w:val="single" w:sz="4" w:space="0" w:color="E21951"/>
              <w:left w:val="single" w:sz="4" w:space="0" w:color="E21951"/>
              <w:bottom w:val="single" w:sz="4" w:space="0" w:color="E21951"/>
              <w:right w:val="single" w:sz="4" w:space="0" w:color="E21951"/>
            </w:tcBorders>
          </w:tcPr>
          <w:p w14:paraId="6423A56C" w14:textId="77777777" w:rsidR="00EE421C" w:rsidRDefault="00EE421C" w:rsidP="004C7F4E">
            <w:pPr>
              <w:spacing w:after="0"/>
              <w:jc w:val="center"/>
              <w:rPr>
                <w:rFonts w:ascii="Arial" w:hAnsi="Arial" w:cs="Arial"/>
                <w:sz w:val="20"/>
                <w:szCs w:val="20"/>
              </w:rPr>
            </w:pPr>
          </w:p>
          <w:p w14:paraId="526E25FA" w14:textId="7BE3904C" w:rsidR="00FF002B" w:rsidRPr="00EE421C" w:rsidRDefault="00554148" w:rsidP="004C7F4E">
            <w:pPr>
              <w:spacing w:after="0"/>
              <w:jc w:val="center"/>
              <w:rPr>
                <w:rFonts w:ascii="Arial" w:hAnsi="Arial" w:cs="Arial"/>
                <w:sz w:val="20"/>
                <w:szCs w:val="20"/>
              </w:rPr>
            </w:pPr>
            <w:r w:rsidRPr="00EE421C">
              <w:rPr>
                <w:rFonts w:ascii="Arial" w:hAnsi="Arial" w:cs="Arial"/>
                <w:sz w:val="20"/>
                <w:szCs w:val="20"/>
              </w:rPr>
              <w:t>5</w:t>
            </w:r>
            <w:r w:rsidR="002A615E" w:rsidRPr="00EE421C">
              <w:rPr>
                <w:rFonts w:ascii="Arial" w:hAnsi="Arial" w:cs="Arial"/>
                <w:sz w:val="20"/>
                <w:szCs w:val="20"/>
              </w:rPr>
              <w:t xml:space="preserve"> mins</w:t>
            </w:r>
          </w:p>
          <w:p w14:paraId="66B3B645" w14:textId="77777777" w:rsidR="00FF002B" w:rsidRPr="00752A8C" w:rsidRDefault="00FF002B" w:rsidP="004C7F4E">
            <w:pPr>
              <w:spacing w:after="0"/>
              <w:jc w:val="center"/>
              <w:rPr>
                <w:rFonts w:ascii="Arial" w:hAnsi="Arial" w:cs="Arial"/>
              </w:rPr>
            </w:pPr>
          </w:p>
        </w:tc>
        <w:tc>
          <w:tcPr>
            <w:tcW w:w="8721" w:type="dxa"/>
            <w:tcBorders>
              <w:top w:val="single" w:sz="4" w:space="0" w:color="E21951"/>
              <w:left w:val="single" w:sz="4" w:space="0" w:color="E21951"/>
              <w:bottom w:val="single" w:sz="4" w:space="0" w:color="E21951"/>
              <w:right w:val="single" w:sz="4" w:space="0" w:color="E21951"/>
            </w:tcBorders>
          </w:tcPr>
          <w:p w14:paraId="176455BA" w14:textId="77777777" w:rsidR="00FF002B" w:rsidRPr="00752A8C" w:rsidRDefault="00FF002B" w:rsidP="004C7F4E">
            <w:pPr>
              <w:spacing w:after="0"/>
              <w:rPr>
                <w:rFonts w:ascii="Arial" w:hAnsi="Arial" w:cs="Arial"/>
                <w:b/>
              </w:rPr>
            </w:pPr>
            <w:r w:rsidRPr="00752A8C">
              <w:rPr>
                <w:rFonts w:ascii="Arial" w:hAnsi="Arial" w:cs="Arial"/>
                <w:b/>
              </w:rPr>
              <w:t>Plenary</w:t>
            </w:r>
          </w:p>
          <w:p w14:paraId="5BF76D14" w14:textId="2BC52245" w:rsidR="00FF002B" w:rsidRPr="00752A8C" w:rsidRDefault="00554148" w:rsidP="004C7F4E">
            <w:pPr>
              <w:pStyle w:val="Body"/>
              <w:spacing w:after="0"/>
            </w:pPr>
            <w:r>
              <w:t xml:space="preserve">You can quickly use Desmos/GeoGebra to create a few different polynomial graphs, pick one of the roots, and ask the class where </w:t>
            </w:r>
            <w:r w:rsidR="00380444">
              <w:t>that point</w:t>
            </w:r>
            <w:r>
              <w:t xml:space="preserve"> ends up once a given translation is applied.</w:t>
            </w:r>
            <w:r w:rsidR="00380444">
              <w:t xml:space="preserve"> You could either ask individual </w:t>
            </w:r>
            <w:r w:rsidR="00C7540C">
              <w:t>learner</w:t>
            </w:r>
            <w:r w:rsidR="00380444">
              <w:t xml:space="preserve">s for </w:t>
            </w:r>
            <w:proofErr w:type="gramStart"/>
            <w:r w:rsidR="00380444">
              <w:t>answers, or</w:t>
            </w:r>
            <w:proofErr w:type="gramEnd"/>
            <w:r w:rsidR="00380444">
              <w:t xml:space="preserve"> use mini-whiteboards.</w:t>
            </w:r>
          </w:p>
        </w:tc>
      </w:tr>
    </w:tbl>
    <w:p w14:paraId="5DE777DF" w14:textId="77777777" w:rsidR="007746F5" w:rsidRDefault="007746F5">
      <w:pPr>
        <w:spacing w:after="0" w:line="240" w:lineRule="auto"/>
        <w:rPr>
          <w:rFonts w:ascii="Arial" w:hAnsi="Arial" w:cs="Arial"/>
          <w:b/>
          <w:color w:val="FF0000"/>
          <w:sz w:val="24"/>
          <w:szCs w:val="36"/>
        </w:rPr>
      </w:pPr>
    </w:p>
    <w:tbl>
      <w:tblPr>
        <w:tblStyle w:val="TableGrid"/>
        <w:tblW w:w="9790" w:type="dxa"/>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2218"/>
        <w:gridCol w:w="7572"/>
      </w:tblGrid>
      <w:tr w:rsidR="007746F5" w:rsidRPr="00752A8C" w14:paraId="21A04A29" w14:textId="77777777" w:rsidTr="0023548E">
        <w:trPr>
          <w:trHeight w:val="285"/>
        </w:trPr>
        <w:tc>
          <w:tcPr>
            <w:tcW w:w="2218" w:type="dxa"/>
            <w:tcBorders>
              <w:top w:val="single" w:sz="4" w:space="0" w:color="F3A3B9"/>
              <w:left w:val="single" w:sz="4" w:space="0" w:color="F3A3B9"/>
              <w:bottom w:val="single" w:sz="4" w:space="0" w:color="F3A3B9"/>
              <w:right w:val="nil"/>
            </w:tcBorders>
            <w:shd w:val="clear" w:color="auto" w:fill="F4A1B8"/>
          </w:tcPr>
          <w:p w14:paraId="66E09BCA" w14:textId="77777777" w:rsidR="007746F5" w:rsidRPr="00752A8C" w:rsidRDefault="007746F5" w:rsidP="004C7F4E">
            <w:pPr>
              <w:spacing w:after="0"/>
              <w:rPr>
                <w:rFonts w:ascii="Arial" w:hAnsi="Arial" w:cs="Arial"/>
                <w:b/>
              </w:rPr>
            </w:pPr>
            <w:r>
              <w:rPr>
                <w:rFonts w:ascii="Arial" w:hAnsi="Arial" w:cs="Arial"/>
                <w:b/>
              </w:rPr>
              <w:t>Reflection</w:t>
            </w:r>
          </w:p>
        </w:tc>
        <w:tc>
          <w:tcPr>
            <w:tcW w:w="7572" w:type="dxa"/>
            <w:tcBorders>
              <w:top w:val="single" w:sz="4" w:space="0" w:color="F3A3B9"/>
              <w:left w:val="nil"/>
              <w:bottom w:val="single" w:sz="4" w:space="0" w:color="F3A3B9"/>
              <w:right w:val="single" w:sz="4" w:space="0" w:color="F3A3B9"/>
            </w:tcBorders>
            <w:shd w:val="clear" w:color="auto" w:fill="F4A1B8"/>
          </w:tcPr>
          <w:p w14:paraId="51C58586" w14:textId="1B501335" w:rsidR="007746F5" w:rsidRPr="002B59FB" w:rsidRDefault="007746F5" w:rsidP="004C7F4E">
            <w:pPr>
              <w:spacing w:after="0"/>
              <w:rPr>
                <w:rFonts w:ascii="Arial" w:hAnsi="Arial" w:cs="Arial"/>
              </w:rPr>
            </w:pPr>
            <w:r>
              <w:rPr>
                <w:rFonts w:ascii="Arial" w:hAnsi="Arial" w:cs="Arial"/>
              </w:rPr>
              <w:t xml:space="preserve">Reflect on your lesson, use the </w:t>
            </w:r>
            <w:r w:rsidR="00280D61">
              <w:rPr>
                <w:rFonts w:ascii="Arial" w:hAnsi="Arial" w:cs="Arial"/>
                <w:b/>
                <w:u w:val="single"/>
              </w:rPr>
              <w:t>Lesson reflection</w:t>
            </w:r>
            <w:r>
              <w:rPr>
                <w:rFonts w:ascii="Arial" w:hAnsi="Arial" w:cs="Arial"/>
              </w:rPr>
              <w:t xml:space="preserve"> notes to help you.</w:t>
            </w:r>
          </w:p>
        </w:tc>
      </w:tr>
      <w:tr w:rsidR="007746F5" w:rsidRPr="00752A8C" w14:paraId="456D774F" w14:textId="77777777" w:rsidTr="0023548E">
        <w:trPr>
          <w:trHeight w:val="2895"/>
        </w:trPr>
        <w:tc>
          <w:tcPr>
            <w:tcW w:w="2218" w:type="dxa"/>
            <w:tcBorders>
              <w:top w:val="single" w:sz="4" w:space="0" w:color="F3A3B9"/>
              <w:left w:val="single" w:sz="4" w:space="0" w:color="E21951"/>
              <w:bottom w:val="single" w:sz="4" w:space="0" w:color="E21951"/>
              <w:right w:val="nil"/>
            </w:tcBorders>
            <w:shd w:val="clear" w:color="auto" w:fill="auto"/>
          </w:tcPr>
          <w:p w14:paraId="1D49D0A0" w14:textId="77777777" w:rsidR="007746F5" w:rsidRDefault="007746F5" w:rsidP="004C7F4E">
            <w:pPr>
              <w:spacing w:after="0"/>
              <w:rPr>
                <w:rFonts w:ascii="Arial" w:hAnsi="Arial" w:cs="Arial"/>
                <w:b/>
              </w:rPr>
            </w:pPr>
          </w:p>
          <w:p w14:paraId="33D559C6" w14:textId="77777777" w:rsidR="007746F5" w:rsidRDefault="007746F5" w:rsidP="004C7F4E">
            <w:pPr>
              <w:spacing w:after="0"/>
              <w:rPr>
                <w:rFonts w:ascii="Arial" w:hAnsi="Arial" w:cs="Arial"/>
                <w:b/>
              </w:rPr>
            </w:pPr>
          </w:p>
          <w:p w14:paraId="1AE1DDFE" w14:textId="77777777" w:rsidR="007746F5" w:rsidRDefault="007746F5" w:rsidP="004C7F4E">
            <w:pPr>
              <w:spacing w:after="0"/>
              <w:rPr>
                <w:rFonts w:ascii="Arial" w:hAnsi="Arial" w:cs="Arial"/>
                <w:b/>
              </w:rPr>
            </w:pPr>
          </w:p>
          <w:p w14:paraId="660E23AD" w14:textId="77777777" w:rsidR="007746F5" w:rsidRDefault="007746F5" w:rsidP="004C7F4E">
            <w:pPr>
              <w:spacing w:after="0"/>
              <w:rPr>
                <w:rFonts w:ascii="Arial" w:hAnsi="Arial" w:cs="Arial"/>
                <w:b/>
              </w:rPr>
            </w:pPr>
          </w:p>
          <w:p w14:paraId="477B8BD9" w14:textId="77777777" w:rsidR="007746F5" w:rsidRDefault="007746F5" w:rsidP="004C7F4E">
            <w:pPr>
              <w:spacing w:after="0"/>
              <w:rPr>
                <w:rFonts w:ascii="Arial" w:hAnsi="Arial" w:cs="Arial"/>
                <w:b/>
              </w:rPr>
            </w:pPr>
          </w:p>
          <w:p w14:paraId="69B0E22A" w14:textId="77777777" w:rsidR="007746F5" w:rsidRDefault="007746F5" w:rsidP="004C7F4E">
            <w:pPr>
              <w:spacing w:after="0"/>
              <w:rPr>
                <w:rFonts w:ascii="Arial" w:hAnsi="Arial" w:cs="Arial"/>
                <w:b/>
              </w:rPr>
            </w:pPr>
          </w:p>
          <w:p w14:paraId="41E15966" w14:textId="77777777" w:rsidR="007746F5" w:rsidRDefault="007746F5" w:rsidP="004C7F4E">
            <w:pPr>
              <w:spacing w:after="0"/>
              <w:rPr>
                <w:rFonts w:ascii="Arial" w:hAnsi="Arial" w:cs="Arial"/>
                <w:b/>
              </w:rPr>
            </w:pPr>
          </w:p>
          <w:p w14:paraId="7D2F665B" w14:textId="77777777" w:rsidR="007746F5" w:rsidRDefault="007746F5" w:rsidP="004C7F4E">
            <w:pPr>
              <w:spacing w:after="0"/>
              <w:rPr>
                <w:rFonts w:ascii="Arial" w:hAnsi="Arial" w:cs="Arial"/>
                <w:b/>
              </w:rPr>
            </w:pPr>
          </w:p>
          <w:p w14:paraId="1E76BC21" w14:textId="77777777" w:rsidR="007746F5" w:rsidRDefault="007746F5" w:rsidP="004C7F4E">
            <w:pPr>
              <w:spacing w:after="0"/>
              <w:rPr>
                <w:rFonts w:ascii="Arial" w:hAnsi="Arial" w:cs="Arial"/>
                <w:b/>
              </w:rPr>
            </w:pPr>
          </w:p>
          <w:p w14:paraId="4C1BF642" w14:textId="77777777" w:rsidR="007746F5" w:rsidRDefault="007746F5" w:rsidP="004C7F4E">
            <w:pPr>
              <w:spacing w:after="0"/>
              <w:rPr>
                <w:rFonts w:ascii="Arial" w:hAnsi="Arial" w:cs="Arial"/>
                <w:b/>
              </w:rPr>
            </w:pPr>
          </w:p>
        </w:tc>
        <w:tc>
          <w:tcPr>
            <w:tcW w:w="7572" w:type="dxa"/>
            <w:tcBorders>
              <w:top w:val="single" w:sz="4" w:space="0" w:color="F3A3B9"/>
              <w:left w:val="nil"/>
              <w:bottom w:val="single" w:sz="4" w:space="0" w:color="E21951"/>
              <w:right w:val="single" w:sz="4" w:space="0" w:color="E21951"/>
            </w:tcBorders>
            <w:shd w:val="clear" w:color="auto" w:fill="auto"/>
          </w:tcPr>
          <w:p w14:paraId="67C32BA0" w14:textId="77777777" w:rsidR="007746F5" w:rsidRDefault="007746F5" w:rsidP="004C7F4E">
            <w:pPr>
              <w:spacing w:after="0"/>
              <w:rPr>
                <w:rFonts w:ascii="Arial" w:hAnsi="Arial" w:cs="Arial"/>
              </w:rPr>
            </w:pPr>
          </w:p>
        </w:tc>
      </w:tr>
    </w:tbl>
    <w:p w14:paraId="441A4240" w14:textId="77777777" w:rsidR="00FF002B" w:rsidRDefault="00FF002B">
      <w:pPr>
        <w:spacing w:after="0" w:line="240" w:lineRule="auto"/>
        <w:rPr>
          <w:rFonts w:ascii="Arial" w:hAnsi="Arial" w:cs="Arial"/>
          <w:b/>
          <w:color w:val="FF0000"/>
          <w:sz w:val="24"/>
          <w:szCs w:val="36"/>
        </w:rPr>
      </w:pPr>
      <w:r>
        <w:rPr>
          <w:rFonts w:ascii="Arial" w:hAnsi="Arial" w:cs="Arial"/>
          <w:b/>
          <w:color w:val="FF0000"/>
          <w:sz w:val="24"/>
          <w:szCs w:val="36"/>
        </w:rPr>
        <w:br w:type="page"/>
      </w:r>
    </w:p>
    <w:p w14:paraId="0A34BE94" w14:textId="06CC14FA" w:rsidR="004F036B" w:rsidRPr="0004345B" w:rsidRDefault="002D4AFB" w:rsidP="004F036B">
      <w:pPr>
        <w:pStyle w:val="SectionHead"/>
      </w:pPr>
      <w:bookmarkStart w:id="9" w:name="_Toc520755528"/>
      <w:r w:rsidRPr="0004345B">
        <w:rPr>
          <w:noProof/>
          <w:lang w:eastAsia="en-GB"/>
        </w:rPr>
        <w:lastRenderedPageBreak/>
        <w:drawing>
          <wp:anchor distT="0" distB="0" distL="114300" distR="114300" simplePos="0" relativeHeight="251667456" behindDoc="0" locked="0" layoutInCell="1" allowOverlap="1" wp14:anchorId="42C62721" wp14:editId="38D87ECC">
            <wp:simplePos x="0" y="0"/>
            <wp:positionH relativeFrom="column">
              <wp:posOffset>5690235</wp:posOffset>
            </wp:positionH>
            <wp:positionV relativeFrom="paragraph">
              <wp:posOffset>31750</wp:posOffset>
            </wp:positionV>
            <wp:extent cx="395605" cy="395605"/>
            <wp:effectExtent l="0" t="0" r="4445" b="4445"/>
            <wp:wrapNone/>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tretch>
                      <a:fillRect/>
                    </a:stretch>
                  </pic:blipFill>
                  <pic:spPr bwMode="auto">
                    <a:xfrm>
                      <a:off x="0" y="0"/>
                      <a:ext cx="395605" cy="395605"/>
                    </a:xfrm>
                    <a:prstGeom prst="rect">
                      <a:avLst/>
                    </a:prstGeom>
                    <a:noFill/>
                  </pic:spPr>
                </pic:pic>
              </a:graphicData>
            </a:graphic>
            <wp14:sizeRelH relativeFrom="page">
              <wp14:pctWidth>0</wp14:pctWidth>
            </wp14:sizeRelH>
            <wp14:sizeRelV relativeFrom="page">
              <wp14:pctHeight>0</wp14:pctHeight>
            </wp14:sizeRelV>
          </wp:anchor>
        </w:drawing>
      </w:r>
      <w:r w:rsidRPr="0004345B">
        <w:t>Lesson plan 2</w:t>
      </w:r>
      <w:r w:rsidR="004F036B" w:rsidRPr="0004345B">
        <w:t xml:space="preserve">: </w:t>
      </w:r>
      <w:r w:rsidR="0066470C" w:rsidRPr="0097077C">
        <w:t>Enlargement and Reflection</w:t>
      </w:r>
      <w:r w:rsidR="00723A7A" w:rsidRPr="0004345B">
        <w:rPr>
          <w:noProof/>
          <w:color w:val="FF0000"/>
          <w:lang w:eastAsia="en-GB"/>
        </w:rPr>
        <w:t xml:space="preserve"> </w:t>
      </w:r>
      <w:bookmarkEnd w:id="9"/>
    </w:p>
    <w:tbl>
      <w:tblPr>
        <w:tblStyle w:val="TableGrid"/>
        <w:tblW w:w="0" w:type="auto"/>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2158"/>
        <w:gridCol w:w="7372"/>
      </w:tblGrid>
      <w:tr w:rsidR="007746F5" w:rsidRPr="00752A8C" w14:paraId="3F3520C8" w14:textId="77777777" w:rsidTr="004C7F4E">
        <w:tc>
          <w:tcPr>
            <w:tcW w:w="2185" w:type="dxa"/>
            <w:tcBorders>
              <w:top w:val="nil"/>
              <w:left w:val="nil"/>
              <w:bottom w:val="nil"/>
              <w:right w:val="nil"/>
            </w:tcBorders>
            <w:shd w:val="clear" w:color="auto" w:fill="F4A1B8"/>
          </w:tcPr>
          <w:p w14:paraId="262B68F0" w14:textId="77777777" w:rsidR="007746F5" w:rsidRPr="00752A8C" w:rsidRDefault="007746F5" w:rsidP="004C7F4E">
            <w:pPr>
              <w:spacing w:after="0"/>
              <w:rPr>
                <w:rFonts w:ascii="Arial" w:hAnsi="Arial" w:cs="Arial"/>
                <w:b/>
              </w:rPr>
            </w:pPr>
            <w:r>
              <w:rPr>
                <w:rFonts w:ascii="Arial" w:hAnsi="Arial" w:cs="Arial"/>
                <w:b/>
              </w:rPr>
              <w:t>Preparation</w:t>
            </w:r>
          </w:p>
        </w:tc>
        <w:tc>
          <w:tcPr>
            <w:tcW w:w="7561" w:type="dxa"/>
            <w:tcBorders>
              <w:top w:val="nil"/>
              <w:left w:val="nil"/>
              <w:bottom w:val="nil"/>
              <w:right w:val="nil"/>
            </w:tcBorders>
            <w:shd w:val="clear" w:color="auto" w:fill="F4A1B8"/>
          </w:tcPr>
          <w:p w14:paraId="52EF3E48" w14:textId="7A068276" w:rsidR="007746F5" w:rsidRPr="004713B9" w:rsidRDefault="001647F8" w:rsidP="004713B9">
            <w:pPr>
              <w:pStyle w:val="Bulletedlist"/>
              <w:numPr>
                <w:ilvl w:val="0"/>
                <w:numId w:val="0"/>
              </w:numPr>
              <w:spacing w:after="0"/>
              <w:ind w:left="324" w:firstLine="33"/>
              <w:rPr>
                <w:sz w:val="22"/>
                <w:szCs w:val="22"/>
                <w:highlight w:val="yellow"/>
              </w:rPr>
            </w:pPr>
            <w:r w:rsidRPr="00333DDA">
              <w:t>Use the websites from the PowerPoint if you would like to pre-make any graphs ready to be transformed during the lesson.</w:t>
            </w:r>
          </w:p>
        </w:tc>
      </w:tr>
      <w:tr w:rsidR="007746F5" w:rsidRPr="00752A8C" w14:paraId="1688BCA5" w14:textId="77777777" w:rsidTr="004C7F4E">
        <w:tc>
          <w:tcPr>
            <w:tcW w:w="2185" w:type="dxa"/>
            <w:tcBorders>
              <w:top w:val="nil"/>
              <w:left w:val="nil"/>
              <w:bottom w:val="nil"/>
              <w:right w:val="nil"/>
            </w:tcBorders>
            <w:shd w:val="clear" w:color="auto" w:fill="auto"/>
          </w:tcPr>
          <w:p w14:paraId="74375D36" w14:textId="77777777" w:rsidR="007746F5" w:rsidRPr="00752A8C" w:rsidRDefault="007746F5" w:rsidP="004C7F4E">
            <w:pPr>
              <w:spacing w:after="0"/>
              <w:rPr>
                <w:rFonts w:ascii="Arial" w:hAnsi="Arial" w:cs="Arial"/>
                <w:b/>
              </w:rPr>
            </w:pPr>
          </w:p>
        </w:tc>
        <w:tc>
          <w:tcPr>
            <w:tcW w:w="7561" w:type="dxa"/>
            <w:tcBorders>
              <w:top w:val="nil"/>
              <w:left w:val="nil"/>
              <w:bottom w:val="nil"/>
              <w:right w:val="nil"/>
            </w:tcBorders>
            <w:shd w:val="clear" w:color="auto" w:fill="auto"/>
          </w:tcPr>
          <w:p w14:paraId="0AFFE88A" w14:textId="77777777" w:rsidR="007746F5" w:rsidRPr="004713B9" w:rsidRDefault="007746F5" w:rsidP="004C7F4E">
            <w:pPr>
              <w:pStyle w:val="Bulletedlist"/>
              <w:numPr>
                <w:ilvl w:val="0"/>
                <w:numId w:val="0"/>
              </w:numPr>
              <w:spacing w:after="0"/>
              <w:ind w:left="720"/>
              <w:rPr>
                <w:sz w:val="22"/>
                <w:szCs w:val="22"/>
                <w:highlight w:val="yellow"/>
              </w:rPr>
            </w:pPr>
          </w:p>
        </w:tc>
      </w:tr>
      <w:tr w:rsidR="007746F5" w:rsidRPr="00752A8C" w14:paraId="759FDF94" w14:textId="77777777" w:rsidTr="004C7F4E">
        <w:tc>
          <w:tcPr>
            <w:tcW w:w="2185" w:type="dxa"/>
            <w:tcBorders>
              <w:top w:val="nil"/>
              <w:left w:val="nil"/>
              <w:bottom w:val="nil"/>
              <w:right w:val="nil"/>
            </w:tcBorders>
            <w:shd w:val="clear" w:color="auto" w:fill="F4A1B8"/>
          </w:tcPr>
          <w:p w14:paraId="16B9B67F" w14:textId="77777777" w:rsidR="007746F5" w:rsidRPr="00752A8C" w:rsidRDefault="007746F5" w:rsidP="004C7F4E">
            <w:pPr>
              <w:spacing w:after="0"/>
              <w:rPr>
                <w:rFonts w:ascii="Arial" w:hAnsi="Arial" w:cs="Arial"/>
                <w:b/>
              </w:rPr>
            </w:pPr>
            <w:r w:rsidRPr="00752A8C">
              <w:rPr>
                <w:rFonts w:ascii="Arial" w:hAnsi="Arial" w:cs="Arial"/>
                <w:b/>
              </w:rPr>
              <w:t xml:space="preserve">Resources </w:t>
            </w:r>
          </w:p>
        </w:tc>
        <w:tc>
          <w:tcPr>
            <w:tcW w:w="7561" w:type="dxa"/>
            <w:tcBorders>
              <w:top w:val="nil"/>
              <w:left w:val="nil"/>
              <w:bottom w:val="nil"/>
              <w:right w:val="nil"/>
            </w:tcBorders>
            <w:shd w:val="clear" w:color="auto" w:fill="F4A1B8"/>
          </w:tcPr>
          <w:p w14:paraId="21A71C47" w14:textId="3C2AC27B" w:rsidR="00650F82" w:rsidRPr="00333DDA" w:rsidRDefault="00650F82" w:rsidP="00650F82">
            <w:pPr>
              <w:pStyle w:val="Bulletedlist"/>
              <w:numPr>
                <w:ilvl w:val="0"/>
                <w:numId w:val="16"/>
              </w:numPr>
              <w:spacing w:after="0" w:line="240" w:lineRule="auto"/>
            </w:pPr>
            <w:r w:rsidRPr="00333DDA">
              <w:t xml:space="preserve">PowerPoint #2 </w:t>
            </w:r>
            <w:r w:rsidR="004965A8" w:rsidRPr="00333DDA">
              <w:t>–</w:t>
            </w:r>
            <w:r w:rsidRPr="00333DDA">
              <w:t xml:space="preserve"> </w:t>
            </w:r>
            <w:r w:rsidR="004965A8" w:rsidRPr="00333DDA">
              <w:t>Enlargement and Reflection</w:t>
            </w:r>
          </w:p>
          <w:p w14:paraId="22F4A0DE" w14:textId="364EE528" w:rsidR="00650F82" w:rsidRPr="00333DDA" w:rsidRDefault="00650F82" w:rsidP="00650F82">
            <w:pPr>
              <w:pStyle w:val="Bulletedlist"/>
              <w:numPr>
                <w:ilvl w:val="0"/>
                <w:numId w:val="16"/>
              </w:numPr>
              <w:spacing w:after="0" w:line="240" w:lineRule="auto"/>
            </w:pPr>
            <w:r w:rsidRPr="00333DDA">
              <w:t>Worksheet B</w:t>
            </w:r>
          </w:p>
          <w:p w14:paraId="4FEDECBD" w14:textId="1DCC2CA8" w:rsidR="007746F5" w:rsidRPr="004713B9" w:rsidRDefault="00650F82" w:rsidP="00650F82">
            <w:pPr>
              <w:pStyle w:val="Bulletedlist"/>
              <w:numPr>
                <w:ilvl w:val="0"/>
                <w:numId w:val="16"/>
              </w:numPr>
              <w:spacing w:after="0"/>
              <w:rPr>
                <w:sz w:val="22"/>
                <w:szCs w:val="22"/>
              </w:rPr>
            </w:pPr>
            <w:r w:rsidRPr="00333DDA">
              <w:t>Graph paper for sketching</w:t>
            </w:r>
          </w:p>
        </w:tc>
      </w:tr>
      <w:tr w:rsidR="007746F5" w:rsidRPr="00752A8C" w14:paraId="28FA5DD8" w14:textId="77777777" w:rsidTr="004C7F4E">
        <w:tc>
          <w:tcPr>
            <w:tcW w:w="2185" w:type="dxa"/>
            <w:tcBorders>
              <w:top w:val="nil"/>
              <w:left w:val="nil"/>
              <w:bottom w:val="nil"/>
              <w:right w:val="nil"/>
            </w:tcBorders>
            <w:shd w:val="clear" w:color="auto" w:fill="auto"/>
          </w:tcPr>
          <w:p w14:paraId="11513791" w14:textId="77777777" w:rsidR="007746F5" w:rsidRPr="00752A8C" w:rsidRDefault="007746F5" w:rsidP="004C7F4E">
            <w:pPr>
              <w:spacing w:after="0"/>
              <w:rPr>
                <w:rFonts w:ascii="Arial" w:hAnsi="Arial" w:cs="Arial"/>
                <w:b/>
              </w:rPr>
            </w:pPr>
          </w:p>
        </w:tc>
        <w:tc>
          <w:tcPr>
            <w:tcW w:w="7561" w:type="dxa"/>
            <w:tcBorders>
              <w:top w:val="nil"/>
              <w:left w:val="nil"/>
              <w:bottom w:val="nil"/>
              <w:right w:val="nil"/>
            </w:tcBorders>
            <w:shd w:val="clear" w:color="auto" w:fill="auto"/>
          </w:tcPr>
          <w:p w14:paraId="73CD6075" w14:textId="77777777" w:rsidR="007746F5" w:rsidRPr="004713B9" w:rsidRDefault="007746F5" w:rsidP="004C7F4E">
            <w:pPr>
              <w:pStyle w:val="ListParagraph"/>
              <w:spacing w:after="0"/>
              <w:rPr>
                <w:rFonts w:ascii="Arial" w:hAnsi="Arial" w:cs="Arial"/>
                <w:color w:val="FF0000"/>
              </w:rPr>
            </w:pPr>
          </w:p>
        </w:tc>
      </w:tr>
      <w:tr w:rsidR="007746F5" w:rsidRPr="00752A8C" w14:paraId="0CA27B9A" w14:textId="77777777" w:rsidTr="004C7F4E">
        <w:tc>
          <w:tcPr>
            <w:tcW w:w="2185" w:type="dxa"/>
            <w:tcBorders>
              <w:top w:val="nil"/>
              <w:left w:val="nil"/>
              <w:bottom w:val="nil"/>
              <w:right w:val="nil"/>
            </w:tcBorders>
            <w:shd w:val="clear" w:color="auto" w:fill="F4A1B8"/>
          </w:tcPr>
          <w:p w14:paraId="27EEEC2E" w14:textId="77777777" w:rsidR="007746F5" w:rsidRPr="00752A8C" w:rsidRDefault="007746F5" w:rsidP="004C7F4E">
            <w:pPr>
              <w:spacing w:after="0"/>
              <w:rPr>
                <w:rFonts w:ascii="Arial" w:hAnsi="Arial" w:cs="Arial"/>
                <w:b/>
              </w:rPr>
            </w:pPr>
            <w:r w:rsidRPr="00752A8C">
              <w:rPr>
                <w:rFonts w:ascii="Arial" w:hAnsi="Arial" w:cs="Arial"/>
                <w:b/>
              </w:rPr>
              <w:t>Learning objectives</w:t>
            </w:r>
          </w:p>
        </w:tc>
        <w:tc>
          <w:tcPr>
            <w:tcW w:w="7561" w:type="dxa"/>
            <w:tcBorders>
              <w:top w:val="nil"/>
              <w:left w:val="nil"/>
              <w:bottom w:val="nil"/>
              <w:right w:val="nil"/>
            </w:tcBorders>
            <w:shd w:val="clear" w:color="auto" w:fill="F4A1B8"/>
          </w:tcPr>
          <w:p w14:paraId="13E769D8" w14:textId="77777777" w:rsidR="007746F5" w:rsidRPr="004713B9" w:rsidRDefault="007746F5" w:rsidP="004C7F4E">
            <w:pPr>
              <w:spacing w:after="0"/>
              <w:rPr>
                <w:rFonts w:ascii="Arial" w:hAnsi="Arial" w:cs="Arial"/>
              </w:rPr>
            </w:pPr>
            <w:r w:rsidRPr="004713B9">
              <w:rPr>
                <w:rFonts w:ascii="Arial" w:hAnsi="Arial" w:cs="Arial"/>
              </w:rPr>
              <w:t xml:space="preserve">By the end of the lesson: </w:t>
            </w:r>
          </w:p>
          <w:p w14:paraId="2FD441BC" w14:textId="1CD20582" w:rsidR="007746F5" w:rsidRPr="00333DDA" w:rsidRDefault="007746F5" w:rsidP="004C7F4E">
            <w:pPr>
              <w:pStyle w:val="Bulletedlist"/>
              <w:numPr>
                <w:ilvl w:val="0"/>
                <w:numId w:val="17"/>
              </w:numPr>
              <w:tabs>
                <w:tab w:val="left" w:pos="2810"/>
              </w:tabs>
              <w:spacing w:after="0"/>
            </w:pPr>
            <w:r w:rsidRPr="00333DDA">
              <w:rPr>
                <w:b/>
                <w:i/>
              </w:rPr>
              <w:t>all</w:t>
            </w:r>
            <w:r w:rsidRPr="00333DDA">
              <w:t xml:space="preserve"> learners should </w:t>
            </w:r>
            <w:r w:rsidR="009570A7" w:rsidRPr="00333DDA">
              <w:t xml:space="preserve">be able to correctly reflect a </w:t>
            </w:r>
            <w:r w:rsidR="00AD21F4" w:rsidRPr="00333DDA">
              <w:t>function</w:t>
            </w:r>
            <w:r w:rsidR="009570A7" w:rsidRPr="00333DDA">
              <w:t xml:space="preserve"> </w:t>
            </w:r>
            <w:r w:rsidR="00AD21F4" w:rsidRPr="00333DDA">
              <w:t xml:space="preserve">in either the x or y </w:t>
            </w:r>
            <w:proofErr w:type="gramStart"/>
            <w:r w:rsidR="00AD21F4" w:rsidRPr="00333DDA">
              <w:t>axi</w:t>
            </w:r>
            <w:r w:rsidR="00086C7D">
              <w:t>s</w:t>
            </w:r>
            <w:proofErr w:type="gramEnd"/>
          </w:p>
          <w:p w14:paraId="7CEAA0F6" w14:textId="402A09AB" w:rsidR="007746F5" w:rsidRPr="00333DDA" w:rsidRDefault="007746F5" w:rsidP="004C7F4E">
            <w:pPr>
              <w:pStyle w:val="Bulletedlist"/>
              <w:numPr>
                <w:ilvl w:val="0"/>
                <w:numId w:val="17"/>
              </w:numPr>
              <w:tabs>
                <w:tab w:val="left" w:pos="2810"/>
              </w:tabs>
              <w:spacing w:after="0"/>
            </w:pPr>
            <w:r w:rsidRPr="00333DDA">
              <w:t xml:space="preserve">most learners should </w:t>
            </w:r>
            <w:r w:rsidR="00A67833" w:rsidRPr="00333DDA">
              <w:t xml:space="preserve">be able to correctly stretch a function in either the x or y </w:t>
            </w:r>
            <w:proofErr w:type="gramStart"/>
            <w:r w:rsidR="00A67833" w:rsidRPr="00333DDA">
              <w:t>direction</w:t>
            </w:r>
            <w:proofErr w:type="gramEnd"/>
          </w:p>
          <w:p w14:paraId="502DEB23" w14:textId="03A4B1CA" w:rsidR="007746F5" w:rsidRPr="004713B9" w:rsidRDefault="007746F5" w:rsidP="004C7F4E">
            <w:pPr>
              <w:pStyle w:val="Bulletedlist"/>
              <w:numPr>
                <w:ilvl w:val="0"/>
                <w:numId w:val="17"/>
              </w:numPr>
              <w:tabs>
                <w:tab w:val="left" w:pos="2810"/>
              </w:tabs>
              <w:spacing w:after="0"/>
              <w:rPr>
                <w:sz w:val="22"/>
                <w:szCs w:val="22"/>
              </w:rPr>
            </w:pPr>
            <w:r w:rsidRPr="00333DDA">
              <w:t xml:space="preserve">some learners should </w:t>
            </w:r>
            <w:r w:rsidR="00A67833" w:rsidRPr="00333DDA">
              <w:t>be able to correctly apply any combination of these transformations.</w:t>
            </w:r>
          </w:p>
        </w:tc>
      </w:tr>
    </w:tbl>
    <w:p w14:paraId="3DBF798E" w14:textId="77777777" w:rsidR="007746F5" w:rsidRDefault="007746F5" w:rsidP="007746F5">
      <w:pPr>
        <w:pStyle w:val="Body"/>
      </w:pPr>
    </w:p>
    <w:p w14:paraId="75A70869" w14:textId="77777777" w:rsidR="007746F5" w:rsidRPr="00771CD1" w:rsidRDefault="007746F5" w:rsidP="00D45D2E">
      <w:pPr>
        <w:pStyle w:val="AHead"/>
        <w:spacing w:after="120"/>
        <w:rPr>
          <w:sz w:val="24"/>
          <w:szCs w:val="24"/>
        </w:rPr>
      </w:pPr>
      <w:r>
        <w:rPr>
          <w:sz w:val="24"/>
          <w:szCs w:val="24"/>
        </w:rPr>
        <w:t>Common m</w:t>
      </w:r>
      <w:r w:rsidRPr="00771CD1">
        <w:rPr>
          <w:sz w:val="24"/>
          <w:szCs w:val="24"/>
        </w:rPr>
        <w:t>isconceptions</w:t>
      </w:r>
    </w:p>
    <w:tbl>
      <w:tblPr>
        <w:tblStyle w:val="TableGrid"/>
        <w:tblW w:w="9781" w:type="dxa"/>
        <w:tblInd w:w="108"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ook w:val="04A0" w:firstRow="1" w:lastRow="0" w:firstColumn="1" w:lastColumn="0" w:noHBand="0" w:noVBand="1"/>
      </w:tblPr>
      <w:tblGrid>
        <w:gridCol w:w="2552"/>
        <w:gridCol w:w="2977"/>
        <w:gridCol w:w="4252"/>
      </w:tblGrid>
      <w:tr w:rsidR="007746F5" w:rsidRPr="00303586" w14:paraId="3AAC9093" w14:textId="77777777" w:rsidTr="004C7F4E">
        <w:tc>
          <w:tcPr>
            <w:tcW w:w="2552" w:type="dxa"/>
            <w:shd w:val="clear" w:color="auto" w:fill="E21951"/>
            <w:vAlign w:val="center"/>
          </w:tcPr>
          <w:p w14:paraId="23FA9D75"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Misconception</w:t>
            </w:r>
          </w:p>
        </w:tc>
        <w:tc>
          <w:tcPr>
            <w:tcW w:w="2977" w:type="dxa"/>
            <w:shd w:val="clear" w:color="auto" w:fill="E21951"/>
            <w:vAlign w:val="center"/>
          </w:tcPr>
          <w:p w14:paraId="607747FA"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Problems this can cause</w:t>
            </w:r>
          </w:p>
        </w:tc>
        <w:tc>
          <w:tcPr>
            <w:tcW w:w="4252" w:type="dxa"/>
            <w:shd w:val="clear" w:color="auto" w:fill="E21951"/>
            <w:vAlign w:val="center"/>
          </w:tcPr>
          <w:p w14:paraId="5B111DAE"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An example way to resolve the misconception</w:t>
            </w:r>
          </w:p>
        </w:tc>
      </w:tr>
      <w:tr w:rsidR="00375FFD" w14:paraId="6A07D631" w14:textId="77777777" w:rsidTr="004C7F4E">
        <w:tc>
          <w:tcPr>
            <w:tcW w:w="2552" w:type="dxa"/>
          </w:tcPr>
          <w:p w14:paraId="0933349E" w14:textId="438D306F" w:rsidR="00375FFD" w:rsidRPr="008647D0" w:rsidRDefault="00375FFD" w:rsidP="00375FFD">
            <w:pPr>
              <w:spacing w:before="100" w:after="0"/>
              <w:rPr>
                <w:rFonts w:ascii="Arial" w:hAnsi="Arial" w:cs="Arial"/>
                <w:sz w:val="20"/>
                <w:szCs w:val="20"/>
              </w:rPr>
            </w:pPr>
            <w:r>
              <w:rPr>
                <w:rFonts w:ascii="Arial" w:hAnsi="Arial" w:cs="Arial"/>
                <w:sz w:val="20"/>
                <w:szCs w:val="20"/>
              </w:rPr>
              <w:t xml:space="preserve">For stretches in the </w:t>
            </w:r>
            <m:oMath>
              <m:r>
                <w:rPr>
                  <w:rFonts w:ascii="Cambria Math" w:hAnsi="Cambria Math" w:cs="Arial"/>
                  <w:sz w:val="20"/>
                  <w:szCs w:val="20"/>
                </w:rPr>
                <m:t>x</m:t>
              </m:r>
            </m:oMath>
            <w:r>
              <w:rPr>
                <w:rFonts w:ascii="Arial" w:hAnsi="Arial" w:cs="Arial"/>
                <w:sz w:val="20"/>
                <w:szCs w:val="20"/>
              </w:rPr>
              <w:t xml:space="preserve"> direction, that the scale factor is </w:t>
            </w:r>
            <m:oMath>
              <m:r>
                <w:rPr>
                  <w:rFonts w:ascii="Cambria Math" w:hAnsi="Cambria Math" w:cs="Arial"/>
                  <w:sz w:val="20"/>
                  <w:szCs w:val="20"/>
                </w:rPr>
                <m:t>a</m:t>
              </m:r>
            </m:oMath>
            <w:r>
              <w:rPr>
                <w:rFonts w:ascii="Arial" w:hAnsi="Arial" w:cs="Arial"/>
                <w:sz w:val="20"/>
                <w:szCs w:val="20"/>
              </w:rPr>
              <w:t xml:space="preserve"> , and not </w:t>
            </w:r>
            <m:oMath>
              <m:f>
                <m:fPr>
                  <m:ctrlPr>
                    <w:rPr>
                      <w:rFonts w:ascii="Cambria Math" w:hAnsi="Cambria Math" w:cs="Arial"/>
                      <w:i/>
                      <w:sz w:val="20"/>
                      <w:szCs w:val="20"/>
                    </w:rPr>
                  </m:ctrlPr>
                </m:fPr>
                <m:num>
                  <m:r>
                    <w:rPr>
                      <w:rFonts w:ascii="Cambria Math" w:hAnsi="Cambria Math" w:cs="Arial"/>
                      <w:sz w:val="20"/>
                      <w:szCs w:val="20"/>
                    </w:rPr>
                    <m:t>1</m:t>
                  </m:r>
                </m:num>
                <m:den>
                  <m:r>
                    <w:rPr>
                      <w:rFonts w:ascii="Cambria Math" w:hAnsi="Cambria Math" w:cs="Arial"/>
                      <w:sz w:val="20"/>
                      <w:szCs w:val="20"/>
                    </w:rPr>
                    <m:t>x</m:t>
                  </m:r>
                </m:den>
              </m:f>
            </m:oMath>
          </w:p>
        </w:tc>
        <w:tc>
          <w:tcPr>
            <w:tcW w:w="2977" w:type="dxa"/>
          </w:tcPr>
          <w:p w14:paraId="0C764361" w14:textId="4FFA18E6" w:rsidR="00375FFD" w:rsidRDefault="00375FFD" w:rsidP="00375FFD">
            <w:pPr>
              <w:spacing w:before="100" w:after="0"/>
              <w:rPr>
                <w:rFonts w:ascii="Arial" w:hAnsi="Arial" w:cs="Arial"/>
                <w:sz w:val="20"/>
                <w:szCs w:val="20"/>
              </w:rPr>
            </w:pPr>
            <w:r>
              <w:rPr>
                <w:rFonts w:ascii="Arial" w:hAnsi="Arial" w:cs="Arial"/>
                <w:sz w:val="20"/>
                <w:szCs w:val="20"/>
              </w:rPr>
              <w:t>Learners will draw their sketches incorrectly.</w:t>
            </w:r>
          </w:p>
        </w:tc>
        <w:tc>
          <w:tcPr>
            <w:tcW w:w="4252" w:type="dxa"/>
          </w:tcPr>
          <w:p w14:paraId="7CF54FEB" w14:textId="0C92CE08" w:rsidR="00375FFD" w:rsidRDefault="00375FFD" w:rsidP="00375FFD">
            <w:pPr>
              <w:spacing w:before="100" w:after="0"/>
              <w:rPr>
                <w:rFonts w:ascii="Arial" w:hAnsi="Arial" w:cs="Arial"/>
                <w:sz w:val="20"/>
                <w:szCs w:val="20"/>
              </w:rPr>
            </w:pPr>
            <w:r>
              <w:rPr>
                <w:rFonts w:ascii="Arial" w:hAnsi="Arial" w:cs="Arial"/>
                <w:sz w:val="20"/>
                <w:szCs w:val="20"/>
              </w:rPr>
              <w:t xml:space="preserve">Constantly reinforce with </w:t>
            </w:r>
            <w:r w:rsidR="00C7540C">
              <w:rPr>
                <w:rFonts w:ascii="Arial" w:hAnsi="Arial" w:cs="Arial"/>
                <w:sz w:val="20"/>
                <w:szCs w:val="20"/>
              </w:rPr>
              <w:t>learner</w:t>
            </w:r>
            <w:r>
              <w:rPr>
                <w:rFonts w:ascii="Arial" w:hAnsi="Arial" w:cs="Arial"/>
                <w:sz w:val="20"/>
                <w:szCs w:val="20"/>
              </w:rPr>
              <w:t xml:space="preserve">s the </w:t>
            </w:r>
            <m:oMath>
              <m:r>
                <w:rPr>
                  <w:rFonts w:ascii="Cambria Math" w:hAnsi="Cambria Math" w:cs="Arial"/>
                  <w:sz w:val="20"/>
                  <w:szCs w:val="20"/>
                </w:rPr>
                <m:t>x</m:t>
              </m:r>
            </m:oMath>
            <w:r>
              <w:rPr>
                <w:rFonts w:ascii="Arial" w:hAnsi="Arial" w:cs="Arial"/>
                <w:sz w:val="20"/>
                <w:szCs w:val="20"/>
              </w:rPr>
              <w:t xml:space="preserve"> direction always reacts in an ‘inverse’ way.</w:t>
            </w:r>
          </w:p>
        </w:tc>
      </w:tr>
    </w:tbl>
    <w:p w14:paraId="49B0FE53" w14:textId="77777777" w:rsidR="007746F5" w:rsidRDefault="007746F5" w:rsidP="007746F5">
      <w:pPr>
        <w:rPr>
          <w:rFonts w:ascii="Arial" w:hAnsi="Arial" w:cs="Arial"/>
          <w:b/>
          <w:color w:val="FF0000"/>
          <w:sz w:val="24"/>
          <w:szCs w:val="36"/>
        </w:rPr>
      </w:pPr>
    </w:p>
    <w:tbl>
      <w:tblPr>
        <w:tblStyle w:val="TableGrid"/>
        <w:tblW w:w="9781" w:type="dxa"/>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1060"/>
        <w:gridCol w:w="8721"/>
      </w:tblGrid>
      <w:tr w:rsidR="007746F5" w:rsidRPr="00752A8C" w14:paraId="3C73718C" w14:textId="77777777" w:rsidTr="004C7F4E">
        <w:trPr>
          <w:tblHeader/>
        </w:trPr>
        <w:tc>
          <w:tcPr>
            <w:tcW w:w="1060" w:type="dxa"/>
            <w:tcBorders>
              <w:top w:val="nil"/>
              <w:left w:val="single" w:sz="4" w:space="0" w:color="E21951"/>
              <w:bottom w:val="single" w:sz="4" w:space="0" w:color="E21951"/>
              <w:right w:val="single" w:sz="4" w:space="0" w:color="E21951"/>
            </w:tcBorders>
            <w:shd w:val="clear" w:color="auto" w:fill="E21951"/>
          </w:tcPr>
          <w:p w14:paraId="26199EE7" w14:textId="77777777" w:rsidR="007746F5" w:rsidRPr="00752A8C" w:rsidRDefault="007746F5" w:rsidP="004C7F4E">
            <w:pPr>
              <w:spacing w:after="0"/>
              <w:rPr>
                <w:rFonts w:ascii="Arial" w:hAnsi="Arial" w:cs="Arial"/>
                <w:b/>
                <w:color w:val="FFFFFF" w:themeColor="background1"/>
              </w:rPr>
            </w:pPr>
            <w:r w:rsidRPr="00752A8C">
              <w:rPr>
                <w:rFonts w:ascii="Arial" w:hAnsi="Arial" w:cs="Arial"/>
                <w:b/>
                <w:color w:val="FFFFFF" w:themeColor="background1"/>
              </w:rPr>
              <w:t>Timings</w:t>
            </w:r>
          </w:p>
        </w:tc>
        <w:tc>
          <w:tcPr>
            <w:tcW w:w="8721" w:type="dxa"/>
            <w:tcBorders>
              <w:top w:val="nil"/>
              <w:left w:val="single" w:sz="4" w:space="0" w:color="E21951"/>
              <w:bottom w:val="single" w:sz="4" w:space="0" w:color="E21951"/>
              <w:right w:val="single" w:sz="4" w:space="0" w:color="E21951"/>
            </w:tcBorders>
            <w:shd w:val="clear" w:color="auto" w:fill="E21951"/>
          </w:tcPr>
          <w:p w14:paraId="3FF1DB36" w14:textId="77777777" w:rsidR="007746F5" w:rsidRPr="00752A8C" w:rsidRDefault="007746F5" w:rsidP="004C7F4E">
            <w:pPr>
              <w:spacing w:after="0"/>
              <w:jc w:val="center"/>
              <w:rPr>
                <w:rFonts w:ascii="Arial" w:hAnsi="Arial" w:cs="Arial"/>
                <w:b/>
                <w:color w:val="FFFFFF" w:themeColor="background1"/>
              </w:rPr>
            </w:pPr>
            <w:r w:rsidRPr="00752A8C">
              <w:rPr>
                <w:rFonts w:ascii="Arial" w:hAnsi="Arial" w:cs="Arial"/>
                <w:b/>
                <w:color w:val="FFFFFF" w:themeColor="background1"/>
              </w:rPr>
              <w:t>Activity</w:t>
            </w:r>
          </w:p>
        </w:tc>
      </w:tr>
      <w:tr w:rsidR="007746F5" w:rsidRPr="00752A8C" w14:paraId="191AD61B" w14:textId="77777777" w:rsidTr="004C7F4E">
        <w:tc>
          <w:tcPr>
            <w:tcW w:w="1060" w:type="dxa"/>
            <w:tcBorders>
              <w:top w:val="single" w:sz="4" w:space="0" w:color="E21951"/>
              <w:left w:val="single" w:sz="4" w:space="0" w:color="E21951"/>
              <w:bottom w:val="single" w:sz="4" w:space="0" w:color="E21951"/>
              <w:right w:val="single" w:sz="4" w:space="0" w:color="E21951"/>
            </w:tcBorders>
          </w:tcPr>
          <w:p w14:paraId="33D7D3EA" w14:textId="77777777" w:rsidR="007746F5" w:rsidRPr="00752A8C" w:rsidRDefault="007746F5" w:rsidP="004C7F4E">
            <w:pPr>
              <w:spacing w:after="0"/>
              <w:jc w:val="center"/>
              <w:rPr>
                <w:rFonts w:ascii="Arial" w:hAnsi="Arial" w:cs="Arial"/>
              </w:rPr>
            </w:pPr>
          </w:p>
          <w:p w14:paraId="534821F9" w14:textId="77777777" w:rsidR="00FC0963" w:rsidRDefault="00FC0963" w:rsidP="004C7F4E">
            <w:pPr>
              <w:spacing w:after="0"/>
              <w:jc w:val="center"/>
              <w:rPr>
                <w:rFonts w:ascii="Arial" w:hAnsi="Arial" w:cs="Arial"/>
                <w:sz w:val="20"/>
                <w:szCs w:val="20"/>
              </w:rPr>
            </w:pPr>
          </w:p>
          <w:p w14:paraId="79E9797E" w14:textId="2D3B340A" w:rsidR="007746F5" w:rsidRPr="00752A8C" w:rsidRDefault="001D1720" w:rsidP="004C7F4E">
            <w:pPr>
              <w:spacing w:after="0"/>
              <w:jc w:val="center"/>
              <w:rPr>
                <w:rFonts w:ascii="Arial" w:hAnsi="Arial" w:cs="Arial"/>
                <w:color w:val="FF0000"/>
              </w:rPr>
            </w:pPr>
            <w:r w:rsidRPr="00FC0963">
              <w:rPr>
                <w:rFonts w:ascii="Arial" w:hAnsi="Arial" w:cs="Arial"/>
                <w:sz w:val="20"/>
                <w:szCs w:val="20"/>
              </w:rPr>
              <w:t>10 mins</w:t>
            </w:r>
            <w:r w:rsidR="007746F5" w:rsidRPr="00FC0963">
              <w:rPr>
                <w:rFonts w:ascii="Arial" w:hAnsi="Arial" w:cs="Arial"/>
                <w:sz w:val="20"/>
                <w:szCs w:val="20"/>
                <w:highlight w:val="yellow"/>
              </w:rPr>
              <w:t xml:space="preserve"> </w:t>
            </w:r>
          </w:p>
        </w:tc>
        <w:tc>
          <w:tcPr>
            <w:tcW w:w="8721" w:type="dxa"/>
            <w:tcBorders>
              <w:top w:val="single" w:sz="4" w:space="0" w:color="E21951"/>
              <w:left w:val="single" w:sz="4" w:space="0" w:color="E21951"/>
              <w:bottom w:val="single" w:sz="4" w:space="0" w:color="E21951"/>
              <w:right w:val="single" w:sz="4" w:space="0" w:color="E21951"/>
            </w:tcBorders>
          </w:tcPr>
          <w:p w14:paraId="0CE6CD8A" w14:textId="77777777" w:rsidR="007746F5" w:rsidRPr="005E7B06" w:rsidRDefault="007746F5" w:rsidP="004C7F4E">
            <w:pPr>
              <w:spacing w:after="120"/>
              <w:rPr>
                <w:rFonts w:ascii="Arial" w:hAnsi="Arial" w:cs="Arial"/>
                <w:b/>
                <w:sz w:val="20"/>
                <w:szCs w:val="20"/>
              </w:rPr>
            </w:pPr>
            <w:r w:rsidRPr="005E7B06">
              <w:rPr>
                <w:rFonts w:ascii="Arial" w:hAnsi="Arial" w:cs="Arial"/>
                <w:b/>
                <w:sz w:val="20"/>
                <w:szCs w:val="20"/>
              </w:rPr>
              <w:t>Starter/Introduction</w:t>
            </w:r>
          </w:p>
          <w:p w14:paraId="14F2A46A" w14:textId="5B5D816E" w:rsidR="00D46B91" w:rsidRDefault="005F2E3F" w:rsidP="004C7F4E">
            <w:pPr>
              <w:pStyle w:val="Body"/>
              <w:spacing w:after="0"/>
            </w:pPr>
            <w:r>
              <w:t>This is a recap</w:t>
            </w:r>
            <w:r w:rsidR="00D46B91">
              <w:t xml:space="preserve"> from </w:t>
            </w:r>
            <w:r>
              <w:t xml:space="preserve">the </w:t>
            </w:r>
            <w:r w:rsidR="00D46B91">
              <w:t xml:space="preserve">previous lesson. </w:t>
            </w:r>
            <w:r w:rsidR="00FC0963">
              <w:t>L</w:t>
            </w:r>
            <w:r w:rsidR="00C7540C">
              <w:t>earner</w:t>
            </w:r>
            <w:r>
              <w:t xml:space="preserve">s will sketch a quadratic, then </w:t>
            </w:r>
            <w:r w:rsidR="00992CA9">
              <w:t>use this to apply the two individual translations</w:t>
            </w:r>
            <w:r w:rsidR="00CD1AA6">
              <w:t xml:space="preserve"> in parts c) and d). Answers are on the next slide.</w:t>
            </w:r>
          </w:p>
          <w:p w14:paraId="15AAB683" w14:textId="77777777" w:rsidR="007746F5" w:rsidRDefault="007746F5" w:rsidP="004C7F4E">
            <w:pPr>
              <w:pStyle w:val="Body"/>
              <w:spacing w:after="0"/>
            </w:pPr>
          </w:p>
          <w:p w14:paraId="51287B9B" w14:textId="77777777" w:rsidR="007746F5" w:rsidRPr="0007326A" w:rsidRDefault="007746F5" w:rsidP="004C7F4E">
            <w:pPr>
              <w:pStyle w:val="Body"/>
              <w:spacing w:after="0"/>
              <w:rPr>
                <w:i/>
                <w:sz w:val="22"/>
                <w:szCs w:val="22"/>
              </w:rPr>
            </w:pPr>
          </w:p>
        </w:tc>
      </w:tr>
      <w:tr w:rsidR="007746F5" w:rsidRPr="00752A8C" w14:paraId="12CE4F64" w14:textId="77777777" w:rsidTr="00FB608A">
        <w:trPr>
          <w:trHeight w:val="4615"/>
        </w:trPr>
        <w:tc>
          <w:tcPr>
            <w:tcW w:w="1060" w:type="dxa"/>
            <w:tcBorders>
              <w:top w:val="single" w:sz="4" w:space="0" w:color="E21951"/>
              <w:left w:val="single" w:sz="4" w:space="0" w:color="E21951"/>
              <w:bottom w:val="single" w:sz="4" w:space="0" w:color="E21951"/>
              <w:right w:val="single" w:sz="4" w:space="0" w:color="E21951"/>
            </w:tcBorders>
          </w:tcPr>
          <w:p w14:paraId="359499C2" w14:textId="77777777" w:rsidR="007746F5" w:rsidRPr="00752A8C" w:rsidRDefault="007746F5" w:rsidP="004C7F4E">
            <w:pPr>
              <w:spacing w:after="0"/>
              <w:rPr>
                <w:rFonts w:ascii="Arial" w:hAnsi="Arial" w:cs="Arial"/>
              </w:rPr>
            </w:pPr>
          </w:p>
          <w:p w14:paraId="20DB7A0D" w14:textId="77777777" w:rsidR="007746F5" w:rsidRPr="00752A8C" w:rsidRDefault="007746F5" w:rsidP="004C7F4E">
            <w:pPr>
              <w:spacing w:after="0"/>
              <w:jc w:val="center"/>
              <w:rPr>
                <w:rFonts w:ascii="Arial" w:hAnsi="Arial" w:cs="Arial"/>
              </w:rPr>
            </w:pPr>
          </w:p>
          <w:p w14:paraId="1EE5FEA5" w14:textId="12793504" w:rsidR="007746F5" w:rsidRPr="00FC0963" w:rsidRDefault="0023712A" w:rsidP="004C7F4E">
            <w:pPr>
              <w:spacing w:after="0"/>
              <w:jc w:val="center"/>
              <w:rPr>
                <w:rFonts w:ascii="Arial" w:hAnsi="Arial" w:cs="Arial"/>
                <w:sz w:val="20"/>
                <w:szCs w:val="20"/>
              </w:rPr>
            </w:pPr>
            <w:r w:rsidRPr="00FC0963">
              <w:rPr>
                <w:rFonts w:ascii="Arial" w:hAnsi="Arial" w:cs="Arial"/>
                <w:sz w:val="20"/>
                <w:szCs w:val="20"/>
              </w:rPr>
              <w:t>10 mins</w:t>
            </w:r>
          </w:p>
          <w:p w14:paraId="665AACAA" w14:textId="77777777" w:rsidR="007746F5" w:rsidRDefault="007746F5" w:rsidP="004C7F4E">
            <w:pPr>
              <w:spacing w:after="0"/>
              <w:rPr>
                <w:rFonts w:ascii="Arial" w:hAnsi="Arial" w:cs="Arial"/>
              </w:rPr>
            </w:pPr>
          </w:p>
          <w:p w14:paraId="504EB00A" w14:textId="77777777" w:rsidR="004A3A7D" w:rsidRDefault="004A3A7D" w:rsidP="004C7F4E">
            <w:pPr>
              <w:spacing w:after="0"/>
              <w:rPr>
                <w:rFonts w:ascii="Arial" w:hAnsi="Arial" w:cs="Arial"/>
              </w:rPr>
            </w:pPr>
          </w:p>
          <w:p w14:paraId="06323969" w14:textId="77777777" w:rsidR="004A3A7D" w:rsidRDefault="004A3A7D" w:rsidP="004C7F4E">
            <w:pPr>
              <w:spacing w:after="0"/>
              <w:rPr>
                <w:rFonts w:ascii="Arial" w:hAnsi="Arial" w:cs="Arial"/>
              </w:rPr>
            </w:pPr>
          </w:p>
          <w:p w14:paraId="235A51C0" w14:textId="77777777" w:rsidR="004A3A7D" w:rsidRDefault="004A3A7D" w:rsidP="004C7F4E">
            <w:pPr>
              <w:spacing w:after="0"/>
              <w:rPr>
                <w:rFonts w:ascii="Arial" w:hAnsi="Arial" w:cs="Arial"/>
              </w:rPr>
            </w:pPr>
          </w:p>
          <w:p w14:paraId="00E14497" w14:textId="77777777" w:rsidR="004A3A7D" w:rsidRDefault="004A3A7D" w:rsidP="004C7F4E">
            <w:pPr>
              <w:spacing w:after="0"/>
              <w:rPr>
                <w:rFonts w:ascii="Arial" w:hAnsi="Arial" w:cs="Arial"/>
              </w:rPr>
            </w:pPr>
          </w:p>
          <w:p w14:paraId="70D87DCB" w14:textId="77777777" w:rsidR="004A3A7D" w:rsidRDefault="004A3A7D" w:rsidP="004C7F4E">
            <w:pPr>
              <w:spacing w:after="0"/>
              <w:rPr>
                <w:rFonts w:ascii="Arial" w:hAnsi="Arial" w:cs="Arial"/>
              </w:rPr>
            </w:pPr>
          </w:p>
          <w:p w14:paraId="191A0E45" w14:textId="77777777" w:rsidR="004A3A7D" w:rsidRDefault="004A3A7D" w:rsidP="004C7F4E">
            <w:pPr>
              <w:spacing w:after="0"/>
              <w:rPr>
                <w:rFonts w:ascii="Arial" w:hAnsi="Arial" w:cs="Arial"/>
              </w:rPr>
            </w:pPr>
          </w:p>
          <w:p w14:paraId="45CF37BD" w14:textId="77777777" w:rsidR="004A3A7D" w:rsidRDefault="004A3A7D" w:rsidP="004C7F4E">
            <w:pPr>
              <w:spacing w:after="0"/>
              <w:rPr>
                <w:rFonts w:ascii="Arial" w:hAnsi="Arial" w:cs="Arial"/>
              </w:rPr>
            </w:pPr>
          </w:p>
          <w:p w14:paraId="6C59EF1B" w14:textId="77777777" w:rsidR="004A3A7D" w:rsidRDefault="004A3A7D" w:rsidP="004C7F4E">
            <w:pPr>
              <w:spacing w:after="0"/>
              <w:rPr>
                <w:rFonts w:ascii="Arial" w:hAnsi="Arial" w:cs="Arial"/>
              </w:rPr>
            </w:pPr>
          </w:p>
          <w:p w14:paraId="3F3BFD40" w14:textId="77777777" w:rsidR="004A3A7D" w:rsidRDefault="004A3A7D" w:rsidP="004C7F4E">
            <w:pPr>
              <w:spacing w:after="0"/>
              <w:rPr>
                <w:rFonts w:ascii="Arial" w:hAnsi="Arial" w:cs="Arial"/>
              </w:rPr>
            </w:pPr>
          </w:p>
          <w:p w14:paraId="7A5010FB" w14:textId="77777777" w:rsidR="004A3A7D" w:rsidRDefault="004A3A7D" w:rsidP="004C7F4E">
            <w:pPr>
              <w:spacing w:after="0"/>
              <w:rPr>
                <w:rFonts w:ascii="Arial" w:hAnsi="Arial" w:cs="Arial"/>
              </w:rPr>
            </w:pPr>
          </w:p>
          <w:p w14:paraId="13540DE8" w14:textId="77777777" w:rsidR="004A3A7D" w:rsidRDefault="004A3A7D" w:rsidP="004C7F4E">
            <w:pPr>
              <w:spacing w:after="0"/>
              <w:rPr>
                <w:rFonts w:ascii="Arial" w:hAnsi="Arial" w:cs="Arial"/>
              </w:rPr>
            </w:pPr>
          </w:p>
          <w:p w14:paraId="75670B9C" w14:textId="77777777" w:rsidR="004A3A7D" w:rsidRDefault="004A3A7D" w:rsidP="004C7F4E">
            <w:pPr>
              <w:spacing w:after="0"/>
              <w:rPr>
                <w:rFonts w:ascii="Arial" w:hAnsi="Arial" w:cs="Arial"/>
              </w:rPr>
            </w:pPr>
          </w:p>
          <w:p w14:paraId="53166CD9" w14:textId="77777777" w:rsidR="004A3A7D" w:rsidRDefault="004A3A7D" w:rsidP="004C7F4E">
            <w:pPr>
              <w:spacing w:after="0"/>
              <w:rPr>
                <w:rFonts w:ascii="Arial" w:hAnsi="Arial" w:cs="Arial"/>
              </w:rPr>
            </w:pPr>
          </w:p>
          <w:p w14:paraId="13853A53" w14:textId="77777777" w:rsidR="004A3A7D" w:rsidRDefault="004A3A7D" w:rsidP="004C7F4E">
            <w:pPr>
              <w:spacing w:after="0"/>
              <w:rPr>
                <w:rFonts w:ascii="Arial" w:hAnsi="Arial" w:cs="Arial"/>
              </w:rPr>
            </w:pPr>
          </w:p>
          <w:p w14:paraId="2649779E" w14:textId="77777777" w:rsidR="004A3A7D" w:rsidRDefault="004A3A7D" w:rsidP="004C7F4E">
            <w:pPr>
              <w:spacing w:after="0"/>
              <w:rPr>
                <w:rFonts w:ascii="Arial" w:hAnsi="Arial" w:cs="Arial"/>
              </w:rPr>
            </w:pPr>
          </w:p>
          <w:p w14:paraId="4B42C421" w14:textId="77777777" w:rsidR="004A3A7D" w:rsidRPr="003D1924" w:rsidRDefault="004A3A7D" w:rsidP="004A3A7D">
            <w:pPr>
              <w:spacing w:after="0"/>
              <w:jc w:val="center"/>
              <w:rPr>
                <w:rFonts w:ascii="Arial" w:hAnsi="Arial" w:cs="Arial"/>
                <w:sz w:val="20"/>
                <w:szCs w:val="20"/>
              </w:rPr>
            </w:pPr>
            <w:r w:rsidRPr="003D1924">
              <w:rPr>
                <w:rFonts w:ascii="Arial" w:hAnsi="Arial" w:cs="Arial"/>
                <w:sz w:val="20"/>
                <w:szCs w:val="20"/>
              </w:rPr>
              <w:t>5 mins</w:t>
            </w:r>
          </w:p>
          <w:p w14:paraId="329D5CEC" w14:textId="77777777" w:rsidR="006B3F70" w:rsidRPr="003D1924" w:rsidRDefault="006B3F70" w:rsidP="004A3A7D">
            <w:pPr>
              <w:spacing w:after="0"/>
              <w:jc w:val="center"/>
              <w:rPr>
                <w:rFonts w:ascii="Arial" w:hAnsi="Arial" w:cs="Arial"/>
                <w:sz w:val="20"/>
                <w:szCs w:val="20"/>
              </w:rPr>
            </w:pPr>
          </w:p>
          <w:p w14:paraId="306A05AC" w14:textId="77777777" w:rsidR="006B3F70" w:rsidRPr="003D1924" w:rsidRDefault="006B3F70" w:rsidP="004A3A7D">
            <w:pPr>
              <w:spacing w:after="0"/>
              <w:jc w:val="center"/>
              <w:rPr>
                <w:rFonts w:ascii="Arial" w:hAnsi="Arial" w:cs="Arial"/>
                <w:sz w:val="20"/>
                <w:szCs w:val="20"/>
              </w:rPr>
            </w:pPr>
          </w:p>
          <w:p w14:paraId="3765F39C" w14:textId="77777777" w:rsidR="006B3F70" w:rsidRPr="003D1924" w:rsidRDefault="006B3F70" w:rsidP="004A3A7D">
            <w:pPr>
              <w:spacing w:after="0"/>
              <w:jc w:val="center"/>
              <w:rPr>
                <w:rFonts w:ascii="Arial" w:hAnsi="Arial" w:cs="Arial"/>
                <w:sz w:val="20"/>
                <w:szCs w:val="20"/>
              </w:rPr>
            </w:pPr>
          </w:p>
          <w:p w14:paraId="7866C313" w14:textId="071C5B0B" w:rsidR="006B3F70" w:rsidRPr="00752A8C" w:rsidRDefault="006B3F70" w:rsidP="004A3A7D">
            <w:pPr>
              <w:spacing w:after="0"/>
              <w:jc w:val="center"/>
              <w:rPr>
                <w:rFonts w:ascii="Arial" w:hAnsi="Arial" w:cs="Arial"/>
              </w:rPr>
            </w:pPr>
            <w:r w:rsidRPr="003D1924">
              <w:rPr>
                <w:rFonts w:ascii="Arial" w:hAnsi="Arial" w:cs="Arial"/>
                <w:sz w:val="20"/>
                <w:szCs w:val="20"/>
              </w:rPr>
              <w:t>5 mins</w:t>
            </w:r>
          </w:p>
        </w:tc>
        <w:tc>
          <w:tcPr>
            <w:tcW w:w="8721" w:type="dxa"/>
            <w:tcBorders>
              <w:top w:val="single" w:sz="4" w:space="0" w:color="E21951"/>
              <w:left w:val="single" w:sz="4" w:space="0" w:color="E21951"/>
              <w:bottom w:val="single" w:sz="4" w:space="0" w:color="E21951"/>
              <w:right w:val="single" w:sz="4" w:space="0" w:color="E21951"/>
            </w:tcBorders>
          </w:tcPr>
          <w:p w14:paraId="1956A684" w14:textId="77777777" w:rsidR="007746F5" w:rsidRPr="005E7B06" w:rsidRDefault="007746F5" w:rsidP="004C7F4E">
            <w:pPr>
              <w:spacing w:after="120"/>
              <w:rPr>
                <w:rFonts w:ascii="Arial" w:hAnsi="Arial" w:cs="Arial"/>
                <w:b/>
                <w:sz w:val="20"/>
                <w:szCs w:val="20"/>
              </w:rPr>
            </w:pPr>
            <w:r w:rsidRPr="005E7B06">
              <w:rPr>
                <w:rFonts w:ascii="Arial" w:hAnsi="Arial" w:cs="Arial"/>
                <w:b/>
                <w:sz w:val="20"/>
                <w:szCs w:val="20"/>
              </w:rPr>
              <w:lastRenderedPageBreak/>
              <w:t>Main lesson</w:t>
            </w:r>
          </w:p>
          <w:p w14:paraId="04E0CB51" w14:textId="0755B15A" w:rsidR="00FE3B05" w:rsidRPr="00FB608A" w:rsidRDefault="006D3868" w:rsidP="00833869">
            <w:pPr>
              <w:pStyle w:val="Body"/>
              <w:spacing w:after="120"/>
            </w:pPr>
            <w:r w:rsidRPr="00FB608A">
              <w:t xml:space="preserve">Slide 4 shows a </w:t>
            </w:r>
            <w:r w:rsidR="00FE3B05" w:rsidRPr="00FB608A">
              <w:t>quadratic along</w:t>
            </w:r>
            <w:r w:rsidR="003B3CF9" w:rsidRPr="00FB608A">
              <w:t xml:space="preserve">side the same quadratic multiplied by 2. </w:t>
            </w:r>
            <w:r w:rsidR="00715199" w:rsidRPr="00FB608A">
              <w:t xml:space="preserve">Allow </w:t>
            </w:r>
            <w:r w:rsidR="00C7540C" w:rsidRPr="00FB608A">
              <w:t>learner</w:t>
            </w:r>
            <w:r w:rsidR="00715199" w:rsidRPr="00FB608A">
              <w:t xml:space="preserve">s to discuss </w:t>
            </w:r>
            <w:r w:rsidR="00B721AB" w:rsidRPr="00FB608A">
              <w:t xml:space="preserve">what has happened to the graphs, before concluding that it has only stretched vertically by 2, not horizontally. </w:t>
            </w:r>
            <w:r w:rsidR="00FE3B05" w:rsidRPr="00FB608A">
              <w:t>Make sure you highlight the fact that the roots are unaffected by a vertical stretch</w:t>
            </w:r>
            <w:r w:rsidR="003B3CF9" w:rsidRPr="00FB608A">
              <w:t>, as this is always true.</w:t>
            </w:r>
            <w:r w:rsidR="00F43C1B" w:rsidRPr="00FB608A">
              <w:t xml:space="preserve"> Slide 5 explains </w:t>
            </w:r>
            <w:r w:rsidR="00C76FE5" w:rsidRPr="00FB608A">
              <w:t>why this happens in detail, and slide 6 gives another example.</w:t>
            </w:r>
          </w:p>
          <w:p w14:paraId="08EABFB8" w14:textId="31C799F7" w:rsidR="00833869" w:rsidRPr="00FB608A" w:rsidRDefault="00833869" w:rsidP="00C74D68">
            <w:pPr>
              <w:pStyle w:val="Body"/>
            </w:pPr>
            <w:r w:rsidRPr="00FB608A">
              <w:t xml:space="preserve">Slide 7 gives your </w:t>
            </w:r>
            <w:r w:rsidR="00C7540C" w:rsidRPr="00FB608A">
              <w:t>learner</w:t>
            </w:r>
            <w:r w:rsidRPr="00FB608A">
              <w:t>s the opportunity to predict what will happen for another example.</w:t>
            </w:r>
          </w:p>
          <w:p w14:paraId="172BEBB0" w14:textId="29A563FD" w:rsidR="00833869" w:rsidRPr="00FB608A" w:rsidRDefault="0023712A" w:rsidP="00C74D68">
            <w:pPr>
              <w:pStyle w:val="Body"/>
            </w:pPr>
            <w:r w:rsidRPr="00FB608A">
              <w:t xml:space="preserve">Slide </w:t>
            </w:r>
            <w:r w:rsidR="00CC66E7" w:rsidRPr="00FB608A">
              <w:t>8 shows this transformation working for a cubic, and reinforces the point that stretches will work on any function.</w:t>
            </w:r>
          </w:p>
          <w:p w14:paraId="567834A6" w14:textId="5543A9BA" w:rsidR="0048459F" w:rsidRDefault="00F723CF" w:rsidP="00C74D68">
            <w:pPr>
              <w:pStyle w:val="Body"/>
            </w:pPr>
            <w:r w:rsidRPr="00FB608A">
              <w:t xml:space="preserve">Slide 9 asks </w:t>
            </w:r>
            <w:r w:rsidR="00C7540C" w:rsidRPr="00FB608A">
              <w:t>learner</w:t>
            </w:r>
            <w:r w:rsidRPr="00FB608A">
              <w:t xml:space="preserve">s how we could use this technique to make graphs ‘smaller’. </w:t>
            </w:r>
            <w:r w:rsidR="007415BB" w:rsidRPr="00FB608A">
              <w:t xml:space="preserve">It then shows an example of a fractional value, and that it looks like it ‘squashes’ the graph. </w:t>
            </w:r>
            <w:r w:rsidR="00810897" w:rsidRPr="00FB608A">
              <w:t>Remind</w:t>
            </w:r>
            <w:r w:rsidR="00810897">
              <w:t xml:space="preserve"> them that we still call this a stretch, even though the function is multipl</w:t>
            </w:r>
            <w:r w:rsidR="00E04F03">
              <w:t>i</w:t>
            </w:r>
            <w:r w:rsidR="00810897">
              <w:t>ed by a number smaller than 1.</w:t>
            </w:r>
          </w:p>
          <w:p w14:paraId="7FBA8806" w14:textId="0F38D383" w:rsidR="0048459F" w:rsidRDefault="0048459F" w:rsidP="00C74D68">
            <w:pPr>
              <w:pStyle w:val="Body"/>
            </w:pPr>
            <w:r>
              <w:t xml:space="preserve">Slide 10 </w:t>
            </w:r>
            <w:r w:rsidR="00525E33">
              <w:t xml:space="preserve">gives the key points regarding </w:t>
            </w:r>
            <w:r w:rsidR="004A5A91">
              <w:t xml:space="preserve">stretching </w:t>
            </w:r>
            <w:r w:rsidR="00B82C03">
              <w:t>graphs vertically.</w:t>
            </w:r>
          </w:p>
          <w:p w14:paraId="4734E238" w14:textId="74549686" w:rsidR="00CC4513" w:rsidRDefault="00EC1151" w:rsidP="00C74D68">
            <w:pPr>
              <w:pStyle w:val="Body"/>
            </w:pPr>
            <w:r>
              <w:lastRenderedPageBreak/>
              <w:t xml:space="preserve">The next 4 slides are very similar to the previous </w:t>
            </w:r>
            <w:proofErr w:type="gramStart"/>
            <w:r>
              <w:t>ones,</w:t>
            </w:r>
            <w:proofErr w:type="gramEnd"/>
            <w:r>
              <w:t xml:space="preserve"> however they </w:t>
            </w:r>
            <w:r w:rsidR="00E151E5">
              <w:t xml:space="preserve">show what happens for a horizontal stretch. The key thing to point </w:t>
            </w:r>
            <w:r w:rsidR="006E0ED6">
              <w:t xml:space="preserve">out is that it is a reciprocal </w:t>
            </w:r>
            <w:r w:rsidR="000C2522">
              <w:t xml:space="preserve">relationship between the value you multiply by, and </w:t>
            </w:r>
            <w:r w:rsidR="004D25B6">
              <w:t>the stretch that is applied.</w:t>
            </w:r>
            <w:r w:rsidR="004A3A7D">
              <w:t xml:space="preserve"> The key point is on slide 15.</w:t>
            </w:r>
          </w:p>
          <w:p w14:paraId="0FD1B69E" w14:textId="6818DE36" w:rsidR="004A3A7D" w:rsidRDefault="000B00C3" w:rsidP="00C74D68">
            <w:pPr>
              <w:pStyle w:val="Body"/>
            </w:pPr>
            <w:r>
              <w:t>Slides 16</w:t>
            </w:r>
            <w:r w:rsidR="003D1924">
              <w:t>–</w:t>
            </w:r>
            <w:r>
              <w:t xml:space="preserve">21 </w:t>
            </w:r>
            <w:r w:rsidR="006B3F70">
              <w:t xml:space="preserve">go through reflecting functions. </w:t>
            </w:r>
            <w:r w:rsidR="00C7540C">
              <w:t>Learner</w:t>
            </w:r>
            <w:r w:rsidR="006B3F70">
              <w:t>s typically find this transformation relatively straight forward.</w:t>
            </w:r>
            <w:r w:rsidR="00101485">
              <w:t xml:space="preserve"> </w:t>
            </w:r>
            <w:r w:rsidR="00A94719">
              <w:t xml:space="preserve">Be careful when describing reflections, as </w:t>
            </w:r>
            <w:r w:rsidR="00C7540C">
              <w:t>learner</w:t>
            </w:r>
            <w:r w:rsidR="00A94719">
              <w:t xml:space="preserve">s sometimes write the wrong axis. This is because a horizontal reflection is in the vertical </w:t>
            </w:r>
            <m:oMath>
              <m:r>
                <w:rPr>
                  <w:rFonts w:ascii="Cambria Math" w:hAnsi="Cambria Math"/>
                </w:rPr>
                <m:t>y</m:t>
              </m:r>
            </m:oMath>
            <w:r w:rsidR="00A94719">
              <w:t xml:space="preserve"> axis, and vice versa.</w:t>
            </w:r>
          </w:p>
          <w:p w14:paraId="3186A279" w14:textId="32C80B7C" w:rsidR="0096438F" w:rsidRDefault="0096438F" w:rsidP="00C74D68">
            <w:pPr>
              <w:pStyle w:val="Body"/>
            </w:pPr>
            <w:r>
              <w:t xml:space="preserve">Now get </w:t>
            </w:r>
            <w:r w:rsidR="00C7540C">
              <w:t>learner</w:t>
            </w:r>
            <w:r>
              <w:t>s to work through Worksheet B.</w:t>
            </w:r>
          </w:p>
          <w:tbl>
            <w:tblPr>
              <w:tblStyle w:val="TableGrid"/>
              <w:tblW w:w="0" w:type="auto"/>
              <w:tblLook w:val="04A0" w:firstRow="1" w:lastRow="0" w:firstColumn="1" w:lastColumn="0" w:noHBand="0" w:noVBand="1"/>
            </w:tblPr>
            <w:tblGrid>
              <w:gridCol w:w="8381"/>
            </w:tblGrid>
            <w:tr w:rsidR="007746F5" w14:paraId="11AA4275" w14:textId="77777777" w:rsidTr="004C7F4E">
              <w:trPr>
                <w:trHeight w:val="395"/>
              </w:trPr>
              <w:tc>
                <w:tcPr>
                  <w:tcW w:w="8381" w:type="dxa"/>
                </w:tcPr>
                <w:p w14:paraId="40943B0D" w14:textId="4989DDD6" w:rsidR="007746F5" w:rsidRPr="009C24A9" w:rsidRDefault="007746F5" w:rsidP="004C7F4E">
                  <w:pPr>
                    <w:pStyle w:val="Body"/>
                    <w:spacing w:after="0"/>
                    <w:rPr>
                      <w:b/>
                    </w:rPr>
                  </w:pPr>
                  <w:r>
                    <w:rPr>
                      <w:b/>
                    </w:rPr>
                    <w:t xml:space="preserve">Challenge: </w:t>
                  </w:r>
                  <w:r w:rsidR="008F22B1">
                    <w:t xml:space="preserve">Using graphical software, get </w:t>
                  </w:r>
                  <w:r w:rsidR="00C7540C">
                    <w:t>learner</w:t>
                  </w:r>
                  <w:r w:rsidR="008F22B1">
                    <w:t xml:space="preserve">s to plot a function, and then use </w:t>
                  </w:r>
                  <w:r w:rsidR="0086238F">
                    <w:t xml:space="preserve">a slider to change the scale factor of the stretch. Get them to investigate when the scale factor goes from being small and fractional, to zero, then to the negative numbers. </w:t>
                  </w:r>
                  <w:r w:rsidR="00F861E8">
                    <w:t>They could even make the link that</w:t>
                  </w:r>
                  <w:r w:rsidR="000A1BF4">
                    <w:t xml:space="preserve"> a </w:t>
                  </w:r>
                  <w:r w:rsidR="002056AC">
                    <w:t>reflection give</w:t>
                  </w:r>
                  <w:r w:rsidR="00FB608A">
                    <w:t>s</w:t>
                  </w:r>
                  <w:r w:rsidR="002056AC">
                    <w:t xml:space="preserve"> the same results as a </w:t>
                  </w:r>
                  <w:r w:rsidR="005437D3">
                    <w:t>stretch scale factor -1.</w:t>
                  </w:r>
                </w:p>
              </w:tc>
            </w:tr>
          </w:tbl>
          <w:tbl>
            <w:tblPr>
              <w:tblStyle w:val="TableGrid"/>
              <w:tblpPr w:leftFromText="180" w:rightFromText="180" w:vertAnchor="text" w:horzAnchor="margin" w:tblpY="176"/>
              <w:tblOverlap w:val="never"/>
              <w:tblW w:w="0" w:type="auto"/>
              <w:tblLook w:val="04A0" w:firstRow="1" w:lastRow="0" w:firstColumn="1" w:lastColumn="0" w:noHBand="0" w:noVBand="1"/>
            </w:tblPr>
            <w:tblGrid>
              <w:gridCol w:w="8359"/>
            </w:tblGrid>
            <w:tr w:rsidR="002E5ABB" w14:paraId="1551A9E2" w14:textId="77777777" w:rsidTr="002E5ABB">
              <w:trPr>
                <w:trHeight w:val="306"/>
              </w:trPr>
              <w:tc>
                <w:tcPr>
                  <w:tcW w:w="8359" w:type="dxa"/>
                </w:tcPr>
                <w:p w14:paraId="72B14284" w14:textId="77777777" w:rsidR="002E5ABB" w:rsidRPr="009C24A9" w:rsidRDefault="002E5ABB" w:rsidP="002E5ABB">
                  <w:pPr>
                    <w:pStyle w:val="Body"/>
                    <w:spacing w:after="0"/>
                    <w:rPr>
                      <w:b/>
                    </w:rPr>
                  </w:pPr>
                  <w:r>
                    <w:rPr>
                      <w:b/>
                    </w:rPr>
                    <w:t xml:space="preserve">Support: </w:t>
                  </w:r>
                  <w:r>
                    <w:t>If some learners are struggling to apply the enlargements to these graphs, then they could use some graphical software to help them visualise the graphs first.</w:t>
                  </w:r>
                </w:p>
              </w:tc>
            </w:tr>
          </w:tbl>
          <w:p w14:paraId="26EAA525" w14:textId="77777777" w:rsidR="002E5ABB" w:rsidRPr="00752A8C" w:rsidRDefault="002E5ABB" w:rsidP="004C7F4E">
            <w:pPr>
              <w:spacing w:after="0"/>
              <w:rPr>
                <w:rFonts w:ascii="Arial" w:hAnsi="Arial" w:cs="Arial"/>
              </w:rPr>
            </w:pPr>
          </w:p>
        </w:tc>
      </w:tr>
      <w:tr w:rsidR="007746F5" w:rsidRPr="00752A8C" w14:paraId="2006E712" w14:textId="77777777" w:rsidTr="004C7F4E">
        <w:tc>
          <w:tcPr>
            <w:tcW w:w="1060" w:type="dxa"/>
            <w:tcBorders>
              <w:top w:val="single" w:sz="4" w:space="0" w:color="E21951"/>
              <w:left w:val="single" w:sz="4" w:space="0" w:color="E21951"/>
              <w:bottom w:val="single" w:sz="4" w:space="0" w:color="E21951"/>
              <w:right w:val="single" w:sz="4" w:space="0" w:color="E21951"/>
            </w:tcBorders>
          </w:tcPr>
          <w:p w14:paraId="14501049" w14:textId="77777777" w:rsidR="002E5ABB" w:rsidRDefault="002E5ABB" w:rsidP="004C7F4E">
            <w:pPr>
              <w:spacing w:after="0"/>
              <w:jc w:val="center"/>
              <w:rPr>
                <w:rFonts w:ascii="Arial" w:hAnsi="Arial" w:cs="Arial"/>
                <w:sz w:val="20"/>
                <w:szCs w:val="20"/>
              </w:rPr>
            </w:pPr>
          </w:p>
          <w:p w14:paraId="0FC865BB" w14:textId="579899C5" w:rsidR="007746F5" w:rsidRPr="002E5ABB" w:rsidRDefault="009C1FED" w:rsidP="004C7F4E">
            <w:pPr>
              <w:spacing w:after="0"/>
              <w:jc w:val="center"/>
              <w:rPr>
                <w:rFonts w:ascii="Arial" w:hAnsi="Arial" w:cs="Arial"/>
                <w:sz w:val="20"/>
                <w:szCs w:val="20"/>
              </w:rPr>
            </w:pPr>
            <w:r w:rsidRPr="002E5ABB">
              <w:rPr>
                <w:rFonts w:ascii="Arial" w:hAnsi="Arial" w:cs="Arial"/>
                <w:sz w:val="20"/>
                <w:szCs w:val="20"/>
              </w:rPr>
              <w:t>5 mins</w:t>
            </w:r>
          </w:p>
          <w:p w14:paraId="15F36578" w14:textId="77777777" w:rsidR="007746F5" w:rsidRPr="00752A8C" w:rsidRDefault="007746F5" w:rsidP="004C7F4E">
            <w:pPr>
              <w:spacing w:after="0"/>
              <w:jc w:val="center"/>
              <w:rPr>
                <w:rFonts w:ascii="Arial" w:hAnsi="Arial" w:cs="Arial"/>
              </w:rPr>
            </w:pPr>
          </w:p>
        </w:tc>
        <w:tc>
          <w:tcPr>
            <w:tcW w:w="8721" w:type="dxa"/>
            <w:tcBorders>
              <w:top w:val="single" w:sz="4" w:space="0" w:color="E21951"/>
              <w:left w:val="single" w:sz="4" w:space="0" w:color="E21951"/>
              <w:bottom w:val="single" w:sz="4" w:space="0" w:color="E21951"/>
              <w:right w:val="single" w:sz="4" w:space="0" w:color="E21951"/>
            </w:tcBorders>
          </w:tcPr>
          <w:p w14:paraId="3588585A" w14:textId="77777777" w:rsidR="007746F5" w:rsidRPr="00752A8C" w:rsidRDefault="007746F5" w:rsidP="004C7F4E">
            <w:pPr>
              <w:spacing w:after="0"/>
              <w:rPr>
                <w:rFonts w:ascii="Arial" w:hAnsi="Arial" w:cs="Arial"/>
                <w:b/>
              </w:rPr>
            </w:pPr>
            <w:r w:rsidRPr="00752A8C">
              <w:rPr>
                <w:rFonts w:ascii="Arial" w:hAnsi="Arial" w:cs="Arial"/>
                <w:b/>
              </w:rPr>
              <w:t>Plenary</w:t>
            </w:r>
          </w:p>
          <w:p w14:paraId="35EEAA45" w14:textId="1E6C62D7" w:rsidR="007746F5" w:rsidRPr="00752A8C" w:rsidRDefault="009C1FED" w:rsidP="009C1FED">
            <w:pPr>
              <w:pStyle w:val="Body"/>
              <w:spacing w:after="0"/>
            </w:pPr>
            <w:r>
              <w:t xml:space="preserve">You can quickly use Desmos/GeoGebra to create a few different polynomial graphs, pick one of the roots, and ask the class where that point ends up once a given translation is applied. You could either ask individual </w:t>
            </w:r>
            <w:r w:rsidR="00C7540C">
              <w:t>learner</w:t>
            </w:r>
            <w:r>
              <w:t xml:space="preserve">s for </w:t>
            </w:r>
            <w:proofErr w:type="gramStart"/>
            <w:r>
              <w:t>answers, or</w:t>
            </w:r>
            <w:proofErr w:type="gramEnd"/>
            <w:r>
              <w:t xml:space="preserve"> use mini-whiteboards.</w:t>
            </w:r>
          </w:p>
        </w:tc>
      </w:tr>
    </w:tbl>
    <w:p w14:paraId="43DB5463" w14:textId="77777777" w:rsidR="007746F5" w:rsidRDefault="007746F5" w:rsidP="007746F5">
      <w:pPr>
        <w:spacing w:after="0" w:line="240" w:lineRule="auto"/>
        <w:rPr>
          <w:rFonts w:ascii="Arial" w:hAnsi="Arial" w:cs="Arial"/>
          <w:b/>
          <w:color w:val="FF0000"/>
          <w:sz w:val="24"/>
          <w:szCs w:val="36"/>
        </w:rPr>
      </w:pPr>
    </w:p>
    <w:tbl>
      <w:tblPr>
        <w:tblStyle w:val="TableGrid"/>
        <w:tblW w:w="0" w:type="auto"/>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2157"/>
        <w:gridCol w:w="7363"/>
      </w:tblGrid>
      <w:tr w:rsidR="007746F5" w:rsidRPr="00752A8C" w14:paraId="0B7709CE" w14:textId="77777777" w:rsidTr="004C7F4E">
        <w:tc>
          <w:tcPr>
            <w:tcW w:w="2185" w:type="dxa"/>
            <w:tcBorders>
              <w:top w:val="single" w:sz="4" w:space="0" w:color="F3A3B9"/>
              <w:left w:val="single" w:sz="4" w:space="0" w:color="F3A3B9"/>
              <w:bottom w:val="single" w:sz="4" w:space="0" w:color="F3A3B9"/>
              <w:right w:val="nil"/>
            </w:tcBorders>
            <w:shd w:val="clear" w:color="auto" w:fill="F4A1B8"/>
          </w:tcPr>
          <w:p w14:paraId="5041324E" w14:textId="77777777" w:rsidR="007746F5" w:rsidRPr="00752A8C" w:rsidRDefault="007746F5" w:rsidP="004C7F4E">
            <w:pPr>
              <w:spacing w:after="0"/>
              <w:rPr>
                <w:rFonts w:ascii="Arial" w:hAnsi="Arial" w:cs="Arial"/>
                <w:b/>
              </w:rPr>
            </w:pPr>
            <w:r>
              <w:rPr>
                <w:rFonts w:ascii="Arial" w:hAnsi="Arial" w:cs="Arial"/>
                <w:b/>
              </w:rPr>
              <w:t>Reflection</w:t>
            </w:r>
          </w:p>
        </w:tc>
        <w:tc>
          <w:tcPr>
            <w:tcW w:w="7561" w:type="dxa"/>
            <w:tcBorders>
              <w:top w:val="single" w:sz="4" w:space="0" w:color="F3A3B9"/>
              <w:left w:val="nil"/>
              <w:bottom w:val="single" w:sz="4" w:space="0" w:color="F3A3B9"/>
              <w:right w:val="single" w:sz="4" w:space="0" w:color="F3A3B9"/>
            </w:tcBorders>
            <w:shd w:val="clear" w:color="auto" w:fill="F4A1B8"/>
          </w:tcPr>
          <w:p w14:paraId="7033BA17" w14:textId="3EBB388C" w:rsidR="007746F5" w:rsidRPr="002B59FB" w:rsidRDefault="007746F5" w:rsidP="004C7F4E">
            <w:pPr>
              <w:spacing w:after="0"/>
              <w:rPr>
                <w:rFonts w:ascii="Arial" w:hAnsi="Arial" w:cs="Arial"/>
              </w:rPr>
            </w:pPr>
            <w:r>
              <w:rPr>
                <w:rFonts w:ascii="Arial" w:hAnsi="Arial" w:cs="Arial"/>
              </w:rPr>
              <w:t xml:space="preserve">Reflect on your lesson, use the </w:t>
            </w:r>
            <w:r w:rsidR="00280D61">
              <w:rPr>
                <w:rFonts w:ascii="Arial" w:hAnsi="Arial" w:cs="Arial"/>
                <w:b/>
                <w:u w:val="single"/>
              </w:rPr>
              <w:t>Lesson reflection</w:t>
            </w:r>
            <w:r>
              <w:rPr>
                <w:rFonts w:ascii="Arial" w:hAnsi="Arial" w:cs="Arial"/>
              </w:rPr>
              <w:t xml:space="preserve"> notes to help you.</w:t>
            </w:r>
          </w:p>
        </w:tc>
      </w:tr>
      <w:tr w:rsidR="007746F5" w:rsidRPr="00752A8C" w14:paraId="32BC15ED" w14:textId="77777777" w:rsidTr="004C7F4E">
        <w:tc>
          <w:tcPr>
            <w:tcW w:w="2185" w:type="dxa"/>
            <w:tcBorders>
              <w:top w:val="single" w:sz="4" w:space="0" w:color="F3A3B9"/>
              <w:left w:val="single" w:sz="4" w:space="0" w:color="E21951"/>
              <w:bottom w:val="single" w:sz="4" w:space="0" w:color="E21951"/>
              <w:right w:val="nil"/>
            </w:tcBorders>
            <w:shd w:val="clear" w:color="auto" w:fill="auto"/>
          </w:tcPr>
          <w:p w14:paraId="70BFEAA4" w14:textId="77777777" w:rsidR="007746F5" w:rsidRDefault="007746F5" w:rsidP="004C7F4E">
            <w:pPr>
              <w:spacing w:after="0"/>
              <w:rPr>
                <w:rFonts w:ascii="Arial" w:hAnsi="Arial" w:cs="Arial"/>
                <w:b/>
              </w:rPr>
            </w:pPr>
          </w:p>
          <w:p w14:paraId="0D99885F" w14:textId="77777777" w:rsidR="007746F5" w:rsidRDefault="007746F5" w:rsidP="004C7F4E">
            <w:pPr>
              <w:spacing w:after="0"/>
              <w:rPr>
                <w:rFonts w:ascii="Arial" w:hAnsi="Arial" w:cs="Arial"/>
                <w:b/>
              </w:rPr>
            </w:pPr>
          </w:p>
          <w:p w14:paraId="5611627A" w14:textId="77777777" w:rsidR="007746F5" w:rsidRDefault="007746F5" w:rsidP="004C7F4E">
            <w:pPr>
              <w:spacing w:after="0"/>
              <w:rPr>
                <w:rFonts w:ascii="Arial" w:hAnsi="Arial" w:cs="Arial"/>
                <w:b/>
              </w:rPr>
            </w:pPr>
          </w:p>
          <w:p w14:paraId="73FBC479" w14:textId="77777777" w:rsidR="007746F5" w:rsidRDefault="007746F5" w:rsidP="004C7F4E">
            <w:pPr>
              <w:spacing w:after="0"/>
              <w:rPr>
                <w:rFonts w:ascii="Arial" w:hAnsi="Arial" w:cs="Arial"/>
                <w:b/>
              </w:rPr>
            </w:pPr>
          </w:p>
          <w:p w14:paraId="1CAD5437" w14:textId="77777777" w:rsidR="007746F5" w:rsidRDefault="007746F5" w:rsidP="004C7F4E">
            <w:pPr>
              <w:spacing w:after="0"/>
              <w:rPr>
                <w:rFonts w:ascii="Arial" w:hAnsi="Arial" w:cs="Arial"/>
                <w:b/>
              </w:rPr>
            </w:pPr>
          </w:p>
          <w:p w14:paraId="40847801" w14:textId="77777777" w:rsidR="007746F5" w:rsidRDefault="007746F5" w:rsidP="004C7F4E">
            <w:pPr>
              <w:spacing w:after="0"/>
              <w:rPr>
                <w:rFonts w:ascii="Arial" w:hAnsi="Arial" w:cs="Arial"/>
                <w:b/>
              </w:rPr>
            </w:pPr>
          </w:p>
          <w:p w14:paraId="34FC96C8" w14:textId="77777777" w:rsidR="007746F5" w:rsidRDefault="007746F5" w:rsidP="004C7F4E">
            <w:pPr>
              <w:spacing w:after="0"/>
              <w:rPr>
                <w:rFonts w:ascii="Arial" w:hAnsi="Arial" w:cs="Arial"/>
                <w:b/>
              </w:rPr>
            </w:pPr>
          </w:p>
          <w:p w14:paraId="59313705" w14:textId="77777777" w:rsidR="007746F5" w:rsidRDefault="007746F5" w:rsidP="004C7F4E">
            <w:pPr>
              <w:spacing w:after="0"/>
              <w:rPr>
                <w:rFonts w:ascii="Arial" w:hAnsi="Arial" w:cs="Arial"/>
                <w:b/>
              </w:rPr>
            </w:pPr>
          </w:p>
          <w:p w14:paraId="501895C7" w14:textId="77777777" w:rsidR="007746F5" w:rsidRDefault="007746F5" w:rsidP="004C7F4E">
            <w:pPr>
              <w:spacing w:after="0"/>
              <w:rPr>
                <w:rFonts w:ascii="Arial" w:hAnsi="Arial" w:cs="Arial"/>
                <w:b/>
              </w:rPr>
            </w:pPr>
          </w:p>
          <w:p w14:paraId="5A36E0C3" w14:textId="77777777" w:rsidR="007746F5" w:rsidRDefault="007746F5" w:rsidP="004C7F4E">
            <w:pPr>
              <w:spacing w:after="0"/>
              <w:rPr>
                <w:rFonts w:ascii="Arial" w:hAnsi="Arial" w:cs="Arial"/>
                <w:b/>
              </w:rPr>
            </w:pPr>
          </w:p>
        </w:tc>
        <w:tc>
          <w:tcPr>
            <w:tcW w:w="7561" w:type="dxa"/>
            <w:tcBorders>
              <w:top w:val="single" w:sz="4" w:space="0" w:color="F3A3B9"/>
              <w:left w:val="nil"/>
              <w:bottom w:val="single" w:sz="4" w:space="0" w:color="E21951"/>
              <w:right w:val="single" w:sz="4" w:space="0" w:color="E21951"/>
            </w:tcBorders>
            <w:shd w:val="clear" w:color="auto" w:fill="auto"/>
          </w:tcPr>
          <w:p w14:paraId="06598125" w14:textId="77777777" w:rsidR="007746F5" w:rsidRDefault="007746F5" w:rsidP="004C7F4E">
            <w:pPr>
              <w:spacing w:after="0"/>
              <w:rPr>
                <w:rFonts w:ascii="Arial" w:hAnsi="Arial" w:cs="Arial"/>
              </w:rPr>
            </w:pPr>
          </w:p>
        </w:tc>
      </w:tr>
    </w:tbl>
    <w:p w14:paraId="74A1E263" w14:textId="77777777" w:rsidR="007746F5" w:rsidRDefault="007746F5" w:rsidP="007746F5">
      <w:pPr>
        <w:spacing w:after="0" w:line="240" w:lineRule="auto"/>
        <w:rPr>
          <w:rFonts w:ascii="Arial" w:hAnsi="Arial" w:cs="Arial"/>
          <w:b/>
          <w:color w:val="FF0000"/>
          <w:sz w:val="24"/>
          <w:szCs w:val="36"/>
        </w:rPr>
      </w:pPr>
      <w:r>
        <w:rPr>
          <w:rFonts w:ascii="Arial" w:hAnsi="Arial" w:cs="Arial"/>
          <w:b/>
          <w:color w:val="FF0000"/>
          <w:sz w:val="24"/>
          <w:szCs w:val="36"/>
        </w:rPr>
        <w:br w:type="page"/>
      </w:r>
    </w:p>
    <w:p w14:paraId="372EBE83" w14:textId="4D833C02" w:rsidR="00850998" w:rsidRPr="0004345B" w:rsidRDefault="00850998" w:rsidP="00850998">
      <w:pPr>
        <w:pStyle w:val="SectionHead"/>
      </w:pPr>
      <w:bookmarkStart w:id="10" w:name="_Toc520755529"/>
      <w:r w:rsidRPr="0004345B">
        <w:rPr>
          <w:noProof/>
          <w:lang w:eastAsia="en-GB"/>
        </w:rPr>
        <w:lastRenderedPageBreak/>
        <w:drawing>
          <wp:anchor distT="0" distB="0" distL="114300" distR="114300" simplePos="0" relativeHeight="251661312" behindDoc="0" locked="0" layoutInCell="1" allowOverlap="1" wp14:anchorId="539B4135" wp14:editId="16C900E8">
            <wp:simplePos x="0" y="0"/>
            <wp:positionH relativeFrom="column">
              <wp:posOffset>5756910</wp:posOffset>
            </wp:positionH>
            <wp:positionV relativeFrom="paragraph">
              <wp:posOffset>55245</wp:posOffset>
            </wp:positionV>
            <wp:extent cx="359410" cy="359410"/>
            <wp:effectExtent l="0" t="0" r="2540" b="2540"/>
            <wp:wrapNone/>
            <wp:docPr id="10"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9">
                      <a:extLst>
                        <a:ext uri="{28A0092B-C50C-407E-A947-70E740481C1C}">
                          <a14:useLocalDpi xmlns:a14="http://schemas.microsoft.com/office/drawing/2010/main" val="0"/>
                        </a:ext>
                      </a:extLst>
                    </a:blip>
                    <a:stretch>
                      <a:fillRect/>
                    </a:stretch>
                  </pic:blipFill>
                  <pic:spPr bwMode="auto">
                    <a:xfrm>
                      <a:off x="0" y="0"/>
                      <a:ext cx="359410" cy="359410"/>
                    </a:xfrm>
                    <a:prstGeom prst="rect">
                      <a:avLst/>
                    </a:prstGeom>
                    <a:noFill/>
                  </pic:spPr>
                </pic:pic>
              </a:graphicData>
            </a:graphic>
            <wp14:sizeRelH relativeFrom="page">
              <wp14:pctWidth>0</wp14:pctWidth>
            </wp14:sizeRelH>
            <wp14:sizeRelV relativeFrom="page">
              <wp14:pctHeight>0</wp14:pctHeight>
            </wp14:sizeRelV>
          </wp:anchor>
        </w:drawing>
      </w:r>
      <w:r w:rsidR="002E3B8F" w:rsidRPr="0004345B">
        <w:t>Lesson plan 3</w:t>
      </w:r>
      <w:r w:rsidRPr="0004345B">
        <w:t xml:space="preserve">: </w:t>
      </w:r>
      <w:bookmarkEnd w:id="10"/>
      <w:r w:rsidR="001D017D" w:rsidRPr="00A27F7A">
        <w:t>Combining Transformations</w:t>
      </w:r>
    </w:p>
    <w:tbl>
      <w:tblPr>
        <w:tblStyle w:val="TableGrid"/>
        <w:tblW w:w="0" w:type="auto"/>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2158"/>
        <w:gridCol w:w="7372"/>
      </w:tblGrid>
      <w:tr w:rsidR="007746F5" w:rsidRPr="00752A8C" w14:paraId="45B079E4" w14:textId="77777777" w:rsidTr="004C7F4E">
        <w:tc>
          <w:tcPr>
            <w:tcW w:w="2185" w:type="dxa"/>
            <w:tcBorders>
              <w:top w:val="nil"/>
              <w:left w:val="nil"/>
              <w:bottom w:val="nil"/>
              <w:right w:val="nil"/>
            </w:tcBorders>
            <w:shd w:val="clear" w:color="auto" w:fill="F4A1B8"/>
          </w:tcPr>
          <w:p w14:paraId="4A7FC241" w14:textId="77777777" w:rsidR="007746F5" w:rsidRPr="00752A8C" w:rsidRDefault="007746F5" w:rsidP="004C7F4E">
            <w:pPr>
              <w:spacing w:after="0"/>
              <w:rPr>
                <w:rFonts w:ascii="Arial" w:hAnsi="Arial" w:cs="Arial"/>
                <w:b/>
              </w:rPr>
            </w:pPr>
            <w:r>
              <w:rPr>
                <w:rFonts w:ascii="Arial" w:hAnsi="Arial" w:cs="Arial"/>
                <w:b/>
              </w:rPr>
              <w:t>Preparation</w:t>
            </w:r>
          </w:p>
        </w:tc>
        <w:tc>
          <w:tcPr>
            <w:tcW w:w="7561" w:type="dxa"/>
            <w:tcBorders>
              <w:top w:val="nil"/>
              <w:left w:val="nil"/>
              <w:bottom w:val="nil"/>
              <w:right w:val="nil"/>
            </w:tcBorders>
            <w:shd w:val="clear" w:color="auto" w:fill="F4A1B8"/>
          </w:tcPr>
          <w:p w14:paraId="5B96DD31" w14:textId="64C01606" w:rsidR="007746F5" w:rsidRDefault="007C1EF4" w:rsidP="007C1EF4">
            <w:pPr>
              <w:pStyle w:val="Bulletedlist"/>
              <w:numPr>
                <w:ilvl w:val="0"/>
                <w:numId w:val="0"/>
              </w:numPr>
              <w:ind w:left="357"/>
              <w:rPr>
                <w:highlight w:val="yellow"/>
              </w:rPr>
            </w:pPr>
            <w:r w:rsidRPr="00185315">
              <w:t>Use the websites from the PowerPoint if you would like to pre-make any graphs ready to be translated during the lesson.</w:t>
            </w:r>
          </w:p>
        </w:tc>
      </w:tr>
      <w:tr w:rsidR="007746F5" w:rsidRPr="00752A8C" w14:paraId="36A09EC7" w14:textId="77777777" w:rsidTr="004C7F4E">
        <w:tc>
          <w:tcPr>
            <w:tcW w:w="2185" w:type="dxa"/>
            <w:tcBorders>
              <w:top w:val="nil"/>
              <w:left w:val="nil"/>
              <w:bottom w:val="nil"/>
              <w:right w:val="nil"/>
            </w:tcBorders>
            <w:shd w:val="clear" w:color="auto" w:fill="auto"/>
          </w:tcPr>
          <w:p w14:paraId="1E40F88C" w14:textId="77777777" w:rsidR="007746F5" w:rsidRPr="00752A8C" w:rsidRDefault="007746F5" w:rsidP="004C7F4E">
            <w:pPr>
              <w:spacing w:after="0"/>
              <w:rPr>
                <w:rFonts w:ascii="Arial" w:hAnsi="Arial" w:cs="Arial"/>
                <w:b/>
              </w:rPr>
            </w:pPr>
          </w:p>
        </w:tc>
        <w:tc>
          <w:tcPr>
            <w:tcW w:w="7561" w:type="dxa"/>
            <w:tcBorders>
              <w:top w:val="nil"/>
              <w:left w:val="nil"/>
              <w:bottom w:val="nil"/>
              <w:right w:val="nil"/>
            </w:tcBorders>
            <w:shd w:val="clear" w:color="auto" w:fill="auto"/>
          </w:tcPr>
          <w:p w14:paraId="3D8BC8BC" w14:textId="77777777" w:rsidR="007746F5" w:rsidRDefault="007746F5" w:rsidP="004C7F4E">
            <w:pPr>
              <w:pStyle w:val="Bulletedlist"/>
              <w:numPr>
                <w:ilvl w:val="0"/>
                <w:numId w:val="0"/>
              </w:numPr>
              <w:spacing w:after="0"/>
              <w:ind w:left="720"/>
              <w:rPr>
                <w:highlight w:val="yellow"/>
              </w:rPr>
            </w:pPr>
          </w:p>
        </w:tc>
      </w:tr>
      <w:tr w:rsidR="007746F5" w:rsidRPr="00752A8C" w14:paraId="5B919A00" w14:textId="77777777" w:rsidTr="004C7F4E">
        <w:tc>
          <w:tcPr>
            <w:tcW w:w="2185" w:type="dxa"/>
            <w:tcBorders>
              <w:top w:val="nil"/>
              <w:left w:val="nil"/>
              <w:bottom w:val="nil"/>
              <w:right w:val="nil"/>
            </w:tcBorders>
            <w:shd w:val="clear" w:color="auto" w:fill="F4A1B8"/>
          </w:tcPr>
          <w:p w14:paraId="4AF800E6" w14:textId="77777777" w:rsidR="007746F5" w:rsidRPr="00752A8C" w:rsidRDefault="007746F5" w:rsidP="004C7F4E">
            <w:pPr>
              <w:spacing w:after="0"/>
              <w:rPr>
                <w:rFonts w:ascii="Arial" w:hAnsi="Arial" w:cs="Arial"/>
                <w:b/>
              </w:rPr>
            </w:pPr>
            <w:r w:rsidRPr="00752A8C">
              <w:rPr>
                <w:rFonts w:ascii="Arial" w:hAnsi="Arial" w:cs="Arial"/>
                <w:b/>
              </w:rPr>
              <w:t xml:space="preserve">Resources </w:t>
            </w:r>
          </w:p>
        </w:tc>
        <w:tc>
          <w:tcPr>
            <w:tcW w:w="7561" w:type="dxa"/>
            <w:tcBorders>
              <w:top w:val="nil"/>
              <w:left w:val="nil"/>
              <w:bottom w:val="nil"/>
              <w:right w:val="nil"/>
            </w:tcBorders>
            <w:shd w:val="clear" w:color="auto" w:fill="F4A1B8"/>
          </w:tcPr>
          <w:p w14:paraId="274751C5" w14:textId="3E4BAEB7" w:rsidR="007746F5" w:rsidRPr="00CB0436" w:rsidRDefault="00A92F91" w:rsidP="004C7F4E">
            <w:pPr>
              <w:pStyle w:val="Bulletedlist"/>
              <w:numPr>
                <w:ilvl w:val="0"/>
                <w:numId w:val="16"/>
              </w:numPr>
              <w:spacing w:after="0"/>
            </w:pPr>
            <w:r w:rsidRPr="00CB0436">
              <w:t xml:space="preserve">PowerPoint #3 </w:t>
            </w:r>
            <w:r w:rsidR="00CB0436" w:rsidRPr="00CB0436">
              <w:t>‘Combining Transformations’</w:t>
            </w:r>
          </w:p>
          <w:p w14:paraId="7618C0B7" w14:textId="4E5F565E" w:rsidR="007746F5" w:rsidRPr="00CB0436" w:rsidRDefault="00A92F91" w:rsidP="004C7F4E">
            <w:pPr>
              <w:pStyle w:val="Bulletedlist"/>
              <w:numPr>
                <w:ilvl w:val="0"/>
                <w:numId w:val="16"/>
              </w:numPr>
              <w:spacing w:after="0"/>
            </w:pPr>
            <w:r w:rsidRPr="00CB0436">
              <w:t>Worksheet C</w:t>
            </w:r>
          </w:p>
          <w:p w14:paraId="34E54B96" w14:textId="2F80C07C" w:rsidR="007746F5" w:rsidRPr="00CB0436" w:rsidRDefault="00A92F91" w:rsidP="004C7F4E">
            <w:pPr>
              <w:pStyle w:val="Bulletedlist"/>
              <w:numPr>
                <w:ilvl w:val="0"/>
                <w:numId w:val="16"/>
              </w:numPr>
              <w:spacing w:after="0"/>
            </w:pPr>
            <w:r w:rsidRPr="00CB0436">
              <w:t xml:space="preserve">squared paper would be beneficial for </w:t>
            </w:r>
            <w:r w:rsidR="00C7540C">
              <w:t>learner</w:t>
            </w:r>
            <w:r w:rsidRPr="00CB0436">
              <w:t xml:space="preserve"> sketches</w:t>
            </w:r>
          </w:p>
        </w:tc>
      </w:tr>
      <w:tr w:rsidR="007746F5" w:rsidRPr="00752A8C" w14:paraId="6BB6664E" w14:textId="77777777" w:rsidTr="004C7F4E">
        <w:tc>
          <w:tcPr>
            <w:tcW w:w="2185" w:type="dxa"/>
            <w:tcBorders>
              <w:top w:val="nil"/>
              <w:left w:val="nil"/>
              <w:bottom w:val="nil"/>
              <w:right w:val="nil"/>
            </w:tcBorders>
            <w:shd w:val="clear" w:color="auto" w:fill="auto"/>
          </w:tcPr>
          <w:p w14:paraId="7BCDCA0A" w14:textId="77777777" w:rsidR="007746F5" w:rsidRPr="00752A8C" w:rsidRDefault="007746F5" w:rsidP="004C7F4E">
            <w:pPr>
              <w:spacing w:after="0"/>
              <w:rPr>
                <w:rFonts w:ascii="Arial" w:hAnsi="Arial" w:cs="Arial"/>
                <w:b/>
              </w:rPr>
            </w:pPr>
          </w:p>
        </w:tc>
        <w:tc>
          <w:tcPr>
            <w:tcW w:w="7561" w:type="dxa"/>
            <w:tcBorders>
              <w:top w:val="nil"/>
              <w:left w:val="nil"/>
              <w:bottom w:val="nil"/>
              <w:right w:val="nil"/>
            </w:tcBorders>
            <w:shd w:val="clear" w:color="auto" w:fill="auto"/>
          </w:tcPr>
          <w:p w14:paraId="20CCCBE2" w14:textId="77777777" w:rsidR="007746F5" w:rsidRPr="00752A8C" w:rsidRDefault="007746F5" w:rsidP="004C7F4E">
            <w:pPr>
              <w:pStyle w:val="ListParagraph"/>
              <w:spacing w:after="0"/>
              <w:rPr>
                <w:rFonts w:ascii="Arial" w:hAnsi="Arial" w:cs="Arial"/>
                <w:color w:val="FF0000"/>
              </w:rPr>
            </w:pPr>
          </w:p>
        </w:tc>
      </w:tr>
      <w:tr w:rsidR="007746F5" w:rsidRPr="00752A8C" w14:paraId="0C81B35E" w14:textId="77777777" w:rsidTr="004C7F4E">
        <w:tc>
          <w:tcPr>
            <w:tcW w:w="2185" w:type="dxa"/>
            <w:tcBorders>
              <w:top w:val="nil"/>
              <w:left w:val="nil"/>
              <w:bottom w:val="nil"/>
              <w:right w:val="nil"/>
            </w:tcBorders>
            <w:shd w:val="clear" w:color="auto" w:fill="F4A1B8"/>
          </w:tcPr>
          <w:p w14:paraId="4F7FA9EF" w14:textId="77777777" w:rsidR="007746F5" w:rsidRPr="00752A8C" w:rsidRDefault="007746F5" w:rsidP="004C7F4E">
            <w:pPr>
              <w:spacing w:after="0"/>
              <w:rPr>
                <w:rFonts w:ascii="Arial" w:hAnsi="Arial" w:cs="Arial"/>
                <w:b/>
              </w:rPr>
            </w:pPr>
            <w:r w:rsidRPr="00752A8C">
              <w:rPr>
                <w:rFonts w:ascii="Arial" w:hAnsi="Arial" w:cs="Arial"/>
                <w:b/>
              </w:rPr>
              <w:t>Learning objectives</w:t>
            </w:r>
          </w:p>
        </w:tc>
        <w:tc>
          <w:tcPr>
            <w:tcW w:w="7561" w:type="dxa"/>
            <w:tcBorders>
              <w:top w:val="nil"/>
              <w:left w:val="nil"/>
              <w:bottom w:val="nil"/>
              <w:right w:val="nil"/>
            </w:tcBorders>
            <w:shd w:val="clear" w:color="auto" w:fill="F4A1B8"/>
          </w:tcPr>
          <w:p w14:paraId="6FA7095E" w14:textId="77777777" w:rsidR="007746F5" w:rsidRPr="00567770" w:rsidRDefault="007746F5" w:rsidP="004C7F4E">
            <w:pPr>
              <w:spacing w:after="0"/>
              <w:rPr>
                <w:rFonts w:ascii="Arial" w:hAnsi="Arial" w:cs="Arial"/>
              </w:rPr>
            </w:pPr>
            <w:r w:rsidRPr="00567770">
              <w:rPr>
                <w:rFonts w:ascii="Arial" w:hAnsi="Arial" w:cs="Arial"/>
              </w:rPr>
              <w:t xml:space="preserve">By the end of the lesson: </w:t>
            </w:r>
          </w:p>
          <w:p w14:paraId="761F494A" w14:textId="57917DC7" w:rsidR="007746F5" w:rsidRPr="001C6081" w:rsidRDefault="007746F5" w:rsidP="004C7F4E">
            <w:pPr>
              <w:pStyle w:val="Bulletedlist"/>
              <w:numPr>
                <w:ilvl w:val="0"/>
                <w:numId w:val="17"/>
              </w:numPr>
              <w:tabs>
                <w:tab w:val="left" w:pos="2810"/>
              </w:tabs>
              <w:spacing w:after="0"/>
            </w:pPr>
            <w:r w:rsidRPr="00752A8C">
              <w:rPr>
                <w:b/>
                <w:i/>
              </w:rPr>
              <w:t>all</w:t>
            </w:r>
            <w:r w:rsidRPr="00752A8C">
              <w:t xml:space="preserve"> le</w:t>
            </w:r>
            <w:r w:rsidRPr="001C6081">
              <w:t xml:space="preserve">arners </w:t>
            </w:r>
            <w:r w:rsidRPr="00D6164E">
              <w:t>should</w:t>
            </w:r>
            <w:r w:rsidR="004A7FD6" w:rsidRPr="00D6164E">
              <w:t xml:space="preserve"> </w:t>
            </w:r>
            <w:r w:rsidR="00D6164E" w:rsidRPr="00D6164E">
              <w:t>be able to apply</w:t>
            </w:r>
            <w:r w:rsidRPr="00D6164E">
              <w:t xml:space="preserve"> </w:t>
            </w:r>
            <w:r w:rsidR="00D6164E">
              <w:t xml:space="preserve">any </w:t>
            </w:r>
            <w:r w:rsidR="007F4701">
              <w:t>single</w:t>
            </w:r>
            <w:r w:rsidR="00D6164E">
              <w:t xml:space="preserve"> </w:t>
            </w:r>
            <w:r w:rsidR="002208BA">
              <w:t xml:space="preserve">graph transformation </w:t>
            </w:r>
            <w:r w:rsidR="007F4701">
              <w:t xml:space="preserve">seen in this </w:t>
            </w:r>
            <w:proofErr w:type="gramStart"/>
            <w:r w:rsidR="007F4701">
              <w:t>topic</w:t>
            </w:r>
            <w:proofErr w:type="gramEnd"/>
          </w:p>
          <w:p w14:paraId="294B9C89" w14:textId="03931596" w:rsidR="007746F5" w:rsidRPr="001C6081" w:rsidRDefault="007746F5" w:rsidP="004C7F4E">
            <w:pPr>
              <w:pStyle w:val="Bulletedlist"/>
              <w:numPr>
                <w:ilvl w:val="0"/>
                <w:numId w:val="17"/>
              </w:numPr>
              <w:tabs>
                <w:tab w:val="left" w:pos="2810"/>
              </w:tabs>
              <w:spacing w:after="0"/>
            </w:pPr>
            <w:r w:rsidRPr="001C6081">
              <w:t xml:space="preserve">most learners should </w:t>
            </w:r>
            <w:r w:rsidR="008029F6">
              <w:t xml:space="preserve">be able to correctly apply a simple combination of 2 different transformations </w:t>
            </w:r>
            <w:r w:rsidR="00D6164E">
              <w:t xml:space="preserve">that occur in two different </w:t>
            </w:r>
            <w:proofErr w:type="gramStart"/>
            <w:r w:rsidR="00D6164E">
              <w:t>directions</w:t>
            </w:r>
            <w:proofErr w:type="gramEnd"/>
          </w:p>
          <w:p w14:paraId="54C108F6" w14:textId="29CA27BF" w:rsidR="007746F5" w:rsidRPr="00752A8C" w:rsidRDefault="007746F5" w:rsidP="004C7F4E">
            <w:pPr>
              <w:pStyle w:val="Bulletedlist"/>
              <w:numPr>
                <w:ilvl w:val="0"/>
                <w:numId w:val="17"/>
              </w:numPr>
              <w:tabs>
                <w:tab w:val="left" w:pos="2810"/>
              </w:tabs>
              <w:spacing w:after="0"/>
            </w:pPr>
            <w:r w:rsidRPr="001C6081">
              <w:t>some lea</w:t>
            </w:r>
            <w:r w:rsidRPr="00752A8C">
              <w:t xml:space="preserve">rners </w:t>
            </w:r>
            <w:r>
              <w:t>should</w:t>
            </w:r>
            <w:r w:rsidRPr="00752A8C">
              <w:t xml:space="preserve"> </w:t>
            </w:r>
            <w:r w:rsidR="000D0AA0">
              <w:t xml:space="preserve">be able to correctly apply any combination of transformations, regardless of type or </w:t>
            </w:r>
            <w:r w:rsidR="008029F6">
              <w:t>direction.</w:t>
            </w:r>
            <w:r w:rsidRPr="00752A8C">
              <w:t xml:space="preserve"> </w:t>
            </w:r>
          </w:p>
        </w:tc>
      </w:tr>
    </w:tbl>
    <w:p w14:paraId="66CAC323" w14:textId="77777777" w:rsidR="007746F5" w:rsidRDefault="007746F5" w:rsidP="007746F5">
      <w:pPr>
        <w:pStyle w:val="Body"/>
      </w:pPr>
    </w:p>
    <w:p w14:paraId="60C192E7" w14:textId="77777777" w:rsidR="007746F5" w:rsidRPr="00771CD1" w:rsidRDefault="007746F5" w:rsidP="006D6748">
      <w:pPr>
        <w:pStyle w:val="AHead"/>
        <w:spacing w:after="120"/>
        <w:rPr>
          <w:sz w:val="24"/>
          <w:szCs w:val="24"/>
        </w:rPr>
      </w:pPr>
      <w:r>
        <w:rPr>
          <w:sz w:val="24"/>
          <w:szCs w:val="24"/>
        </w:rPr>
        <w:t>Common m</w:t>
      </w:r>
      <w:r w:rsidRPr="00771CD1">
        <w:rPr>
          <w:sz w:val="24"/>
          <w:szCs w:val="24"/>
        </w:rPr>
        <w:t>isconceptions</w:t>
      </w:r>
    </w:p>
    <w:tbl>
      <w:tblPr>
        <w:tblStyle w:val="TableGrid"/>
        <w:tblW w:w="9781" w:type="dxa"/>
        <w:tblInd w:w="108"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ook w:val="04A0" w:firstRow="1" w:lastRow="0" w:firstColumn="1" w:lastColumn="0" w:noHBand="0" w:noVBand="1"/>
      </w:tblPr>
      <w:tblGrid>
        <w:gridCol w:w="2552"/>
        <w:gridCol w:w="2977"/>
        <w:gridCol w:w="4252"/>
      </w:tblGrid>
      <w:tr w:rsidR="007746F5" w:rsidRPr="00303586" w14:paraId="7D39B5A4" w14:textId="77777777" w:rsidTr="004C7F4E">
        <w:tc>
          <w:tcPr>
            <w:tcW w:w="2552" w:type="dxa"/>
            <w:shd w:val="clear" w:color="auto" w:fill="E21951"/>
            <w:vAlign w:val="center"/>
          </w:tcPr>
          <w:p w14:paraId="7D2D8E0B"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Misconception</w:t>
            </w:r>
          </w:p>
        </w:tc>
        <w:tc>
          <w:tcPr>
            <w:tcW w:w="2977" w:type="dxa"/>
            <w:shd w:val="clear" w:color="auto" w:fill="E21951"/>
            <w:vAlign w:val="center"/>
          </w:tcPr>
          <w:p w14:paraId="57AF2BF0"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Problems this can cause</w:t>
            </w:r>
          </w:p>
        </w:tc>
        <w:tc>
          <w:tcPr>
            <w:tcW w:w="4252" w:type="dxa"/>
            <w:shd w:val="clear" w:color="auto" w:fill="E21951"/>
            <w:vAlign w:val="center"/>
          </w:tcPr>
          <w:p w14:paraId="76357E43" w14:textId="77777777" w:rsidR="007746F5" w:rsidRPr="00303586" w:rsidRDefault="007746F5" w:rsidP="004C7F4E">
            <w:pPr>
              <w:spacing w:after="0"/>
              <w:jc w:val="center"/>
              <w:rPr>
                <w:rFonts w:ascii="Arial" w:hAnsi="Arial" w:cs="Arial"/>
                <w:b/>
                <w:color w:val="FFFFFF" w:themeColor="background1"/>
                <w:sz w:val="20"/>
                <w:szCs w:val="20"/>
              </w:rPr>
            </w:pPr>
            <w:r w:rsidRPr="00303586">
              <w:rPr>
                <w:rFonts w:ascii="Arial" w:hAnsi="Arial" w:cs="Arial"/>
                <w:b/>
                <w:color w:val="FFFFFF" w:themeColor="background1"/>
                <w:sz w:val="20"/>
                <w:szCs w:val="20"/>
              </w:rPr>
              <w:t>An example way to resolve the misconception</w:t>
            </w:r>
          </w:p>
        </w:tc>
      </w:tr>
      <w:tr w:rsidR="007746F5" w14:paraId="6A5F81F3" w14:textId="77777777" w:rsidTr="004C7F4E">
        <w:tc>
          <w:tcPr>
            <w:tcW w:w="2552" w:type="dxa"/>
          </w:tcPr>
          <w:p w14:paraId="29FA4499" w14:textId="30C6C357" w:rsidR="007746F5" w:rsidRPr="008647D0" w:rsidRDefault="00456CF9" w:rsidP="004C7F4E">
            <w:pPr>
              <w:spacing w:before="100" w:after="0"/>
              <w:rPr>
                <w:rFonts w:ascii="Arial" w:hAnsi="Arial" w:cs="Arial"/>
                <w:sz w:val="20"/>
                <w:szCs w:val="20"/>
              </w:rPr>
            </w:pPr>
            <w:r>
              <w:rPr>
                <w:rFonts w:ascii="Arial" w:hAnsi="Arial" w:cs="Arial"/>
                <w:sz w:val="20"/>
                <w:szCs w:val="20"/>
              </w:rPr>
              <w:t xml:space="preserve">For stretches in the </w:t>
            </w:r>
            <m:oMath>
              <m:r>
                <w:rPr>
                  <w:rFonts w:ascii="Cambria Math" w:hAnsi="Cambria Math" w:cs="Arial"/>
                  <w:sz w:val="20"/>
                  <w:szCs w:val="20"/>
                </w:rPr>
                <m:t>x</m:t>
              </m:r>
            </m:oMath>
            <w:r>
              <w:rPr>
                <w:rFonts w:ascii="Arial" w:hAnsi="Arial" w:cs="Arial"/>
                <w:sz w:val="20"/>
                <w:szCs w:val="20"/>
              </w:rPr>
              <w:t xml:space="preserve"> direction, that the </w:t>
            </w:r>
            <w:r w:rsidR="00AB57AD">
              <w:rPr>
                <w:rFonts w:ascii="Arial" w:hAnsi="Arial" w:cs="Arial"/>
                <w:sz w:val="20"/>
                <w:szCs w:val="20"/>
              </w:rPr>
              <w:t xml:space="preserve">scale factor is </w:t>
            </w:r>
            <m:oMath>
              <m:r>
                <w:rPr>
                  <w:rFonts w:ascii="Cambria Math" w:hAnsi="Cambria Math" w:cs="Arial"/>
                  <w:sz w:val="20"/>
                  <w:szCs w:val="20"/>
                </w:rPr>
                <m:t>a</m:t>
              </m:r>
            </m:oMath>
            <w:r w:rsidR="00AB57AD">
              <w:rPr>
                <w:rFonts w:ascii="Arial" w:hAnsi="Arial" w:cs="Arial"/>
                <w:sz w:val="20"/>
                <w:szCs w:val="20"/>
              </w:rPr>
              <w:t xml:space="preserve"> , and not </w:t>
            </w:r>
            <m:oMath>
              <m:f>
                <m:fPr>
                  <m:ctrlPr>
                    <w:rPr>
                      <w:rFonts w:ascii="Cambria Math" w:hAnsi="Cambria Math" w:cs="Arial"/>
                      <w:i/>
                      <w:sz w:val="20"/>
                      <w:szCs w:val="20"/>
                    </w:rPr>
                  </m:ctrlPr>
                </m:fPr>
                <m:num>
                  <m:r>
                    <w:rPr>
                      <w:rFonts w:ascii="Cambria Math" w:hAnsi="Cambria Math" w:cs="Arial"/>
                      <w:sz w:val="20"/>
                      <w:szCs w:val="20"/>
                    </w:rPr>
                    <m:t>1</m:t>
                  </m:r>
                </m:num>
                <m:den>
                  <m:r>
                    <w:rPr>
                      <w:rFonts w:ascii="Cambria Math" w:hAnsi="Cambria Math" w:cs="Arial"/>
                      <w:sz w:val="20"/>
                      <w:szCs w:val="20"/>
                    </w:rPr>
                    <m:t>x</m:t>
                  </m:r>
                </m:den>
              </m:f>
            </m:oMath>
            <w:r w:rsidR="00724131">
              <w:rPr>
                <w:rFonts w:ascii="Arial" w:hAnsi="Arial" w:cs="Arial"/>
                <w:sz w:val="20"/>
                <w:szCs w:val="20"/>
              </w:rPr>
              <w:t>.</w:t>
            </w:r>
          </w:p>
        </w:tc>
        <w:tc>
          <w:tcPr>
            <w:tcW w:w="2977" w:type="dxa"/>
          </w:tcPr>
          <w:p w14:paraId="01266A57" w14:textId="1F341159" w:rsidR="007746F5" w:rsidRDefault="00AB57AD" w:rsidP="004C7F4E">
            <w:pPr>
              <w:spacing w:before="100" w:after="0"/>
              <w:rPr>
                <w:rFonts w:ascii="Arial" w:hAnsi="Arial" w:cs="Arial"/>
                <w:sz w:val="20"/>
                <w:szCs w:val="20"/>
              </w:rPr>
            </w:pPr>
            <w:r>
              <w:rPr>
                <w:rFonts w:ascii="Arial" w:hAnsi="Arial" w:cs="Arial"/>
                <w:sz w:val="20"/>
                <w:szCs w:val="20"/>
              </w:rPr>
              <w:t>Learners will draw their sketches incorrectly</w:t>
            </w:r>
            <w:r w:rsidR="00D67C05">
              <w:rPr>
                <w:rFonts w:ascii="Arial" w:hAnsi="Arial" w:cs="Arial"/>
                <w:sz w:val="20"/>
                <w:szCs w:val="20"/>
              </w:rPr>
              <w:t>.</w:t>
            </w:r>
          </w:p>
        </w:tc>
        <w:tc>
          <w:tcPr>
            <w:tcW w:w="4252" w:type="dxa"/>
          </w:tcPr>
          <w:p w14:paraId="4666A1F1" w14:textId="3906D4AC" w:rsidR="007746F5" w:rsidRDefault="00D67C05" w:rsidP="004C7F4E">
            <w:pPr>
              <w:spacing w:before="100" w:after="0"/>
              <w:rPr>
                <w:rFonts w:ascii="Arial" w:hAnsi="Arial" w:cs="Arial"/>
                <w:sz w:val="20"/>
                <w:szCs w:val="20"/>
              </w:rPr>
            </w:pPr>
            <w:r>
              <w:rPr>
                <w:rFonts w:ascii="Arial" w:hAnsi="Arial" w:cs="Arial"/>
                <w:sz w:val="20"/>
                <w:szCs w:val="20"/>
              </w:rPr>
              <w:t xml:space="preserve">Constantly reinforce with the </w:t>
            </w:r>
            <w:r w:rsidR="00C7540C">
              <w:rPr>
                <w:rFonts w:ascii="Arial" w:hAnsi="Arial" w:cs="Arial"/>
                <w:sz w:val="20"/>
                <w:szCs w:val="20"/>
              </w:rPr>
              <w:t>learner</w:t>
            </w:r>
            <w:r>
              <w:rPr>
                <w:rFonts w:ascii="Arial" w:hAnsi="Arial" w:cs="Arial"/>
                <w:sz w:val="20"/>
                <w:szCs w:val="20"/>
              </w:rPr>
              <w:t xml:space="preserve">s the </w:t>
            </w:r>
            <m:oMath>
              <m:r>
                <w:rPr>
                  <w:rFonts w:ascii="Cambria Math" w:hAnsi="Cambria Math" w:cs="Arial"/>
                  <w:sz w:val="20"/>
                  <w:szCs w:val="20"/>
                </w:rPr>
                <m:t>x</m:t>
              </m:r>
            </m:oMath>
            <w:r w:rsidR="004A7FD6">
              <w:rPr>
                <w:rFonts w:ascii="Arial" w:hAnsi="Arial" w:cs="Arial"/>
                <w:sz w:val="20"/>
                <w:szCs w:val="20"/>
              </w:rPr>
              <w:t xml:space="preserve"> direction always reacts in an ‘inverse’ way.</w:t>
            </w:r>
          </w:p>
        </w:tc>
      </w:tr>
    </w:tbl>
    <w:p w14:paraId="6D093A97" w14:textId="77777777" w:rsidR="007746F5" w:rsidRDefault="007746F5" w:rsidP="007746F5">
      <w:pPr>
        <w:rPr>
          <w:rFonts w:ascii="Arial" w:hAnsi="Arial" w:cs="Arial"/>
          <w:b/>
          <w:color w:val="FF0000"/>
          <w:sz w:val="24"/>
          <w:szCs w:val="36"/>
        </w:rPr>
      </w:pPr>
    </w:p>
    <w:tbl>
      <w:tblPr>
        <w:tblStyle w:val="TableGrid"/>
        <w:tblW w:w="9781" w:type="dxa"/>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1060"/>
        <w:gridCol w:w="8721"/>
      </w:tblGrid>
      <w:tr w:rsidR="007746F5" w:rsidRPr="00752A8C" w14:paraId="2E4ED621" w14:textId="77777777" w:rsidTr="004C7F4E">
        <w:trPr>
          <w:tblHeader/>
        </w:trPr>
        <w:tc>
          <w:tcPr>
            <w:tcW w:w="1060" w:type="dxa"/>
            <w:tcBorders>
              <w:top w:val="nil"/>
              <w:left w:val="single" w:sz="4" w:space="0" w:color="E21951"/>
              <w:bottom w:val="single" w:sz="4" w:space="0" w:color="E21951"/>
              <w:right w:val="single" w:sz="4" w:space="0" w:color="E21951"/>
            </w:tcBorders>
            <w:shd w:val="clear" w:color="auto" w:fill="E21951"/>
          </w:tcPr>
          <w:p w14:paraId="1619A19A" w14:textId="77777777" w:rsidR="007746F5" w:rsidRPr="00752A8C" w:rsidRDefault="007746F5" w:rsidP="004C7F4E">
            <w:pPr>
              <w:spacing w:after="0"/>
              <w:rPr>
                <w:rFonts w:ascii="Arial" w:hAnsi="Arial" w:cs="Arial"/>
                <w:b/>
                <w:color w:val="FFFFFF" w:themeColor="background1"/>
              </w:rPr>
            </w:pPr>
            <w:r w:rsidRPr="00752A8C">
              <w:rPr>
                <w:rFonts w:ascii="Arial" w:hAnsi="Arial" w:cs="Arial"/>
                <w:b/>
                <w:color w:val="FFFFFF" w:themeColor="background1"/>
              </w:rPr>
              <w:t>Timings</w:t>
            </w:r>
          </w:p>
        </w:tc>
        <w:tc>
          <w:tcPr>
            <w:tcW w:w="8721" w:type="dxa"/>
            <w:tcBorders>
              <w:top w:val="nil"/>
              <w:left w:val="single" w:sz="4" w:space="0" w:color="E21951"/>
              <w:bottom w:val="single" w:sz="4" w:space="0" w:color="E21951"/>
              <w:right w:val="single" w:sz="4" w:space="0" w:color="E21951"/>
            </w:tcBorders>
            <w:shd w:val="clear" w:color="auto" w:fill="E21951"/>
          </w:tcPr>
          <w:p w14:paraId="70595640" w14:textId="77777777" w:rsidR="007746F5" w:rsidRPr="00752A8C" w:rsidRDefault="007746F5" w:rsidP="004C7F4E">
            <w:pPr>
              <w:spacing w:after="0"/>
              <w:jc w:val="center"/>
              <w:rPr>
                <w:rFonts w:ascii="Arial" w:hAnsi="Arial" w:cs="Arial"/>
                <w:b/>
                <w:color w:val="FFFFFF" w:themeColor="background1"/>
              </w:rPr>
            </w:pPr>
            <w:r w:rsidRPr="00752A8C">
              <w:rPr>
                <w:rFonts w:ascii="Arial" w:hAnsi="Arial" w:cs="Arial"/>
                <w:b/>
                <w:color w:val="FFFFFF" w:themeColor="background1"/>
              </w:rPr>
              <w:t>Activity</w:t>
            </w:r>
          </w:p>
        </w:tc>
      </w:tr>
      <w:tr w:rsidR="007746F5" w:rsidRPr="00752A8C" w14:paraId="730F9E98" w14:textId="77777777" w:rsidTr="004C7F4E">
        <w:tc>
          <w:tcPr>
            <w:tcW w:w="1060" w:type="dxa"/>
            <w:tcBorders>
              <w:top w:val="single" w:sz="4" w:space="0" w:color="E21951"/>
              <w:left w:val="single" w:sz="4" w:space="0" w:color="E21951"/>
              <w:bottom w:val="single" w:sz="4" w:space="0" w:color="E21951"/>
              <w:right w:val="single" w:sz="4" w:space="0" w:color="E21951"/>
            </w:tcBorders>
          </w:tcPr>
          <w:p w14:paraId="217973A7" w14:textId="77777777" w:rsidR="007746F5" w:rsidRPr="00752A8C" w:rsidRDefault="007746F5" w:rsidP="004C7F4E">
            <w:pPr>
              <w:spacing w:after="0"/>
              <w:jc w:val="center"/>
              <w:rPr>
                <w:rFonts w:ascii="Arial" w:hAnsi="Arial" w:cs="Arial"/>
              </w:rPr>
            </w:pPr>
          </w:p>
          <w:p w14:paraId="199F2E5C" w14:textId="77777777" w:rsidR="00B52DE6" w:rsidRDefault="00CE0241" w:rsidP="004C7F4E">
            <w:pPr>
              <w:spacing w:after="0"/>
              <w:jc w:val="center"/>
              <w:rPr>
                <w:rFonts w:ascii="Arial" w:hAnsi="Arial" w:cs="Arial"/>
                <w:color w:val="FF0000"/>
              </w:rPr>
            </w:pPr>
            <w:r w:rsidRPr="00CE0241">
              <w:rPr>
                <w:rFonts w:ascii="Arial" w:hAnsi="Arial" w:cs="Arial"/>
                <w:color w:val="FF0000"/>
              </w:rPr>
              <w:t xml:space="preserve"> </w:t>
            </w:r>
          </w:p>
          <w:p w14:paraId="4B5681F8" w14:textId="75500365" w:rsidR="007746F5" w:rsidRPr="00752A8C" w:rsidRDefault="00CE0241" w:rsidP="004C7F4E">
            <w:pPr>
              <w:spacing w:after="0"/>
              <w:jc w:val="center"/>
              <w:rPr>
                <w:rFonts w:ascii="Arial" w:hAnsi="Arial" w:cs="Arial"/>
                <w:color w:val="FF0000"/>
              </w:rPr>
            </w:pPr>
            <w:r w:rsidRPr="00B52DE6">
              <w:rPr>
                <w:rFonts w:ascii="Arial" w:hAnsi="Arial" w:cs="Arial"/>
                <w:sz w:val="20"/>
                <w:szCs w:val="20"/>
              </w:rPr>
              <w:t>5 mins</w:t>
            </w:r>
            <w:r w:rsidR="007746F5" w:rsidRPr="00B52DE6">
              <w:rPr>
                <w:rFonts w:ascii="Arial" w:hAnsi="Arial" w:cs="Arial"/>
                <w:sz w:val="20"/>
                <w:szCs w:val="20"/>
              </w:rPr>
              <w:t xml:space="preserve"> </w:t>
            </w:r>
          </w:p>
        </w:tc>
        <w:tc>
          <w:tcPr>
            <w:tcW w:w="8721" w:type="dxa"/>
            <w:tcBorders>
              <w:top w:val="single" w:sz="4" w:space="0" w:color="E21951"/>
              <w:left w:val="single" w:sz="4" w:space="0" w:color="E21951"/>
              <w:bottom w:val="single" w:sz="4" w:space="0" w:color="E21951"/>
              <w:right w:val="single" w:sz="4" w:space="0" w:color="E21951"/>
            </w:tcBorders>
          </w:tcPr>
          <w:p w14:paraId="50C4D8B1" w14:textId="77777777" w:rsidR="007746F5" w:rsidRPr="00752A8C" w:rsidRDefault="007746F5" w:rsidP="004C7F4E">
            <w:pPr>
              <w:spacing w:after="120"/>
              <w:rPr>
                <w:rFonts w:ascii="Arial" w:hAnsi="Arial" w:cs="Arial"/>
                <w:b/>
              </w:rPr>
            </w:pPr>
            <w:r w:rsidRPr="00752A8C">
              <w:rPr>
                <w:rFonts w:ascii="Arial" w:hAnsi="Arial" w:cs="Arial"/>
                <w:b/>
              </w:rPr>
              <w:t>Starter/Introduction</w:t>
            </w:r>
          </w:p>
          <w:p w14:paraId="67F2E1F6" w14:textId="3134D0A7" w:rsidR="007746F5" w:rsidRDefault="00CE0241" w:rsidP="004C7F4E">
            <w:pPr>
              <w:pStyle w:val="Body"/>
              <w:spacing w:after="0"/>
            </w:pPr>
            <w:r>
              <w:t xml:space="preserve">To test for understanding </w:t>
            </w:r>
            <w:r w:rsidR="001F1E16">
              <w:t xml:space="preserve">of the previous lessons, see if your </w:t>
            </w:r>
            <w:r w:rsidR="00C7540C">
              <w:t>learner</w:t>
            </w:r>
            <w:r w:rsidR="001F1E16">
              <w:t xml:space="preserve">s can recall </w:t>
            </w:r>
            <w:proofErr w:type="gramStart"/>
            <w:r w:rsidR="00FF205C">
              <w:t>a</w:t>
            </w:r>
            <w:r w:rsidR="00604AC0">
              <w:t>ll of</w:t>
            </w:r>
            <w:proofErr w:type="gramEnd"/>
            <w:r w:rsidR="00604AC0">
              <w:t xml:space="preserve"> the graph transformations from the previous lessons, including </w:t>
            </w:r>
            <w:r w:rsidR="00B55F13">
              <w:t xml:space="preserve">the accompanying function </w:t>
            </w:r>
            <w:r w:rsidR="00604AC0">
              <w:t>notation.</w:t>
            </w:r>
          </w:p>
          <w:p w14:paraId="2E50F68F" w14:textId="77777777" w:rsidR="007746F5" w:rsidRPr="0007326A" w:rsidRDefault="007746F5" w:rsidP="004C7F4E">
            <w:pPr>
              <w:pStyle w:val="Body"/>
              <w:spacing w:after="0"/>
              <w:rPr>
                <w:i/>
                <w:sz w:val="22"/>
                <w:szCs w:val="22"/>
              </w:rPr>
            </w:pPr>
          </w:p>
        </w:tc>
      </w:tr>
      <w:tr w:rsidR="007746F5" w:rsidRPr="00752A8C" w14:paraId="268E354E" w14:textId="77777777" w:rsidTr="00EB1BDA">
        <w:trPr>
          <w:trHeight w:val="3197"/>
        </w:trPr>
        <w:tc>
          <w:tcPr>
            <w:tcW w:w="1060" w:type="dxa"/>
            <w:tcBorders>
              <w:top w:val="single" w:sz="4" w:space="0" w:color="E21951"/>
              <w:left w:val="single" w:sz="4" w:space="0" w:color="E21951"/>
              <w:bottom w:val="single" w:sz="4" w:space="0" w:color="E21951"/>
              <w:right w:val="single" w:sz="4" w:space="0" w:color="E21951"/>
            </w:tcBorders>
          </w:tcPr>
          <w:p w14:paraId="39441478" w14:textId="77777777" w:rsidR="007746F5" w:rsidRPr="00752A8C" w:rsidRDefault="007746F5" w:rsidP="004C7F4E">
            <w:pPr>
              <w:spacing w:after="0"/>
              <w:rPr>
                <w:rFonts w:ascii="Arial" w:hAnsi="Arial" w:cs="Arial"/>
              </w:rPr>
            </w:pPr>
          </w:p>
          <w:p w14:paraId="03D224FA" w14:textId="77777777" w:rsidR="007746F5" w:rsidRPr="00752A8C" w:rsidRDefault="007746F5" w:rsidP="004C7F4E">
            <w:pPr>
              <w:spacing w:after="0"/>
              <w:jc w:val="center"/>
              <w:rPr>
                <w:rFonts w:ascii="Arial" w:hAnsi="Arial" w:cs="Arial"/>
              </w:rPr>
            </w:pPr>
          </w:p>
          <w:p w14:paraId="2FE13515" w14:textId="4AA0B2FF" w:rsidR="007746F5" w:rsidRPr="00EA5C34" w:rsidRDefault="00AB1065" w:rsidP="004C7F4E">
            <w:pPr>
              <w:spacing w:after="0"/>
              <w:jc w:val="center"/>
              <w:rPr>
                <w:rFonts w:ascii="Arial" w:hAnsi="Arial" w:cs="Arial"/>
                <w:sz w:val="20"/>
                <w:szCs w:val="20"/>
              </w:rPr>
            </w:pPr>
            <w:r w:rsidRPr="00EA5C34">
              <w:rPr>
                <w:rFonts w:ascii="Arial" w:hAnsi="Arial" w:cs="Arial"/>
                <w:sz w:val="20"/>
                <w:szCs w:val="20"/>
              </w:rPr>
              <w:t xml:space="preserve">5 min per </w:t>
            </w:r>
            <w:r w:rsidR="00CE19E9" w:rsidRPr="00EA5C34">
              <w:rPr>
                <w:rFonts w:ascii="Arial" w:hAnsi="Arial" w:cs="Arial"/>
                <w:sz w:val="20"/>
                <w:szCs w:val="20"/>
              </w:rPr>
              <w:t>slide</w:t>
            </w:r>
          </w:p>
          <w:p w14:paraId="1D432F63" w14:textId="62FC58D8" w:rsidR="00CE19E9" w:rsidRPr="00EA5C34" w:rsidRDefault="00CE19E9" w:rsidP="004C7F4E">
            <w:pPr>
              <w:spacing w:after="0"/>
              <w:jc w:val="center"/>
              <w:rPr>
                <w:rFonts w:ascii="Arial" w:hAnsi="Arial" w:cs="Arial"/>
                <w:sz w:val="20"/>
                <w:szCs w:val="20"/>
              </w:rPr>
            </w:pPr>
            <w:r w:rsidRPr="00EA5C34">
              <w:rPr>
                <w:rFonts w:ascii="Arial" w:hAnsi="Arial" w:cs="Arial"/>
                <w:sz w:val="20"/>
                <w:szCs w:val="20"/>
              </w:rPr>
              <w:t>(20 mins total)</w:t>
            </w:r>
          </w:p>
          <w:p w14:paraId="6DBE2B30" w14:textId="77777777" w:rsidR="007746F5" w:rsidRPr="00752A8C" w:rsidRDefault="007746F5" w:rsidP="004C7F4E">
            <w:pPr>
              <w:spacing w:after="0"/>
              <w:rPr>
                <w:rFonts w:ascii="Arial" w:hAnsi="Arial" w:cs="Arial"/>
              </w:rPr>
            </w:pPr>
          </w:p>
        </w:tc>
        <w:tc>
          <w:tcPr>
            <w:tcW w:w="8721" w:type="dxa"/>
            <w:tcBorders>
              <w:top w:val="single" w:sz="4" w:space="0" w:color="E21951"/>
              <w:left w:val="single" w:sz="4" w:space="0" w:color="E21951"/>
              <w:bottom w:val="single" w:sz="4" w:space="0" w:color="E21951"/>
              <w:right w:val="single" w:sz="4" w:space="0" w:color="E21951"/>
            </w:tcBorders>
          </w:tcPr>
          <w:p w14:paraId="338BB1FF" w14:textId="77777777" w:rsidR="007746F5" w:rsidRPr="00752A8C" w:rsidRDefault="007746F5" w:rsidP="004C7F4E">
            <w:pPr>
              <w:spacing w:after="120"/>
              <w:rPr>
                <w:rFonts w:ascii="Arial" w:hAnsi="Arial" w:cs="Arial"/>
                <w:b/>
              </w:rPr>
            </w:pPr>
            <w:r w:rsidRPr="00752A8C">
              <w:rPr>
                <w:rFonts w:ascii="Arial" w:hAnsi="Arial" w:cs="Arial"/>
                <w:b/>
              </w:rPr>
              <w:t>Main lesson</w:t>
            </w:r>
          </w:p>
          <w:p w14:paraId="5A70047E" w14:textId="77777777" w:rsidR="00D56426" w:rsidRDefault="005067E4" w:rsidP="00D56426">
            <w:pPr>
              <w:pStyle w:val="paragraph"/>
              <w:spacing w:before="0" w:beforeAutospacing="0" w:after="120" w:afterAutospacing="0" w:line="276" w:lineRule="auto"/>
              <w:textAlignment w:val="baseline"/>
              <w:rPr>
                <w:rStyle w:val="normaltextrun"/>
                <w:rFonts w:ascii="Arial" w:hAnsi="Arial" w:cs="Arial"/>
                <w:sz w:val="20"/>
                <w:szCs w:val="20"/>
              </w:rPr>
            </w:pPr>
            <w:r w:rsidRPr="007B33D0">
              <w:rPr>
                <w:rStyle w:val="normaltextrun"/>
                <w:rFonts w:ascii="Arial" w:hAnsi="Arial" w:cs="Arial"/>
                <w:sz w:val="20"/>
                <w:szCs w:val="20"/>
              </w:rPr>
              <w:t xml:space="preserve">The main activities in this lesson focus around one particular graph. On the accompanying slides there is a different example of a combination of graph transformations that has taken place. The initial one is just a simple stretch of scale factor 2 in the </w:t>
            </w:r>
            <m:oMath>
              <m:r>
                <w:rPr>
                  <w:rStyle w:val="normaltextrun"/>
                  <w:rFonts w:ascii="Cambria Math" w:hAnsi="Cambria Math" w:cs="Arial"/>
                  <w:sz w:val="20"/>
                  <w:szCs w:val="20"/>
                </w:rPr>
                <m:t>y</m:t>
              </m:r>
            </m:oMath>
            <w:r w:rsidRPr="007B33D0">
              <w:rPr>
                <w:rStyle w:val="normaltextrun"/>
                <w:rFonts w:ascii="Arial" w:hAnsi="Arial" w:cs="Arial"/>
                <w:sz w:val="20"/>
                <w:szCs w:val="20"/>
              </w:rPr>
              <w:t xml:space="preserve"> direction. This teaches the </w:t>
            </w:r>
            <w:r w:rsidR="00C7540C">
              <w:rPr>
                <w:rStyle w:val="normaltextrun"/>
                <w:rFonts w:ascii="Arial" w:hAnsi="Arial" w:cs="Arial"/>
                <w:sz w:val="20"/>
                <w:szCs w:val="20"/>
              </w:rPr>
              <w:t>learner</w:t>
            </w:r>
            <w:r w:rsidRPr="007B33D0">
              <w:rPr>
                <w:rStyle w:val="normaltextrun"/>
                <w:rFonts w:ascii="Arial" w:hAnsi="Arial" w:cs="Arial"/>
                <w:sz w:val="20"/>
                <w:szCs w:val="20"/>
              </w:rPr>
              <w:t>s to be able to sketch a graph transformation when they are not given the function itself but a selection of critical points such as roots intercepts and turning points</w:t>
            </w:r>
            <w:r w:rsidR="007B33D0" w:rsidRPr="007B33D0">
              <w:rPr>
                <w:rStyle w:val="normaltextrun"/>
                <w:rFonts w:ascii="Arial" w:hAnsi="Arial" w:cs="Arial"/>
                <w:sz w:val="20"/>
                <w:szCs w:val="20"/>
              </w:rPr>
              <w:t xml:space="preserve">. </w:t>
            </w:r>
            <w:r w:rsidR="007B33D0" w:rsidRPr="006F17C9">
              <w:rPr>
                <w:rStyle w:val="normaltextrun"/>
                <w:rFonts w:ascii="Arial" w:hAnsi="Arial" w:cs="Arial"/>
                <w:sz w:val="20"/>
                <w:szCs w:val="20"/>
              </w:rPr>
              <w:t xml:space="preserve">You can get </w:t>
            </w:r>
            <w:r w:rsidR="00C7540C" w:rsidRPr="006F17C9">
              <w:rPr>
                <w:rStyle w:val="normaltextrun"/>
                <w:rFonts w:ascii="Arial" w:hAnsi="Arial" w:cs="Arial"/>
                <w:sz w:val="20"/>
                <w:szCs w:val="20"/>
              </w:rPr>
              <w:t>learner</w:t>
            </w:r>
            <w:r w:rsidR="00BF5E0C" w:rsidRPr="006F17C9">
              <w:rPr>
                <w:rStyle w:val="normaltextrun"/>
                <w:rFonts w:ascii="Arial" w:hAnsi="Arial" w:cs="Arial"/>
                <w:sz w:val="20"/>
                <w:szCs w:val="20"/>
              </w:rPr>
              <w:t>s</w:t>
            </w:r>
            <w:r w:rsidR="007B33D0" w:rsidRPr="006F17C9">
              <w:rPr>
                <w:rStyle w:val="normaltextrun"/>
                <w:rFonts w:ascii="Arial" w:hAnsi="Arial" w:cs="Arial"/>
                <w:sz w:val="20"/>
                <w:szCs w:val="20"/>
              </w:rPr>
              <w:t xml:space="preserve"> </w:t>
            </w:r>
            <w:r w:rsidR="007C7A78" w:rsidRPr="006F17C9">
              <w:rPr>
                <w:rStyle w:val="normaltextrun"/>
                <w:rFonts w:ascii="Arial" w:hAnsi="Arial" w:cs="Arial"/>
                <w:sz w:val="20"/>
                <w:szCs w:val="20"/>
              </w:rPr>
              <w:t>to calculate the coordinates and share them before you display them.</w:t>
            </w:r>
          </w:p>
          <w:p w14:paraId="56BA9FC3" w14:textId="6F8B9F6D" w:rsidR="005067E4" w:rsidRPr="007B33D0" w:rsidRDefault="005067E4" w:rsidP="00D56426">
            <w:pPr>
              <w:pStyle w:val="paragraph"/>
              <w:spacing w:before="0" w:beforeAutospacing="0" w:after="120" w:afterAutospacing="0" w:line="276" w:lineRule="auto"/>
              <w:textAlignment w:val="baseline"/>
              <w:rPr>
                <w:rFonts w:ascii="Arial" w:hAnsi="Arial" w:cs="Arial"/>
                <w:sz w:val="14"/>
                <w:szCs w:val="14"/>
              </w:rPr>
            </w:pPr>
            <w:r w:rsidRPr="007B33D0">
              <w:rPr>
                <w:rStyle w:val="normaltextrun"/>
                <w:rFonts w:ascii="Arial" w:hAnsi="Arial" w:cs="Arial"/>
                <w:sz w:val="20"/>
                <w:szCs w:val="20"/>
              </w:rPr>
              <w:t xml:space="preserve">The second graph features two different transformations that occur in both the </w:t>
            </w:r>
            <m:oMath>
              <m:r>
                <w:rPr>
                  <w:rStyle w:val="normaltextrun"/>
                  <w:rFonts w:ascii="Cambria Math" w:hAnsi="Cambria Math" w:cs="Arial"/>
                  <w:sz w:val="20"/>
                  <w:szCs w:val="20"/>
                </w:rPr>
                <m:t>x</m:t>
              </m:r>
            </m:oMath>
            <w:r w:rsidR="007F3902">
              <w:rPr>
                <w:rStyle w:val="normaltextrun"/>
                <w:rFonts w:ascii="Arial" w:hAnsi="Arial" w:cs="Arial"/>
                <w:sz w:val="20"/>
                <w:szCs w:val="20"/>
              </w:rPr>
              <w:t xml:space="preserve"> and</w:t>
            </w:r>
            <m:oMath>
              <m:r>
                <w:rPr>
                  <w:rStyle w:val="normaltextrun"/>
                  <w:rFonts w:ascii="Cambria Math" w:hAnsi="Cambria Math" w:cs="Arial"/>
                  <w:sz w:val="20"/>
                  <w:szCs w:val="20"/>
                </w:rPr>
                <m:t xml:space="preserve"> y</m:t>
              </m:r>
            </m:oMath>
            <w:r w:rsidRPr="007B33D0">
              <w:rPr>
                <w:rStyle w:val="normaltextrun"/>
                <w:rFonts w:ascii="Arial" w:hAnsi="Arial" w:cs="Arial"/>
                <w:sz w:val="20"/>
                <w:szCs w:val="20"/>
              </w:rPr>
              <w:t xml:space="preserve"> direction. </w:t>
            </w:r>
            <w:r w:rsidR="007F3902">
              <w:rPr>
                <w:rStyle w:val="normaltextrun"/>
                <w:rFonts w:ascii="Arial" w:hAnsi="Arial" w:cs="Arial"/>
                <w:sz w:val="20"/>
                <w:szCs w:val="20"/>
              </w:rPr>
              <w:t>T</w:t>
            </w:r>
            <w:r w:rsidRPr="007B33D0">
              <w:rPr>
                <w:rStyle w:val="normaltextrun"/>
                <w:rFonts w:ascii="Arial" w:hAnsi="Arial" w:cs="Arial"/>
                <w:sz w:val="20"/>
                <w:szCs w:val="20"/>
              </w:rPr>
              <w:t xml:space="preserve">his example was chosen to show the </w:t>
            </w:r>
            <w:r w:rsidR="00C7540C">
              <w:rPr>
                <w:rStyle w:val="normaltextrun"/>
                <w:rFonts w:ascii="Arial" w:hAnsi="Arial" w:cs="Arial"/>
                <w:sz w:val="20"/>
                <w:szCs w:val="20"/>
              </w:rPr>
              <w:t>learner</w:t>
            </w:r>
            <w:r w:rsidRPr="007B33D0">
              <w:rPr>
                <w:rStyle w:val="normaltextrun"/>
                <w:rFonts w:ascii="Arial" w:hAnsi="Arial" w:cs="Arial"/>
                <w:sz w:val="20"/>
                <w:szCs w:val="20"/>
              </w:rPr>
              <w:t>s that when you have two transformations that are in different directions t</w:t>
            </w:r>
            <w:r w:rsidR="0030050F">
              <w:rPr>
                <w:rStyle w:val="normaltextrun"/>
                <w:rFonts w:ascii="Arial" w:hAnsi="Arial" w:cs="Arial"/>
                <w:sz w:val="20"/>
                <w:szCs w:val="20"/>
              </w:rPr>
              <w:t>he</w:t>
            </w:r>
            <w:r w:rsidRPr="007B33D0">
              <w:rPr>
                <w:rStyle w:val="normaltextrun"/>
                <w:rFonts w:ascii="Arial" w:hAnsi="Arial" w:cs="Arial"/>
                <w:sz w:val="20"/>
                <w:szCs w:val="20"/>
              </w:rPr>
              <w:t xml:space="preserve">n the order in which you apply the transformations is irrelevant. For this </w:t>
            </w:r>
            <w:r w:rsidR="00BF5E0C" w:rsidRPr="007B33D0">
              <w:rPr>
                <w:rStyle w:val="normaltextrun"/>
                <w:rFonts w:ascii="Arial" w:hAnsi="Arial" w:cs="Arial"/>
                <w:sz w:val="20"/>
                <w:szCs w:val="20"/>
              </w:rPr>
              <w:t>example,</w:t>
            </w:r>
            <w:r w:rsidRPr="007B33D0">
              <w:rPr>
                <w:rStyle w:val="normaltextrun"/>
                <w:rFonts w:ascii="Arial" w:hAnsi="Arial" w:cs="Arial"/>
                <w:sz w:val="20"/>
                <w:szCs w:val="20"/>
              </w:rPr>
              <w:t xml:space="preserve"> I applied the translation first.</w:t>
            </w:r>
            <w:r w:rsidR="00BF5E0C">
              <w:rPr>
                <w:rStyle w:val="normaltextrun"/>
                <w:rFonts w:ascii="Arial" w:hAnsi="Arial" w:cs="Arial"/>
                <w:sz w:val="20"/>
                <w:szCs w:val="20"/>
              </w:rPr>
              <w:t xml:space="preserve"> </w:t>
            </w:r>
            <w:r w:rsidR="00BF5E0C" w:rsidRPr="00B33819">
              <w:rPr>
                <w:rStyle w:val="normaltextrun"/>
                <w:rFonts w:ascii="Arial" w:hAnsi="Arial" w:cs="Arial"/>
                <w:sz w:val="20"/>
                <w:szCs w:val="20"/>
              </w:rPr>
              <w:t xml:space="preserve">It is a nice idea to get the </w:t>
            </w:r>
            <w:r w:rsidR="00C7540C" w:rsidRPr="00B33819">
              <w:rPr>
                <w:rStyle w:val="normaltextrun"/>
                <w:rFonts w:ascii="Arial" w:hAnsi="Arial" w:cs="Arial"/>
                <w:sz w:val="20"/>
                <w:szCs w:val="20"/>
              </w:rPr>
              <w:t>learner</w:t>
            </w:r>
            <w:r w:rsidR="00BF5E0C" w:rsidRPr="00B33819">
              <w:rPr>
                <w:rStyle w:val="normaltextrun"/>
                <w:rFonts w:ascii="Arial" w:hAnsi="Arial" w:cs="Arial"/>
                <w:sz w:val="20"/>
                <w:szCs w:val="20"/>
              </w:rPr>
              <w:t xml:space="preserve">s to try the transformations in the other order to </w:t>
            </w:r>
            <w:r w:rsidR="00AB1065" w:rsidRPr="00B33819">
              <w:rPr>
                <w:rStyle w:val="normaltextrun"/>
                <w:rFonts w:ascii="Arial" w:hAnsi="Arial" w:cs="Arial"/>
                <w:sz w:val="20"/>
                <w:szCs w:val="20"/>
              </w:rPr>
              <w:t>reinforce that you do end up with the same graph.</w:t>
            </w:r>
          </w:p>
          <w:p w14:paraId="1F41E9B0" w14:textId="3CEBF8A8" w:rsidR="0030050F" w:rsidRPr="007B33D0" w:rsidRDefault="005067E4" w:rsidP="00D56426">
            <w:pPr>
              <w:pStyle w:val="paragraph"/>
              <w:spacing w:before="0" w:beforeAutospacing="0" w:after="120" w:afterAutospacing="0" w:line="276" w:lineRule="auto"/>
              <w:textAlignment w:val="baseline"/>
              <w:rPr>
                <w:rFonts w:ascii="Arial" w:hAnsi="Arial" w:cs="Arial"/>
                <w:sz w:val="14"/>
                <w:szCs w:val="14"/>
              </w:rPr>
            </w:pPr>
            <w:r w:rsidRPr="007B33D0">
              <w:rPr>
                <w:rStyle w:val="normaltextrun"/>
                <w:rFonts w:ascii="Arial" w:hAnsi="Arial" w:cs="Arial"/>
                <w:sz w:val="20"/>
                <w:szCs w:val="20"/>
              </w:rPr>
              <w:t xml:space="preserve">The third graph features a reflection and a stretch in the </w:t>
            </w:r>
            <m:oMath>
              <m:r>
                <w:rPr>
                  <w:rStyle w:val="normaltextrun"/>
                  <w:rFonts w:ascii="Cambria Math" w:hAnsi="Cambria Math" w:cs="Arial"/>
                  <w:sz w:val="20"/>
                  <w:szCs w:val="20"/>
                </w:rPr>
                <m:t>x</m:t>
              </m:r>
              <m:r>
                <w:rPr>
                  <w:rStyle w:val="normaltextrun"/>
                  <w:rFonts w:ascii="Cambria Math" w:hAnsi="Cambria Math"/>
                </w:rPr>
                <m:t xml:space="preserve"> </m:t>
              </m:r>
            </m:oMath>
            <w:r w:rsidRPr="007B33D0">
              <w:rPr>
                <w:rStyle w:val="normaltextrun"/>
                <w:rFonts w:ascii="Arial" w:hAnsi="Arial" w:cs="Arial"/>
                <w:sz w:val="20"/>
                <w:szCs w:val="20"/>
              </w:rPr>
              <w:t>direction. Again, the order of the two transformations is irrelevant due to them being in different directions.</w:t>
            </w:r>
          </w:p>
          <w:p w14:paraId="3CDC59A7" w14:textId="687B4C29" w:rsidR="005067E4" w:rsidRPr="00AB1065" w:rsidRDefault="005067E4" w:rsidP="00A023EB">
            <w:pPr>
              <w:pStyle w:val="paragraph"/>
              <w:spacing w:before="0" w:beforeAutospacing="0" w:after="0" w:afterAutospacing="0" w:line="276" w:lineRule="auto"/>
              <w:textAlignment w:val="baseline"/>
              <w:rPr>
                <w:rFonts w:ascii="Arial" w:hAnsi="Arial" w:cs="Arial"/>
                <w:sz w:val="20"/>
                <w:szCs w:val="20"/>
              </w:rPr>
            </w:pPr>
            <w:r w:rsidRPr="007B33D0">
              <w:rPr>
                <w:rStyle w:val="normaltextrun"/>
                <w:rFonts w:ascii="Arial" w:hAnsi="Arial" w:cs="Arial"/>
                <w:sz w:val="20"/>
                <w:szCs w:val="20"/>
              </w:rPr>
              <w:t xml:space="preserve">The final example gives </w:t>
            </w:r>
            <w:r w:rsidR="00C7540C">
              <w:rPr>
                <w:rStyle w:val="normaltextrun"/>
                <w:rFonts w:ascii="Arial" w:hAnsi="Arial" w:cs="Arial"/>
                <w:sz w:val="20"/>
                <w:szCs w:val="20"/>
              </w:rPr>
              <w:t>learner</w:t>
            </w:r>
            <w:r w:rsidRPr="007B33D0">
              <w:rPr>
                <w:rStyle w:val="normaltextrun"/>
                <w:rFonts w:ascii="Arial" w:hAnsi="Arial" w:cs="Arial"/>
                <w:sz w:val="20"/>
                <w:szCs w:val="20"/>
              </w:rPr>
              <w:t xml:space="preserve">s an example </w:t>
            </w:r>
            <w:r w:rsidRPr="00AB1065">
              <w:rPr>
                <w:rStyle w:val="normaltextrun"/>
                <w:rFonts w:ascii="Arial" w:hAnsi="Arial" w:cs="Arial"/>
                <w:sz w:val="20"/>
                <w:szCs w:val="20"/>
              </w:rPr>
              <w:t xml:space="preserve">of what happens when you have two different graph transformations that are both in the </w:t>
            </w:r>
            <m:oMath>
              <m:r>
                <w:rPr>
                  <w:rStyle w:val="normaltextrun"/>
                  <w:rFonts w:ascii="Cambria Math" w:hAnsi="Cambria Math" w:cs="Arial"/>
                  <w:sz w:val="20"/>
                  <w:szCs w:val="20"/>
                </w:rPr>
                <m:t>y</m:t>
              </m:r>
            </m:oMath>
            <w:r w:rsidRPr="00AB1065">
              <w:rPr>
                <w:rStyle w:val="normaltextrun"/>
                <w:rFonts w:ascii="Arial" w:hAnsi="Arial" w:cs="Arial"/>
                <w:sz w:val="20"/>
                <w:szCs w:val="20"/>
              </w:rPr>
              <w:t xml:space="preserve"> direction. When this is the case</w:t>
            </w:r>
            <w:r w:rsidR="00EB1BDA">
              <w:rPr>
                <w:rStyle w:val="normaltextrun"/>
                <w:rFonts w:ascii="Arial" w:hAnsi="Arial" w:cs="Arial"/>
                <w:sz w:val="20"/>
                <w:szCs w:val="20"/>
              </w:rPr>
              <w:t>,</w:t>
            </w:r>
            <w:r w:rsidR="00F249A2">
              <w:rPr>
                <w:rStyle w:val="normaltextrun"/>
                <w:rFonts w:ascii="Arial" w:hAnsi="Arial" w:cs="Arial"/>
                <w:sz w:val="20"/>
                <w:szCs w:val="20"/>
              </w:rPr>
              <w:t xml:space="preserve"> </w:t>
            </w:r>
            <w:r w:rsidRPr="00AB1065">
              <w:rPr>
                <w:rStyle w:val="normaltextrun"/>
                <w:rFonts w:ascii="Arial" w:hAnsi="Arial" w:cs="Arial"/>
                <w:sz w:val="20"/>
                <w:szCs w:val="20"/>
              </w:rPr>
              <w:t xml:space="preserve">ensure you stress that the principles of </w:t>
            </w:r>
            <w:r w:rsidR="00E551B0">
              <w:rPr>
                <w:rStyle w:val="normaltextrun"/>
                <w:rFonts w:ascii="Arial" w:hAnsi="Arial" w:cs="Arial"/>
                <w:sz w:val="20"/>
                <w:szCs w:val="20"/>
              </w:rPr>
              <w:t>BIDMAS</w:t>
            </w:r>
            <w:r w:rsidRPr="00AB1065">
              <w:rPr>
                <w:rStyle w:val="normaltextrun"/>
                <w:rFonts w:ascii="Arial" w:hAnsi="Arial" w:cs="Arial"/>
                <w:sz w:val="20"/>
                <w:szCs w:val="20"/>
              </w:rPr>
              <w:t xml:space="preserve"> must be followed and that a stretch must be carried out before a translation. (You will not come across two transformations in the </w:t>
            </w:r>
            <m:oMath>
              <m:r>
                <w:rPr>
                  <w:rStyle w:val="normaltextrun"/>
                  <w:rFonts w:ascii="Cambria Math" w:hAnsi="Cambria Math" w:cs="Arial"/>
                  <w:sz w:val="20"/>
                  <w:szCs w:val="20"/>
                </w:rPr>
                <m:t>x</m:t>
              </m:r>
            </m:oMath>
            <w:r w:rsidRPr="00AB1065">
              <w:rPr>
                <w:rStyle w:val="normaltextrun"/>
                <w:rFonts w:ascii="Arial" w:hAnsi="Arial" w:cs="Arial"/>
                <w:sz w:val="20"/>
                <w:szCs w:val="20"/>
              </w:rPr>
              <w:t xml:space="preserve"> direction at this point in the </w:t>
            </w:r>
            <w:r w:rsidRPr="00AB1065">
              <w:rPr>
                <w:rStyle w:val="normaltextrun"/>
                <w:rFonts w:ascii="Arial" w:hAnsi="Arial" w:cs="Arial"/>
                <w:sz w:val="20"/>
                <w:szCs w:val="20"/>
              </w:rPr>
              <w:lastRenderedPageBreak/>
              <w:t>course).</w:t>
            </w:r>
            <w:r w:rsidR="00E551B0">
              <w:rPr>
                <w:rStyle w:val="normaltextrun"/>
              </w:rPr>
              <w:t xml:space="preserve"> </w:t>
            </w:r>
            <w:r w:rsidR="00E551B0" w:rsidRPr="00C32299">
              <w:rPr>
                <w:rStyle w:val="normaltextrun"/>
                <w:rFonts w:ascii="Arial" w:hAnsi="Arial" w:cs="Arial"/>
                <w:sz w:val="20"/>
                <w:szCs w:val="20"/>
              </w:rPr>
              <w:t xml:space="preserve">You could get </w:t>
            </w:r>
            <w:r w:rsidR="00C7540C" w:rsidRPr="00C32299">
              <w:rPr>
                <w:rStyle w:val="normaltextrun"/>
                <w:rFonts w:ascii="Arial" w:hAnsi="Arial" w:cs="Arial"/>
                <w:sz w:val="20"/>
                <w:szCs w:val="20"/>
              </w:rPr>
              <w:t>learner</w:t>
            </w:r>
            <w:r w:rsidR="00E551B0" w:rsidRPr="00C32299">
              <w:rPr>
                <w:rStyle w:val="normaltextrun"/>
                <w:rFonts w:ascii="Arial" w:hAnsi="Arial" w:cs="Arial"/>
                <w:sz w:val="20"/>
                <w:szCs w:val="20"/>
              </w:rPr>
              <w:t xml:space="preserve">s to </w:t>
            </w:r>
            <w:r w:rsidR="00543B0E" w:rsidRPr="00C32299">
              <w:rPr>
                <w:rStyle w:val="normaltextrun"/>
                <w:rFonts w:ascii="Arial" w:hAnsi="Arial" w:cs="Arial"/>
                <w:sz w:val="20"/>
                <w:szCs w:val="20"/>
              </w:rPr>
              <w:t>sketch the transformation applied in the wrong order so they can see that it will be incorrect for themselves.</w:t>
            </w:r>
          </w:p>
          <w:p w14:paraId="0B1BA81A" w14:textId="1B11E48A" w:rsidR="007746F5" w:rsidRPr="00386015" w:rsidRDefault="005067E4" w:rsidP="00386015">
            <w:pPr>
              <w:pStyle w:val="paragraph"/>
              <w:spacing w:before="0" w:beforeAutospacing="0" w:after="0" w:afterAutospacing="0"/>
              <w:textAlignment w:val="baseline"/>
              <w:rPr>
                <w:rFonts w:ascii="Arial" w:hAnsi="Arial" w:cs="Arial"/>
                <w:sz w:val="20"/>
                <w:szCs w:val="20"/>
              </w:rPr>
            </w:pPr>
            <w:r w:rsidRPr="00AB1065">
              <w:rPr>
                <w:rStyle w:val="normaltextrun"/>
                <w:rFonts w:ascii="Arial" w:hAnsi="Arial" w:cs="Arial"/>
                <w:sz w:val="20"/>
                <w:szCs w:val="20"/>
              </w:rPr>
              <w:t xml:space="preserve">Once </w:t>
            </w:r>
            <w:r w:rsidR="00C7540C">
              <w:rPr>
                <w:rStyle w:val="normaltextrun"/>
                <w:rFonts w:ascii="Arial" w:hAnsi="Arial" w:cs="Arial"/>
                <w:sz w:val="20"/>
                <w:szCs w:val="20"/>
              </w:rPr>
              <w:t>learner</w:t>
            </w:r>
            <w:r w:rsidRPr="00AB1065">
              <w:rPr>
                <w:rStyle w:val="normaltextrun"/>
                <w:rFonts w:ascii="Arial" w:hAnsi="Arial" w:cs="Arial"/>
                <w:sz w:val="20"/>
                <w:szCs w:val="20"/>
              </w:rPr>
              <w:t xml:space="preserve">s have understood </w:t>
            </w:r>
            <w:r w:rsidR="00E551B0" w:rsidRPr="00AB1065">
              <w:rPr>
                <w:rStyle w:val="normaltextrun"/>
                <w:rFonts w:ascii="Arial" w:hAnsi="Arial" w:cs="Arial"/>
                <w:sz w:val="20"/>
                <w:szCs w:val="20"/>
              </w:rPr>
              <w:t>this,</w:t>
            </w:r>
            <w:r w:rsidRPr="00AB1065">
              <w:rPr>
                <w:rStyle w:val="normaltextrun"/>
                <w:rFonts w:ascii="Arial" w:hAnsi="Arial" w:cs="Arial"/>
                <w:sz w:val="20"/>
                <w:szCs w:val="20"/>
              </w:rPr>
              <w:t xml:space="preserve"> please move on to the worksheet C.</w:t>
            </w:r>
            <w:r w:rsidRPr="00AB1065">
              <w:rPr>
                <w:rStyle w:val="eop"/>
                <w:rFonts w:ascii="Arial" w:hAnsi="Arial" w:cs="Arial"/>
                <w:sz w:val="20"/>
                <w:szCs w:val="20"/>
              </w:rPr>
              <w:t> </w:t>
            </w:r>
          </w:p>
          <w:p w14:paraId="3F0CA917" w14:textId="77777777" w:rsidR="007746F5" w:rsidRDefault="007746F5" w:rsidP="004C7F4E">
            <w:pPr>
              <w:pStyle w:val="Body"/>
              <w:spacing w:after="0"/>
            </w:pPr>
          </w:p>
          <w:tbl>
            <w:tblPr>
              <w:tblStyle w:val="TableGrid"/>
              <w:tblW w:w="0" w:type="auto"/>
              <w:tblLook w:val="04A0" w:firstRow="1" w:lastRow="0" w:firstColumn="1" w:lastColumn="0" w:noHBand="0" w:noVBand="1"/>
            </w:tblPr>
            <w:tblGrid>
              <w:gridCol w:w="8381"/>
            </w:tblGrid>
            <w:tr w:rsidR="007746F5" w14:paraId="499C3841" w14:textId="77777777" w:rsidTr="004C7F4E">
              <w:trPr>
                <w:trHeight w:val="395"/>
              </w:trPr>
              <w:tc>
                <w:tcPr>
                  <w:tcW w:w="8381" w:type="dxa"/>
                </w:tcPr>
                <w:p w14:paraId="63BFA14F" w14:textId="3EF96682" w:rsidR="007746F5" w:rsidRPr="009C24A9" w:rsidRDefault="007746F5" w:rsidP="004C7F4E">
                  <w:pPr>
                    <w:pStyle w:val="Body"/>
                    <w:spacing w:after="0"/>
                    <w:rPr>
                      <w:b/>
                    </w:rPr>
                  </w:pPr>
                  <w:r>
                    <w:rPr>
                      <w:b/>
                    </w:rPr>
                    <w:t xml:space="preserve">Challenge: </w:t>
                  </w:r>
                  <w:r w:rsidR="002B4113">
                    <w:t xml:space="preserve">You could give your most able </w:t>
                  </w:r>
                  <w:r w:rsidR="00C7540C">
                    <w:t>learner</w:t>
                  </w:r>
                  <w:r w:rsidR="002B4113">
                    <w:t xml:space="preserve">s an example of 3 different transformations, for example: </w:t>
                  </w:r>
                  <m:oMath>
                    <m:r>
                      <w:rPr>
                        <w:rFonts w:ascii="Cambria Math" w:hAnsi="Cambria Math"/>
                      </w:rPr>
                      <m:t>3f(x-2)+5</m:t>
                    </m:r>
                  </m:oMath>
                  <w:r>
                    <w:t xml:space="preserve"> </w:t>
                  </w:r>
                </w:p>
              </w:tc>
            </w:tr>
          </w:tbl>
          <w:p w14:paraId="0926E651" w14:textId="77777777" w:rsidR="007746F5" w:rsidRDefault="007746F5" w:rsidP="004C7F4E">
            <w:pPr>
              <w:pStyle w:val="Body"/>
              <w:spacing w:after="0"/>
            </w:pPr>
          </w:p>
          <w:tbl>
            <w:tblPr>
              <w:tblStyle w:val="TableGrid"/>
              <w:tblW w:w="0" w:type="auto"/>
              <w:tblLook w:val="04A0" w:firstRow="1" w:lastRow="0" w:firstColumn="1" w:lastColumn="0" w:noHBand="0" w:noVBand="1"/>
            </w:tblPr>
            <w:tblGrid>
              <w:gridCol w:w="8381"/>
            </w:tblGrid>
            <w:tr w:rsidR="007746F5" w14:paraId="222CBC4B" w14:textId="77777777" w:rsidTr="004C7F4E">
              <w:tc>
                <w:tcPr>
                  <w:tcW w:w="8381" w:type="dxa"/>
                </w:tcPr>
                <w:p w14:paraId="345E5697" w14:textId="7079BE9A" w:rsidR="007746F5" w:rsidRPr="009C24A9" w:rsidRDefault="007746F5" w:rsidP="004C7F4E">
                  <w:pPr>
                    <w:pStyle w:val="Body"/>
                    <w:spacing w:after="0"/>
                    <w:rPr>
                      <w:b/>
                    </w:rPr>
                  </w:pPr>
                  <w:r>
                    <w:rPr>
                      <w:b/>
                    </w:rPr>
                    <w:t xml:space="preserve">Support: </w:t>
                  </w:r>
                  <w:r w:rsidR="00F03FB4">
                    <w:t xml:space="preserve">If some </w:t>
                  </w:r>
                  <w:r w:rsidR="00C7540C">
                    <w:t>learner</w:t>
                  </w:r>
                  <w:r w:rsidR="00F03FB4">
                    <w:t xml:space="preserve">s are struggling to apply </w:t>
                  </w:r>
                  <w:r w:rsidR="005A29C0">
                    <w:t xml:space="preserve">two different transformations to the same </w:t>
                  </w:r>
                  <w:r w:rsidR="0025162C">
                    <w:t>graph,</w:t>
                  </w:r>
                  <w:r w:rsidR="005A29C0">
                    <w:t xml:space="preserve"> then have them go back to the previous worksheets and build their confidence with applying one correctly at a time. </w:t>
                  </w:r>
                  <w:r w:rsidR="0025162C">
                    <w:t>Only then should they attempt combinations of transformations.</w:t>
                  </w:r>
                </w:p>
              </w:tc>
            </w:tr>
          </w:tbl>
          <w:p w14:paraId="628F17BA" w14:textId="77777777" w:rsidR="007746F5" w:rsidRPr="00752A8C" w:rsidRDefault="007746F5" w:rsidP="004C7F4E">
            <w:pPr>
              <w:spacing w:after="0"/>
              <w:rPr>
                <w:rFonts w:ascii="Arial" w:hAnsi="Arial" w:cs="Arial"/>
              </w:rPr>
            </w:pPr>
          </w:p>
        </w:tc>
      </w:tr>
      <w:tr w:rsidR="007746F5" w:rsidRPr="00752A8C" w14:paraId="376ADA4F" w14:textId="77777777" w:rsidTr="004C7F4E">
        <w:tc>
          <w:tcPr>
            <w:tcW w:w="1060" w:type="dxa"/>
            <w:tcBorders>
              <w:top w:val="single" w:sz="4" w:space="0" w:color="E21951"/>
              <w:left w:val="single" w:sz="4" w:space="0" w:color="E21951"/>
              <w:bottom w:val="single" w:sz="4" w:space="0" w:color="E21951"/>
              <w:right w:val="single" w:sz="4" w:space="0" w:color="E21951"/>
            </w:tcBorders>
          </w:tcPr>
          <w:p w14:paraId="59C8920C" w14:textId="77777777" w:rsidR="00EB1BDA" w:rsidRDefault="00EB1BDA" w:rsidP="004C7F4E">
            <w:pPr>
              <w:spacing w:after="0"/>
              <w:jc w:val="center"/>
              <w:rPr>
                <w:rFonts w:ascii="Arial" w:hAnsi="Arial" w:cs="Arial"/>
                <w:sz w:val="20"/>
                <w:szCs w:val="20"/>
              </w:rPr>
            </w:pPr>
          </w:p>
          <w:p w14:paraId="389FB90B" w14:textId="14D8BC9D" w:rsidR="007746F5" w:rsidRPr="00EB1BDA" w:rsidRDefault="00BB4C80" w:rsidP="004C7F4E">
            <w:pPr>
              <w:spacing w:after="0"/>
              <w:jc w:val="center"/>
              <w:rPr>
                <w:rFonts w:ascii="Arial" w:hAnsi="Arial" w:cs="Arial"/>
                <w:sz w:val="20"/>
                <w:szCs w:val="20"/>
              </w:rPr>
            </w:pPr>
            <w:r w:rsidRPr="00EB1BDA">
              <w:rPr>
                <w:rFonts w:ascii="Arial" w:hAnsi="Arial" w:cs="Arial"/>
                <w:sz w:val="20"/>
                <w:szCs w:val="20"/>
              </w:rPr>
              <w:t>5 mins</w:t>
            </w:r>
          </w:p>
          <w:p w14:paraId="628AAE51" w14:textId="77777777" w:rsidR="007746F5" w:rsidRPr="00752A8C" w:rsidRDefault="007746F5" w:rsidP="004C7F4E">
            <w:pPr>
              <w:spacing w:after="0"/>
              <w:jc w:val="center"/>
              <w:rPr>
                <w:rFonts w:ascii="Arial" w:hAnsi="Arial" w:cs="Arial"/>
              </w:rPr>
            </w:pPr>
          </w:p>
        </w:tc>
        <w:tc>
          <w:tcPr>
            <w:tcW w:w="8721" w:type="dxa"/>
            <w:tcBorders>
              <w:top w:val="single" w:sz="4" w:space="0" w:color="E21951"/>
              <w:left w:val="single" w:sz="4" w:space="0" w:color="E21951"/>
              <w:bottom w:val="single" w:sz="4" w:space="0" w:color="E21951"/>
              <w:right w:val="single" w:sz="4" w:space="0" w:color="E21951"/>
            </w:tcBorders>
          </w:tcPr>
          <w:p w14:paraId="7D4E32A9" w14:textId="77777777" w:rsidR="007746F5" w:rsidRPr="00752A8C" w:rsidRDefault="007746F5" w:rsidP="004C7F4E">
            <w:pPr>
              <w:spacing w:after="0"/>
              <w:rPr>
                <w:rFonts w:ascii="Arial" w:hAnsi="Arial" w:cs="Arial"/>
                <w:b/>
              </w:rPr>
            </w:pPr>
            <w:r w:rsidRPr="00752A8C">
              <w:rPr>
                <w:rFonts w:ascii="Arial" w:hAnsi="Arial" w:cs="Arial"/>
                <w:b/>
              </w:rPr>
              <w:t>Plenary</w:t>
            </w:r>
          </w:p>
          <w:p w14:paraId="159CB224" w14:textId="4233616C" w:rsidR="007746F5" w:rsidRPr="00752A8C" w:rsidRDefault="00BB4C80" w:rsidP="004C7F4E">
            <w:pPr>
              <w:pStyle w:val="Body"/>
              <w:spacing w:after="0"/>
            </w:pPr>
            <w:r>
              <w:t xml:space="preserve">You can quickly use Desmos/GeoGebra to create a few different polynomial graphs, pick one of the roots, and ask the class where that point ends up once a given translation is applied. You could either ask individual </w:t>
            </w:r>
            <w:r w:rsidR="00C7540C">
              <w:t>learner</w:t>
            </w:r>
            <w:r>
              <w:t xml:space="preserve">s for </w:t>
            </w:r>
            <w:proofErr w:type="gramStart"/>
            <w:r>
              <w:t>answers, or</w:t>
            </w:r>
            <w:proofErr w:type="gramEnd"/>
            <w:r>
              <w:t xml:space="preserve"> use mini-whiteboards.</w:t>
            </w:r>
          </w:p>
        </w:tc>
      </w:tr>
    </w:tbl>
    <w:p w14:paraId="1945CA44" w14:textId="77777777" w:rsidR="007746F5" w:rsidRDefault="007746F5" w:rsidP="007746F5">
      <w:pPr>
        <w:spacing w:after="0" w:line="240" w:lineRule="auto"/>
        <w:rPr>
          <w:rFonts w:ascii="Arial" w:hAnsi="Arial" w:cs="Arial"/>
          <w:b/>
          <w:color w:val="FF0000"/>
          <w:sz w:val="24"/>
          <w:szCs w:val="36"/>
        </w:rPr>
      </w:pPr>
    </w:p>
    <w:tbl>
      <w:tblPr>
        <w:tblStyle w:val="TableGrid"/>
        <w:tblW w:w="9834" w:type="dxa"/>
        <w:tblInd w:w="108" w:type="dxa"/>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ook w:val="04A0" w:firstRow="1" w:lastRow="0" w:firstColumn="1" w:lastColumn="0" w:noHBand="0" w:noVBand="1"/>
      </w:tblPr>
      <w:tblGrid>
        <w:gridCol w:w="2236"/>
        <w:gridCol w:w="7598"/>
      </w:tblGrid>
      <w:tr w:rsidR="007746F5" w:rsidRPr="00752A8C" w14:paraId="70AEF699" w14:textId="77777777" w:rsidTr="00665104">
        <w:trPr>
          <w:trHeight w:val="295"/>
        </w:trPr>
        <w:tc>
          <w:tcPr>
            <w:tcW w:w="2236" w:type="dxa"/>
            <w:tcBorders>
              <w:top w:val="single" w:sz="4" w:space="0" w:color="F3A3B9"/>
              <w:left w:val="single" w:sz="4" w:space="0" w:color="F3A3B9"/>
              <w:bottom w:val="single" w:sz="4" w:space="0" w:color="F3A3B9"/>
              <w:right w:val="nil"/>
            </w:tcBorders>
            <w:shd w:val="clear" w:color="auto" w:fill="F4A1B8"/>
          </w:tcPr>
          <w:p w14:paraId="256D43B5" w14:textId="77777777" w:rsidR="007746F5" w:rsidRPr="00752A8C" w:rsidRDefault="007746F5" w:rsidP="004C7F4E">
            <w:pPr>
              <w:spacing w:after="0"/>
              <w:rPr>
                <w:rFonts w:ascii="Arial" w:hAnsi="Arial" w:cs="Arial"/>
                <w:b/>
              </w:rPr>
            </w:pPr>
            <w:r>
              <w:rPr>
                <w:rFonts w:ascii="Arial" w:hAnsi="Arial" w:cs="Arial"/>
                <w:b/>
              </w:rPr>
              <w:t>Reflection</w:t>
            </w:r>
          </w:p>
        </w:tc>
        <w:tc>
          <w:tcPr>
            <w:tcW w:w="7598" w:type="dxa"/>
            <w:tcBorders>
              <w:top w:val="single" w:sz="4" w:space="0" w:color="F3A3B9"/>
              <w:left w:val="nil"/>
              <w:bottom w:val="single" w:sz="4" w:space="0" w:color="F3A3B9"/>
              <w:right w:val="single" w:sz="4" w:space="0" w:color="F3A3B9"/>
            </w:tcBorders>
            <w:shd w:val="clear" w:color="auto" w:fill="F4A1B8"/>
          </w:tcPr>
          <w:p w14:paraId="6BCB48A6" w14:textId="3AF35B36" w:rsidR="007746F5" w:rsidRPr="002B59FB" w:rsidRDefault="007746F5" w:rsidP="004C7F4E">
            <w:pPr>
              <w:spacing w:after="0"/>
              <w:rPr>
                <w:rFonts w:ascii="Arial" w:hAnsi="Arial" w:cs="Arial"/>
              </w:rPr>
            </w:pPr>
            <w:r>
              <w:rPr>
                <w:rFonts w:ascii="Arial" w:hAnsi="Arial" w:cs="Arial"/>
              </w:rPr>
              <w:t xml:space="preserve">Reflect on your lesson, use the </w:t>
            </w:r>
            <w:r w:rsidR="00280D61">
              <w:rPr>
                <w:rFonts w:ascii="Arial" w:hAnsi="Arial" w:cs="Arial"/>
                <w:b/>
                <w:u w:val="single"/>
              </w:rPr>
              <w:t>Lesson reflection</w:t>
            </w:r>
            <w:r>
              <w:rPr>
                <w:rFonts w:ascii="Arial" w:hAnsi="Arial" w:cs="Arial"/>
              </w:rPr>
              <w:t xml:space="preserve"> notes to help you.</w:t>
            </w:r>
          </w:p>
        </w:tc>
      </w:tr>
      <w:tr w:rsidR="007746F5" w:rsidRPr="00752A8C" w14:paraId="5DCCC6EC" w14:textId="77777777" w:rsidTr="00665104">
        <w:trPr>
          <w:trHeight w:val="3003"/>
        </w:trPr>
        <w:tc>
          <w:tcPr>
            <w:tcW w:w="2236" w:type="dxa"/>
            <w:tcBorders>
              <w:top w:val="single" w:sz="4" w:space="0" w:color="F3A3B9"/>
              <w:left w:val="single" w:sz="4" w:space="0" w:color="E21951"/>
              <w:bottom w:val="single" w:sz="4" w:space="0" w:color="E21951"/>
              <w:right w:val="nil"/>
            </w:tcBorders>
            <w:shd w:val="clear" w:color="auto" w:fill="auto"/>
          </w:tcPr>
          <w:p w14:paraId="033733D0" w14:textId="77777777" w:rsidR="007746F5" w:rsidRDefault="007746F5" w:rsidP="004C7F4E">
            <w:pPr>
              <w:spacing w:after="0"/>
              <w:rPr>
                <w:rFonts w:ascii="Arial" w:hAnsi="Arial" w:cs="Arial"/>
                <w:b/>
              </w:rPr>
            </w:pPr>
          </w:p>
          <w:p w14:paraId="77CB5926" w14:textId="77777777" w:rsidR="007746F5" w:rsidRDefault="007746F5" w:rsidP="004C7F4E">
            <w:pPr>
              <w:spacing w:after="0"/>
              <w:rPr>
                <w:rFonts w:ascii="Arial" w:hAnsi="Arial" w:cs="Arial"/>
                <w:b/>
              </w:rPr>
            </w:pPr>
          </w:p>
          <w:p w14:paraId="4F27F58D" w14:textId="77777777" w:rsidR="007746F5" w:rsidRDefault="007746F5" w:rsidP="004C7F4E">
            <w:pPr>
              <w:spacing w:after="0"/>
              <w:rPr>
                <w:rFonts w:ascii="Arial" w:hAnsi="Arial" w:cs="Arial"/>
                <w:b/>
              </w:rPr>
            </w:pPr>
          </w:p>
          <w:p w14:paraId="4B03FE76" w14:textId="77777777" w:rsidR="007746F5" w:rsidRDefault="007746F5" w:rsidP="004C7F4E">
            <w:pPr>
              <w:spacing w:after="0"/>
              <w:rPr>
                <w:rFonts w:ascii="Arial" w:hAnsi="Arial" w:cs="Arial"/>
                <w:b/>
              </w:rPr>
            </w:pPr>
          </w:p>
          <w:p w14:paraId="7345BF58" w14:textId="77777777" w:rsidR="007746F5" w:rsidRDefault="007746F5" w:rsidP="004C7F4E">
            <w:pPr>
              <w:spacing w:after="0"/>
              <w:rPr>
                <w:rFonts w:ascii="Arial" w:hAnsi="Arial" w:cs="Arial"/>
                <w:b/>
              </w:rPr>
            </w:pPr>
          </w:p>
          <w:p w14:paraId="55CA81F0" w14:textId="77777777" w:rsidR="007746F5" w:rsidRDefault="007746F5" w:rsidP="004C7F4E">
            <w:pPr>
              <w:spacing w:after="0"/>
              <w:rPr>
                <w:rFonts w:ascii="Arial" w:hAnsi="Arial" w:cs="Arial"/>
                <w:b/>
              </w:rPr>
            </w:pPr>
          </w:p>
          <w:p w14:paraId="54E7AE7A" w14:textId="77777777" w:rsidR="007746F5" w:rsidRDefault="007746F5" w:rsidP="004C7F4E">
            <w:pPr>
              <w:spacing w:after="0"/>
              <w:rPr>
                <w:rFonts w:ascii="Arial" w:hAnsi="Arial" w:cs="Arial"/>
                <w:b/>
              </w:rPr>
            </w:pPr>
          </w:p>
          <w:p w14:paraId="571D5370" w14:textId="77777777" w:rsidR="007746F5" w:rsidRDefault="007746F5" w:rsidP="004C7F4E">
            <w:pPr>
              <w:spacing w:after="0"/>
              <w:rPr>
                <w:rFonts w:ascii="Arial" w:hAnsi="Arial" w:cs="Arial"/>
                <w:b/>
              </w:rPr>
            </w:pPr>
          </w:p>
          <w:p w14:paraId="1B16D6B7" w14:textId="77777777" w:rsidR="007746F5" w:rsidRDefault="007746F5" w:rsidP="004C7F4E">
            <w:pPr>
              <w:spacing w:after="0"/>
              <w:rPr>
                <w:rFonts w:ascii="Arial" w:hAnsi="Arial" w:cs="Arial"/>
                <w:b/>
              </w:rPr>
            </w:pPr>
          </w:p>
          <w:p w14:paraId="5637FAF4" w14:textId="77777777" w:rsidR="007746F5" w:rsidRDefault="007746F5" w:rsidP="004C7F4E">
            <w:pPr>
              <w:spacing w:after="0"/>
              <w:rPr>
                <w:rFonts w:ascii="Arial" w:hAnsi="Arial" w:cs="Arial"/>
                <w:b/>
              </w:rPr>
            </w:pPr>
          </w:p>
        </w:tc>
        <w:tc>
          <w:tcPr>
            <w:tcW w:w="7598" w:type="dxa"/>
            <w:tcBorders>
              <w:top w:val="single" w:sz="4" w:space="0" w:color="F3A3B9"/>
              <w:left w:val="nil"/>
              <w:bottom w:val="single" w:sz="4" w:space="0" w:color="E21951"/>
              <w:right w:val="single" w:sz="4" w:space="0" w:color="E21951"/>
            </w:tcBorders>
            <w:shd w:val="clear" w:color="auto" w:fill="auto"/>
          </w:tcPr>
          <w:p w14:paraId="3CA33FA1" w14:textId="77777777" w:rsidR="007746F5" w:rsidRDefault="007746F5" w:rsidP="004C7F4E">
            <w:pPr>
              <w:spacing w:after="0"/>
              <w:rPr>
                <w:rFonts w:ascii="Arial" w:hAnsi="Arial" w:cs="Arial"/>
              </w:rPr>
            </w:pPr>
          </w:p>
        </w:tc>
      </w:tr>
    </w:tbl>
    <w:p w14:paraId="13F837DC" w14:textId="77777777" w:rsidR="007746F5" w:rsidRDefault="007746F5" w:rsidP="007746F5">
      <w:pPr>
        <w:spacing w:after="0" w:line="240" w:lineRule="auto"/>
        <w:rPr>
          <w:rFonts w:ascii="Arial" w:hAnsi="Arial" w:cs="Arial"/>
          <w:b/>
          <w:color w:val="FF0000"/>
          <w:sz w:val="24"/>
          <w:szCs w:val="36"/>
        </w:rPr>
      </w:pPr>
      <w:r>
        <w:rPr>
          <w:rFonts w:ascii="Arial" w:hAnsi="Arial" w:cs="Arial"/>
          <w:b/>
          <w:color w:val="FF0000"/>
          <w:sz w:val="24"/>
          <w:szCs w:val="36"/>
        </w:rPr>
        <w:br w:type="page"/>
      </w:r>
    </w:p>
    <w:p w14:paraId="468E56D5" w14:textId="2FF22F34" w:rsidR="007746F5" w:rsidRDefault="002E3B8F" w:rsidP="0004345B">
      <w:pPr>
        <w:pStyle w:val="SectionHead"/>
        <w:spacing w:after="200" w:line="276" w:lineRule="auto"/>
        <w:outlineLvl w:val="0"/>
      </w:pPr>
      <w:bookmarkStart w:id="11" w:name="_Toc520755530"/>
      <w:r w:rsidRPr="000A5447">
        <w:rPr>
          <w:noProof/>
          <w:lang w:eastAsia="en-GB"/>
        </w:rPr>
        <w:lastRenderedPageBreak/>
        <w:drawing>
          <wp:anchor distT="0" distB="0" distL="114300" distR="114300" simplePos="0" relativeHeight="251669504" behindDoc="0" locked="0" layoutInCell="1" allowOverlap="1" wp14:anchorId="3057F928" wp14:editId="018A900C">
            <wp:simplePos x="0" y="0"/>
            <wp:positionH relativeFrom="column">
              <wp:posOffset>5725160</wp:posOffset>
            </wp:positionH>
            <wp:positionV relativeFrom="paragraph">
              <wp:posOffset>71120</wp:posOffset>
            </wp:positionV>
            <wp:extent cx="359410" cy="359410"/>
            <wp:effectExtent l="0" t="0" r="2540" b="2540"/>
            <wp:wrapNone/>
            <wp:docPr id="23" name="Picture 2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9">
                      <a:extLst>
                        <a:ext uri="{28A0092B-C50C-407E-A947-70E740481C1C}">
                          <a14:useLocalDpi xmlns:a14="http://schemas.microsoft.com/office/drawing/2010/main" val="0"/>
                        </a:ext>
                      </a:extLst>
                    </a:blip>
                    <a:stretch>
                      <a:fillRect/>
                    </a:stretch>
                  </pic:blipFill>
                  <pic:spPr bwMode="auto">
                    <a:xfrm>
                      <a:off x="0" y="0"/>
                      <a:ext cx="359410" cy="359410"/>
                    </a:xfrm>
                    <a:prstGeom prst="rect">
                      <a:avLst/>
                    </a:prstGeom>
                    <a:noFill/>
                  </pic:spPr>
                </pic:pic>
              </a:graphicData>
            </a:graphic>
            <wp14:sizeRelH relativeFrom="page">
              <wp14:pctWidth>0</wp14:pctWidth>
            </wp14:sizeRelH>
            <wp14:sizeRelV relativeFrom="page">
              <wp14:pctHeight>0</wp14:pctHeight>
            </wp14:sizeRelV>
          </wp:anchor>
        </w:drawing>
      </w:r>
      <w:r w:rsidR="004C7F4E">
        <w:rPr>
          <w:noProof/>
          <w:lang w:eastAsia="en-GB"/>
        </w:rPr>
        <w:t>Planning your own lesson</w:t>
      </w:r>
      <w:r w:rsidR="0004345B">
        <w:rPr>
          <w:noProof/>
          <w:lang w:eastAsia="en-GB"/>
        </w:rPr>
        <w:t>s</w:t>
      </w:r>
      <w:bookmarkEnd w:id="11"/>
    </w:p>
    <w:p w14:paraId="46E81C21" w14:textId="77777777" w:rsidR="004C7F4E" w:rsidRDefault="004C7F4E">
      <w:pPr>
        <w:spacing w:after="0" w:line="240" w:lineRule="auto"/>
        <w:rPr>
          <w:rFonts w:ascii="Arial" w:hAnsi="Arial" w:cs="Arial"/>
          <w:sz w:val="20"/>
          <w:szCs w:val="20"/>
        </w:rPr>
      </w:pPr>
      <w:r w:rsidRPr="003E4652">
        <w:rPr>
          <w:rFonts w:ascii="Arial" w:hAnsi="Arial" w:cs="Arial"/>
          <w:sz w:val="20"/>
          <w:szCs w:val="20"/>
        </w:rPr>
        <w:t>You now need to plan lessons to cover the following bullet points:</w:t>
      </w:r>
    </w:p>
    <w:p w14:paraId="68CB2516" w14:textId="77777777" w:rsidR="00112C26" w:rsidRDefault="00112C26">
      <w:pPr>
        <w:spacing w:after="0" w:line="240" w:lineRule="auto"/>
        <w:rPr>
          <w:rFonts w:ascii="Arial" w:hAnsi="Arial" w:cs="Arial"/>
          <w:sz w:val="20"/>
          <w:szCs w:val="20"/>
        </w:rPr>
      </w:pPr>
    </w:p>
    <w:tbl>
      <w:tblPr>
        <w:tblStyle w:val="TableGrid"/>
        <w:tblW w:w="0" w:type="auto"/>
        <w:tblBorders>
          <w:top w:val="dashed" w:sz="4" w:space="0" w:color="575656"/>
          <w:left w:val="dashed" w:sz="4" w:space="0" w:color="575656"/>
          <w:bottom w:val="dashed" w:sz="4" w:space="0" w:color="575656"/>
          <w:right w:val="dashed" w:sz="4" w:space="0" w:color="575656"/>
          <w:insideH w:val="none" w:sz="0" w:space="0" w:color="auto"/>
          <w:insideV w:val="none" w:sz="0" w:space="0" w:color="auto"/>
        </w:tblBorders>
        <w:tblLook w:val="04A0" w:firstRow="1" w:lastRow="0" w:firstColumn="1" w:lastColumn="0" w:noHBand="0" w:noVBand="1"/>
      </w:tblPr>
      <w:tblGrid>
        <w:gridCol w:w="4820"/>
        <w:gridCol w:w="4808"/>
      </w:tblGrid>
      <w:tr w:rsidR="00112C26" w:rsidRPr="005D1C17" w14:paraId="55209006" w14:textId="77777777" w:rsidTr="00892E1F">
        <w:tc>
          <w:tcPr>
            <w:tcW w:w="4927" w:type="dxa"/>
            <w:shd w:val="clear" w:color="auto" w:fill="auto"/>
          </w:tcPr>
          <w:p w14:paraId="5CF78B5A" w14:textId="04E83BCE" w:rsidR="004E1778" w:rsidRPr="00B9750B" w:rsidRDefault="00112C26" w:rsidP="004E1778">
            <w:pPr>
              <w:spacing w:after="120"/>
              <w:jc w:val="center"/>
              <w:rPr>
                <w:rFonts w:ascii="Arial" w:hAnsi="Arial" w:cs="Arial"/>
                <w:b/>
                <w:color w:val="E21951"/>
              </w:rPr>
            </w:pPr>
            <w:r w:rsidRPr="00B9750B">
              <w:rPr>
                <w:rFonts w:ascii="Arial" w:hAnsi="Arial" w:cs="Arial"/>
                <w:b/>
                <w:color w:val="E21951"/>
              </w:rPr>
              <w:t>Candidate should be able to:</w:t>
            </w:r>
          </w:p>
        </w:tc>
        <w:tc>
          <w:tcPr>
            <w:tcW w:w="4927" w:type="dxa"/>
            <w:shd w:val="clear" w:color="auto" w:fill="auto"/>
          </w:tcPr>
          <w:p w14:paraId="1FA9EE1D" w14:textId="77777777" w:rsidR="00112C26" w:rsidRPr="005D1C17" w:rsidRDefault="00112C26" w:rsidP="004E1778">
            <w:pPr>
              <w:spacing w:after="120"/>
              <w:jc w:val="center"/>
              <w:rPr>
                <w:rFonts w:ascii="Arial" w:hAnsi="Arial" w:cs="Arial"/>
                <w:b/>
                <w:color w:val="E21951"/>
              </w:rPr>
            </w:pPr>
            <w:r w:rsidRPr="005D1C17">
              <w:rPr>
                <w:rFonts w:ascii="Arial" w:hAnsi="Arial" w:cs="Arial"/>
                <w:b/>
                <w:color w:val="E21951"/>
              </w:rPr>
              <w:t>Notes and examples</w:t>
            </w:r>
          </w:p>
        </w:tc>
      </w:tr>
      <w:tr w:rsidR="00112C26" w14:paraId="1A99B394" w14:textId="77777777" w:rsidTr="00892E1F">
        <w:tc>
          <w:tcPr>
            <w:tcW w:w="4927" w:type="dxa"/>
            <w:shd w:val="clear" w:color="auto" w:fill="auto"/>
          </w:tcPr>
          <w:p w14:paraId="5D420694" w14:textId="77777777" w:rsidR="00112C26" w:rsidRPr="004E1778" w:rsidRDefault="00112C26" w:rsidP="00892E1F">
            <w:pPr>
              <w:pStyle w:val="ListParagraph"/>
              <w:numPr>
                <w:ilvl w:val="0"/>
                <w:numId w:val="21"/>
              </w:numPr>
              <w:spacing w:after="0"/>
              <w:ind w:left="284" w:hanging="284"/>
              <w:rPr>
                <w:rFonts w:ascii="Arial" w:hAnsi="Arial" w:cs="Arial"/>
                <w:sz w:val="20"/>
                <w:szCs w:val="20"/>
              </w:rPr>
            </w:pPr>
            <w:r w:rsidRPr="004E1778">
              <w:rPr>
                <w:rFonts w:ascii="Arial" w:hAnsi="Arial" w:cs="Arial"/>
                <w:sz w:val="20"/>
                <w:szCs w:val="20"/>
              </w:rPr>
              <w:t xml:space="preserve">understand the </w:t>
            </w:r>
            <w:proofErr w:type="gramStart"/>
            <w:r w:rsidRPr="004E1778">
              <w:rPr>
                <w:rFonts w:ascii="Arial" w:hAnsi="Arial" w:cs="Arial"/>
                <w:sz w:val="20"/>
                <w:szCs w:val="20"/>
              </w:rPr>
              <w:t>terms</w:t>
            </w:r>
            <w:proofErr w:type="gramEnd"/>
            <w:r w:rsidRPr="004E1778">
              <w:rPr>
                <w:rFonts w:ascii="Arial" w:hAnsi="Arial" w:cs="Arial"/>
                <w:sz w:val="20"/>
                <w:szCs w:val="20"/>
              </w:rPr>
              <w:t xml:space="preserve"> function, domain, range, one-one function, inverse function and composition of functions</w:t>
            </w:r>
          </w:p>
        </w:tc>
        <w:tc>
          <w:tcPr>
            <w:tcW w:w="4927" w:type="dxa"/>
            <w:shd w:val="clear" w:color="auto" w:fill="auto"/>
          </w:tcPr>
          <w:p w14:paraId="490331C8" w14:textId="77777777" w:rsidR="00112C26" w:rsidRPr="004E1778" w:rsidRDefault="00112C26" w:rsidP="00892E1F">
            <w:pPr>
              <w:spacing w:after="0"/>
              <w:rPr>
                <w:rFonts w:ascii="Arial" w:hAnsi="Arial" w:cs="Arial"/>
                <w:sz w:val="20"/>
                <w:szCs w:val="20"/>
              </w:rPr>
            </w:pPr>
          </w:p>
        </w:tc>
      </w:tr>
      <w:tr w:rsidR="00112C26" w14:paraId="2CA3B89A" w14:textId="77777777" w:rsidTr="00892E1F">
        <w:tc>
          <w:tcPr>
            <w:tcW w:w="4927" w:type="dxa"/>
            <w:shd w:val="clear" w:color="auto" w:fill="auto"/>
          </w:tcPr>
          <w:p w14:paraId="158AFA27" w14:textId="77777777" w:rsidR="00112C26" w:rsidRPr="004E1778" w:rsidRDefault="00112C26" w:rsidP="00892E1F">
            <w:pPr>
              <w:pStyle w:val="ListParagraph"/>
              <w:numPr>
                <w:ilvl w:val="0"/>
                <w:numId w:val="21"/>
              </w:numPr>
              <w:autoSpaceDE w:val="0"/>
              <w:autoSpaceDN w:val="0"/>
              <w:adjustRightInd w:val="0"/>
              <w:spacing w:after="0" w:line="240" w:lineRule="auto"/>
              <w:ind w:left="284" w:hanging="284"/>
              <w:rPr>
                <w:rFonts w:ascii="Arial" w:hAnsi="Arial" w:cs="Arial"/>
                <w:sz w:val="20"/>
                <w:szCs w:val="20"/>
              </w:rPr>
            </w:pPr>
            <w:r w:rsidRPr="004E1778">
              <w:rPr>
                <w:rFonts w:ascii="Arial" w:hAnsi="Arial" w:cs="Arial"/>
                <w:sz w:val="20"/>
                <w:szCs w:val="20"/>
              </w:rPr>
              <w:t xml:space="preserve">identify the range of a given function in simple cases, and find the composition of two given </w:t>
            </w:r>
            <w:proofErr w:type="gramStart"/>
            <w:r w:rsidRPr="004E1778">
              <w:rPr>
                <w:rFonts w:ascii="Arial" w:hAnsi="Arial" w:cs="Arial"/>
                <w:sz w:val="20"/>
                <w:szCs w:val="20"/>
              </w:rPr>
              <w:t>functions</w:t>
            </w:r>
            <w:proofErr w:type="gramEnd"/>
          </w:p>
          <w:p w14:paraId="0FAB654A" w14:textId="77777777" w:rsidR="00112C26" w:rsidRPr="004E1778" w:rsidRDefault="00112C26" w:rsidP="00892E1F">
            <w:pPr>
              <w:pStyle w:val="ListParagraph"/>
              <w:autoSpaceDE w:val="0"/>
              <w:autoSpaceDN w:val="0"/>
              <w:adjustRightInd w:val="0"/>
              <w:spacing w:after="0" w:line="240" w:lineRule="auto"/>
              <w:ind w:left="284"/>
              <w:rPr>
                <w:rFonts w:ascii="Arial" w:hAnsi="Arial" w:cs="Arial"/>
                <w:sz w:val="20"/>
                <w:szCs w:val="20"/>
              </w:rPr>
            </w:pPr>
          </w:p>
          <w:p w14:paraId="3D59876C" w14:textId="77777777" w:rsidR="00112C26" w:rsidRPr="004E1778" w:rsidRDefault="00112C26" w:rsidP="00892E1F">
            <w:pPr>
              <w:pStyle w:val="ListParagraph"/>
              <w:numPr>
                <w:ilvl w:val="0"/>
                <w:numId w:val="21"/>
              </w:numPr>
              <w:autoSpaceDE w:val="0"/>
              <w:autoSpaceDN w:val="0"/>
              <w:adjustRightInd w:val="0"/>
              <w:spacing w:after="0" w:line="240" w:lineRule="auto"/>
              <w:ind w:left="284" w:hanging="284"/>
              <w:rPr>
                <w:rFonts w:ascii="Arial" w:hAnsi="Arial" w:cs="Arial"/>
                <w:sz w:val="20"/>
                <w:szCs w:val="20"/>
              </w:rPr>
            </w:pPr>
            <w:r w:rsidRPr="004E1778">
              <w:rPr>
                <w:rFonts w:ascii="Arial" w:hAnsi="Arial" w:cs="Arial"/>
                <w:sz w:val="20"/>
                <w:szCs w:val="20"/>
              </w:rPr>
              <w:t xml:space="preserve">determine whether or not a given function is one-one, and find the inverse of a one-one function in simple </w:t>
            </w:r>
            <w:proofErr w:type="gramStart"/>
            <w:r w:rsidRPr="004E1778">
              <w:rPr>
                <w:rFonts w:ascii="Arial" w:hAnsi="Arial" w:cs="Arial"/>
                <w:sz w:val="20"/>
                <w:szCs w:val="20"/>
              </w:rPr>
              <w:t>cases</w:t>
            </w:r>
            <w:proofErr w:type="gramEnd"/>
          </w:p>
          <w:p w14:paraId="2EAD1546" w14:textId="77777777" w:rsidR="00112C26" w:rsidRPr="004E1778" w:rsidRDefault="00112C26" w:rsidP="00892E1F">
            <w:pPr>
              <w:pStyle w:val="ListParagraph"/>
              <w:numPr>
                <w:ilvl w:val="0"/>
                <w:numId w:val="21"/>
              </w:numPr>
              <w:autoSpaceDE w:val="0"/>
              <w:autoSpaceDN w:val="0"/>
              <w:adjustRightInd w:val="0"/>
              <w:spacing w:after="0" w:line="240" w:lineRule="auto"/>
              <w:ind w:left="284" w:hanging="284"/>
              <w:rPr>
                <w:rFonts w:ascii="Arial" w:hAnsi="Arial" w:cs="Arial"/>
                <w:sz w:val="20"/>
                <w:szCs w:val="20"/>
              </w:rPr>
            </w:pPr>
            <w:r w:rsidRPr="004E1778">
              <w:rPr>
                <w:rFonts w:ascii="Arial" w:hAnsi="Arial" w:cs="Arial"/>
                <w:sz w:val="20"/>
                <w:szCs w:val="20"/>
              </w:rPr>
              <w:t xml:space="preserve">illustrate in graphical terms the relation between a one-one function and its </w:t>
            </w:r>
            <w:proofErr w:type="gramStart"/>
            <w:r w:rsidRPr="004E1778">
              <w:rPr>
                <w:rFonts w:ascii="Arial" w:hAnsi="Arial" w:cs="Arial"/>
                <w:sz w:val="20"/>
                <w:szCs w:val="20"/>
              </w:rPr>
              <w:t>inverse</w:t>
            </w:r>
            <w:proofErr w:type="gramEnd"/>
          </w:p>
          <w:p w14:paraId="4115EC81" w14:textId="77777777" w:rsidR="00112C26" w:rsidRPr="004E1778" w:rsidRDefault="00112C26" w:rsidP="00892E1F">
            <w:pPr>
              <w:tabs>
                <w:tab w:val="left" w:pos="1000"/>
              </w:tabs>
              <w:spacing w:after="0"/>
              <w:ind w:left="284"/>
              <w:rPr>
                <w:rFonts w:ascii="Arial" w:hAnsi="Arial" w:cs="Arial"/>
                <w:sz w:val="20"/>
                <w:szCs w:val="20"/>
              </w:rPr>
            </w:pPr>
          </w:p>
        </w:tc>
        <w:tc>
          <w:tcPr>
            <w:tcW w:w="4927" w:type="dxa"/>
            <w:shd w:val="clear" w:color="auto" w:fill="auto"/>
          </w:tcPr>
          <w:p w14:paraId="011EF50C" w14:textId="77777777" w:rsidR="00112C26" w:rsidRPr="004E1778" w:rsidRDefault="00112C26" w:rsidP="00892E1F">
            <w:pPr>
              <w:spacing w:after="0"/>
              <w:rPr>
                <w:rFonts w:ascii="Arial" w:hAnsi="Arial" w:cs="Arial"/>
                <w:sz w:val="20"/>
                <w:szCs w:val="20"/>
              </w:rPr>
            </w:pPr>
            <w:proofErr w:type="gramStart"/>
            <w:r w:rsidRPr="004E1778">
              <w:rPr>
                <w:rFonts w:ascii="Arial" w:hAnsi="Arial" w:cs="Arial"/>
                <w:sz w:val="20"/>
                <w:szCs w:val="20"/>
              </w:rPr>
              <w:t>e.g.</w:t>
            </w:r>
            <w:proofErr w:type="gramEnd"/>
            <w:r w:rsidRPr="004E1778">
              <w:rPr>
                <w:rFonts w:ascii="Arial" w:hAnsi="Arial" w:cs="Arial"/>
                <w:sz w:val="20"/>
                <w:szCs w:val="20"/>
              </w:rPr>
              <w:t xml:space="preserve"> range of </w:t>
            </w:r>
            <m:oMath>
              <m:r>
                <w:rPr>
                  <w:rFonts w:ascii="Cambria Math" w:hAnsi="Cambria Math" w:cs="Arial"/>
                  <w:sz w:val="20"/>
                  <w:szCs w:val="20"/>
                </w:rPr>
                <m:t>f: x→</m:t>
              </m:r>
              <m:f>
                <m:fPr>
                  <m:ctrlPr>
                    <w:rPr>
                      <w:rFonts w:ascii="Cambria Math" w:hAnsi="Cambria Math" w:cs="Arial"/>
                      <w:i/>
                      <w:sz w:val="20"/>
                      <w:szCs w:val="20"/>
                    </w:rPr>
                  </m:ctrlPr>
                </m:fPr>
                <m:num>
                  <m:r>
                    <w:rPr>
                      <w:rFonts w:ascii="Cambria Math" w:hAnsi="Cambria Math" w:cs="Arial"/>
                      <w:sz w:val="20"/>
                      <w:szCs w:val="20"/>
                    </w:rPr>
                    <m:t>1</m:t>
                  </m:r>
                </m:num>
                <m:den>
                  <m:r>
                    <w:rPr>
                      <w:rFonts w:ascii="Cambria Math" w:hAnsi="Cambria Math" w:cs="Arial"/>
                      <w:sz w:val="20"/>
                      <w:szCs w:val="20"/>
                    </w:rPr>
                    <m:t>x</m:t>
                  </m:r>
                </m:den>
              </m:f>
            </m:oMath>
            <w:r w:rsidRPr="004E1778">
              <w:rPr>
                <w:rFonts w:ascii="Arial" w:hAnsi="Arial" w:cs="Arial"/>
                <w:sz w:val="20"/>
                <w:szCs w:val="20"/>
              </w:rPr>
              <w:t xml:space="preserve"> for </w:t>
            </w:r>
            <m:oMath>
              <m:r>
                <w:rPr>
                  <w:rFonts w:ascii="Cambria Math" w:hAnsi="Cambria Math" w:cs="Arial"/>
                  <w:sz w:val="20"/>
                  <w:szCs w:val="20"/>
                </w:rPr>
                <m:t>x≥1</m:t>
              </m:r>
            </m:oMath>
            <w:r w:rsidRPr="004E1778">
              <w:rPr>
                <w:rFonts w:ascii="Arial" w:hAnsi="Arial" w:cs="Arial"/>
                <w:sz w:val="20"/>
                <w:szCs w:val="20"/>
              </w:rPr>
              <w:t xml:space="preserve"> and range of </w:t>
            </w:r>
            <m:oMath>
              <m:r>
                <w:rPr>
                  <w:rFonts w:ascii="Cambria Math" w:hAnsi="Cambria Math" w:cs="Arial"/>
                  <w:sz w:val="20"/>
                  <w:szCs w:val="20"/>
                </w:rPr>
                <m:t>g(x)=</m:t>
              </m:r>
              <m:sSup>
                <m:sSupPr>
                  <m:ctrlPr>
                    <w:rPr>
                      <w:rFonts w:ascii="Cambria Math" w:hAnsi="Cambria Math" w:cs="Arial"/>
                      <w:i/>
                      <w:sz w:val="20"/>
                      <w:szCs w:val="20"/>
                    </w:rPr>
                  </m:ctrlPr>
                </m:sSupPr>
                <m:e>
                  <m:r>
                    <w:rPr>
                      <w:rFonts w:ascii="Cambria Math" w:hAnsi="Cambria Math" w:cs="Arial"/>
                      <w:sz w:val="20"/>
                      <w:szCs w:val="20"/>
                    </w:rPr>
                    <m:t>x</m:t>
                  </m:r>
                </m:e>
                <m:sup>
                  <m:r>
                    <w:rPr>
                      <w:rFonts w:ascii="Cambria Math" w:hAnsi="Cambria Math" w:cs="Arial"/>
                      <w:sz w:val="20"/>
                      <w:szCs w:val="20"/>
                    </w:rPr>
                    <m:t>2</m:t>
                  </m:r>
                </m:sup>
              </m:sSup>
              <m:r>
                <w:rPr>
                  <w:rFonts w:ascii="Cambria Math" w:hAnsi="Cambria Math" w:cs="Arial"/>
                  <w:sz w:val="20"/>
                  <w:szCs w:val="20"/>
                </w:rPr>
                <m:t>+1</m:t>
              </m:r>
            </m:oMath>
            <w:r w:rsidRPr="004E1778">
              <w:rPr>
                <w:rFonts w:ascii="Arial" w:hAnsi="Arial" w:cs="Arial"/>
                <w:sz w:val="20"/>
                <w:szCs w:val="20"/>
              </w:rPr>
              <w:t xml:space="preserve"> for </w:t>
            </w:r>
            <m:oMath>
              <m:r>
                <w:rPr>
                  <w:rFonts w:ascii="Cambria Math" w:hAnsi="Cambria Math" w:cs="Arial"/>
                  <w:sz w:val="20"/>
                  <w:szCs w:val="20"/>
                </w:rPr>
                <m:t>x∈R</m:t>
              </m:r>
            </m:oMath>
            <w:r w:rsidRPr="004E1778">
              <w:rPr>
                <w:rFonts w:ascii="Arial" w:hAnsi="Arial" w:cs="Arial"/>
                <w:sz w:val="20"/>
                <w:szCs w:val="20"/>
              </w:rPr>
              <w:t xml:space="preserve">. Including the condition that a composite function </w:t>
            </w:r>
            <m:oMath>
              <m:r>
                <w:rPr>
                  <w:rFonts w:ascii="Cambria Math" w:hAnsi="Cambria Math" w:cs="Arial"/>
                  <w:sz w:val="20"/>
                  <w:szCs w:val="20"/>
                </w:rPr>
                <m:t>gf</m:t>
              </m:r>
            </m:oMath>
            <w:r w:rsidRPr="004E1778">
              <w:rPr>
                <w:rFonts w:ascii="Arial" w:hAnsi="Arial" w:cs="Arial"/>
                <w:sz w:val="20"/>
                <w:szCs w:val="20"/>
              </w:rPr>
              <w:t xml:space="preserve"> can only be formed when the range of </w:t>
            </w:r>
            <m:oMath>
              <m:r>
                <w:rPr>
                  <w:rFonts w:ascii="Cambria Math" w:hAnsi="Cambria Math" w:cs="Arial"/>
                  <w:sz w:val="20"/>
                  <w:szCs w:val="20"/>
                </w:rPr>
                <m:t>f</m:t>
              </m:r>
            </m:oMath>
            <w:r w:rsidRPr="004E1778">
              <w:rPr>
                <w:rFonts w:ascii="Arial" w:hAnsi="Arial" w:cs="Arial"/>
                <w:sz w:val="20"/>
                <w:szCs w:val="20"/>
              </w:rPr>
              <w:t xml:space="preserve"> is within the domain of </w:t>
            </w:r>
            <m:oMath>
              <m:r>
                <w:rPr>
                  <w:rFonts w:ascii="Cambria Math" w:hAnsi="Cambria Math" w:cs="Arial"/>
                  <w:sz w:val="20"/>
                  <w:szCs w:val="20"/>
                </w:rPr>
                <m:t>g</m:t>
              </m:r>
            </m:oMath>
            <w:r w:rsidRPr="004E1778">
              <w:rPr>
                <w:rFonts w:ascii="Arial" w:hAnsi="Arial" w:cs="Arial"/>
                <w:sz w:val="20"/>
                <w:szCs w:val="20"/>
              </w:rPr>
              <w:t>.</w:t>
            </w:r>
          </w:p>
          <w:p w14:paraId="1BAB7B38" w14:textId="77777777" w:rsidR="00112C26" w:rsidRPr="004E1778" w:rsidRDefault="00112C26" w:rsidP="00892E1F">
            <w:pPr>
              <w:spacing w:after="0"/>
              <w:rPr>
                <w:rFonts w:ascii="Arial" w:hAnsi="Arial" w:cs="Arial"/>
                <w:sz w:val="20"/>
                <w:szCs w:val="20"/>
              </w:rPr>
            </w:pPr>
          </w:p>
          <w:p w14:paraId="1CA2CD1E" w14:textId="77777777" w:rsidR="00112C26" w:rsidRPr="004E1778" w:rsidRDefault="00112C26" w:rsidP="00892E1F">
            <w:pPr>
              <w:spacing w:after="0"/>
              <w:rPr>
                <w:rFonts w:ascii="Arial" w:hAnsi="Arial" w:cs="Arial"/>
                <w:sz w:val="20"/>
                <w:szCs w:val="20"/>
              </w:rPr>
            </w:pPr>
            <w:r w:rsidRPr="004E1778">
              <w:rPr>
                <w:rFonts w:ascii="Arial" w:hAnsi="Arial" w:cs="Arial"/>
                <w:sz w:val="20"/>
                <w:szCs w:val="20"/>
              </w:rPr>
              <w:t xml:space="preserve">Sketches should include an indication of the mirror line </w:t>
            </w:r>
            <m:oMath>
              <m:r>
                <w:rPr>
                  <w:rFonts w:ascii="Cambria Math" w:hAnsi="Cambria Math" w:cs="Arial"/>
                  <w:sz w:val="20"/>
                  <w:szCs w:val="20"/>
                </w:rPr>
                <m:t>y = x</m:t>
              </m:r>
            </m:oMath>
            <w:r w:rsidRPr="004E1778">
              <w:rPr>
                <w:rFonts w:ascii="Arial" w:hAnsi="Arial" w:cs="Arial"/>
                <w:sz w:val="20"/>
                <w:szCs w:val="20"/>
              </w:rPr>
              <w:t>.</w:t>
            </w:r>
          </w:p>
        </w:tc>
      </w:tr>
    </w:tbl>
    <w:p w14:paraId="34954151" w14:textId="77777777" w:rsidR="00112C26" w:rsidRPr="003E4652" w:rsidRDefault="00112C26">
      <w:pPr>
        <w:spacing w:after="0" w:line="240" w:lineRule="auto"/>
        <w:rPr>
          <w:rFonts w:ascii="Arial" w:hAnsi="Arial" w:cs="Arial"/>
          <w:sz w:val="20"/>
          <w:szCs w:val="20"/>
        </w:rPr>
      </w:pPr>
    </w:p>
    <w:p w14:paraId="767BA05F" w14:textId="1991C5E4" w:rsidR="0004345B" w:rsidRPr="00E26BE9" w:rsidRDefault="0004345B">
      <w:pPr>
        <w:spacing w:after="0" w:line="240" w:lineRule="auto"/>
        <w:rPr>
          <w:rFonts w:ascii="Arial" w:hAnsi="Arial" w:cs="Arial"/>
          <w:sz w:val="20"/>
          <w:szCs w:val="20"/>
        </w:rPr>
      </w:pPr>
      <w:r w:rsidRPr="00E26BE9">
        <w:rPr>
          <w:rFonts w:ascii="Arial" w:hAnsi="Arial" w:cs="Arial"/>
          <w:sz w:val="20"/>
          <w:szCs w:val="20"/>
        </w:rPr>
        <w:t>Follow the structure of the</w:t>
      </w:r>
      <w:r w:rsidR="004C7F4E" w:rsidRPr="00E26BE9">
        <w:rPr>
          <w:rFonts w:ascii="Arial" w:hAnsi="Arial" w:cs="Arial"/>
          <w:sz w:val="20"/>
          <w:szCs w:val="20"/>
        </w:rPr>
        <w:t xml:space="preserve"> </w:t>
      </w:r>
      <w:r w:rsidR="004C7F4E" w:rsidRPr="00E26BE9">
        <w:rPr>
          <w:rFonts w:ascii="Arial" w:hAnsi="Arial" w:cs="Arial"/>
          <w:i/>
          <w:sz w:val="20"/>
          <w:szCs w:val="20"/>
        </w:rPr>
        <w:t>Skills Pack</w:t>
      </w:r>
      <w:r w:rsidRPr="00E26BE9">
        <w:rPr>
          <w:rFonts w:ascii="Arial" w:hAnsi="Arial" w:cs="Arial"/>
          <w:sz w:val="20"/>
          <w:szCs w:val="20"/>
        </w:rPr>
        <w:t xml:space="preserve">, </w:t>
      </w:r>
      <w:r w:rsidR="004C7F4E" w:rsidRPr="00E26BE9">
        <w:rPr>
          <w:rFonts w:ascii="Arial" w:hAnsi="Arial" w:cs="Arial"/>
          <w:sz w:val="20"/>
          <w:szCs w:val="20"/>
        </w:rPr>
        <w:t xml:space="preserve">and </w:t>
      </w:r>
      <w:r w:rsidRPr="00E26BE9">
        <w:rPr>
          <w:rFonts w:ascii="Arial" w:hAnsi="Arial" w:cs="Arial"/>
          <w:sz w:val="20"/>
          <w:szCs w:val="20"/>
        </w:rPr>
        <w:t xml:space="preserve">use techniques </w:t>
      </w:r>
      <w:r w:rsidR="004C7F4E" w:rsidRPr="00E26BE9">
        <w:rPr>
          <w:rFonts w:ascii="Arial" w:hAnsi="Arial" w:cs="Arial"/>
          <w:sz w:val="20"/>
          <w:szCs w:val="20"/>
        </w:rPr>
        <w:t>from the ‘How to’ guides</w:t>
      </w:r>
      <w:r w:rsidRPr="00E26BE9">
        <w:rPr>
          <w:rFonts w:ascii="Arial" w:hAnsi="Arial" w:cs="Arial"/>
          <w:sz w:val="20"/>
          <w:szCs w:val="20"/>
        </w:rPr>
        <w:t>,</w:t>
      </w:r>
      <w:r w:rsidR="004C7F4E" w:rsidRPr="00E26BE9">
        <w:rPr>
          <w:rFonts w:ascii="Arial" w:hAnsi="Arial" w:cs="Arial"/>
          <w:sz w:val="20"/>
          <w:szCs w:val="20"/>
        </w:rPr>
        <w:t xml:space="preserve"> to create your own engaging lessons to cover these bullet points. </w:t>
      </w:r>
      <w:r w:rsidRPr="00E26BE9">
        <w:rPr>
          <w:rFonts w:ascii="Arial" w:hAnsi="Arial" w:cs="Arial"/>
          <w:sz w:val="20"/>
          <w:szCs w:val="20"/>
        </w:rPr>
        <w:t>Consider what preparation you need for each lesson: what prior knowledge is needed, what are the key objectives, what are the dependencies, what common misconceptions are there, and so on.</w:t>
      </w:r>
    </w:p>
    <w:p w14:paraId="2B7BE659" w14:textId="77777777" w:rsidR="0004345B" w:rsidRPr="00E26BE9" w:rsidRDefault="0004345B">
      <w:pPr>
        <w:spacing w:after="0" w:line="240" w:lineRule="auto"/>
        <w:rPr>
          <w:rFonts w:ascii="Arial" w:hAnsi="Arial" w:cs="Arial"/>
          <w:sz w:val="20"/>
          <w:szCs w:val="20"/>
        </w:rPr>
      </w:pPr>
    </w:p>
    <w:p w14:paraId="27BCBB50" w14:textId="38E79021" w:rsidR="0004345B" w:rsidRPr="00E26BE9" w:rsidRDefault="0004345B">
      <w:pPr>
        <w:spacing w:after="0" w:line="240" w:lineRule="auto"/>
        <w:rPr>
          <w:rFonts w:ascii="Arial" w:hAnsi="Arial" w:cs="Arial"/>
          <w:sz w:val="20"/>
          <w:szCs w:val="20"/>
        </w:rPr>
      </w:pPr>
      <w:r w:rsidRPr="00E26BE9">
        <w:rPr>
          <w:rFonts w:ascii="Arial" w:hAnsi="Arial" w:cs="Arial"/>
          <w:sz w:val="20"/>
          <w:szCs w:val="20"/>
        </w:rPr>
        <w:t>You will find some activity suggestions in the Scheme of Work.</w:t>
      </w:r>
    </w:p>
    <w:p w14:paraId="4CDDF715" w14:textId="0CC0E0BE" w:rsidR="004C7F4E" w:rsidRDefault="004C7F4E">
      <w:pPr>
        <w:spacing w:after="0" w:line="240" w:lineRule="auto"/>
        <w:rPr>
          <w:rFonts w:ascii="Arial" w:hAnsi="Arial" w:cs="Arial"/>
          <w:bCs/>
          <w:color w:val="E21951"/>
          <w:sz w:val="36"/>
          <w:szCs w:val="32"/>
        </w:rPr>
      </w:pPr>
      <w:r>
        <w:br w:type="page"/>
      </w:r>
    </w:p>
    <w:p w14:paraId="79FF66E4" w14:textId="0EC8EAA2" w:rsidR="00B3706A" w:rsidRDefault="00B3706A" w:rsidP="00B3706A">
      <w:pPr>
        <w:pStyle w:val="SectionHead"/>
      </w:pPr>
      <w:bookmarkStart w:id="12" w:name="_Toc520755531"/>
      <w:r w:rsidRPr="003538AF">
        <w:rPr>
          <w:noProof/>
          <w:lang w:eastAsia="en-GB"/>
        </w:rPr>
        <w:lastRenderedPageBreak/>
        <w:drawing>
          <wp:anchor distT="0" distB="0" distL="114300" distR="114300" simplePos="0" relativeHeight="251675648" behindDoc="0" locked="0" layoutInCell="1" allowOverlap="1" wp14:anchorId="423C7FC6" wp14:editId="71D72FC5">
            <wp:simplePos x="0" y="0"/>
            <wp:positionH relativeFrom="column">
              <wp:posOffset>5756910</wp:posOffset>
            </wp:positionH>
            <wp:positionV relativeFrom="paragraph">
              <wp:posOffset>53340</wp:posOffset>
            </wp:positionV>
            <wp:extent cx="359410" cy="359410"/>
            <wp:effectExtent l="0" t="0" r="2540" b="2540"/>
            <wp:wrapNone/>
            <wp:docPr id="24" name="Picture 2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9">
                      <a:extLst>
                        <a:ext uri="{28A0092B-C50C-407E-A947-70E740481C1C}">
                          <a14:useLocalDpi xmlns:a14="http://schemas.microsoft.com/office/drawing/2010/main" val="0"/>
                        </a:ext>
                      </a:extLst>
                    </a:blip>
                    <a:stretch>
                      <a:fillRect/>
                    </a:stretch>
                  </pic:blipFill>
                  <pic:spPr bwMode="auto">
                    <a:xfrm>
                      <a:off x="0" y="0"/>
                      <a:ext cx="359410" cy="359410"/>
                    </a:xfrm>
                    <a:prstGeom prst="rect">
                      <a:avLst/>
                    </a:prstGeom>
                    <a:noFill/>
                  </pic:spPr>
                </pic:pic>
              </a:graphicData>
            </a:graphic>
            <wp14:sizeRelH relativeFrom="page">
              <wp14:pctWidth>0</wp14:pctWidth>
            </wp14:sizeRelH>
            <wp14:sizeRelV relativeFrom="page">
              <wp14:pctHeight>0</wp14:pctHeight>
            </wp14:sizeRelV>
          </wp:anchor>
        </w:drawing>
      </w:r>
      <w:r w:rsidR="007746F5">
        <w:t>Lesson</w:t>
      </w:r>
      <w:r>
        <w:t xml:space="preserve"> reflection</w:t>
      </w:r>
      <w:bookmarkEnd w:id="12"/>
    </w:p>
    <w:p w14:paraId="5A265D84" w14:textId="78BE0494" w:rsidR="004C7F4E" w:rsidRPr="004204E8" w:rsidRDefault="004C7F4E" w:rsidP="004204E8">
      <w:pPr>
        <w:pStyle w:val="Maincontentbodytext"/>
        <w:spacing w:after="120"/>
        <w:rPr>
          <w:rFonts w:ascii="Arial" w:hAnsi="Arial" w:cs="Arial"/>
          <w:sz w:val="20"/>
          <w:szCs w:val="20"/>
        </w:rPr>
      </w:pPr>
      <w:r w:rsidRPr="004204E8">
        <w:rPr>
          <w:rFonts w:ascii="Arial" w:hAnsi="Arial" w:cs="Arial"/>
          <w:sz w:val="20"/>
          <w:szCs w:val="20"/>
        </w:rPr>
        <w:t xml:space="preserve">As soon as possible after the lesson you need to think about how well it went. </w:t>
      </w:r>
    </w:p>
    <w:p w14:paraId="0CDE7F8D" w14:textId="77777777" w:rsidR="004C7F4E" w:rsidRPr="004204E8" w:rsidRDefault="004C7F4E" w:rsidP="00D239A0">
      <w:pPr>
        <w:pStyle w:val="Maincontentbodytext"/>
        <w:spacing w:after="120"/>
        <w:rPr>
          <w:rFonts w:ascii="Arial" w:hAnsi="Arial" w:cs="Arial"/>
          <w:sz w:val="20"/>
          <w:szCs w:val="20"/>
        </w:rPr>
      </w:pPr>
      <w:r w:rsidRPr="004204E8">
        <w:rPr>
          <w:rFonts w:ascii="Arial" w:hAnsi="Arial" w:cs="Arial"/>
          <w:sz w:val="20"/>
          <w:szCs w:val="20"/>
        </w:rPr>
        <w:t>One of the key questions you should always ask yourself is:</w:t>
      </w:r>
    </w:p>
    <w:p w14:paraId="1BF3D8FA" w14:textId="77777777" w:rsidR="004C7F4E" w:rsidRPr="004204E8" w:rsidRDefault="004C7F4E" w:rsidP="00D239A0">
      <w:pPr>
        <w:shd w:val="clear" w:color="auto" w:fill="F9D1DC"/>
        <w:spacing w:after="120" w:line="240" w:lineRule="auto"/>
        <w:rPr>
          <w:rFonts w:ascii="Arial" w:hAnsi="Arial" w:cs="Arial"/>
          <w:i/>
          <w:sz w:val="20"/>
          <w:szCs w:val="20"/>
        </w:rPr>
      </w:pPr>
      <w:r w:rsidRPr="004204E8">
        <w:rPr>
          <w:rFonts w:ascii="Arial" w:hAnsi="Arial" w:cs="Arial"/>
          <w:i/>
          <w:sz w:val="20"/>
          <w:szCs w:val="20"/>
        </w:rPr>
        <w:t>Did all learners get to the point where they can access the next lesson? If not, what will I do?</w:t>
      </w:r>
    </w:p>
    <w:p w14:paraId="11CA34A5" w14:textId="77777777" w:rsidR="004C7F4E" w:rsidRPr="004204E8" w:rsidRDefault="004C7F4E" w:rsidP="00D239A0">
      <w:pPr>
        <w:pStyle w:val="Maincontentbodytext"/>
        <w:spacing w:after="120"/>
        <w:rPr>
          <w:rFonts w:ascii="Arial" w:hAnsi="Arial" w:cs="Arial"/>
          <w:sz w:val="20"/>
          <w:szCs w:val="20"/>
        </w:rPr>
      </w:pPr>
      <w:r w:rsidRPr="004204E8">
        <w:rPr>
          <w:rFonts w:ascii="Arial" w:hAnsi="Arial" w:cs="Arial"/>
          <w:sz w:val="20"/>
          <w:szCs w:val="20"/>
        </w:rPr>
        <w:t>Reflection is important so that you can plan your next lesson appropriately. If any misconceptions arose or any underlying concepts were missed, you might want to use this information to inform any adjustments you should make to the next lesson.</w:t>
      </w:r>
    </w:p>
    <w:p w14:paraId="113B50DC" w14:textId="77777777" w:rsidR="004C7F4E" w:rsidRPr="004204E8" w:rsidRDefault="004C7F4E" w:rsidP="00D239A0">
      <w:pPr>
        <w:pStyle w:val="Maincontentbodytext"/>
        <w:spacing w:after="120"/>
        <w:rPr>
          <w:rFonts w:ascii="Arial" w:hAnsi="Arial" w:cs="Arial"/>
          <w:sz w:val="20"/>
          <w:szCs w:val="20"/>
        </w:rPr>
      </w:pPr>
      <w:r w:rsidRPr="004204E8">
        <w:rPr>
          <w:rFonts w:ascii="Arial" w:hAnsi="Arial" w:cs="Arial"/>
          <w:sz w:val="20"/>
          <w:szCs w:val="20"/>
        </w:rPr>
        <w:t xml:space="preserve">It is also helpful to reflect on your lesson for the next time you teach the same topic. If the timing was wrong or the activities did not fully occupy the learners this time, you might want to change some parts of the lesson next time. There is no need to re-plan a successful lesson every year, but it is always good to learn from experience and to incorporate improvements next time. </w:t>
      </w:r>
    </w:p>
    <w:p w14:paraId="421EDC17" w14:textId="77777777" w:rsidR="004C7F4E" w:rsidRPr="00D239A0" w:rsidRDefault="004C7F4E" w:rsidP="00D239A0">
      <w:pPr>
        <w:spacing w:after="120" w:line="240" w:lineRule="auto"/>
        <w:rPr>
          <w:rStyle w:val="Strong"/>
          <w:rFonts w:ascii="Arial" w:hAnsi="Arial" w:cs="Arial"/>
          <w:sz w:val="20"/>
          <w:szCs w:val="20"/>
        </w:rPr>
      </w:pPr>
      <w:r w:rsidRPr="00D239A0">
        <w:rPr>
          <w:rStyle w:val="Strong"/>
          <w:rFonts w:ascii="Arial" w:hAnsi="Arial" w:cs="Arial"/>
          <w:sz w:val="20"/>
          <w:szCs w:val="20"/>
        </w:rPr>
        <w:t>To help you reflect on your lesson, answer the most relevant questions below.</w:t>
      </w:r>
    </w:p>
    <w:p w14:paraId="335317CD"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 xml:space="preserve">Were the lesson objectives realistic?  </w:t>
      </w:r>
    </w:p>
    <w:p w14:paraId="15C4E094"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What did the learners learn today? Or did they learn what was intended? Why not?</w:t>
      </w:r>
    </w:p>
    <w:p w14:paraId="44379B6D"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What proportion of the time did we spend on the most important topics?</w:t>
      </w:r>
    </w:p>
    <w:p w14:paraId="3CE83DB8"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 xml:space="preserve">Were there any common misconceptions? </w:t>
      </w:r>
    </w:p>
    <w:p w14:paraId="34949F46"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 xml:space="preserve">What do I need to address next lesson? </w:t>
      </w:r>
    </w:p>
    <w:p w14:paraId="44AF1BB1"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 xml:space="preserve">What was the learning atmosphere like? </w:t>
      </w:r>
    </w:p>
    <w:p w14:paraId="0CC63849"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 xml:space="preserve">Did my planned differentiation work well? </w:t>
      </w:r>
    </w:p>
    <w:p w14:paraId="2F8CFD4C" w14:textId="14CB0E19"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How could I have helped the lowest achieving learners to do more?</w:t>
      </w:r>
    </w:p>
    <w:p w14:paraId="4EDE0CAC" w14:textId="189F0458"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How could I have stretched the highest achieving learners even more?</w:t>
      </w:r>
    </w:p>
    <w:p w14:paraId="2B69F9F9" w14:textId="77777777" w:rsidR="004C7F4E" w:rsidRPr="00D239A0" w:rsidRDefault="004C7F4E" w:rsidP="004C7F4E">
      <w:pPr>
        <w:spacing w:after="0" w:line="240" w:lineRule="auto"/>
        <w:rPr>
          <w:rFonts w:ascii="Arial" w:hAnsi="Arial" w:cs="Arial"/>
          <w:i/>
          <w:sz w:val="20"/>
          <w:szCs w:val="20"/>
        </w:rPr>
      </w:pPr>
      <w:r w:rsidRPr="00D239A0">
        <w:rPr>
          <w:rFonts w:ascii="Arial" w:hAnsi="Arial" w:cs="Arial"/>
          <w:i/>
          <w:sz w:val="20"/>
          <w:szCs w:val="20"/>
        </w:rPr>
        <w:t xml:space="preserve">Did I stick to timings? </w:t>
      </w:r>
    </w:p>
    <w:p w14:paraId="1BA79ACE" w14:textId="77777777" w:rsidR="004C7F4E" w:rsidRPr="00D239A0" w:rsidRDefault="004C7F4E" w:rsidP="00D239A0">
      <w:pPr>
        <w:spacing w:after="120" w:line="240" w:lineRule="auto"/>
        <w:rPr>
          <w:rStyle w:val="Strong"/>
          <w:rFonts w:ascii="Arial" w:hAnsi="Arial" w:cs="Arial"/>
          <w:sz w:val="20"/>
          <w:szCs w:val="20"/>
        </w:rPr>
      </w:pPr>
      <w:r w:rsidRPr="00D239A0">
        <w:rPr>
          <w:rFonts w:ascii="Arial" w:hAnsi="Arial" w:cs="Arial"/>
          <w:i/>
          <w:sz w:val="20"/>
          <w:szCs w:val="20"/>
        </w:rPr>
        <w:t>What changes did I make from my plan and why?</w:t>
      </w:r>
    </w:p>
    <w:p w14:paraId="6AA7EBEB" w14:textId="10051504" w:rsidR="004C7F4E" w:rsidRPr="00D239A0" w:rsidRDefault="004C7F4E" w:rsidP="004C7F4E">
      <w:pPr>
        <w:spacing w:after="120" w:line="240" w:lineRule="auto"/>
        <w:rPr>
          <w:rStyle w:val="Strong"/>
          <w:rFonts w:ascii="Arial" w:hAnsi="Arial" w:cs="Arial"/>
          <w:bCs w:val="0"/>
          <w:color w:val="E21951"/>
        </w:rPr>
      </w:pPr>
      <w:r w:rsidRPr="00D239A0">
        <w:rPr>
          <w:rFonts w:ascii="Arial" w:hAnsi="Arial" w:cs="Arial"/>
          <w:color w:val="E21951"/>
        </w:rPr>
        <w:t>Summary evaluation</w:t>
      </w:r>
    </w:p>
    <w:p w14:paraId="5AEB1B14" w14:textId="77777777" w:rsidR="00D239A0" w:rsidRDefault="004C7F4E" w:rsidP="00D239A0">
      <w:pPr>
        <w:pStyle w:val="Tabletextblack"/>
        <w:spacing w:after="120"/>
        <w:rPr>
          <w:rStyle w:val="Strong"/>
          <w:rFonts w:ascii="Arial" w:hAnsi="Arial" w:cs="Arial"/>
          <w:b w:val="0"/>
          <w:sz w:val="20"/>
          <w:szCs w:val="20"/>
        </w:rPr>
      </w:pPr>
      <w:r w:rsidRPr="00D239A0">
        <w:rPr>
          <w:rStyle w:val="Strong"/>
          <w:rFonts w:ascii="Arial" w:hAnsi="Arial" w:cs="Arial"/>
          <w:b w:val="0"/>
          <w:sz w:val="20"/>
          <w:szCs w:val="20"/>
        </w:rPr>
        <w:t xml:space="preserve">What two things went </w:t>
      </w:r>
      <w:proofErr w:type="gramStart"/>
      <w:r w:rsidRPr="00D239A0">
        <w:rPr>
          <w:rStyle w:val="Strong"/>
          <w:rFonts w:ascii="Arial" w:hAnsi="Arial" w:cs="Arial"/>
          <w:b w:val="0"/>
          <w:sz w:val="20"/>
          <w:szCs w:val="20"/>
        </w:rPr>
        <w:t>really well</w:t>
      </w:r>
      <w:proofErr w:type="gramEnd"/>
      <w:r w:rsidRPr="00D239A0">
        <w:rPr>
          <w:rStyle w:val="Strong"/>
          <w:rFonts w:ascii="Arial" w:hAnsi="Arial" w:cs="Arial"/>
          <w:b w:val="0"/>
          <w:sz w:val="20"/>
          <w:szCs w:val="20"/>
        </w:rPr>
        <w:t>? (Consider both teaching and learning.)</w:t>
      </w:r>
    </w:p>
    <w:p w14:paraId="132C2B42" w14:textId="16EE9C33" w:rsidR="004C7F4E" w:rsidRPr="00D239A0" w:rsidRDefault="004C7F4E" w:rsidP="00D239A0">
      <w:pPr>
        <w:pStyle w:val="Tabletextblack"/>
        <w:spacing w:after="120"/>
        <w:rPr>
          <w:rStyle w:val="Strong"/>
          <w:rFonts w:ascii="Arial" w:hAnsi="Arial" w:cs="Arial"/>
          <w:b w:val="0"/>
          <w:sz w:val="20"/>
          <w:szCs w:val="20"/>
        </w:rPr>
      </w:pPr>
      <w:r w:rsidRPr="00D239A0">
        <w:rPr>
          <w:rStyle w:val="Strong"/>
          <w:rFonts w:ascii="Arial" w:hAnsi="Arial" w:cs="Arial"/>
          <w:b w:val="0"/>
          <w:sz w:val="20"/>
          <w:szCs w:val="20"/>
        </w:rPr>
        <w:t>What two things would have improved the lesson? (Consider both teaching and learning.)</w:t>
      </w:r>
    </w:p>
    <w:p w14:paraId="09AFE8A5" w14:textId="77777777" w:rsidR="004C7F4E" w:rsidRPr="00D239A0" w:rsidRDefault="004C7F4E" w:rsidP="00D239A0">
      <w:pPr>
        <w:pStyle w:val="Tabletextblack"/>
        <w:spacing w:after="120"/>
        <w:rPr>
          <w:rStyle w:val="Strong"/>
          <w:rFonts w:ascii="Arial" w:hAnsi="Arial" w:cs="Arial"/>
          <w:b w:val="0"/>
          <w:sz w:val="20"/>
          <w:szCs w:val="20"/>
        </w:rPr>
      </w:pPr>
      <w:r w:rsidRPr="00D239A0">
        <w:rPr>
          <w:rStyle w:val="Strong"/>
          <w:rFonts w:ascii="Arial" w:hAnsi="Arial" w:cs="Arial"/>
          <w:b w:val="0"/>
          <w:sz w:val="20"/>
          <w:szCs w:val="20"/>
        </w:rPr>
        <w:t>What have I learned from this lesson about the class or individuals that will inform my next lesson?</w:t>
      </w:r>
    </w:p>
    <w:p w14:paraId="3C7CAE4D" w14:textId="77777777" w:rsidR="004C7F4E" w:rsidRPr="00D239A0" w:rsidRDefault="004C7F4E" w:rsidP="00B3706A">
      <w:pPr>
        <w:pStyle w:val="Maincontentbodytext"/>
        <w:spacing w:after="0"/>
        <w:rPr>
          <w:rFonts w:ascii="Arial" w:hAnsi="Arial" w:cs="Arial"/>
          <w:sz w:val="20"/>
          <w:szCs w:val="20"/>
        </w:rPr>
      </w:pPr>
    </w:p>
    <w:p w14:paraId="255ED5CA" w14:textId="77777777" w:rsidR="00B3706A" w:rsidRDefault="00B3706A" w:rsidP="00B3706A">
      <w:pPr>
        <w:spacing w:after="0" w:line="240" w:lineRule="auto"/>
        <w:rPr>
          <w:rFonts w:ascii="Arial" w:hAnsi="Arial" w:cs="Arial"/>
          <w:b/>
          <w:bCs/>
          <w:color w:val="E21951"/>
          <w:sz w:val="36"/>
          <w:szCs w:val="32"/>
        </w:rPr>
      </w:pPr>
      <w:r>
        <w:rPr>
          <w:b/>
        </w:rPr>
        <w:br w:type="page"/>
      </w:r>
    </w:p>
    <w:p w14:paraId="5D40A82A" w14:textId="77777777" w:rsidR="00A91B73" w:rsidRPr="00A91B73" w:rsidRDefault="00A91B73" w:rsidP="007E2FA6">
      <w:pPr>
        <w:pStyle w:val="Body"/>
        <w:rPr>
          <w:i/>
          <w:sz w:val="22"/>
          <w:szCs w:val="22"/>
        </w:rPr>
        <w:sectPr w:rsidR="00A91B73" w:rsidRPr="00A91B73" w:rsidSect="009835B8">
          <w:headerReference w:type="even" r:id="rId21"/>
          <w:headerReference w:type="default" r:id="rId22"/>
          <w:footerReference w:type="even" r:id="rId23"/>
          <w:footerReference w:type="default" r:id="rId24"/>
          <w:pgSz w:w="11906" w:h="16838" w:code="9"/>
          <w:pgMar w:top="1134" w:right="1134" w:bottom="993" w:left="1134" w:header="709" w:footer="284" w:gutter="0"/>
          <w:cols w:space="708"/>
          <w:rtlGutter/>
          <w:docGrid w:linePitch="360"/>
        </w:sectPr>
      </w:pPr>
    </w:p>
    <w:p w14:paraId="7585DE40" w14:textId="77777777" w:rsidR="00D454B2" w:rsidRDefault="00D454B2" w:rsidP="00D454B2">
      <w:pPr>
        <w:pStyle w:val="SectionHead"/>
      </w:pPr>
      <w:bookmarkStart w:id="13" w:name="_Toc520755532"/>
      <w:r>
        <w:lastRenderedPageBreak/>
        <w:t>Worksheets and answers</w:t>
      </w:r>
      <w:bookmarkEnd w:id="13"/>
    </w:p>
    <w:p w14:paraId="2BAC3EA7" w14:textId="77777777" w:rsidR="00D454B2" w:rsidRDefault="00D454B2" w:rsidP="007E2FA6">
      <w:pPr>
        <w:pStyle w:val="Body"/>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4A1B8"/>
        <w:tblLook w:val="04A0" w:firstRow="1" w:lastRow="0" w:firstColumn="1" w:lastColumn="0" w:noHBand="0" w:noVBand="1"/>
      </w:tblPr>
      <w:tblGrid>
        <w:gridCol w:w="5939"/>
        <w:gridCol w:w="1414"/>
        <w:gridCol w:w="2285"/>
      </w:tblGrid>
      <w:tr w:rsidR="00141037" w:rsidRPr="00752A8C" w14:paraId="2B94C298" w14:textId="77777777" w:rsidTr="00BD1531">
        <w:trPr>
          <w:trHeight w:hRule="exact" w:val="454"/>
        </w:trPr>
        <w:tc>
          <w:tcPr>
            <w:tcW w:w="5939" w:type="dxa"/>
            <w:shd w:val="clear" w:color="auto" w:fill="F4A1B8"/>
          </w:tcPr>
          <w:p w14:paraId="03F8FE86" w14:textId="77777777" w:rsidR="00141037" w:rsidRPr="00752A8C" w:rsidRDefault="00141037" w:rsidP="00D454B2">
            <w:pPr>
              <w:spacing w:after="0"/>
              <w:rPr>
                <w:rFonts w:ascii="Arial" w:hAnsi="Arial" w:cs="Arial"/>
                <w:b/>
              </w:rPr>
            </w:pPr>
          </w:p>
        </w:tc>
        <w:tc>
          <w:tcPr>
            <w:tcW w:w="1414" w:type="dxa"/>
            <w:shd w:val="clear" w:color="auto" w:fill="F4A1B8"/>
          </w:tcPr>
          <w:p w14:paraId="02490877" w14:textId="238863DC" w:rsidR="00141037" w:rsidRPr="00752A8C" w:rsidRDefault="00141037" w:rsidP="00D454B2">
            <w:pPr>
              <w:spacing w:after="0"/>
              <w:jc w:val="center"/>
              <w:rPr>
                <w:rFonts w:ascii="Arial" w:hAnsi="Arial" w:cs="Arial"/>
                <w:b/>
              </w:rPr>
            </w:pPr>
            <w:r>
              <w:rPr>
                <w:rFonts w:ascii="Arial" w:hAnsi="Arial" w:cs="Arial"/>
                <w:b/>
              </w:rPr>
              <w:t>Worksheet</w:t>
            </w:r>
          </w:p>
        </w:tc>
        <w:tc>
          <w:tcPr>
            <w:tcW w:w="2285" w:type="dxa"/>
            <w:shd w:val="clear" w:color="auto" w:fill="F4A1B8"/>
          </w:tcPr>
          <w:p w14:paraId="46D67008" w14:textId="78FDEF50" w:rsidR="00141037" w:rsidRPr="00752A8C" w:rsidRDefault="00141037" w:rsidP="00D454B2">
            <w:pPr>
              <w:spacing w:after="0"/>
              <w:jc w:val="center"/>
              <w:rPr>
                <w:rFonts w:ascii="Arial" w:hAnsi="Arial" w:cs="Arial"/>
                <w:b/>
              </w:rPr>
            </w:pPr>
            <w:r>
              <w:rPr>
                <w:rFonts w:ascii="Arial" w:hAnsi="Arial" w:cs="Arial"/>
                <w:b/>
              </w:rPr>
              <w:t>Answers</w:t>
            </w:r>
          </w:p>
        </w:tc>
      </w:tr>
      <w:tr w:rsidR="00141037" w:rsidRPr="00752A8C" w14:paraId="58F62A28" w14:textId="77777777" w:rsidTr="00BD1531">
        <w:trPr>
          <w:trHeight w:hRule="exact" w:val="454"/>
        </w:trPr>
        <w:tc>
          <w:tcPr>
            <w:tcW w:w="5939" w:type="dxa"/>
            <w:shd w:val="clear" w:color="auto" w:fill="F4A1B8"/>
          </w:tcPr>
          <w:p w14:paraId="333929D6" w14:textId="7EF3085E" w:rsidR="00141037" w:rsidRPr="00141037" w:rsidRDefault="00141037" w:rsidP="00976D64">
            <w:pPr>
              <w:spacing w:after="0"/>
              <w:rPr>
                <w:rFonts w:ascii="Arial" w:hAnsi="Arial" w:cs="Arial"/>
                <w:b/>
                <w:i/>
              </w:rPr>
            </w:pPr>
            <w:r w:rsidRPr="00141037">
              <w:rPr>
                <w:rFonts w:ascii="Arial" w:hAnsi="Arial" w:cs="Arial"/>
                <w:b/>
                <w:color w:val="E21951"/>
              </w:rPr>
              <w:t xml:space="preserve">For use </w:t>
            </w:r>
            <w:r w:rsidR="002B59FB">
              <w:rPr>
                <w:rFonts w:ascii="Arial" w:hAnsi="Arial" w:cs="Arial"/>
                <w:b/>
                <w:color w:val="E21951"/>
              </w:rPr>
              <w:t>with</w:t>
            </w:r>
            <w:r w:rsidR="002B59FB">
              <w:rPr>
                <w:rFonts w:ascii="Arial" w:hAnsi="Arial" w:cs="Arial"/>
                <w:b/>
                <w:i/>
                <w:color w:val="E21951"/>
              </w:rPr>
              <w:t xml:space="preserve"> Lesson </w:t>
            </w:r>
            <w:r w:rsidR="009527D2">
              <w:rPr>
                <w:rFonts w:ascii="Arial" w:hAnsi="Arial" w:cs="Arial"/>
                <w:b/>
                <w:i/>
                <w:color w:val="E21951"/>
              </w:rPr>
              <w:t>1</w:t>
            </w:r>
            <w:r w:rsidRPr="00850998">
              <w:rPr>
                <w:rFonts w:ascii="Arial" w:hAnsi="Arial" w:cs="Arial"/>
                <w:b/>
                <w:color w:val="E21951"/>
              </w:rPr>
              <w:t>:</w:t>
            </w:r>
          </w:p>
        </w:tc>
        <w:tc>
          <w:tcPr>
            <w:tcW w:w="1414" w:type="dxa"/>
            <w:shd w:val="clear" w:color="auto" w:fill="F4A1B8"/>
          </w:tcPr>
          <w:p w14:paraId="3306CA37" w14:textId="77777777" w:rsidR="00141037" w:rsidRPr="00752A8C" w:rsidRDefault="00141037" w:rsidP="00D454B2">
            <w:pPr>
              <w:spacing w:after="0"/>
              <w:jc w:val="center"/>
              <w:rPr>
                <w:rFonts w:ascii="Arial" w:hAnsi="Arial" w:cs="Arial"/>
                <w:b/>
              </w:rPr>
            </w:pPr>
          </w:p>
        </w:tc>
        <w:tc>
          <w:tcPr>
            <w:tcW w:w="2285" w:type="dxa"/>
            <w:shd w:val="clear" w:color="auto" w:fill="F4A1B8"/>
          </w:tcPr>
          <w:p w14:paraId="268860CC" w14:textId="77777777" w:rsidR="00141037" w:rsidRPr="00752A8C" w:rsidRDefault="00141037" w:rsidP="00D454B2">
            <w:pPr>
              <w:spacing w:after="0"/>
              <w:jc w:val="center"/>
              <w:rPr>
                <w:rFonts w:ascii="Arial" w:hAnsi="Arial" w:cs="Arial"/>
                <w:b/>
              </w:rPr>
            </w:pPr>
          </w:p>
        </w:tc>
      </w:tr>
      <w:tr w:rsidR="00D454B2" w:rsidRPr="00752A8C" w14:paraId="1D7F068A" w14:textId="77777777" w:rsidTr="00BD1531">
        <w:trPr>
          <w:trHeight w:hRule="exact" w:val="454"/>
        </w:trPr>
        <w:tc>
          <w:tcPr>
            <w:tcW w:w="5939" w:type="dxa"/>
            <w:shd w:val="clear" w:color="auto" w:fill="F4A1B8"/>
          </w:tcPr>
          <w:p w14:paraId="2ACAE3B9" w14:textId="6480D983" w:rsidR="00D454B2" w:rsidRPr="00752A8C" w:rsidRDefault="00D454B2" w:rsidP="00D454B2">
            <w:pPr>
              <w:spacing w:after="0"/>
              <w:rPr>
                <w:rFonts w:ascii="Arial" w:hAnsi="Arial" w:cs="Arial"/>
              </w:rPr>
            </w:pPr>
            <w:r w:rsidRPr="00752A8C">
              <w:rPr>
                <w:rFonts w:ascii="Arial" w:hAnsi="Arial" w:cs="Arial"/>
                <w:b/>
              </w:rPr>
              <w:t xml:space="preserve">A: </w:t>
            </w:r>
            <w:r w:rsidR="009527D2" w:rsidRPr="009527D2">
              <w:rPr>
                <w:rFonts w:ascii="Arial" w:hAnsi="Arial" w:cs="Arial"/>
              </w:rPr>
              <w:t>Translation</w:t>
            </w:r>
          </w:p>
        </w:tc>
        <w:tc>
          <w:tcPr>
            <w:tcW w:w="1414" w:type="dxa"/>
            <w:shd w:val="clear" w:color="auto" w:fill="F4A1B8"/>
          </w:tcPr>
          <w:p w14:paraId="448EF810" w14:textId="06C1980C" w:rsidR="00D454B2" w:rsidRPr="00752A8C" w:rsidRDefault="005266B3" w:rsidP="00D454B2">
            <w:pPr>
              <w:spacing w:after="0"/>
              <w:jc w:val="center"/>
              <w:rPr>
                <w:rFonts w:ascii="Arial" w:hAnsi="Arial" w:cs="Arial"/>
                <w:b/>
              </w:rPr>
            </w:pPr>
            <w:r>
              <w:rPr>
                <w:rFonts w:ascii="Arial" w:hAnsi="Arial" w:cs="Arial"/>
                <w:b/>
              </w:rPr>
              <w:t xml:space="preserve">Page </w:t>
            </w:r>
            <w:r w:rsidR="00AB35D2">
              <w:rPr>
                <w:rFonts w:ascii="Arial" w:hAnsi="Arial" w:cs="Arial"/>
                <w:b/>
              </w:rPr>
              <w:t>16</w:t>
            </w:r>
          </w:p>
        </w:tc>
        <w:tc>
          <w:tcPr>
            <w:tcW w:w="2285" w:type="dxa"/>
            <w:shd w:val="clear" w:color="auto" w:fill="F4A1B8"/>
          </w:tcPr>
          <w:p w14:paraId="3BCF5F12" w14:textId="68146F3C" w:rsidR="00D454B2" w:rsidRPr="00752A8C" w:rsidRDefault="005266B3" w:rsidP="00D454B2">
            <w:pPr>
              <w:spacing w:after="0"/>
              <w:jc w:val="center"/>
              <w:rPr>
                <w:rFonts w:ascii="Arial" w:hAnsi="Arial" w:cs="Arial"/>
              </w:rPr>
            </w:pPr>
            <w:r>
              <w:rPr>
                <w:rFonts w:ascii="Arial" w:hAnsi="Arial" w:cs="Arial"/>
                <w:b/>
              </w:rPr>
              <w:t>Page 1</w:t>
            </w:r>
            <w:r>
              <w:rPr>
                <w:rFonts w:ascii="Arial" w:hAnsi="Arial" w:cs="Arial"/>
                <w:b/>
              </w:rPr>
              <w:t>7</w:t>
            </w:r>
          </w:p>
        </w:tc>
      </w:tr>
      <w:tr w:rsidR="00D454B2" w:rsidRPr="00752A8C" w14:paraId="31702779" w14:textId="77777777" w:rsidTr="00BD1531">
        <w:trPr>
          <w:trHeight w:hRule="exact" w:val="454"/>
        </w:trPr>
        <w:tc>
          <w:tcPr>
            <w:tcW w:w="5939" w:type="dxa"/>
            <w:shd w:val="clear" w:color="auto" w:fill="F4A1B8"/>
          </w:tcPr>
          <w:p w14:paraId="49E52EF1" w14:textId="77777777" w:rsidR="00D454B2" w:rsidRPr="00752A8C" w:rsidRDefault="00D454B2" w:rsidP="00D454B2">
            <w:pPr>
              <w:spacing w:after="0"/>
              <w:rPr>
                <w:rFonts w:ascii="Arial" w:hAnsi="Arial" w:cs="Arial"/>
                <w:b/>
              </w:rPr>
            </w:pPr>
          </w:p>
        </w:tc>
        <w:tc>
          <w:tcPr>
            <w:tcW w:w="1414" w:type="dxa"/>
            <w:shd w:val="clear" w:color="auto" w:fill="F4A1B8"/>
          </w:tcPr>
          <w:p w14:paraId="7846A5E5" w14:textId="77777777" w:rsidR="00D454B2" w:rsidRPr="00752A8C" w:rsidRDefault="00D454B2" w:rsidP="00D454B2">
            <w:pPr>
              <w:spacing w:after="0"/>
              <w:jc w:val="center"/>
              <w:rPr>
                <w:rFonts w:ascii="Arial" w:hAnsi="Arial" w:cs="Arial"/>
                <w:b/>
              </w:rPr>
            </w:pPr>
          </w:p>
        </w:tc>
        <w:tc>
          <w:tcPr>
            <w:tcW w:w="2285" w:type="dxa"/>
            <w:shd w:val="clear" w:color="auto" w:fill="F4A1B8"/>
          </w:tcPr>
          <w:p w14:paraId="495733EF" w14:textId="77777777" w:rsidR="00D454B2" w:rsidRPr="00752A8C" w:rsidRDefault="00D454B2" w:rsidP="00D454B2">
            <w:pPr>
              <w:spacing w:after="0"/>
              <w:jc w:val="center"/>
              <w:rPr>
                <w:rFonts w:ascii="Arial" w:hAnsi="Arial" w:cs="Arial"/>
                <w:b/>
              </w:rPr>
            </w:pPr>
          </w:p>
        </w:tc>
      </w:tr>
      <w:tr w:rsidR="00141037" w:rsidRPr="00141037" w14:paraId="4480BC90" w14:textId="77777777" w:rsidTr="00BD1531">
        <w:trPr>
          <w:trHeight w:hRule="exact" w:val="454"/>
        </w:trPr>
        <w:tc>
          <w:tcPr>
            <w:tcW w:w="5939" w:type="dxa"/>
            <w:shd w:val="clear" w:color="auto" w:fill="F4A1B8"/>
          </w:tcPr>
          <w:p w14:paraId="362E14DF" w14:textId="081D14D5" w:rsidR="00141037" w:rsidRPr="00141037" w:rsidRDefault="00141037" w:rsidP="004C7F4E">
            <w:pPr>
              <w:spacing w:after="0"/>
              <w:rPr>
                <w:rFonts w:ascii="Arial" w:hAnsi="Arial" w:cs="Arial"/>
                <w:b/>
                <w:color w:val="E21951"/>
              </w:rPr>
            </w:pPr>
            <w:r w:rsidRPr="00141037">
              <w:rPr>
                <w:rFonts w:ascii="Arial" w:hAnsi="Arial" w:cs="Arial"/>
                <w:b/>
                <w:color w:val="E21951"/>
              </w:rPr>
              <w:t xml:space="preserve">For use </w:t>
            </w:r>
            <w:r w:rsidR="002B59FB">
              <w:rPr>
                <w:rFonts w:ascii="Arial" w:hAnsi="Arial" w:cs="Arial"/>
                <w:b/>
                <w:color w:val="E21951"/>
              </w:rPr>
              <w:t>with</w:t>
            </w:r>
            <w:r w:rsidRPr="00141037">
              <w:rPr>
                <w:rFonts w:ascii="Arial" w:hAnsi="Arial" w:cs="Arial"/>
                <w:b/>
                <w:color w:val="E21951"/>
              </w:rPr>
              <w:t xml:space="preserve"> </w:t>
            </w:r>
            <w:r w:rsidR="002B59FB">
              <w:rPr>
                <w:rFonts w:ascii="Arial" w:hAnsi="Arial" w:cs="Arial"/>
                <w:b/>
                <w:i/>
                <w:color w:val="E21951"/>
              </w:rPr>
              <w:t xml:space="preserve">Lesson </w:t>
            </w:r>
            <w:r w:rsidR="009527D2">
              <w:rPr>
                <w:rFonts w:ascii="Arial" w:hAnsi="Arial" w:cs="Arial"/>
                <w:b/>
                <w:i/>
                <w:color w:val="E21951"/>
              </w:rPr>
              <w:t>2</w:t>
            </w:r>
            <w:r w:rsidRPr="00850998">
              <w:rPr>
                <w:rFonts w:ascii="Arial" w:hAnsi="Arial" w:cs="Arial"/>
                <w:b/>
                <w:color w:val="E21951"/>
              </w:rPr>
              <w:t>:</w:t>
            </w:r>
          </w:p>
        </w:tc>
        <w:tc>
          <w:tcPr>
            <w:tcW w:w="1414" w:type="dxa"/>
            <w:shd w:val="clear" w:color="auto" w:fill="F4A1B8"/>
          </w:tcPr>
          <w:p w14:paraId="20E3796B" w14:textId="77777777" w:rsidR="00141037" w:rsidRPr="00141037" w:rsidRDefault="00141037" w:rsidP="00D454B2">
            <w:pPr>
              <w:spacing w:after="0"/>
              <w:jc w:val="center"/>
              <w:rPr>
                <w:rFonts w:ascii="Arial" w:hAnsi="Arial" w:cs="Arial"/>
                <w:b/>
                <w:color w:val="E21951"/>
              </w:rPr>
            </w:pPr>
          </w:p>
        </w:tc>
        <w:tc>
          <w:tcPr>
            <w:tcW w:w="2285" w:type="dxa"/>
            <w:shd w:val="clear" w:color="auto" w:fill="F4A1B8"/>
          </w:tcPr>
          <w:p w14:paraId="51B5BF82" w14:textId="77777777" w:rsidR="00141037" w:rsidRPr="00141037" w:rsidRDefault="00141037" w:rsidP="00D454B2">
            <w:pPr>
              <w:spacing w:after="0"/>
              <w:jc w:val="center"/>
              <w:rPr>
                <w:rFonts w:ascii="Arial" w:hAnsi="Arial" w:cs="Arial"/>
                <w:b/>
                <w:color w:val="E21951"/>
              </w:rPr>
            </w:pPr>
          </w:p>
        </w:tc>
      </w:tr>
      <w:tr w:rsidR="00D454B2" w:rsidRPr="00752A8C" w14:paraId="0CB34DEC" w14:textId="77777777" w:rsidTr="00BD1531">
        <w:trPr>
          <w:trHeight w:hRule="exact" w:val="454"/>
        </w:trPr>
        <w:tc>
          <w:tcPr>
            <w:tcW w:w="5939" w:type="dxa"/>
            <w:shd w:val="clear" w:color="auto" w:fill="F4A1B8"/>
          </w:tcPr>
          <w:p w14:paraId="0A6DECD8" w14:textId="1744D013" w:rsidR="00D454B2" w:rsidRPr="001E5070" w:rsidRDefault="001E5070" w:rsidP="00D454B2">
            <w:pPr>
              <w:spacing w:after="0"/>
              <w:rPr>
                <w:rFonts w:ascii="Arial" w:hAnsi="Arial" w:cs="Arial"/>
                <w:bCs/>
              </w:rPr>
            </w:pPr>
            <w:r>
              <w:rPr>
                <w:rFonts w:ascii="Arial" w:hAnsi="Arial" w:cs="Arial"/>
                <w:b/>
              </w:rPr>
              <w:t>B</w:t>
            </w:r>
            <w:r w:rsidR="00D454B2" w:rsidRPr="00752A8C">
              <w:rPr>
                <w:rFonts w:ascii="Arial" w:hAnsi="Arial" w:cs="Arial"/>
                <w:b/>
              </w:rPr>
              <w:t xml:space="preserve">: </w:t>
            </w:r>
            <w:r>
              <w:rPr>
                <w:rFonts w:ascii="Arial" w:hAnsi="Arial" w:cs="Arial"/>
                <w:bCs/>
              </w:rPr>
              <w:t>Enlargement and Reflection</w:t>
            </w:r>
          </w:p>
        </w:tc>
        <w:tc>
          <w:tcPr>
            <w:tcW w:w="1414" w:type="dxa"/>
            <w:shd w:val="clear" w:color="auto" w:fill="F4A1B8"/>
          </w:tcPr>
          <w:p w14:paraId="3623D8E3" w14:textId="0FF880F3" w:rsidR="00D454B2" w:rsidRPr="00752A8C" w:rsidRDefault="005266B3" w:rsidP="00D454B2">
            <w:pPr>
              <w:spacing w:after="0"/>
              <w:jc w:val="center"/>
              <w:rPr>
                <w:rFonts w:ascii="Arial" w:hAnsi="Arial" w:cs="Arial"/>
                <w:b/>
              </w:rPr>
            </w:pPr>
            <w:r>
              <w:rPr>
                <w:rFonts w:ascii="Arial" w:hAnsi="Arial" w:cs="Arial"/>
                <w:b/>
              </w:rPr>
              <w:t>Page 19</w:t>
            </w:r>
          </w:p>
        </w:tc>
        <w:tc>
          <w:tcPr>
            <w:tcW w:w="2285" w:type="dxa"/>
            <w:shd w:val="clear" w:color="auto" w:fill="F4A1B8"/>
          </w:tcPr>
          <w:p w14:paraId="18443BB5" w14:textId="0069B433" w:rsidR="00D454B2" w:rsidRPr="005266B3" w:rsidRDefault="005266B3" w:rsidP="00D454B2">
            <w:pPr>
              <w:spacing w:after="0"/>
              <w:jc w:val="center"/>
              <w:rPr>
                <w:rFonts w:ascii="Arial" w:hAnsi="Arial" w:cs="Arial"/>
                <w:b/>
                <w:bCs/>
              </w:rPr>
            </w:pPr>
            <w:r w:rsidRPr="005266B3">
              <w:rPr>
                <w:rFonts w:ascii="Arial" w:hAnsi="Arial" w:cs="Arial"/>
                <w:b/>
                <w:bCs/>
              </w:rPr>
              <w:t>Page 20</w:t>
            </w:r>
          </w:p>
        </w:tc>
      </w:tr>
      <w:tr w:rsidR="00D454B2" w:rsidRPr="00752A8C" w14:paraId="0E8623E9" w14:textId="77777777" w:rsidTr="00BD1531">
        <w:trPr>
          <w:trHeight w:hRule="exact" w:val="454"/>
        </w:trPr>
        <w:tc>
          <w:tcPr>
            <w:tcW w:w="5939" w:type="dxa"/>
            <w:shd w:val="clear" w:color="auto" w:fill="F4A1B8"/>
          </w:tcPr>
          <w:p w14:paraId="2AC769D4" w14:textId="77777777" w:rsidR="00D454B2" w:rsidRPr="00752A8C" w:rsidRDefault="00D454B2" w:rsidP="00D454B2">
            <w:pPr>
              <w:spacing w:after="0"/>
              <w:rPr>
                <w:rFonts w:ascii="Arial" w:hAnsi="Arial" w:cs="Arial"/>
                <w:b/>
              </w:rPr>
            </w:pPr>
          </w:p>
        </w:tc>
        <w:tc>
          <w:tcPr>
            <w:tcW w:w="1414" w:type="dxa"/>
            <w:shd w:val="clear" w:color="auto" w:fill="F4A1B8"/>
          </w:tcPr>
          <w:p w14:paraId="3F33B180" w14:textId="77777777" w:rsidR="00D454B2" w:rsidRPr="00752A8C" w:rsidRDefault="00D454B2" w:rsidP="00D454B2">
            <w:pPr>
              <w:spacing w:after="0"/>
              <w:jc w:val="center"/>
              <w:rPr>
                <w:rFonts w:ascii="Arial" w:hAnsi="Arial" w:cs="Arial"/>
              </w:rPr>
            </w:pPr>
          </w:p>
        </w:tc>
        <w:tc>
          <w:tcPr>
            <w:tcW w:w="2285" w:type="dxa"/>
            <w:shd w:val="clear" w:color="auto" w:fill="F4A1B8"/>
          </w:tcPr>
          <w:p w14:paraId="3D2D50EB" w14:textId="77777777" w:rsidR="00D454B2" w:rsidRPr="00752A8C" w:rsidRDefault="00D454B2" w:rsidP="00D454B2">
            <w:pPr>
              <w:spacing w:after="0"/>
              <w:jc w:val="center"/>
              <w:rPr>
                <w:rFonts w:ascii="Arial" w:hAnsi="Arial" w:cs="Arial"/>
              </w:rPr>
            </w:pPr>
          </w:p>
        </w:tc>
      </w:tr>
      <w:tr w:rsidR="00141037" w:rsidRPr="00141037" w14:paraId="28B1E607" w14:textId="77777777" w:rsidTr="00BD1531">
        <w:trPr>
          <w:trHeight w:hRule="exact" w:val="454"/>
        </w:trPr>
        <w:tc>
          <w:tcPr>
            <w:tcW w:w="5939" w:type="dxa"/>
            <w:shd w:val="clear" w:color="auto" w:fill="F4A1B8"/>
          </w:tcPr>
          <w:p w14:paraId="23D40C79" w14:textId="5C27E076" w:rsidR="00141037" w:rsidRPr="00141037" w:rsidRDefault="00141037" w:rsidP="002B59FB">
            <w:pPr>
              <w:spacing w:after="0"/>
              <w:rPr>
                <w:rFonts w:ascii="Arial" w:hAnsi="Arial" w:cs="Arial"/>
                <w:b/>
                <w:color w:val="E21951"/>
              </w:rPr>
            </w:pPr>
            <w:r w:rsidRPr="00141037">
              <w:rPr>
                <w:rFonts w:ascii="Arial" w:hAnsi="Arial" w:cs="Arial"/>
                <w:b/>
                <w:color w:val="E21951"/>
              </w:rPr>
              <w:t xml:space="preserve">For use </w:t>
            </w:r>
            <w:r w:rsidR="002B59FB">
              <w:rPr>
                <w:rFonts w:ascii="Arial" w:hAnsi="Arial" w:cs="Arial"/>
                <w:b/>
                <w:color w:val="E21951"/>
              </w:rPr>
              <w:t xml:space="preserve">with Lesson </w:t>
            </w:r>
            <w:r w:rsidR="009527D2">
              <w:rPr>
                <w:rFonts w:ascii="Arial" w:hAnsi="Arial" w:cs="Arial"/>
                <w:b/>
                <w:color w:val="E21951"/>
              </w:rPr>
              <w:t>3</w:t>
            </w:r>
            <w:r w:rsidRPr="00850998">
              <w:rPr>
                <w:rFonts w:ascii="Arial" w:hAnsi="Arial" w:cs="Arial"/>
                <w:b/>
                <w:color w:val="E21951"/>
              </w:rPr>
              <w:t>:</w:t>
            </w:r>
          </w:p>
        </w:tc>
        <w:tc>
          <w:tcPr>
            <w:tcW w:w="1414" w:type="dxa"/>
            <w:shd w:val="clear" w:color="auto" w:fill="F4A1B8"/>
          </w:tcPr>
          <w:p w14:paraId="18EF5254" w14:textId="77777777" w:rsidR="00141037" w:rsidRPr="00141037" w:rsidRDefault="00141037" w:rsidP="00D454B2">
            <w:pPr>
              <w:spacing w:after="0"/>
              <w:jc w:val="center"/>
              <w:rPr>
                <w:rFonts w:ascii="Arial" w:hAnsi="Arial" w:cs="Arial"/>
                <w:b/>
                <w:color w:val="E21951"/>
              </w:rPr>
            </w:pPr>
          </w:p>
        </w:tc>
        <w:tc>
          <w:tcPr>
            <w:tcW w:w="2285" w:type="dxa"/>
            <w:shd w:val="clear" w:color="auto" w:fill="F4A1B8"/>
          </w:tcPr>
          <w:p w14:paraId="30362839" w14:textId="77777777" w:rsidR="00141037" w:rsidRPr="00141037" w:rsidRDefault="00141037" w:rsidP="00D454B2">
            <w:pPr>
              <w:spacing w:after="0"/>
              <w:jc w:val="center"/>
              <w:rPr>
                <w:rFonts w:ascii="Arial" w:hAnsi="Arial" w:cs="Arial"/>
                <w:b/>
                <w:color w:val="E21951"/>
              </w:rPr>
            </w:pPr>
          </w:p>
        </w:tc>
      </w:tr>
      <w:tr w:rsidR="00D454B2" w:rsidRPr="00752A8C" w14:paraId="500F5D28" w14:textId="77777777" w:rsidTr="00BD1531">
        <w:trPr>
          <w:trHeight w:hRule="exact" w:val="454"/>
        </w:trPr>
        <w:tc>
          <w:tcPr>
            <w:tcW w:w="5939" w:type="dxa"/>
            <w:shd w:val="clear" w:color="auto" w:fill="F4A1B8"/>
          </w:tcPr>
          <w:p w14:paraId="29E12C15" w14:textId="7DFDF7A5" w:rsidR="00D454B2" w:rsidRPr="001E5070" w:rsidRDefault="001E5070" w:rsidP="00D454B2">
            <w:pPr>
              <w:spacing w:after="0"/>
              <w:rPr>
                <w:rFonts w:ascii="Arial" w:hAnsi="Arial" w:cs="Arial"/>
                <w:b/>
              </w:rPr>
            </w:pPr>
            <w:r w:rsidRPr="001E5070">
              <w:rPr>
                <w:rFonts w:ascii="Arial" w:hAnsi="Arial" w:cs="Arial"/>
                <w:b/>
              </w:rPr>
              <w:t>C</w:t>
            </w:r>
            <w:r w:rsidR="00D454B2" w:rsidRPr="001E5070">
              <w:rPr>
                <w:rFonts w:ascii="Arial" w:hAnsi="Arial" w:cs="Arial"/>
                <w:b/>
              </w:rPr>
              <w:t xml:space="preserve">: </w:t>
            </w:r>
            <w:r w:rsidRPr="001E5070">
              <w:rPr>
                <w:rFonts w:ascii="Arial" w:hAnsi="Arial" w:cs="Arial"/>
              </w:rPr>
              <w:t>Combining Tran</w:t>
            </w:r>
            <w:r>
              <w:rPr>
                <w:rFonts w:ascii="Arial" w:hAnsi="Arial" w:cs="Arial"/>
              </w:rPr>
              <w:t>s</w:t>
            </w:r>
            <w:r w:rsidRPr="001E5070">
              <w:rPr>
                <w:rFonts w:ascii="Arial" w:hAnsi="Arial" w:cs="Arial"/>
              </w:rPr>
              <w:t>formations</w:t>
            </w:r>
          </w:p>
        </w:tc>
        <w:tc>
          <w:tcPr>
            <w:tcW w:w="1414" w:type="dxa"/>
            <w:shd w:val="clear" w:color="auto" w:fill="F4A1B8"/>
          </w:tcPr>
          <w:p w14:paraId="3E64E211" w14:textId="54369FCC" w:rsidR="00D454B2" w:rsidRPr="00752A8C" w:rsidRDefault="00DB6778" w:rsidP="00D454B2">
            <w:pPr>
              <w:spacing w:after="0"/>
              <w:jc w:val="center"/>
              <w:rPr>
                <w:rFonts w:ascii="Arial" w:hAnsi="Arial" w:cs="Arial"/>
                <w:b/>
              </w:rPr>
            </w:pPr>
            <w:r>
              <w:rPr>
                <w:rFonts w:ascii="Arial" w:hAnsi="Arial" w:cs="Arial"/>
                <w:b/>
              </w:rPr>
              <w:t>Page 23</w:t>
            </w:r>
          </w:p>
        </w:tc>
        <w:tc>
          <w:tcPr>
            <w:tcW w:w="2285" w:type="dxa"/>
            <w:shd w:val="clear" w:color="auto" w:fill="F4A1B8"/>
          </w:tcPr>
          <w:p w14:paraId="3F41881C" w14:textId="659596E7" w:rsidR="00D454B2" w:rsidRPr="00DB6778" w:rsidRDefault="00DB6778" w:rsidP="00D454B2">
            <w:pPr>
              <w:spacing w:after="0"/>
              <w:jc w:val="center"/>
              <w:rPr>
                <w:rFonts w:ascii="Arial" w:hAnsi="Arial" w:cs="Arial"/>
                <w:b/>
                <w:bCs/>
              </w:rPr>
            </w:pPr>
            <w:r w:rsidRPr="00DB6778">
              <w:rPr>
                <w:rFonts w:ascii="Arial" w:hAnsi="Arial" w:cs="Arial"/>
                <w:b/>
                <w:bCs/>
              </w:rPr>
              <w:t>Page 24</w:t>
            </w:r>
          </w:p>
        </w:tc>
      </w:tr>
    </w:tbl>
    <w:p w14:paraId="3950A996" w14:textId="77777777" w:rsidR="00D454B2" w:rsidRDefault="00D454B2" w:rsidP="007E2FA6">
      <w:pPr>
        <w:pStyle w:val="Body"/>
        <w:sectPr w:rsidR="00D454B2" w:rsidSect="00CA73F7">
          <w:pgSz w:w="11906" w:h="16838" w:code="9"/>
          <w:pgMar w:top="1134" w:right="1134" w:bottom="1134" w:left="1134" w:header="709" w:footer="284" w:gutter="0"/>
          <w:cols w:space="708"/>
          <w:rtlGutter/>
          <w:docGrid w:linePitch="360"/>
        </w:sectPr>
      </w:pPr>
    </w:p>
    <w:p w14:paraId="34F7700D" w14:textId="7A73CA7B" w:rsidR="00EE50B5" w:rsidRPr="0004345B" w:rsidRDefault="00EE50B5" w:rsidP="00EE50B5">
      <w:pPr>
        <w:pStyle w:val="SectionHead"/>
      </w:pPr>
      <w:bookmarkStart w:id="14" w:name="_Toc520755534"/>
      <w:r w:rsidRPr="0004345B">
        <w:rPr>
          <w:noProof/>
          <w:szCs w:val="28"/>
          <w:lang w:eastAsia="en-GB"/>
        </w:rPr>
        <w:lastRenderedPageBreak/>
        <w:drawing>
          <wp:anchor distT="0" distB="0" distL="114300" distR="114300" simplePos="0" relativeHeight="251684864" behindDoc="1" locked="0" layoutInCell="1" allowOverlap="1" wp14:anchorId="13927F69" wp14:editId="762EAD11">
            <wp:simplePos x="0" y="0"/>
            <wp:positionH relativeFrom="column">
              <wp:posOffset>5756564</wp:posOffset>
            </wp:positionH>
            <wp:positionV relativeFrom="paragraph">
              <wp:posOffset>127462</wp:posOffset>
            </wp:positionV>
            <wp:extent cx="360000" cy="360000"/>
            <wp:effectExtent l="0" t="0" r="2540" b="2540"/>
            <wp:wrapNone/>
            <wp:docPr id="1"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2" name="Picture 382"/>
                    <pic:cNvPicPr preferRelativeResize="0">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14:sizeRelH relativeFrom="page">
              <wp14:pctWidth>0</wp14:pctWidth>
            </wp14:sizeRelH>
            <wp14:sizeRelV relativeFrom="page">
              <wp14:pctHeight>0</wp14:pctHeight>
            </wp14:sizeRelV>
          </wp:anchor>
        </w:drawing>
      </w:r>
      <w:r w:rsidRPr="0004345B">
        <w:t>Worksheet A:</w:t>
      </w:r>
      <w:r w:rsidR="00C5246D">
        <w:t xml:space="preserve"> Translating Functions</w:t>
      </w:r>
    </w:p>
    <w:bookmarkEnd w:id="14"/>
    <w:p w14:paraId="3F7B8593" w14:textId="77777777" w:rsidR="00D454B2" w:rsidRDefault="00D454B2" w:rsidP="007E2FA6">
      <w:pPr>
        <w:pStyle w:val="Body"/>
      </w:pPr>
    </w:p>
    <w:p w14:paraId="0066A24D" w14:textId="021AAF3A" w:rsidR="00920881" w:rsidRPr="00DC2610" w:rsidRDefault="00920881" w:rsidP="00EB273B">
      <w:pPr>
        <w:pStyle w:val="Body"/>
        <w:spacing w:before="120" w:after="120"/>
      </w:pPr>
      <w:r>
        <w:rPr>
          <w:b/>
          <w:bCs/>
        </w:rPr>
        <w:t>1</w:t>
      </w:r>
      <w:r>
        <w:t xml:space="preserve"> </w:t>
      </w:r>
      <w:r w:rsidRPr="00DC2610">
        <w:t xml:space="preserve">Sketch the graph of </w:t>
      </w:r>
      <m:oMath>
        <m:r>
          <w:rPr>
            <w:rFonts w:ascii="Cambria Math" w:hAnsi="Cambria Math"/>
          </w:rPr>
          <m:t>f(x)=</m:t>
        </m:r>
        <m:sSup>
          <m:sSupPr>
            <m:ctrlPr>
              <w:rPr>
                <w:rFonts w:ascii="Cambria Math" w:hAnsi="Cambria Math"/>
                <w:i/>
              </w:rPr>
            </m:ctrlPr>
          </m:sSupPr>
          <m:e>
            <m:r>
              <w:rPr>
                <w:rFonts w:ascii="Cambria Math" w:hAnsi="Cambria Math"/>
              </w:rPr>
              <m:t>x</m:t>
            </m:r>
          </m:e>
          <m:sup>
            <m:r>
              <w:rPr>
                <w:rFonts w:ascii="Cambria Math" w:hAnsi="Cambria Math"/>
              </w:rPr>
              <m:t>2</m:t>
            </m:r>
          </m:sup>
        </m:sSup>
      </m:oMath>
      <w:r w:rsidR="00B87525" w:rsidRPr="00DC2610">
        <w:t>.</w:t>
      </w:r>
      <w:r w:rsidR="00AB1E9A" w:rsidRPr="00DC2610">
        <w:t xml:space="preserve"> Now </w:t>
      </w:r>
      <w:r w:rsidR="00AF628D" w:rsidRPr="00DC2610">
        <w:t>sketch the following graphs:</w:t>
      </w:r>
    </w:p>
    <w:p w14:paraId="08479A29" w14:textId="77687DFC" w:rsidR="00AF628D" w:rsidRPr="00DC2610" w:rsidRDefault="00296870" w:rsidP="00EB273B">
      <w:pPr>
        <w:pStyle w:val="Body"/>
        <w:spacing w:before="120" w:after="120"/>
      </w:pPr>
      <w:r w:rsidRPr="00DC2610">
        <w:tab/>
      </w:r>
      <w:r w:rsidRPr="00DC2610">
        <w:rPr>
          <w:b/>
          <w:bCs/>
        </w:rPr>
        <w:t>a</w:t>
      </w:r>
      <w:r w:rsidRPr="00DC2610">
        <w:t xml:space="preserve"> </w:t>
      </w:r>
      <m:oMath>
        <m:r>
          <w:rPr>
            <w:rFonts w:ascii="Cambria Math" w:hAnsi="Cambria Math"/>
          </w:rPr>
          <m:t>f</m:t>
        </m:r>
        <m:d>
          <m:dPr>
            <m:ctrlPr>
              <w:rPr>
                <w:rFonts w:ascii="Cambria Math" w:hAnsi="Cambria Math"/>
                <w:i/>
              </w:rPr>
            </m:ctrlPr>
          </m:dPr>
          <m:e>
            <m:r>
              <w:rPr>
                <w:rFonts w:ascii="Cambria Math" w:hAnsi="Cambria Math"/>
              </w:rPr>
              <m:t>x</m:t>
            </m:r>
          </m:e>
        </m:d>
        <m:r>
          <w:rPr>
            <w:rFonts w:ascii="Cambria Math" w:hAnsi="Cambria Math"/>
          </w:rPr>
          <m:t>+1</m:t>
        </m:r>
      </m:oMath>
      <w:r w:rsidRPr="00DC2610">
        <w:tab/>
      </w:r>
      <w:r w:rsidRPr="00DC2610">
        <w:tab/>
      </w:r>
      <w:r w:rsidRPr="00DC2610">
        <w:rPr>
          <w:b/>
          <w:bCs/>
        </w:rPr>
        <w:t>b</w:t>
      </w:r>
      <w:r w:rsidRPr="00DC2610">
        <w:t xml:space="preserve"> </w:t>
      </w:r>
      <m:oMath>
        <m:r>
          <w:rPr>
            <w:rFonts w:ascii="Cambria Math" w:hAnsi="Cambria Math"/>
          </w:rPr>
          <m:t>f</m:t>
        </m:r>
        <m:d>
          <m:dPr>
            <m:ctrlPr>
              <w:rPr>
                <w:rFonts w:ascii="Cambria Math" w:hAnsi="Cambria Math"/>
                <w:i/>
              </w:rPr>
            </m:ctrlPr>
          </m:dPr>
          <m:e>
            <m:r>
              <w:rPr>
                <w:rFonts w:ascii="Cambria Math" w:hAnsi="Cambria Math"/>
              </w:rPr>
              <m:t>x</m:t>
            </m:r>
          </m:e>
        </m:d>
        <m:r>
          <w:rPr>
            <w:rFonts w:ascii="Cambria Math" w:hAnsi="Cambria Math"/>
          </w:rPr>
          <m:t>+4</m:t>
        </m:r>
      </m:oMath>
      <w:r w:rsidRPr="00DC2610">
        <w:tab/>
      </w:r>
      <w:r w:rsidRPr="00DC2610">
        <w:tab/>
      </w:r>
      <w:r w:rsidRPr="00DC2610">
        <w:rPr>
          <w:b/>
          <w:bCs/>
        </w:rPr>
        <w:t>c</w:t>
      </w:r>
      <w:r w:rsidRPr="00DC2610">
        <w:t xml:space="preserve"> </w:t>
      </w:r>
      <m:oMath>
        <m:r>
          <w:rPr>
            <w:rFonts w:ascii="Cambria Math" w:hAnsi="Cambria Math"/>
          </w:rPr>
          <m:t>f</m:t>
        </m:r>
        <m:d>
          <m:dPr>
            <m:ctrlPr>
              <w:rPr>
                <w:rFonts w:ascii="Cambria Math" w:hAnsi="Cambria Math"/>
                <w:i/>
              </w:rPr>
            </m:ctrlPr>
          </m:dPr>
          <m:e>
            <m:r>
              <w:rPr>
                <w:rFonts w:ascii="Cambria Math" w:hAnsi="Cambria Math"/>
              </w:rPr>
              <m:t>x+7</m:t>
            </m:r>
          </m:e>
        </m:d>
      </m:oMath>
    </w:p>
    <w:p w14:paraId="302ADB32" w14:textId="7233466D" w:rsidR="00550387" w:rsidRPr="00DC2610" w:rsidRDefault="00550387" w:rsidP="00EB273B">
      <w:pPr>
        <w:pStyle w:val="Body"/>
        <w:spacing w:before="120" w:after="120"/>
      </w:pPr>
      <w:r w:rsidRPr="00DC2610">
        <w:tab/>
      </w:r>
      <w:r w:rsidRPr="00DC2610">
        <w:rPr>
          <w:b/>
          <w:bCs/>
        </w:rPr>
        <w:t>d</w:t>
      </w:r>
      <w:r w:rsidRPr="00DC2610">
        <w:t xml:space="preserve"> </w:t>
      </w:r>
      <m:oMath>
        <m:r>
          <w:rPr>
            <w:rFonts w:ascii="Cambria Math" w:hAnsi="Cambria Math"/>
          </w:rPr>
          <m:t>f</m:t>
        </m:r>
        <m:d>
          <m:dPr>
            <m:ctrlPr>
              <w:rPr>
                <w:rFonts w:ascii="Cambria Math" w:hAnsi="Cambria Math"/>
                <w:i/>
              </w:rPr>
            </m:ctrlPr>
          </m:dPr>
          <m:e>
            <m:r>
              <w:rPr>
                <w:rFonts w:ascii="Cambria Math" w:hAnsi="Cambria Math"/>
              </w:rPr>
              <m:t>x</m:t>
            </m:r>
          </m:e>
        </m:d>
        <m:r>
          <w:rPr>
            <w:rFonts w:ascii="Cambria Math" w:hAnsi="Cambria Math"/>
          </w:rPr>
          <m:t>-5</m:t>
        </m:r>
      </m:oMath>
      <w:r w:rsidR="00AE34D1" w:rsidRPr="00DC2610">
        <w:tab/>
      </w:r>
      <w:r w:rsidR="00AE34D1" w:rsidRPr="00DC2610">
        <w:tab/>
      </w:r>
      <w:r w:rsidR="00AE34D1" w:rsidRPr="00DC2610">
        <w:rPr>
          <w:b/>
          <w:bCs/>
        </w:rPr>
        <w:t>e</w:t>
      </w:r>
      <w:r w:rsidR="00AE34D1" w:rsidRPr="00DC2610">
        <w:t xml:space="preserve"> </w:t>
      </w:r>
      <m:oMath>
        <m:r>
          <w:rPr>
            <w:rFonts w:ascii="Cambria Math" w:hAnsi="Cambria Math"/>
          </w:rPr>
          <m:t>f(x-8)</m:t>
        </m:r>
      </m:oMath>
      <w:r w:rsidR="008918F9" w:rsidRPr="00DC2610">
        <w:tab/>
      </w:r>
      <w:r w:rsidR="008918F9" w:rsidRPr="00DC2610">
        <w:tab/>
      </w:r>
      <w:r w:rsidR="008918F9" w:rsidRPr="00DC2610">
        <w:rPr>
          <w:b/>
          <w:bCs/>
        </w:rPr>
        <w:t>f</w:t>
      </w:r>
      <w:r w:rsidR="008918F9" w:rsidRPr="00DC2610">
        <w:t xml:space="preserve"> </w:t>
      </w:r>
      <m:oMath>
        <m:r>
          <w:rPr>
            <w:rFonts w:ascii="Cambria Math" w:hAnsi="Cambria Math"/>
          </w:rPr>
          <m:t>f</m:t>
        </m:r>
        <m:d>
          <m:dPr>
            <m:ctrlPr>
              <w:rPr>
                <w:rFonts w:ascii="Cambria Math" w:hAnsi="Cambria Math"/>
                <w:i/>
              </w:rPr>
            </m:ctrlPr>
          </m:dPr>
          <m:e>
            <m:r>
              <w:rPr>
                <w:rFonts w:ascii="Cambria Math" w:hAnsi="Cambria Math"/>
              </w:rPr>
              <m:t>x-2</m:t>
            </m:r>
          </m:e>
        </m:d>
        <m:r>
          <w:rPr>
            <w:rFonts w:ascii="Cambria Math" w:hAnsi="Cambria Math"/>
          </w:rPr>
          <m:t>+3</m:t>
        </m:r>
      </m:oMath>
    </w:p>
    <w:p w14:paraId="00C0388A" w14:textId="77777777" w:rsidR="00D454B2" w:rsidRPr="00DC2610" w:rsidRDefault="00D454B2" w:rsidP="00EB273B">
      <w:pPr>
        <w:pStyle w:val="Body"/>
        <w:spacing w:before="120" w:after="120"/>
      </w:pPr>
    </w:p>
    <w:p w14:paraId="6C09656E" w14:textId="38CFD7C4" w:rsidR="008918F9" w:rsidRPr="00DC2610" w:rsidRDefault="008918F9" w:rsidP="00EB273B">
      <w:pPr>
        <w:pStyle w:val="Body"/>
        <w:spacing w:before="120" w:after="120"/>
      </w:pPr>
      <w:r w:rsidRPr="00DC2610">
        <w:rPr>
          <w:b/>
          <w:bCs/>
        </w:rPr>
        <w:t>2</w:t>
      </w:r>
      <w:r w:rsidRPr="00DC2610">
        <w:t xml:space="preserve"> </w:t>
      </w:r>
      <w:r w:rsidR="00393777" w:rsidRPr="00DC2610">
        <w:rPr>
          <w:b/>
          <w:bCs/>
        </w:rPr>
        <w:t>a</w:t>
      </w:r>
      <w:r w:rsidR="00393777" w:rsidRPr="00DC2610">
        <w:t xml:space="preserve"> </w:t>
      </w:r>
      <w:r w:rsidR="004E547E" w:rsidRPr="00DC2610">
        <w:t xml:space="preserve">Sketch the graph </w:t>
      </w:r>
      <w:r w:rsidR="00275090" w:rsidRPr="00DC2610">
        <w:t xml:space="preserve">of </w:t>
      </w:r>
      <m:oMath>
        <m:r>
          <w:rPr>
            <w:rFonts w:ascii="Cambria Math" w:hAnsi="Cambria Math"/>
          </w:rPr>
          <m:t>y=f(x)</m:t>
        </m:r>
      </m:oMath>
      <w:r w:rsidR="00275090" w:rsidRPr="00DC2610">
        <w:t xml:space="preserve"> where </w:t>
      </w:r>
      <m:oMath>
        <m:r>
          <w:rPr>
            <w:rFonts w:ascii="Cambria Math" w:hAnsi="Cambria Math"/>
          </w:rPr>
          <m:t>f</m:t>
        </m:r>
        <m:d>
          <m:dPr>
            <m:ctrlPr>
              <w:rPr>
                <w:rFonts w:ascii="Cambria Math" w:hAnsi="Cambria Math"/>
                <w:i/>
              </w:rPr>
            </m:ctrlPr>
          </m:dPr>
          <m:e>
            <m:r>
              <w:rPr>
                <w:rFonts w:ascii="Cambria Math" w:hAnsi="Cambria Math"/>
              </w:rPr>
              <m:t>x</m:t>
            </m:r>
          </m:e>
        </m:d>
        <m:r>
          <w:rPr>
            <w:rFonts w:ascii="Cambria Math" w:hAnsi="Cambria Math"/>
          </w:rPr>
          <m:t>=(x-2)(x-4)</m:t>
        </m:r>
      </m:oMath>
    </w:p>
    <w:p w14:paraId="332502E9" w14:textId="28904B10" w:rsidR="00393777" w:rsidRPr="00DC2610" w:rsidRDefault="00393777" w:rsidP="00EB273B">
      <w:pPr>
        <w:pStyle w:val="Body"/>
        <w:spacing w:before="120" w:after="120"/>
      </w:pPr>
      <w:r w:rsidRPr="00DC2610">
        <w:t xml:space="preserve">   </w:t>
      </w:r>
      <w:r w:rsidRPr="00DC2610">
        <w:rPr>
          <w:b/>
          <w:bCs/>
        </w:rPr>
        <w:t>b</w:t>
      </w:r>
      <w:r w:rsidRPr="00DC2610">
        <w:t xml:space="preserve"> </w:t>
      </w:r>
      <w:proofErr w:type="gramStart"/>
      <w:r w:rsidRPr="00DC2610">
        <w:t>On</w:t>
      </w:r>
      <w:proofErr w:type="gramEnd"/>
      <w:r w:rsidRPr="00DC2610">
        <w:t xml:space="preserve"> separate diagrams sketch the graphs of </w:t>
      </w:r>
      <m:oMath>
        <m:r>
          <w:rPr>
            <w:rFonts w:ascii="Cambria Math" w:hAnsi="Cambria Math"/>
          </w:rPr>
          <m:t>y=f(x+3)</m:t>
        </m:r>
      </m:oMath>
      <w:r w:rsidR="00033912" w:rsidRPr="00DC2610">
        <w:t xml:space="preserve">  and  </w:t>
      </w:r>
      <m:oMath>
        <m:r>
          <w:rPr>
            <w:rFonts w:ascii="Cambria Math" w:hAnsi="Cambria Math"/>
          </w:rPr>
          <m:t>y=f</m:t>
        </m:r>
        <m:d>
          <m:dPr>
            <m:ctrlPr>
              <w:rPr>
                <w:rFonts w:ascii="Cambria Math" w:hAnsi="Cambria Math"/>
                <w:i/>
              </w:rPr>
            </m:ctrlPr>
          </m:dPr>
          <m:e>
            <m:r>
              <w:rPr>
                <w:rFonts w:ascii="Cambria Math" w:hAnsi="Cambria Math"/>
              </w:rPr>
              <m:t>x</m:t>
            </m:r>
          </m:e>
        </m:d>
        <m:r>
          <w:rPr>
            <w:rFonts w:ascii="Cambria Math" w:hAnsi="Cambria Math"/>
          </w:rPr>
          <m:t>-3</m:t>
        </m:r>
      </m:oMath>
    </w:p>
    <w:p w14:paraId="603FDB59" w14:textId="34CD4172" w:rsidR="0048622D" w:rsidRPr="00DC2610" w:rsidRDefault="0048622D" w:rsidP="00EB273B">
      <w:pPr>
        <w:pStyle w:val="Body"/>
        <w:spacing w:before="120" w:after="120"/>
      </w:pPr>
    </w:p>
    <w:p w14:paraId="6456029E" w14:textId="3B98E418" w:rsidR="0048622D" w:rsidRPr="00DC2610" w:rsidRDefault="0048622D" w:rsidP="00EB273B">
      <w:pPr>
        <w:pStyle w:val="Body"/>
        <w:spacing w:before="120" w:after="120"/>
      </w:pPr>
      <w:r w:rsidRPr="00DC2610">
        <w:rPr>
          <w:b/>
          <w:bCs/>
        </w:rPr>
        <w:t>3 a</w:t>
      </w:r>
      <w:r w:rsidRPr="00DC2610">
        <w:t xml:space="preserve"> </w:t>
      </w:r>
      <w:r w:rsidR="000E597E" w:rsidRPr="00DC2610">
        <w:t xml:space="preserve">Sketch the graph of </w:t>
      </w:r>
      <m:oMath>
        <m:r>
          <w:rPr>
            <w:rFonts w:ascii="Cambria Math" w:hAnsi="Cambria Math"/>
          </w:rPr>
          <m:t>y=f</m:t>
        </m:r>
        <m:d>
          <m:dPr>
            <m:ctrlPr>
              <w:rPr>
                <w:rFonts w:ascii="Cambria Math" w:hAnsi="Cambria Math"/>
                <w:i/>
              </w:rPr>
            </m:ctrlPr>
          </m:dPr>
          <m:e>
            <m:r>
              <w:rPr>
                <w:rFonts w:ascii="Cambria Math" w:hAnsi="Cambria Math"/>
              </w:rPr>
              <m:t>x</m:t>
            </m:r>
          </m:e>
        </m:d>
      </m:oMath>
      <w:r w:rsidR="000E597E" w:rsidRPr="00DC2610">
        <w:t xml:space="preserve"> where </w:t>
      </w:r>
      <m:oMath>
        <m:r>
          <w:rPr>
            <w:rFonts w:ascii="Cambria Math" w:hAnsi="Cambria Math"/>
          </w:rPr>
          <m:t>f</m:t>
        </m:r>
        <m:d>
          <m:dPr>
            <m:ctrlPr>
              <w:rPr>
                <w:rFonts w:ascii="Cambria Math" w:hAnsi="Cambria Math"/>
                <w:i/>
              </w:rPr>
            </m:ctrlPr>
          </m:dPr>
          <m:e>
            <m:r>
              <w:rPr>
                <w:rFonts w:ascii="Cambria Math" w:hAnsi="Cambria Math"/>
              </w:rPr>
              <m:t>x</m:t>
            </m:r>
          </m:e>
        </m:d>
        <m:r>
          <w:rPr>
            <w:rFonts w:ascii="Cambria Math" w:hAnsi="Cambria Math"/>
          </w:rPr>
          <m:t>=x</m:t>
        </m:r>
        <m:sSup>
          <m:sSupPr>
            <m:ctrlPr>
              <w:rPr>
                <w:rFonts w:ascii="Cambria Math" w:hAnsi="Cambria Math"/>
                <w:i/>
              </w:rPr>
            </m:ctrlPr>
          </m:sSupPr>
          <m:e>
            <m:r>
              <w:rPr>
                <w:rFonts w:ascii="Cambria Math" w:hAnsi="Cambria Math"/>
              </w:rPr>
              <m:t>(x-3)</m:t>
            </m:r>
          </m:e>
          <m:sup>
            <m:r>
              <w:rPr>
                <w:rFonts w:ascii="Cambria Math" w:hAnsi="Cambria Math"/>
              </w:rPr>
              <m:t>2</m:t>
            </m:r>
          </m:sup>
        </m:sSup>
      </m:oMath>
    </w:p>
    <w:p w14:paraId="2DCBB5A3" w14:textId="1943867D" w:rsidR="001221DD" w:rsidRPr="00DC2610" w:rsidRDefault="001221DD" w:rsidP="00EB273B">
      <w:pPr>
        <w:pStyle w:val="Body"/>
        <w:spacing w:before="120" w:after="120"/>
      </w:pPr>
      <w:r w:rsidRPr="00DC2610">
        <w:t xml:space="preserve">   </w:t>
      </w:r>
      <w:r w:rsidRPr="00DC2610">
        <w:rPr>
          <w:b/>
          <w:bCs/>
        </w:rPr>
        <w:t>b</w:t>
      </w:r>
      <w:r w:rsidRPr="00DC2610">
        <w:t xml:space="preserve"> </w:t>
      </w:r>
      <w:proofErr w:type="gramStart"/>
      <w:r w:rsidR="00061BA5" w:rsidRPr="00DC2610">
        <w:t>On</w:t>
      </w:r>
      <w:proofErr w:type="gramEnd"/>
      <w:r w:rsidR="00061BA5" w:rsidRPr="00DC2610">
        <w:t xml:space="preserve"> a se</w:t>
      </w:r>
      <w:r w:rsidR="0044165A" w:rsidRPr="00DC2610">
        <w:t xml:space="preserve">parate diagram draw a sketch of </w:t>
      </w:r>
      <m:oMath>
        <m:r>
          <w:rPr>
            <w:rFonts w:ascii="Cambria Math" w:hAnsi="Cambria Math"/>
          </w:rPr>
          <m:t>y=f(x-1)</m:t>
        </m:r>
      </m:oMath>
    </w:p>
    <w:p w14:paraId="3049856E" w14:textId="1A9C14E4" w:rsidR="00B03EAC" w:rsidRPr="00DC2610" w:rsidRDefault="00B03EAC" w:rsidP="00EB273B">
      <w:pPr>
        <w:pStyle w:val="Body"/>
        <w:spacing w:before="120" w:after="120"/>
      </w:pPr>
      <w:r w:rsidRPr="00DC2610">
        <w:t xml:space="preserve">   </w:t>
      </w:r>
      <w:r w:rsidRPr="00DC2610">
        <w:rPr>
          <w:b/>
          <w:bCs/>
        </w:rPr>
        <w:t>c</w:t>
      </w:r>
      <w:r w:rsidRPr="00DC2610">
        <w:t xml:space="preserve"> </w:t>
      </w:r>
      <w:r w:rsidR="004D7676" w:rsidRPr="00DC2610">
        <w:t xml:space="preserve">Find the equation </w:t>
      </w:r>
      <m:oMath>
        <m:r>
          <w:rPr>
            <w:rFonts w:ascii="Cambria Math" w:hAnsi="Cambria Math"/>
          </w:rPr>
          <m:t>f(x-1)</m:t>
        </m:r>
      </m:oMath>
      <w:r w:rsidR="00FF375C" w:rsidRPr="00DC2610">
        <w:t xml:space="preserve"> in terms of </w:t>
      </w:r>
      <m:oMath>
        <m:r>
          <w:rPr>
            <w:rFonts w:ascii="Cambria Math" w:hAnsi="Cambria Math"/>
          </w:rPr>
          <m:t>x</m:t>
        </m:r>
      </m:oMath>
    </w:p>
    <w:p w14:paraId="05C828CA" w14:textId="5225035A" w:rsidR="00FF375C" w:rsidRPr="00DC2610" w:rsidRDefault="00FF375C" w:rsidP="00EB273B">
      <w:pPr>
        <w:pStyle w:val="Body"/>
        <w:spacing w:before="120" w:after="120"/>
      </w:pPr>
    </w:p>
    <w:p w14:paraId="6EC50F85" w14:textId="73373D94" w:rsidR="00901299" w:rsidRPr="00DC2610" w:rsidRDefault="00901299" w:rsidP="00EB273B">
      <w:pPr>
        <w:pStyle w:val="Body"/>
        <w:spacing w:before="120" w:after="120"/>
      </w:pPr>
      <w:r w:rsidRPr="00DC2610">
        <w:rPr>
          <w:b/>
          <w:bCs/>
        </w:rPr>
        <w:t>4</w:t>
      </w:r>
      <w:r w:rsidRPr="00DC2610">
        <w:t xml:space="preserve"> </w:t>
      </w:r>
      <w:r w:rsidR="000A003D" w:rsidRPr="00DC2610">
        <w:rPr>
          <w:b/>
          <w:bCs/>
        </w:rPr>
        <w:t>a</w:t>
      </w:r>
      <w:r w:rsidR="000A003D" w:rsidRPr="00DC2610">
        <w:t xml:space="preserve"> Sketch the graph of </w:t>
      </w:r>
      <m:oMath>
        <m:r>
          <w:rPr>
            <w:rFonts w:ascii="Cambria Math" w:hAnsi="Cambria Math"/>
          </w:rPr>
          <m:t>y=f</m:t>
        </m:r>
        <m:d>
          <m:dPr>
            <m:ctrlPr>
              <w:rPr>
                <w:rFonts w:ascii="Cambria Math" w:hAnsi="Cambria Math"/>
                <w:i/>
              </w:rPr>
            </m:ctrlPr>
          </m:dPr>
          <m:e>
            <m:r>
              <w:rPr>
                <w:rFonts w:ascii="Cambria Math" w:hAnsi="Cambria Math"/>
              </w:rPr>
              <m:t>x</m:t>
            </m:r>
          </m:e>
        </m:d>
      </m:oMath>
      <w:r w:rsidR="000A003D" w:rsidRPr="00DC2610">
        <w:t xml:space="preserve"> where </w:t>
      </w:r>
      <m:oMath>
        <m:r>
          <w:rPr>
            <w:rFonts w:ascii="Cambria Math" w:hAnsi="Cambria Math"/>
          </w:rPr>
          <m:t>f</m:t>
        </m:r>
        <m:d>
          <m:dPr>
            <m:ctrlPr>
              <w:rPr>
                <w:rFonts w:ascii="Cambria Math" w:hAnsi="Cambria Math"/>
                <w:i/>
              </w:rPr>
            </m:ctrlPr>
          </m:dPr>
          <m:e>
            <m:r>
              <w:rPr>
                <w:rFonts w:ascii="Cambria Math" w:hAnsi="Cambria Math"/>
              </w:rPr>
              <m:t>x</m:t>
            </m:r>
          </m:e>
        </m:d>
        <m:r>
          <w:rPr>
            <w:rFonts w:ascii="Cambria Math" w:hAnsi="Cambria Math"/>
          </w:rPr>
          <m:t xml:space="preserve">= </m:t>
        </m:r>
        <m:sSup>
          <m:sSupPr>
            <m:ctrlPr>
              <w:rPr>
                <w:rFonts w:ascii="Cambria Math" w:hAnsi="Cambria Math"/>
                <w:i/>
              </w:rPr>
            </m:ctrlPr>
          </m:sSupPr>
          <m:e>
            <m:r>
              <w:rPr>
                <w:rFonts w:ascii="Cambria Math" w:hAnsi="Cambria Math"/>
              </w:rPr>
              <m:t>x</m:t>
            </m:r>
          </m:e>
          <m:sup>
            <m:r>
              <w:rPr>
                <w:rFonts w:ascii="Cambria Math" w:hAnsi="Cambria Math"/>
              </w:rPr>
              <m:t>2</m:t>
            </m:r>
          </m:sup>
        </m:sSup>
        <m:d>
          <m:dPr>
            <m:ctrlPr>
              <w:rPr>
                <w:rFonts w:ascii="Cambria Math" w:hAnsi="Cambria Math"/>
                <w:i/>
              </w:rPr>
            </m:ctrlPr>
          </m:dPr>
          <m:e>
            <m:r>
              <w:rPr>
                <w:rFonts w:ascii="Cambria Math" w:hAnsi="Cambria Math"/>
              </w:rPr>
              <m:t>x-2</m:t>
            </m:r>
          </m:e>
        </m:d>
        <m:d>
          <m:dPr>
            <m:ctrlPr>
              <w:rPr>
                <w:rFonts w:ascii="Cambria Math" w:hAnsi="Cambria Math"/>
                <w:i/>
              </w:rPr>
            </m:ctrlPr>
          </m:dPr>
          <m:e>
            <m:r>
              <w:rPr>
                <w:rFonts w:ascii="Cambria Math" w:hAnsi="Cambria Math"/>
              </w:rPr>
              <m:t>x+1</m:t>
            </m:r>
          </m:e>
        </m:d>
      </m:oMath>
    </w:p>
    <w:p w14:paraId="49664D8B" w14:textId="0BBC133D" w:rsidR="00A56E20" w:rsidRPr="00DC2610" w:rsidRDefault="00A56E20" w:rsidP="00EB273B">
      <w:pPr>
        <w:pStyle w:val="Body"/>
        <w:spacing w:before="120" w:after="120"/>
      </w:pPr>
      <w:r w:rsidRPr="00DC2610">
        <w:t xml:space="preserve">   </w:t>
      </w:r>
      <w:r w:rsidRPr="00DC2610">
        <w:rPr>
          <w:b/>
          <w:bCs/>
        </w:rPr>
        <w:t>b</w:t>
      </w:r>
      <w:r w:rsidRPr="00DC2610">
        <w:t xml:space="preserve"> </w:t>
      </w:r>
      <w:proofErr w:type="gramStart"/>
      <w:r w:rsidR="005A46F3" w:rsidRPr="00DC2610">
        <w:t>On</w:t>
      </w:r>
      <w:proofErr w:type="gramEnd"/>
      <w:r w:rsidR="005A46F3" w:rsidRPr="00DC2610">
        <w:t xml:space="preserve"> separate diagrams sketch the graphs of </w:t>
      </w:r>
      <m:oMath>
        <m:r>
          <w:rPr>
            <w:rFonts w:ascii="Cambria Math" w:hAnsi="Cambria Math"/>
          </w:rPr>
          <m:t>y=f(x+2)</m:t>
        </m:r>
      </m:oMath>
      <w:r w:rsidR="0012302F" w:rsidRPr="00DC2610">
        <w:t xml:space="preserve">  and </w:t>
      </w:r>
      <m:oMath>
        <m:r>
          <w:rPr>
            <w:rFonts w:ascii="Cambria Math" w:hAnsi="Cambria Math"/>
          </w:rPr>
          <m:t>y=f</m:t>
        </m:r>
        <m:d>
          <m:dPr>
            <m:ctrlPr>
              <w:rPr>
                <w:rFonts w:ascii="Cambria Math" w:hAnsi="Cambria Math"/>
                <w:i/>
              </w:rPr>
            </m:ctrlPr>
          </m:dPr>
          <m:e>
            <m:r>
              <w:rPr>
                <w:rFonts w:ascii="Cambria Math" w:hAnsi="Cambria Math"/>
              </w:rPr>
              <m:t>x</m:t>
            </m:r>
          </m:e>
        </m:d>
        <m:r>
          <w:rPr>
            <w:rFonts w:ascii="Cambria Math" w:hAnsi="Cambria Math"/>
          </w:rPr>
          <m:t>-1</m:t>
        </m:r>
      </m:oMath>
    </w:p>
    <w:p w14:paraId="4F210A76" w14:textId="1B5310B3" w:rsidR="0012302F" w:rsidRPr="00DC2610" w:rsidRDefault="00DC6C7C" w:rsidP="00EB273B">
      <w:pPr>
        <w:pStyle w:val="Body"/>
        <w:spacing w:before="120" w:after="120"/>
      </w:pPr>
      <w:r w:rsidRPr="00DC2610">
        <w:t xml:space="preserve">   </w:t>
      </w:r>
      <w:r w:rsidRPr="00DC2610">
        <w:rPr>
          <w:b/>
          <w:bCs/>
        </w:rPr>
        <w:t>c</w:t>
      </w:r>
      <w:r w:rsidRPr="00DC2610">
        <w:t xml:space="preserve"> Find the equation </w:t>
      </w:r>
      <m:oMath>
        <m:r>
          <w:rPr>
            <w:rFonts w:ascii="Cambria Math" w:hAnsi="Cambria Math"/>
          </w:rPr>
          <m:t>f</m:t>
        </m:r>
        <m:d>
          <m:dPr>
            <m:ctrlPr>
              <w:rPr>
                <w:rFonts w:ascii="Cambria Math" w:hAnsi="Cambria Math"/>
                <w:i/>
              </w:rPr>
            </m:ctrlPr>
          </m:dPr>
          <m:e>
            <m:r>
              <w:rPr>
                <w:rFonts w:ascii="Cambria Math" w:hAnsi="Cambria Math"/>
              </w:rPr>
              <m:t>x+2</m:t>
            </m:r>
          </m:e>
        </m:d>
      </m:oMath>
      <w:r w:rsidRPr="00DC2610">
        <w:t xml:space="preserve"> </w:t>
      </w:r>
      <w:r w:rsidR="00042D3A" w:rsidRPr="00DC2610">
        <w:t xml:space="preserve">in terms of </w:t>
      </w:r>
      <m:oMath>
        <m:r>
          <w:rPr>
            <w:rFonts w:ascii="Cambria Math" w:hAnsi="Cambria Math"/>
          </w:rPr>
          <m:t>x</m:t>
        </m:r>
      </m:oMath>
    </w:p>
    <w:p w14:paraId="18B55E56" w14:textId="77777777" w:rsidR="00042D3A" w:rsidRPr="00DC2610" w:rsidRDefault="00042D3A" w:rsidP="00EB273B">
      <w:pPr>
        <w:pStyle w:val="Body"/>
        <w:spacing w:before="120" w:after="120"/>
      </w:pPr>
    </w:p>
    <w:p w14:paraId="5BEEFAC0" w14:textId="0CE0DFC2" w:rsidR="00042D3A" w:rsidRPr="00DC2610" w:rsidRDefault="00042D3A" w:rsidP="00EB273B">
      <w:pPr>
        <w:pStyle w:val="Body"/>
        <w:spacing w:before="120" w:after="120"/>
      </w:pPr>
      <w:r w:rsidRPr="00DC2610">
        <w:rPr>
          <w:b/>
          <w:bCs/>
        </w:rPr>
        <w:t>5</w:t>
      </w:r>
      <w:r w:rsidRPr="00DC2610">
        <w:t xml:space="preserve"> </w:t>
      </w:r>
      <w:r w:rsidR="00BF1B1C" w:rsidRPr="00DC2610">
        <w:t xml:space="preserve">Sketch the graph of </w:t>
      </w:r>
      <m:oMath>
        <m:r>
          <w:rPr>
            <w:rFonts w:ascii="Cambria Math" w:hAnsi="Cambria Math"/>
          </w:rPr>
          <m:t>f(x)=x(x-3)</m:t>
        </m:r>
      </m:oMath>
      <w:r w:rsidR="00D679DE" w:rsidRPr="00DC2610">
        <w:t xml:space="preserve">. Also sketch </w:t>
      </w:r>
      <w:r w:rsidR="004562C5" w:rsidRPr="00DC2610">
        <w:t xml:space="preserve">the graph of </w:t>
      </w:r>
      <m:oMath>
        <m:r>
          <w:rPr>
            <w:rFonts w:ascii="Cambria Math" w:hAnsi="Cambria Math"/>
          </w:rPr>
          <m:t>f</m:t>
        </m:r>
        <m:d>
          <m:dPr>
            <m:ctrlPr>
              <w:rPr>
                <w:rFonts w:ascii="Cambria Math" w:hAnsi="Cambria Math"/>
                <w:i/>
              </w:rPr>
            </m:ctrlPr>
          </m:dPr>
          <m:e>
            <m:r>
              <w:rPr>
                <w:rFonts w:ascii="Cambria Math" w:hAnsi="Cambria Math"/>
              </w:rPr>
              <m:t>x+2</m:t>
            </m:r>
          </m:e>
        </m:d>
        <m:r>
          <w:rPr>
            <w:rFonts w:ascii="Cambria Math" w:hAnsi="Cambria Math"/>
          </w:rPr>
          <m:t>-5</m:t>
        </m:r>
      </m:oMath>
    </w:p>
    <w:p w14:paraId="2781D92B" w14:textId="77777777" w:rsidR="00B80878" w:rsidRPr="00DC2610" w:rsidRDefault="00B80878" w:rsidP="00EB273B">
      <w:pPr>
        <w:pStyle w:val="Body"/>
        <w:spacing w:before="120" w:after="120"/>
      </w:pPr>
    </w:p>
    <w:p w14:paraId="02F1D1ED" w14:textId="582A75FE" w:rsidR="00B80878" w:rsidRPr="00DC2610" w:rsidRDefault="00B80878" w:rsidP="00EB273B">
      <w:pPr>
        <w:pStyle w:val="Body"/>
        <w:spacing w:before="120" w:after="120"/>
      </w:pPr>
      <w:r w:rsidRPr="00DC2610">
        <w:rPr>
          <w:b/>
          <w:bCs/>
        </w:rPr>
        <w:t>6</w:t>
      </w:r>
      <w:r w:rsidRPr="00DC2610">
        <w:t xml:space="preserve"> </w:t>
      </w:r>
      <w:r w:rsidR="00363919" w:rsidRPr="00DC2610">
        <w:rPr>
          <w:b/>
          <w:bCs/>
        </w:rPr>
        <w:t>a</w:t>
      </w:r>
      <w:r w:rsidR="00363919" w:rsidRPr="00DC2610">
        <w:t xml:space="preserve"> Sketch the graph of</w:t>
      </w:r>
      <w:r w:rsidR="00BE7909" w:rsidRPr="00DC2610">
        <w:t xml:space="preserve"> </w:t>
      </w:r>
      <m:oMath>
        <m:r>
          <w:rPr>
            <w:rFonts w:ascii="Cambria Math" w:hAnsi="Cambria Math"/>
          </w:rPr>
          <m:t>y=f</m:t>
        </m:r>
        <m:d>
          <m:dPr>
            <m:ctrlPr>
              <w:rPr>
                <w:rFonts w:ascii="Cambria Math" w:hAnsi="Cambria Math"/>
                <w:i/>
              </w:rPr>
            </m:ctrlPr>
          </m:dPr>
          <m:e>
            <m:r>
              <w:rPr>
                <w:rFonts w:ascii="Cambria Math" w:hAnsi="Cambria Math"/>
              </w:rPr>
              <m:t>x</m:t>
            </m:r>
          </m:e>
        </m:d>
      </m:oMath>
      <w:r w:rsidR="00A827A1" w:rsidRPr="00DC2610">
        <w:t xml:space="preserve"> where</w:t>
      </w:r>
      <w:r w:rsidR="00363919" w:rsidRPr="00DC2610">
        <w:t xml:space="preserve"> </w:t>
      </w:r>
      <m:oMath>
        <m:r>
          <w:rPr>
            <w:rFonts w:ascii="Cambria Math" w:hAnsi="Cambria Math"/>
          </w:rPr>
          <m:t>f(x)=</m:t>
        </m:r>
        <m:f>
          <m:fPr>
            <m:ctrlPr>
              <w:rPr>
                <w:rFonts w:ascii="Cambria Math" w:hAnsi="Cambria Math"/>
                <w:i/>
              </w:rPr>
            </m:ctrlPr>
          </m:fPr>
          <m:num>
            <m:r>
              <w:rPr>
                <w:rFonts w:ascii="Cambria Math" w:hAnsi="Cambria Math"/>
              </w:rPr>
              <m:t>1</m:t>
            </m:r>
          </m:num>
          <m:den>
            <m:r>
              <w:rPr>
                <w:rFonts w:ascii="Cambria Math" w:hAnsi="Cambria Math"/>
              </w:rPr>
              <m:t>x</m:t>
            </m:r>
          </m:den>
        </m:f>
      </m:oMath>
    </w:p>
    <w:p w14:paraId="4990E11C" w14:textId="50DC31D7" w:rsidR="0066567A" w:rsidRPr="00DC2610" w:rsidRDefault="00363919" w:rsidP="00EB273B">
      <w:pPr>
        <w:pStyle w:val="Body"/>
        <w:spacing w:before="120" w:after="120"/>
      </w:pPr>
      <w:r w:rsidRPr="00DC2610">
        <w:t xml:space="preserve">   </w:t>
      </w:r>
      <w:r w:rsidRPr="00DC2610">
        <w:rPr>
          <w:b/>
          <w:bCs/>
        </w:rPr>
        <w:t>b</w:t>
      </w:r>
      <w:r w:rsidRPr="00DC2610">
        <w:t xml:space="preserve"> </w:t>
      </w:r>
      <w:proofErr w:type="gramStart"/>
      <w:r w:rsidR="00BE7909" w:rsidRPr="00DC2610">
        <w:t>On</w:t>
      </w:r>
      <w:proofErr w:type="gramEnd"/>
      <w:r w:rsidR="00BE7909" w:rsidRPr="00DC2610">
        <w:t xml:space="preserve"> separate diagram draw a sketch of </w:t>
      </w:r>
      <m:oMath>
        <m:r>
          <w:rPr>
            <w:rFonts w:ascii="Cambria Math" w:hAnsi="Cambria Math"/>
          </w:rPr>
          <m:t>y=f</m:t>
        </m:r>
        <m:d>
          <m:dPr>
            <m:ctrlPr>
              <w:rPr>
                <w:rFonts w:ascii="Cambria Math" w:hAnsi="Cambria Math"/>
                <w:i/>
              </w:rPr>
            </m:ctrlPr>
          </m:dPr>
          <m:e>
            <m:r>
              <w:rPr>
                <w:rFonts w:ascii="Cambria Math" w:hAnsi="Cambria Math"/>
              </w:rPr>
              <m:t>x-2</m:t>
            </m:r>
          </m:e>
        </m:d>
        <m:r>
          <w:rPr>
            <w:rFonts w:ascii="Cambria Math" w:hAnsi="Cambria Math"/>
          </w:rPr>
          <m:t>+4</m:t>
        </m:r>
      </m:oMath>
    </w:p>
    <w:p w14:paraId="7BBD0A79" w14:textId="77777777" w:rsidR="00363919" w:rsidRPr="00DC2610" w:rsidRDefault="00363919" w:rsidP="00EB273B">
      <w:pPr>
        <w:pStyle w:val="Body"/>
        <w:spacing w:before="120" w:after="120"/>
      </w:pPr>
    </w:p>
    <w:p w14:paraId="1314A509" w14:textId="3A868D6B" w:rsidR="0066567A" w:rsidRPr="00DC2610" w:rsidRDefault="0066567A" w:rsidP="00EB273B">
      <w:pPr>
        <w:pStyle w:val="Body"/>
        <w:spacing w:before="120" w:after="120"/>
      </w:pPr>
      <w:r w:rsidRPr="00DC2610">
        <w:rPr>
          <w:b/>
          <w:bCs/>
        </w:rPr>
        <w:t>7</w:t>
      </w:r>
      <w:r w:rsidRPr="00DC2610">
        <w:t xml:space="preserve"> </w:t>
      </w:r>
      <w:r w:rsidRPr="00DC2610">
        <w:rPr>
          <w:b/>
          <w:bCs/>
        </w:rPr>
        <w:t>a</w:t>
      </w:r>
      <w:r w:rsidRPr="00DC2610">
        <w:t xml:space="preserve"> Sketch the graph of </w:t>
      </w:r>
      <m:oMath>
        <m:r>
          <w:rPr>
            <w:rFonts w:ascii="Cambria Math" w:hAnsi="Cambria Math"/>
          </w:rPr>
          <m:t>y=</m:t>
        </m:r>
        <m:sSup>
          <m:sSupPr>
            <m:ctrlPr>
              <w:rPr>
                <w:rFonts w:ascii="Cambria Math" w:hAnsi="Cambria Math"/>
                <w:i/>
              </w:rPr>
            </m:ctrlPr>
          </m:sSupPr>
          <m:e>
            <m:r>
              <w:rPr>
                <w:rFonts w:ascii="Cambria Math" w:hAnsi="Cambria Math"/>
              </w:rPr>
              <m:t>x</m:t>
            </m:r>
          </m:e>
          <m:sup>
            <m:r>
              <w:rPr>
                <w:rFonts w:ascii="Cambria Math" w:hAnsi="Cambria Math"/>
              </w:rPr>
              <m:t>2</m:t>
            </m:r>
          </m:sup>
        </m:sSup>
        <m:r>
          <w:rPr>
            <w:rFonts w:ascii="Cambria Math" w:hAnsi="Cambria Math"/>
          </w:rPr>
          <m:t>(x-2)(x+3)</m:t>
        </m:r>
      </m:oMath>
    </w:p>
    <w:p w14:paraId="3BC58AC6" w14:textId="6A0D92D2" w:rsidR="00A67A7B" w:rsidRPr="00DC2610" w:rsidRDefault="00A67F41" w:rsidP="00EB273B">
      <w:pPr>
        <w:pStyle w:val="Body"/>
        <w:spacing w:before="120" w:after="120"/>
      </w:pPr>
      <w:r w:rsidRPr="00DC2610">
        <w:t xml:space="preserve">   </w:t>
      </w:r>
      <w:r w:rsidR="00A67A7B" w:rsidRPr="00DC2610">
        <w:rPr>
          <w:b/>
          <w:bCs/>
        </w:rPr>
        <w:t>b</w:t>
      </w:r>
      <w:r w:rsidR="00A67A7B" w:rsidRPr="00DC2610">
        <w:t xml:space="preserve"> Describe how the graph in </w:t>
      </w:r>
      <w:r w:rsidR="00A67A7B" w:rsidRPr="00DC2610">
        <w:rPr>
          <w:b/>
          <w:bCs/>
        </w:rPr>
        <w:t>part a</w:t>
      </w:r>
      <w:r w:rsidR="00A67A7B" w:rsidRPr="00DC2610">
        <w:t xml:space="preserve"> </w:t>
      </w:r>
      <w:r w:rsidR="0096512E" w:rsidRPr="00DC2610">
        <w:t xml:space="preserve">would be transformed to create </w:t>
      </w:r>
      <m:oMath>
        <m:r>
          <w:rPr>
            <w:rFonts w:ascii="Cambria Math" w:hAnsi="Cambria Math"/>
          </w:rPr>
          <m:t>y=</m:t>
        </m:r>
        <m:sSup>
          <m:sSupPr>
            <m:ctrlPr>
              <w:rPr>
                <w:rFonts w:ascii="Cambria Math" w:hAnsi="Cambria Math"/>
                <w:i/>
              </w:rPr>
            </m:ctrlPr>
          </m:sSupPr>
          <m:e>
            <m:d>
              <m:dPr>
                <m:ctrlPr>
                  <w:rPr>
                    <w:rFonts w:ascii="Cambria Math" w:hAnsi="Cambria Math"/>
                    <w:i/>
                  </w:rPr>
                </m:ctrlPr>
              </m:dPr>
              <m:e>
                <m:r>
                  <w:rPr>
                    <w:rFonts w:ascii="Cambria Math" w:hAnsi="Cambria Math"/>
                  </w:rPr>
                  <m:t>x+2</m:t>
                </m:r>
              </m:e>
            </m:d>
          </m:e>
          <m:sup>
            <m:r>
              <w:rPr>
                <w:rFonts w:ascii="Cambria Math" w:hAnsi="Cambria Math"/>
              </w:rPr>
              <m:t>2</m:t>
            </m:r>
          </m:sup>
        </m:sSup>
        <m:r>
          <w:rPr>
            <w:rFonts w:ascii="Cambria Math" w:hAnsi="Cambria Math"/>
          </w:rPr>
          <m:t>x(x+5)</m:t>
        </m:r>
      </m:oMath>
      <w:r w:rsidR="00A67A7B" w:rsidRPr="00DC2610">
        <w:t xml:space="preserve"> </w:t>
      </w:r>
    </w:p>
    <w:p w14:paraId="4686A718" w14:textId="62246740" w:rsidR="00A67F41" w:rsidRPr="00DC2610" w:rsidRDefault="00A67A7B" w:rsidP="00EB273B">
      <w:pPr>
        <w:pStyle w:val="Body"/>
        <w:spacing w:before="120" w:after="120"/>
      </w:pPr>
      <w:r w:rsidRPr="00DC2610">
        <w:t xml:space="preserve">   </w:t>
      </w:r>
      <w:r w:rsidR="00A67F41" w:rsidRPr="00DC2610">
        <w:rPr>
          <w:b/>
          <w:bCs/>
        </w:rPr>
        <w:t>b</w:t>
      </w:r>
      <w:r w:rsidR="00A67F41" w:rsidRPr="00DC2610">
        <w:t xml:space="preserve"> </w:t>
      </w:r>
      <w:r w:rsidRPr="00DC2610">
        <w:t xml:space="preserve">Hence sketch </w:t>
      </w:r>
      <m:oMath>
        <m:r>
          <w:rPr>
            <w:rFonts w:ascii="Cambria Math" w:hAnsi="Cambria Math"/>
          </w:rPr>
          <m:t>y=</m:t>
        </m:r>
        <m:sSup>
          <m:sSupPr>
            <m:ctrlPr>
              <w:rPr>
                <w:rFonts w:ascii="Cambria Math" w:hAnsi="Cambria Math"/>
                <w:i/>
              </w:rPr>
            </m:ctrlPr>
          </m:sSupPr>
          <m:e>
            <m:d>
              <m:dPr>
                <m:ctrlPr>
                  <w:rPr>
                    <w:rFonts w:ascii="Cambria Math" w:hAnsi="Cambria Math"/>
                    <w:i/>
                  </w:rPr>
                </m:ctrlPr>
              </m:dPr>
              <m:e>
                <m:r>
                  <w:rPr>
                    <w:rFonts w:ascii="Cambria Math" w:hAnsi="Cambria Math"/>
                  </w:rPr>
                  <m:t>x+2</m:t>
                </m:r>
              </m:e>
            </m:d>
          </m:e>
          <m:sup>
            <m:r>
              <w:rPr>
                <w:rFonts w:ascii="Cambria Math" w:hAnsi="Cambria Math"/>
              </w:rPr>
              <m:t>2</m:t>
            </m:r>
          </m:sup>
        </m:sSup>
        <m:r>
          <w:rPr>
            <w:rFonts w:ascii="Cambria Math" w:hAnsi="Cambria Math"/>
          </w:rPr>
          <m:t>x(x+5)</m:t>
        </m:r>
      </m:oMath>
      <w:r w:rsidR="004E7D98" w:rsidRPr="00DC2610">
        <w:t xml:space="preserve"> </w:t>
      </w:r>
    </w:p>
    <w:p w14:paraId="7B20CF23" w14:textId="77777777" w:rsidR="0012302F" w:rsidRPr="00A56E20" w:rsidRDefault="0012302F" w:rsidP="00EB273B">
      <w:pPr>
        <w:pStyle w:val="Body"/>
        <w:spacing w:before="120" w:after="120"/>
      </w:pPr>
    </w:p>
    <w:p w14:paraId="2CB57F69" w14:textId="77777777" w:rsidR="00B8736F" w:rsidRDefault="00B8736F" w:rsidP="007E2FA6">
      <w:pPr>
        <w:pStyle w:val="Body"/>
      </w:pPr>
    </w:p>
    <w:p w14:paraId="3C558FDD" w14:textId="77777777" w:rsidR="00B8736F" w:rsidRDefault="00B8736F" w:rsidP="007E2FA6">
      <w:pPr>
        <w:pStyle w:val="Body"/>
      </w:pPr>
    </w:p>
    <w:p w14:paraId="0A0B0ED9" w14:textId="77777777" w:rsidR="00B8736F" w:rsidRDefault="00B8736F" w:rsidP="007E2FA6">
      <w:pPr>
        <w:pStyle w:val="Body"/>
        <w:sectPr w:rsidR="00B8736F" w:rsidSect="00CA73F7">
          <w:pgSz w:w="11906" w:h="16838" w:code="9"/>
          <w:pgMar w:top="1134" w:right="1134" w:bottom="1134" w:left="1134" w:header="709" w:footer="284" w:gutter="0"/>
          <w:cols w:space="708"/>
          <w:rtlGutter/>
          <w:docGrid w:linePitch="360"/>
        </w:sectPr>
      </w:pPr>
    </w:p>
    <w:p w14:paraId="18A41A3C" w14:textId="5DB9F1BC" w:rsidR="00C90EB0" w:rsidRPr="0004345B" w:rsidRDefault="004C024C" w:rsidP="00C90EB0">
      <w:pPr>
        <w:pStyle w:val="SectionHead"/>
      </w:pPr>
      <w:bookmarkStart w:id="15" w:name="_Toc520755535"/>
      <w:r w:rsidRPr="0004345B">
        <w:rPr>
          <w:noProof/>
          <w:szCs w:val="28"/>
          <w:lang w:eastAsia="en-GB"/>
        </w:rPr>
        <w:lastRenderedPageBreak/>
        <w:drawing>
          <wp:anchor distT="0" distB="0" distL="114300" distR="114300" simplePos="0" relativeHeight="251682816" behindDoc="1" locked="0" layoutInCell="1" allowOverlap="1" wp14:anchorId="3423A5F1" wp14:editId="41D03D73">
            <wp:simplePos x="0" y="0"/>
            <wp:positionH relativeFrom="column">
              <wp:posOffset>5756564</wp:posOffset>
            </wp:positionH>
            <wp:positionV relativeFrom="paragraph">
              <wp:posOffset>127462</wp:posOffset>
            </wp:positionV>
            <wp:extent cx="360000" cy="360000"/>
            <wp:effectExtent l="0" t="0" r="2540" b="2540"/>
            <wp:wrapNone/>
            <wp:docPr id="28" name="Picture 2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2" name="Picture 382"/>
                    <pic:cNvPicPr preferRelativeResize="0">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14:sizeRelH relativeFrom="page">
              <wp14:pctWidth>0</wp14:pctWidth>
            </wp14:sizeRelH>
            <wp14:sizeRelV relativeFrom="page">
              <wp14:pctHeight>0</wp14:pctHeight>
            </wp14:sizeRelV>
          </wp:anchor>
        </w:drawing>
      </w:r>
      <w:r w:rsidR="00C90EB0" w:rsidRPr="0004345B">
        <w:t>Worksheet A: Answers</w:t>
      </w:r>
      <w:bookmarkEnd w:id="15"/>
    </w:p>
    <w:p w14:paraId="6A8F1D33" w14:textId="4C78B94D" w:rsidR="00C90EB0" w:rsidRDefault="00C90EB0" w:rsidP="007E2FA6">
      <w:pPr>
        <w:pStyle w:val="Body"/>
      </w:pPr>
    </w:p>
    <w:p w14:paraId="6C106D2A" w14:textId="3E94D3B1" w:rsidR="00220004" w:rsidRDefault="00220004">
      <w:pPr>
        <w:spacing w:after="0" w:line="240" w:lineRule="auto"/>
      </w:pPr>
      <w:r w:rsidRPr="00220004">
        <w:rPr>
          <w:noProof/>
        </w:rPr>
        <w:drawing>
          <wp:anchor distT="0" distB="0" distL="114300" distR="114300" simplePos="0" relativeHeight="251694080" behindDoc="0" locked="0" layoutInCell="1" allowOverlap="1" wp14:anchorId="16BF307D" wp14:editId="3D276572">
            <wp:simplePos x="0" y="0"/>
            <wp:positionH relativeFrom="column">
              <wp:posOffset>3642360</wp:posOffset>
            </wp:positionH>
            <wp:positionV relativeFrom="paragraph">
              <wp:posOffset>53340</wp:posOffset>
            </wp:positionV>
            <wp:extent cx="1495425" cy="1501177"/>
            <wp:effectExtent l="0" t="0" r="0" b="381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495425" cy="1501177"/>
                    </a:xfrm>
                    <a:prstGeom prst="rect">
                      <a:avLst/>
                    </a:prstGeom>
                  </pic:spPr>
                </pic:pic>
              </a:graphicData>
            </a:graphic>
            <wp14:sizeRelH relativeFrom="margin">
              <wp14:pctWidth>0</wp14:pctWidth>
            </wp14:sizeRelH>
            <wp14:sizeRelV relativeFrom="margin">
              <wp14:pctHeight>0</wp14:pctHeight>
            </wp14:sizeRelV>
          </wp:anchor>
        </w:drawing>
      </w:r>
      <w:r w:rsidR="00FE6479" w:rsidRPr="00FE6479">
        <w:rPr>
          <w:noProof/>
        </w:rPr>
        <w:drawing>
          <wp:anchor distT="0" distB="0" distL="114300" distR="114300" simplePos="0" relativeHeight="251693056" behindDoc="0" locked="0" layoutInCell="1" allowOverlap="1" wp14:anchorId="2A2F810F" wp14:editId="094F0174">
            <wp:simplePos x="0" y="0"/>
            <wp:positionH relativeFrom="column">
              <wp:posOffset>1965960</wp:posOffset>
            </wp:positionH>
            <wp:positionV relativeFrom="paragraph">
              <wp:posOffset>59055</wp:posOffset>
            </wp:positionV>
            <wp:extent cx="1388390" cy="1495425"/>
            <wp:effectExtent l="0" t="0" r="2540"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1390979" cy="1498213"/>
                    </a:xfrm>
                    <a:prstGeom prst="rect">
                      <a:avLst/>
                    </a:prstGeom>
                  </pic:spPr>
                </pic:pic>
              </a:graphicData>
            </a:graphic>
            <wp14:sizeRelH relativeFrom="margin">
              <wp14:pctWidth>0</wp14:pctWidth>
            </wp14:sizeRelH>
            <wp14:sizeRelV relativeFrom="margin">
              <wp14:pctHeight>0</wp14:pctHeight>
            </wp14:sizeRelV>
          </wp:anchor>
        </w:drawing>
      </w:r>
      <w:r w:rsidR="00981C49" w:rsidRPr="00981C49">
        <w:rPr>
          <w:noProof/>
        </w:rPr>
        <w:drawing>
          <wp:anchor distT="0" distB="0" distL="114300" distR="114300" simplePos="0" relativeHeight="251692032" behindDoc="0" locked="0" layoutInCell="1" allowOverlap="1" wp14:anchorId="2F151D5F" wp14:editId="60D8310C">
            <wp:simplePos x="0" y="0"/>
            <wp:positionH relativeFrom="column">
              <wp:posOffset>318135</wp:posOffset>
            </wp:positionH>
            <wp:positionV relativeFrom="paragraph">
              <wp:posOffset>78105</wp:posOffset>
            </wp:positionV>
            <wp:extent cx="1391097" cy="1476375"/>
            <wp:effectExtent l="0" t="0" r="0" b="0"/>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1393320" cy="1478734"/>
                    </a:xfrm>
                    <a:prstGeom prst="rect">
                      <a:avLst/>
                    </a:prstGeom>
                  </pic:spPr>
                </pic:pic>
              </a:graphicData>
            </a:graphic>
            <wp14:sizeRelH relativeFrom="margin">
              <wp14:pctWidth>0</wp14:pctWidth>
            </wp14:sizeRelH>
            <wp14:sizeRelV relativeFrom="margin">
              <wp14:pctHeight>0</wp14:pctHeight>
            </wp14:sizeRelV>
          </wp:anchor>
        </w:drawing>
      </w:r>
      <w:r w:rsidR="00D15B8E">
        <w:rPr>
          <w:b/>
          <w:bCs/>
        </w:rPr>
        <w:t>1a</w:t>
      </w:r>
      <w:r w:rsidR="00D15B8E">
        <w:t xml:space="preserve"> </w:t>
      </w:r>
      <w:r w:rsidR="00F4423C">
        <w:tab/>
      </w:r>
      <w:r w:rsidR="00F4423C">
        <w:tab/>
      </w:r>
      <w:r w:rsidR="00F4423C">
        <w:tab/>
      </w:r>
      <w:r w:rsidR="00F4423C">
        <w:tab/>
      </w:r>
      <w:r w:rsidR="00F4423C">
        <w:tab/>
      </w:r>
      <w:r w:rsidR="00F4423C" w:rsidRPr="00F4423C">
        <w:rPr>
          <w:b/>
          <w:bCs/>
        </w:rPr>
        <w:t>b</w:t>
      </w:r>
      <w:r w:rsidR="00FE6479">
        <w:rPr>
          <w:b/>
          <w:bCs/>
        </w:rPr>
        <w:tab/>
      </w:r>
      <w:r w:rsidR="00FE6479">
        <w:rPr>
          <w:b/>
          <w:bCs/>
        </w:rPr>
        <w:tab/>
      </w:r>
      <w:r w:rsidR="00FE6479">
        <w:rPr>
          <w:b/>
          <w:bCs/>
        </w:rPr>
        <w:tab/>
      </w:r>
      <w:r w:rsidR="00FE6479">
        <w:rPr>
          <w:b/>
          <w:bCs/>
        </w:rPr>
        <w:tab/>
        <w:t xml:space="preserve">        </w:t>
      </w:r>
      <w:r w:rsidR="00FE6479" w:rsidRPr="00FE6479">
        <w:rPr>
          <w:b/>
          <w:bCs/>
        </w:rPr>
        <w:t>c</w:t>
      </w:r>
      <w:r w:rsidR="00FE6479">
        <w:t xml:space="preserve"> </w:t>
      </w:r>
      <w:r w:rsidR="00F4423C">
        <w:t xml:space="preserve"> </w:t>
      </w:r>
    </w:p>
    <w:p w14:paraId="16F27F09" w14:textId="77777777" w:rsidR="00220004" w:rsidRDefault="00220004">
      <w:pPr>
        <w:spacing w:after="0" w:line="240" w:lineRule="auto"/>
      </w:pPr>
    </w:p>
    <w:p w14:paraId="5487894A" w14:textId="5DB17EDE" w:rsidR="00220004" w:rsidRDefault="00220004">
      <w:pPr>
        <w:spacing w:after="0" w:line="240" w:lineRule="auto"/>
      </w:pPr>
    </w:p>
    <w:p w14:paraId="24A01C2D" w14:textId="31F01BDD" w:rsidR="00220004" w:rsidRDefault="00220004">
      <w:pPr>
        <w:spacing w:after="0" w:line="240" w:lineRule="auto"/>
      </w:pPr>
    </w:p>
    <w:p w14:paraId="3166D6AB" w14:textId="37287976" w:rsidR="00220004" w:rsidRDefault="00220004">
      <w:pPr>
        <w:spacing w:after="0" w:line="240" w:lineRule="auto"/>
      </w:pPr>
    </w:p>
    <w:p w14:paraId="09431F11" w14:textId="47B41781" w:rsidR="00220004" w:rsidRDefault="00220004">
      <w:pPr>
        <w:spacing w:after="0" w:line="240" w:lineRule="auto"/>
      </w:pPr>
    </w:p>
    <w:p w14:paraId="27CE1046" w14:textId="1489B80A" w:rsidR="00220004" w:rsidRDefault="00220004">
      <w:pPr>
        <w:spacing w:after="0" w:line="240" w:lineRule="auto"/>
      </w:pPr>
    </w:p>
    <w:p w14:paraId="37E903D9" w14:textId="2583A7B8" w:rsidR="00220004" w:rsidRDefault="00220004">
      <w:pPr>
        <w:spacing w:after="0" w:line="240" w:lineRule="auto"/>
      </w:pPr>
    </w:p>
    <w:p w14:paraId="60755C84" w14:textId="78149D36" w:rsidR="00220004" w:rsidRDefault="00220004">
      <w:pPr>
        <w:spacing w:after="0" w:line="240" w:lineRule="auto"/>
      </w:pPr>
    </w:p>
    <w:p w14:paraId="577ACE27" w14:textId="659291BF" w:rsidR="00220004" w:rsidRDefault="006B4882">
      <w:pPr>
        <w:spacing w:after="0" w:line="240" w:lineRule="auto"/>
      </w:pPr>
      <w:r w:rsidRPr="006B4882">
        <w:rPr>
          <w:noProof/>
        </w:rPr>
        <w:drawing>
          <wp:anchor distT="0" distB="0" distL="114300" distR="114300" simplePos="0" relativeHeight="251697152" behindDoc="0" locked="0" layoutInCell="1" allowOverlap="1" wp14:anchorId="516F7322" wp14:editId="466B3A2A">
            <wp:simplePos x="0" y="0"/>
            <wp:positionH relativeFrom="column">
              <wp:posOffset>3642360</wp:posOffset>
            </wp:positionH>
            <wp:positionV relativeFrom="paragraph">
              <wp:posOffset>172085</wp:posOffset>
            </wp:positionV>
            <wp:extent cx="1042035" cy="1257300"/>
            <wp:effectExtent l="0" t="0" r="5715" b="0"/>
            <wp:wrapNone/>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1042035" cy="1257300"/>
                    </a:xfrm>
                    <a:prstGeom prst="rect">
                      <a:avLst/>
                    </a:prstGeom>
                  </pic:spPr>
                </pic:pic>
              </a:graphicData>
            </a:graphic>
          </wp:anchor>
        </w:drawing>
      </w:r>
      <w:r w:rsidR="0021181C" w:rsidRPr="0021181C">
        <w:rPr>
          <w:noProof/>
        </w:rPr>
        <w:drawing>
          <wp:anchor distT="0" distB="0" distL="114300" distR="114300" simplePos="0" relativeHeight="251695104" behindDoc="0" locked="0" layoutInCell="1" allowOverlap="1" wp14:anchorId="48DC2896" wp14:editId="6855E495">
            <wp:simplePos x="0" y="0"/>
            <wp:positionH relativeFrom="column">
              <wp:posOffset>270510</wp:posOffset>
            </wp:positionH>
            <wp:positionV relativeFrom="paragraph">
              <wp:posOffset>172085</wp:posOffset>
            </wp:positionV>
            <wp:extent cx="1333500" cy="1223250"/>
            <wp:effectExtent l="0" t="0" r="0" b="0"/>
            <wp:wrapNone/>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1336422" cy="1225931"/>
                    </a:xfrm>
                    <a:prstGeom prst="rect">
                      <a:avLst/>
                    </a:prstGeom>
                  </pic:spPr>
                </pic:pic>
              </a:graphicData>
            </a:graphic>
            <wp14:sizeRelH relativeFrom="margin">
              <wp14:pctWidth>0</wp14:pctWidth>
            </wp14:sizeRelH>
            <wp14:sizeRelV relativeFrom="margin">
              <wp14:pctHeight>0</wp14:pctHeight>
            </wp14:sizeRelV>
          </wp:anchor>
        </w:drawing>
      </w:r>
    </w:p>
    <w:p w14:paraId="41F9A224" w14:textId="166AF068" w:rsidR="006B4882" w:rsidRDefault="00220004">
      <w:pPr>
        <w:spacing w:after="0" w:line="240" w:lineRule="auto"/>
      </w:pPr>
      <w:r>
        <w:rPr>
          <w:b/>
          <w:bCs/>
        </w:rPr>
        <w:t xml:space="preserve"> d</w:t>
      </w:r>
      <w:r>
        <w:t xml:space="preserve"> </w:t>
      </w:r>
      <w:r w:rsidR="0021181C">
        <w:tab/>
      </w:r>
      <w:r w:rsidR="0021181C">
        <w:tab/>
      </w:r>
      <w:r w:rsidR="0021181C">
        <w:tab/>
      </w:r>
      <w:r w:rsidR="0021181C">
        <w:tab/>
      </w:r>
      <w:r w:rsidR="0021181C">
        <w:tab/>
      </w:r>
      <w:r w:rsidR="0021181C">
        <w:rPr>
          <w:b/>
          <w:bCs/>
        </w:rPr>
        <w:t>e</w:t>
      </w:r>
      <w:r w:rsidR="0021181C">
        <w:t xml:space="preserve"> </w:t>
      </w:r>
      <w:r w:rsidR="00143A57" w:rsidRPr="00143A57">
        <w:rPr>
          <w:noProof/>
        </w:rPr>
        <w:drawing>
          <wp:anchor distT="0" distB="0" distL="114300" distR="114300" simplePos="0" relativeHeight="251696128" behindDoc="0" locked="0" layoutInCell="1" allowOverlap="1" wp14:anchorId="5396CA71" wp14:editId="49517647">
            <wp:simplePos x="0" y="0"/>
            <wp:positionH relativeFrom="column">
              <wp:posOffset>1899285</wp:posOffset>
            </wp:positionH>
            <wp:positionV relativeFrom="paragraph">
              <wp:posOffset>1270</wp:posOffset>
            </wp:positionV>
            <wp:extent cx="1257300" cy="1257300"/>
            <wp:effectExtent l="0" t="0" r="0"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1257300" cy="1257300"/>
                    </a:xfrm>
                    <a:prstGeom prst="rect">
                      <a:avLst/>
                    </a:prstGeom>
                  </pic:spPr>
                </pic:pic>
              </a:graphicData>
            </a:graphic>
          </wp:anchor>
        </w:drawing>
      </w:r>
      <w:r w:rsidR="009E2E61">
        <w:tab/>
      </w:r>
      <w:r w:rsidR="009E2E61">
        <w:tab/>
      </w:r>
      <w:r w:rsidR="009E2E61">
        <w:tab/>
      </w:r>
      <w:r w:rsidR="009E2E61">
        <w:tab/>
        <w:t xml:space="preserve">      </w:t>
      </w:r>
      <w:r w:rsidR="009E2E61">
        <w:rPr>
          <w:b/>
          <w:bCs/>
        </w:rPr>
        <w:t>f</w:t>
      </w:r>
      <w:r w:rsidR="009E2E61">
        <w:t xml:space="preserve"> </w:t>
      </w:r>
    </w:p>
    <w:p w14:paraId="1E201B3A" w14:textId="5B43C293" w:rsidR="006B4882" w:rsidRDefault="006B4882">
      <w:pPr>
        <w:spacing w:after="0" w:line="240" w:lineRule="auto"/>
      </w:pPr>
    </w:p>
    <w:p w14:paraId="1FC66951" w14:textId="2C116BD0" w:rsidR="006B4882" w:rsidRDefault="006B4882">
      <w:pPr>
        <w:spacing w:after="0" w:line="240" w:lineRule="auto"/>
      </w:pPr>
    </w:p>
    <w:p w14:paraId="6B295D5A" w14:textId="2F81BCD3" w:rsidR="006B4882" w:rsidRDefault="006B4882">
      <w:pPr>
        <w:spacing w:after="0" w:line="240" w:lineRule="auto"/>
      </w:pPr>
    </w:p>
    <w:p w14:paraId="6ECA235F" w14:textId="7A625EB4" w:rsidR="006B4882" w:rsidRDefault="006B4882">
      <w:pPr>
        <w:spacing w:after="0" w:line="240" w:lineRule="auto"/>
      </w:pPr>
    </w:p>
    <w:p w14:paraId="5114CCBF" w14:textId="190EC0A2" w:rsidR="006B4882" w:rsidRDefault="006B4882">
      <w:pPr>
        <w:spacing w:after="0" w:line="240" w:lineRule="auto"/>
      </w:pPr>
    </w:p>
    <w:p w14:paraId="59B63C1C" w14:textId="5DD42BC0" w:rsidR="006B4882" w:rsidRDefault="006B4882">
      <w:pPr>
        <w:spacing w:after="0" w:line="240" w:lineRule="auto"/>
      </w:pPr>
    </w:p>
    <w:p w14:paraId="3A24F1B2" w14:textId="1256875C" w:rsidR="006B4882" w:rsidRDefault="00171862">
      <w:pPr>
        <w:spacing w:after="0" w:line="240" w:lineRule="auto"/>
      </w:pPr>
      <w:r w:rsidRPr="00171862">
        <w:rPr>
          <w:b/>
          <w:bCs/>
          <w:noProof/>
        </w:rPr>
        <w:drawing>
          <wp:anchor distT="0" distB="0" distL="114300" distR="114300" simplePos="0" relativeHeight="251700224" behindDoc="0" locked="0" layoutInCell="1" allowOverlap="1" wp14:anchorId="5667C10A" wp14:editId="64A18F57">
            <wp:simplePos x="0" y="0"/>
            <wp:positionH relativeFrom="column">
              <wp:posOffset>3518535</wp:posOffset>
            </wp:positionH>
            <wp:positionV relativeFrom="paragraph">
              <wp:posOffset>169545</wp:posOffset>
            </wp:positionV>
            <wp:extent cx="1286349" cy="1418590"/>
            <wp:effectExtent l="0" t="0" r="9525" b="0"/>
            <wp:wrapNone/>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1292111" cy="1424944"/>
                    </a:xfrm>
                    <a:prstGeom prst="rect">
                      <a:avLst/>
                    </a:prstGeom>
                  </pic:spPr>
                </pic:pic>
              </a:graphicData>
            </a:graphic>
            <wp14:sizeRelH relativeFrom="margin">
              <wp14:pctWidth>0</wp14:pctWidth>
            </wp14:sizeRelH>
            <wp14:sizeRelV relativeFrom="margin">
              <wp14:pctHeight>0</wp14:pctHeight>
            </wp14:sizeRelV>
          </wp:anchor>
        </w:drawing>
      </w:r>
      <w:r w:rsidR="00AF3B06" w:rsidRPr="00AF3B06">
        <w:rPr>
          <w:noProof/>
        </w:rPr>
        <w:drawing>
          <wp:anchor distT="0" distB="0" distL="114300" distR="114300" simplePos="0" relativeHeight="251699200" behindDoc="0" locked="0" layoutInCell="1" allowOverlap="1" wp14:anchorId="4B479D3C" wp14:editId="6A77FDE3">
            <wp:simplePos x="0" y="0"/>
            <wp:positionH relativeFrom="column">
              <wp:posOffset>1908809</wp:posOffset>
            </wp:positionH>
            <wp:positionV relativeFrom="paragraph">
              <wp:posOffset>169545</wp:posOffset>
            </wp:positionV>
            <wp:extent cx="1398421" cy="1418590"/>
            <wp:effectExtent l="0" t="0" r="0" b="0"/>
            <wp:wrapNone/>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2"/>
                    <a:stretch>
                      <a:fillRect/>
                    </a:stretch>
                  </pic:blipFill>
                  <pic:spPr>
                    <a:xfrm>
                      <a:off x="0" y="0"/>
                      <a:ext cx="1399300" cy="1419482"/>
                    </a:xfrm>
                    <a:prstGeom prst="rect">
                      <a:avLst/>
                    </a:prstGeom>
                  </pic:spPr>
                </pic:pic>
              </a:graphicData>
            </a:graphic>
            <wp14:sizeRelH relativeFrom="margin">
              <wp14:pctWidth>0</wp14:pctWidth>
            </wp14:sizeRelH>
            <wp14:sizeRelV relativeFrom="margin">
              <wp14:pctHeight>0</wp14:pctHeight>
            </wp14:sizeRelV>
          </wp:anchor>
        </w:drawing>
      </w:r>
      <w:r w:rsidR="00AF3B06" w:rsidRPr="0039078B">
        <w:rPr>
          <w:noProof/>
        </w:rPr>
        <w:drawing>
          <wp:anchor distT="0" distB="0" distL="114300" distR="114300" simplePos="0" relativeHeight="251698176" behindDoc="0" locked="0" layoutInCell="1" allowOverlap="1" wp14:anchorId="24AB01D4" wp14:editId="1402BEF8">
            <wp:simplePos x="0" y="0"/>
            <wp:positionH relativeFrom="column">
              <wp:posOffset>270509</wp:posOffset>
            </wp:positionH>
            <wp:positionV relativeFrom="paragraph">
              <wp:posOffset>169545</wp:posOffset>
            </wp:positionV>
            <wp:extent cx="1438275" cy="1418662"/>
            <wp:effectExtent l="0" t="0" r="0" b="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stretch>
                      <a:fillRect/>
                    </a:stretch>
                  </pic:blipFill>
                  <pic:spPr>
                    <a:xfrm>
                      <a:off x="0" y="0"/>
                      <a:ext cx="1441090" cy="1421438"/>
                    </a:xfrm>
                    <a:prstGeom prst="rect">
                      <a:avLst/>
                    </a:prstGeom>
                  </pic:spPr>
                </pic:pic>
              </a:graphicData>
            </a:graphic>
            <wp14:sizeRelH relativeFrom="margin">
              <wp14:pctWidth>0</wp14:pctWidth>
            </wp14:sizeRelH>
            <wp14:sizeRelV relativeFrom="margin">
              <wp14:pctHeight>0</wp14:pctHeight>
            </wp14:sizeRelV>
          </wp:anchor>
        </w:drawing>
      </w:r>
    </w:p>
    <w:p w14:paraId="04F8B4EE" w14:textId="70D63565" w:rsidR="00171862" w:rsidRDefault="006B4882">
      <w:pPr>
        <w:spacing w:after="0" w:line="240" w:lineRule="auto"/>
        <w:rPr>
          <w:b/>
          <w:bCs/>
        </w:rPr>
      </w:pPr>
      <w:r>
        <w:rPr>
          <w:b/>
          <w:bCs/>
        </w:rPr>
        <w:t>2</w:t>
      </w:r>
      <w:r w:rsidR="0039078B">
        <w:rPr>
          <w:b/>
          <w:bCs/>
        </w:rPr>
        <w:t>a</w:t>
      </w:r>
      <w:r w:rsidR="0039078B">
        <w:t xml:space="preserve"> </w:t>
      </w:r>
      <w:r w:rsidR="007363F1">
        <w:tab/>
      </w:r>
      <w:r w:rsidR="007363F1">
        <w:tab/>
      </w:r>
      <w:r w:rsidR="007363F1">
        <w:tab/>
      </w:r>
      <w:r w:rsidR="007363F1">
        <w:tab/>
      </w:r>
      <w:r w:rsidR="007363F1">
        <w:tab/>
      </w:r>
      <w:r w:rsidR="007363F1" w:rsidRPr="007363F1">
        <w:rPr>
          <w:b/>
          <w:bCs/>
        </w:rPr>
        <w:t>b</w:t>
      </w:r>
      <w:r w:rsidR="00AF3B06">
        <w:rPr>
          <w:b/>
          <w:bCs/>
        </w:rPr>
        <w:tab/>
      </w:r>
      <w:r w:rsidR="00AF3B06">
        <w:rPr>
          <w:b/>
          <w:bCs/>
        </w:rPr>
        <w:tab/>
      </w:r>
      <w:r w:rsidR="00AF3B06">
        <w:rPr>
          <w:b/>
          <w:bCs/>
        </w:rPr>
        <w:tab/>
      </w:r>
      <w:r w:rsidR="00AF3B06">
        <w:rPr>
          <w:b/>
          <w:bCs/>
        </w:rPr>
        <w:tab/>
        <w:t xml:space="preserve">      </w:t>
      </w:r>
      <w:r w:rsidR="00AF3B06" w:rsidRPr="00AF3B06">
        <w:rPr>
          <w:b/>
          <w:bCs/>
        </w:rPr>
        <w:t>c</w:t>
      </w:r>
    </w:p>
    <w:p w14:paraId="7932CBEF" w14:textId="77777777" w:rsidR="00171862" w:rsidRDefault="00171862">
      <w:pPr>
        <w:spacing w:after="0" w:line="240" w:lineRule="auto"/>
        <w:rPr>
          <w:b/>
          <w:bCs/>
        </w:rPr>
      </w:pPr>
    </w:p>
    <w:p w14:paraId="58C6CBE8" w14:textId="1E618EE8" w:rsidR="00171862" w:rsidRDefault="00171862">
      <w:pPr>
        <w:spacing w:after="0" w:line="240" w:lineRule="auto"/>
        <w:rPr>
          <w:b/>
          <w:bCs/>
        </w:rPr>
      </w:pPr>
    </w:p>
    <w:p w14:paraId="7B8F4B5E" w14:textId="293F2E53" w:rsidR="00171862" w:rsidRDefault="00171862">
      <w:pPr>
        <w:spacing w:after="0" w:line="240" w:lineRule="auto"/>
        <w:rPr>
          <w:b/>
          <w:bCs/>
        </w:rPr>
      </w:pPr>
    </w:p>
    <w:p w14:paraId="3B8F1572" w14:textId="66075D55" w:rsidR="00171862" w:rsidRDefault="00171862">
      <w:pPr>
        <w:spacing w:after="0" w:line="240" w:lineRule="auto"/>
        <w:rPr>
          <w:b/>
          <w:bCs/>
        </w:rPr>
      </w:pPr>
    </w:p>
    <w:p w14:paraId="777F7CD3" w14:textId="2FCC3815" w:rsidR="00171862" w:rsidRDefault="00171862">
      <w:pPr>
        <w:spacing w:after="0" w:line="240" w:lineRule="auto"/>
        <w:rPr>
          <w:b/>
          <w:bCs/>
        </w:rPr>
      </w:pPr>
    </w:p>
    <w:p w14:paraId="0F30A8AC" w14:textId="7B036324" w:rsidR="00171862" w:rsidRDefault="00171862">
      <w:pPr>
        <w:spacing w:after="0" w:line="240" w:lineRule="auto"/>
        <w:rPr>
          <w:b/>
          <w:bCs/>
        </w:rPr>
      </w:pPr>
    </w:p>
    <w:p w14:paraId="5F29CE5E" w14:textId="5FF2123C" w:rsidR="00171862" w:rsidRDefault="00171862">
      <w:pPr>
        <w:spacing w:after="0" w:line="240" w:lineRule="auto"/>
        <w:rPr>
          <w:b/>
          <w:bCs/>
        </w:rPr>
      </w:pPr>
    </w:p>
    <w:p w14:paraId="39EB51C1" w14:textId="2152ACF1" w:rsidR="00171862" w:rsidRDefault="000751EC">
      <w:pPr>
        <w:spacing w:after="0" w:line="240" w:lineRule="auto"/>
        <w:rPr>
          <w:b/>
          <w:bCs/>
        </w:rPr>
      </w:pPr>
      <w:r w:rsidRPr="000751EC">
        <w:rPr>
          <w:noProof/>
        </w:rPr>
        <w:drawing>
          <wp:anchor distT="0" distB="0" distL="114300" distR="114300" simplePos="0" relativeHeight="251702272" behindDoc="0" locked="0" layoutInCell="1" allowOverlap="1" wp14:anchorId="03AD555E" wp14:editId="417E39AC">
            <wp:simplePos x="0" y="0"/>
            <wp:positionH relativeFrom="column">
              <wp:posOffset>1908810</wp:posOffset>
            </wp:positionH>
            <wp:positionV relativeFrom="paragraph">
              <wp:posOffset>168276</wp:posOffset>
            </wp:positionV>
            <wp:extent cx="1398270" cy="1360624"/>
            <wp:effectExtent l="0" t="0" r="0" b="0"/>
            <wp:wrapNone/>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stretch>
                      <a:fillRect/>
                    </a:stretch>
                  </pic:blipFill>
                  <pic:spPr>
                    <a:xfrm>
                      <a:off x="0" y="0"/>
                      <a:ext cx="1404463" cy="1366650"/>
                    </a:xfrm>
                    <a:prstGeom prst="rect">
                      <a:avLst/>
                    </a:prstGeom>
                  </pic:spPr>
                </pic:pic>
              </a:graphicData>
            </a:graphic>
            <wp14:sizeRelH relativeFrom="margin">
              <wp14:pctWidth>0</wp14:pctWidth>
            </wp14:sizeRelH>
            <wp14:sizeRelV relativeFrom="margin">
              <wp14:pctHeight>0</wp14:pctHeight>
            </wp14:sizeRelV>
          </wp:anchor>
        </w:drawing>
      </w:r>
      <w:r w:rsidR="00B04CBB" w:rsidRPr="00B04CBB">
        <w:rPr>
          <w:noProof/>
        </w:rPr>
        <w:drawing>
          <wp:anchor distT="0" distB="0" distL="114300" distR="114300" simplePos="0" relativeHeight="251701248" behindDoc="0" locked="0" layoutInCell="1" allowOverlap="1" wp14:anchorId="493A15C3" wp14:editId="71EA8BA4">
            <wp:simplePos x="0" y="0"/>
            <wp:positionH relativeFrom="column">
              <wp:posOffset>270510</wp:posOffset>
            </wp:positionH>
            <wp:positionV relativeFrom="paragraph">
              <wp:posOffset>168494</wp:posOffset>
            </wp:positionV>
            <wp:extent cx="1416281" cy="1343025"/>
            <wp:effectExtent l="0" t="0" r="0" b="0"/>
            <wp:wrapNone/>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stretch>
                      <a:fillRect/>
                    </a:stretch>
                  </pic:blipFill>
                  <pic:spPr>
                    <a:xfrm>
                      <a:off x="0" y="0"/>
                      <a:ext cx="1416281" cy="1343025"/>
                    </a:xfrm>
                    <a:prstGeom prst="rect">
                      <a:avLst/>
                    </a:prstGeom>
                  </pic:spPr>
                </pic:pic>
              </a:graphicData>
            </a:graphic>
            <wp14:sizeRelH relativeFrom="margin">
              <wp14:pctWidth>0</wp14:pctWidth>
            </wp14:sizeRelH>
            <wp14:sizeRelV relativeFrom="margin">
              <wp14:pctHeight>0</wp14:pctHeight>
            </wp14:sizeRelV>
          </wp:anchor>
        </w:drawing>
      </w:r>
    </w:p>
    <w:p w14:paraId="37E94447" w14:textId="4D02D25D" w:rsidR="00E31B14" w:rsidRDefault="003A307D">
      <w:pPr>
        <w:spacing w:after="0" w:line="240" w:lineRule="auto"/>
      </w:pPr>
      <w:r w:rsidRPr="003A307D">
        <w:rPr>
          <w:b/>
          <w:bCs/>
        </w:rPr>
        <w:t>3a</w:t>
      </w:r>
      <w:r>
        <w:t xml:space="preserve"> </w:t>
      </w:r>
      <w:r w:rsidR="00171862" w:rsidRPr="003A307D">
        <w:rPr>
          <w:b/>
          <w:bCs/>
        </w:rPr>
        <w:t xml:space="preserve"> </w:t>
      </w:r>
      <w:r w:rsidR="007363F1" w:rsidRPr="003A307D">
        <w:rPr>
          <w:b/>
          <w:bCs/>
        </w:rPr>
        <w:t xml:space="preserve"> </w:t>
      </w:r>
      <w:r w:rsidR="00B04CBB">
        <w:rPr>
          <w:b/>
          <w:bCs/>
        </w:rPr>
        <w:tab/>
      </w:r>
      <w:r w:rsidR="00B04CBB">
        <w:rPr>
          <w:b/>
          <w:bCs/>
        </w:rPr>
        <w:tab/>
      </w:r>
      <w:r w:rsidR="00B04CBB">
        <w:rPr>
          <w:b/>
          <w:bCs/>
        </w:rPr>
        <w:tab/>
      </w:r>
      <w:r w:rsidR="00B04CBB">
        <w:rPr>
          <w:b/>
          <w:bCs/>
        </w:rPr>
        <w:tab/>
      </w:r>
      <w:r w:rsidR="00B04CBB">
        <w:rPr>
          <w:b/>
          <w:bCs/>
        </w:rPr>
        <w:tab/>
      </w:r>
      <w:r w:rsidR="00B04CBB" w:rsidRPr="00B04CBB">
        <w:rPr>
          <w:b/>
          <w:bCs/>
        </w:rPr>
        <w:t>b</w:t>
      </w:r>
      <w:r w:rsidR="000751EC">
        <w:rPr>
          <w:b/>
          <w:bCs/>
        </w:rPr>
        <w:tab/>
      </w:r>
      <w:r w:rsidR="000751EC">
        <w:rPr>
          <w:b/>
          <w:bCs/>
        </w:rPr>
        <w:tab/>
      </w:r>
      <w:r w:rsidR="000751EC">
        <w:rPr>
          <w:b/>
          <w:bCs/>
        </w:rPr>
        <w:tab/>
      </w:r>
      <w:r w:rsidR="000751EC">
        <w:rPr>
          <w:b/>
          <w:bCs/>
        </w:rPr>
        <w:tab/>
        <w:t xml:space="preserve">     </w:t>
      </w:r>
      <w:r w:rsidR="000751EC" w:rsidRPr="000751EC">
        <w:rPr>
          <w:b/>
          <w:bCs/>
        </w:rPr>
        <w:t>c</w:t>
      </w:r>
      <w:r w:rsidR="000751EC">
        <w:rPr>
          <w:b/>
          <w:bCs/>
        </w:rPr>
        <w:t xml:space="preserve"> </w:t>
      </w:r>
      <w:r w:rsidR="00B04CBB">
        <w:t xml:space="preserve"> </w:t>
      </w:r>
      <m:oMath>
        <m:r>
          <w:rPr>
            <w:rFonts w:ascii="Cambria Math" w:hAnsi="Cambria Math"/>
          </w:rPr>
          <m:t>y=(x-1)</m:t>
        </m:r>
        <m:sSup>
          <m:sSupPr>
            <m:ctrlPr>
              <w:rPr>
                <w:rFonts w:ascii="Cambria Math" w:hAnsi="Cambria Math"/>
                <w:i/>
              </w:rPr>
            </m:ctrlPr>
          </m:sSupPr>
          <m:e>
            <m:r>
              <w:rPr>
                <w:rFonts w:ascii="Cambria Math" w:hAnsi="Cambria Math"/>
              </w:rPr>
              <m:t>(x-4)</m:t>
            </m:r>
          </m:e>
          <m:sup>
            <m:r>
              <w:rPr>
                <w:rFonts w:ascii="Cambria Math" w:hAnsi="Cambria Math"/>
              </w:rPr>
              <m:t>2</m:t>
            </m:r>
          </m:sup>
        </m:sSup>
      </m:oMath>
    </w:p>
    <w:p w14:paraId="44C7715D" w14:textId="6BE00DFC" w:rsidR="00E31B14" w:rsidRDefault="00E31B14">
      <w:pPr>
        <w:spacing w:after="0" w:line="240" w:lineRule="auto"/>
      </w:pPr>
    </w:p>
    <w:p w14:paraId="7E0D8F06" w14:textId="44F39F73" w:rsidR="00E31B14" w:rsidRDefault="00E31B14">
      <w:pPr>
        <w:spacing w:after="0" w:line="240" w:lineRule="auto"/>
      </w:pPr>
    </w:p>
    <w:p w14:paraId="2A1746B3" w14:textId="4A59AC60" w:rsidR="00E31B14" w:rsidRDefault="00E31B14">
      <w:pPr>
        <w:spacing w:after="0" w:line="240" w:lineRule="auto"/>
      </w:pPr>
    </w:p>
    <w:p w14:paraId="4EF440C3" w14:textId="4ABEEFAB" w:rsidR="00E31B14" w:rsidRDefault="00E31B14">
      <w:pPr>
        <w:spacing w:after="0" w:line="240" w:lineRule="auto"/>
      </w:pPr>
    </w:p>
    <w:p w14:paraId="4ACDFB9D" w14:textId="74ADF0F4" w:rsidR="00E31B14" w:rsidRDefault="00E31B14">
      <w:pPr>
        <w:spacing w:after="0" w:line="240" w:lineRule="auto"/>
      </w:pPr>
    </w:p>
    <w:p w14:paraId="70947735" w14:textId="5A95FB60" w:rsidR="00E31B14" w:rsidRDefault="00E31B14">
      <w:pPr>
        <w:spacing w:after="0" w:line="240" w:lineRule="auto"/>
      </w:pPr>
    </w:p>
    <w:p w14:paraId="56AA3926" w14:textId="6EAB315F" w:rsidR="00E31B14" w:rsidRDefault="00E31B14">
      <w:pPr>
        <w:spacing w:after="0" w:line="240" w:lineRule="auto"/>
      </w:pPr>
    </w:p>
    <w:p w14:paraId="2EF76D2C" w14:textId="1C5B88BB" w:rsidR="00015DB0" w:rsidRDefault="00015DB0">
      <w:pPr>
        <w:spacing w:after="0" w:line="240" w:lineRule="auto"/>
      </w:pPr>
      <w:r w:rsidRPr="00015DB0">
        <w:rPr>
          <w:noProof/>
        </w:rPr>
        <w:drawing>
          <wp:anchor distT="0" distB="0" distL="114300" distR="114300" simplePos="0" relativeHeight="251705344" behindDoc="0" locked="0" layoutInCell="1" allowOverlap="1" wp14:anchorId="1BBDFC39" wp14:editId="3D5D4194">
            <wp:simplePos x="0" y="0"/>
            <wp:positionH relativeFrom="column">
              <wp:posOffset>3524364</wp:posOffset>
            </wp:positionH>
            <wp:positionV relativeFrom="paragraph">
              <wp:posOffset>80872</wp:posOffset>
            </wp:positionV>
            <wp:extent cx="1164865" cy="1392881"/>
            <wp:effectExtent l="0" t="0" r="0" b="0"/>
            <wp:wrapNone/>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1168934" cy="1397746"/>
                    </a:xfrm>
                    <a:prstGeom prst="rect">
                      <a:avLst/>
                    </a:prstGeom>
                  </pic:spPr>
                </pic:pic>
              </a:graphicData>
            </a:graphic>
            <wp14:sizeRelH relativeFrom="margin">
              <wp14:pctWidth>0</wp14:pctWidth>
            </wp14:sizeRelH>
            <wp14:sizeRelV relativeFrom="margin">
              <wp14:pctHeight>0</wp14:pctHeight>
            </wp14:sizeRelV>
          </wp:anchor>
        </w:drawing>
      </w:r>
      <w:r w:rsidR="005B0611" w:rsidRPr="005B0611">
        <w:rPr>
          <w:noProof/>
        </w:rPr>
        <w:drawing>
          <wp:anchor distT="0" distB="0" distL="114300" distR="114300" simplePos="0" relativeHeight="251704320" behindDoc="0" locked="0" layoutInCell="1" allowOverlap="1" wp14:anchorId="5C1D29F0" wp14:editId="46E4E8F4">
            <wp:simplePos x="0" y="0"/>
            <wp:positionH relativeFrom="column">
              <wp:posOffset>1908810</wp:posOffset>
            </wp:positionH>
            <wp:positionV relativeFrom="paragraph">
              <wp:posOffset>78740</wp:posOffset>
            </wp:positionV>
            <wp:extent cx="1459333" cy="1381125"/>
            <wp:effectExtent l="0" t="0" r="7620" b="0"/>
            <wp:wrapNone/>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7"/>
                    <a:stretch>
                      <a:fillRect/>
                    </a:stretch>
                  </pic:blipFill>
                  <pic:spPr>
                    <a:xfrm>
                      <a:off x="0" y="0"/>
                      <a:ext cx="1459333" cy="1381125"/>
                    </a:xfrm>
                    <a:prstGeom prst="rect">
                      <a:avLst/>
                    </a:prstGeom>
                  </pic:spPr>
                </pic:pic>
              </a:graphicData>
            </a:graphic>
            <wp14:sizeRelH relativeFrom="margin">
              <wp14:pctWidth>0</wp14:pctWidth>
            </wp14:sizeRelH>
            <wp14:sizeRelV relativeFrom="margin">
              <wp14:pctHeight>0</wp14:pctHeight>
            </wp14:sizeRelV>
          </wp:anchor>
        </w:drawing>
      </w:r>
      <w:r w:rsidR="00FD33F9" w:rsidRPr="00FD33F9">
        <w:rPr>
          <w:noProof/>
        </w:rPr>
        <w:drawing>
          <wp:anchor distT="0" distB="0" distL="114300" distR="114300" simplePos="0" relativeHeight="251703296" behindDoc="0" locked="0" layoutInCell="1" allowOverlap="1" wp14:anchorId="2F4DB927" wp14:editId="71246F62">
            <wp:simplePos x="0" y="0"/>
            <wp:positionH relativeFrom="column">
              <wp:posOffset>318135</wp:posOffset>
            </wp:positionH>
            <wp:positionV relativeFrom="paragraph">
              <wp:posOffset>79059</wp:posOffset>
            </wp:positionV>
            <wp:extent cx="1318565" cy="1381125"/>
            <wp:effectExtent l="0" t="0" r="0" b="0"/>
            <wp:wrapNone/>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8"/>
                    <a:stretch>
                      <a:fillRect/>
                    </a:stretch>
                  </pic:blipFill>
                  <pic:spPr>
                    <a:xfrm>
                      <a:off x="0" y="0"/>
                      <a:ext cx="1318565" cy="1381125"/>
                    </a:xfrm>
                    <a:prstGeom prst="rect">
                      <a:avLst/>
                    </a:prstGeom>
                  </pic:spPr>
                </pic:pic>
              </a:graphicData>
            </a:graphic>
            <wp14:sizeRelH relativeFrom="margin">
              <wp14:pctWidth>0</wp14:pctWidth>
            </wp14:sizeRelH>
            <wp14:sizeRelV relativeFrom="margin">
              <wp14:pctHeight>0</wp14:pctHeight>
            </wp14:sizeRelV>
          </wp:anchor>
        </w:drawing>
      </w:r>
      <w:r w:rsidR="00E31B14">
        <w:rPr>
          <w:b/>
          <w:bCs/>
        </w:rPr>
        <w:t>4a</w:t>
      </w:r>
      <w:r w:rsidR="00E31B14">
        <w:t xml:space="preserve"> </w:t>
      </w:r>
      <w:r w:rsidR="00FD33F9">
        <w:tab/>
      </w:r>
      <w:r w:rsidR="00FD33F9">
        <w:tab/>
      </w:r>
      <w:r w:rsidR="00FD33F9">
        <w:tab/>
      </w:r>
      <w:r w:rsidR="00FD33F9">
        <w:tab/>
      </w:r>
      <w:r w:rsidR="00FD33F9">
        <w:tab/>
      </w:r>
      <w:r w:rsidR="00FD33F9">
        <w:rPr>
          <w:b/>
          <w:bCs/>
        </w:rPr>
        <w:t>b</w:t>
      </w:r>
      <w:r w:rsidR="005B0611">
        <w:rPr>
          <w:b/>
          <w:bCs/>
        </w:rPr>
        <w:tab/>
      </w:r>
      <w:r w:rsidR="005B0611">
        <w:rPr>
          <w:b/>
          <w:bCs/>
        </w:rPr>
        <w:tab/>
      </w:r>
      <w:r w:rsidR="005B0611">
        <w:rPr>
          <w:b/>
          <w:bCs/>
        </w:rPr>
        <w:tab/>
      </w:r>
      <w:r w:rsidR="005B0611">
        <w:rPr>
          <w:b/>
          <w:bCs/>
        </w:rPr>
        <w:tab/>
        <w:t xml:space="preserve">    </w:t>
      </w:r>
      <w:r w:rsidR="005B0611">
        <w:t xml:space="preserve"> </w:t>
      </w:r>
      <w:r w:rsidR="00FD33F9">
        <w:t xml:space="preserve"> </w:t>
      </w:r>
    </w:p>
    <w:p w14:paraId="326F95F2" w14:textId="77777777" w:rsidR="00015DB0" w:rsidRDefault="00015DB0">
      <w:pPr>
        <w:spacing w:after="0" w:line="240" w:lineRule="auto"/>
      </w:pPr>
    </w:p>
    <w:p w14:paraId="6BE6840B" w14:textId="77777777" w:rsidR="00015DB0" w:rsidRDefault="00015DB0">
      <w:pPr>
        <w:spacing w:after="0" w:line="240" w:lineRule="auto"/>
      </w:pPr>
    </w:p>
    <w:p w14:paraId="7AE79D09" w14:textId="77777777" w:rsidR="00015DB0" w:rsidRDefault="00015DB0">
      <w:pPr>
        <w:spacing w:after="0" w:line="240" w:lineRule="auto"/>
      </w:pPr>
    </w:p>
    <w:p w14:paraId="565B2B85" w14:textId="77777777" w:rsidR="00015DB0" w:rsidRDefault="00015DB0">
      <w:pPr>
        <w:spacing w:after="0" w:line="240" w:lineRule="auto"/>
      </w:pPr>
    </w:p>
    <w:p w14:paraId="04F3BBB9" w14:textId="77777777" w:rsidR="00015DB0" w:rsidRDefault="00015DB0">
      <w:pPr>
        <w:spacing w:after="0" w:line="240" w:lineRule="auto"/>
      </w:pPr>
    </w:p>
    <w:p w14:paraId="54B25590" w14:textId="77777777" w:rsidR="00015DB0" w:rsidRDefault="00015DB0">
      <w:pPr>
        <w:spacing w:after="0" w:line="240" w:lineRule="auto"/>
      </w:pPr>
    </w:p>
    <w:p w14:paraId="28C954A1" w14:textId="77777777" w:rsidR="00015DB0" w:rsidRDefault="00015DB0">
      <w:pPr>
        <w:spacing w:after="0" w:line="240" w:lineRule="auto"/>
      </w:pPr>
    </w:p>
    <w:p w14:paraId="495F3253" w14:textId="77777777" w:rsidR="00015DB0" w:rsidRDefault="00015DB0">
      <w:pPr>
        <w:spacing w:after="0" w:line="240" w:lineRule="auto"/>
      </w:pPr>
    </w:p>
    <w:p w14:paraId="324BADE9" w14:textId="28EB3A1C" w:rsidR="00015DB0" w:rsidRDefault="00015DB0">
      <w:pPr>
        <w:spacing w:after="0" w:line="240" w:lineRule="auto"/>
      </w:pPr>
      <w:r>
        <w:rPr>
          <w:b/>
          <w:bCs/>
        </w:rPr>
        <w:t>4c</w:t>
      </w:r>
      <w:r>
        <w:t xml:space="preserve"> </w:t>
      </w:r>
      <m:oMath>
        <m:r>
          <w:rPr>
            <w:rFonts w:ascii="Cambria Math" w:hAnsi="Cambria Math"/>
          </w:rPr>
          <m:t>y=</m:t>
        </m:r>
        <m:sSup>
          <m:sSupPr>
            <m:ctrlPr>
              <w:rPr>
                <w:rFonts w:ascii="Cambria Math" w:hAnsi="Cambria Math"/>
                <w:i/>
              </w:rPr>
            </m:ctrlPr>
          </m:sSupPr>
          <m:e>
            <m:d>
              <m:dPr>
                <m:ctrlPr>
                  <w:rPr>
                    <w:rFonts w:ascii="Cambria Math" w:hAnsi="Cambria Math"/>
                    <w:i/>
                  </w:rPr>
                </m:ctrlPr>
              </m:dPr>
              <m:e>
                <m:r>
                  <w:rPr>
                    <w:rFonts w:ascii="Cambria Math" w:hAnsi="Cambria Math"/>
                  </w:rPr>
                  <m:t>x+2</m:t>
                </m:r>
              </m:e>
            </m:d>
          </m:e>
          <m:sup>
            <m:r>
              <w:rPr>
                <w:rFonts w:ascii="Cambria Math" w:hAnsi="Cambria Math"/>
              </w:rPr>
              <m:t>2</m:t>
            </m:r>
          </m:sup>
        </m:sSup>
        <m:r>
          <w:rPr>
            <w:rFonts w:ascii="Cambria Math" w:hAnsi="Cambria Math"/>
          </w:rPr>
          <m:t>x(x+3)</m:t>
        </m:r>
      </m:oMath>
      <w:r>
        <w:br w:type="page"/>
      </w:r>
    </w:p>
    <w:p w14:paraId="013C92EB" w14:textId="77777777" w:rsidR="00BD5F10" w:rsidRDefault="00BD5F10">
      <w:pPr>
        <w:spacing w:after="0" w:line="240" w:lineRule="auto"/>
        <w:rPr>
          <w:b/>
          <w:bCs/>
        </w:rPr>
      </w:pPr>
      <w:r w:rsidRPr="00BD5F10">
        <w:rPr>
          <w:noProof/>
        </w:rPr>
        <w:lastRenderedPageBreak/>
        <w:drawing>
          <wp:anchor distT="0" distB="0" distL="114300" distR="114300" simplePos="0" relativeHeight="251707392" behindDoc="0" locked="0" layoutInCell="1" allowOverlap="1" wp14:anchorId="056689EB" wp14:editId="225C69E5">
            <wp:simplePos x="0" y="0"/>
            <wp:positionH relativeFrom="column">
              <wp:posOffset>2337008</wp:posOffset>
            </wp:positionH>
            <wp:positionV relativeFrom="paragraph">
              <wp:posOffset>5772</wp:posOffset>
            </wp:positionV>
            <wp:extent cx="1569085" cy="1657550"/>
            <wp:effectExtent l="0" t="0" r="0" b="0"/>
            <wp:wrapNone/>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stretch>
                      <a:fillRect/>
                    </a:stretch>
                  </pic:blipFill>
                  <pic:spPr>
                    <a:xfrm>
                      <a:off x="0" y="0"/>
                      <a:ext cx="1578518" cy="1667515"/>
                    </a:xfrm>
                    <a:prstGeom prst="rect">
                      <a:avLst/>
                    </a:prstGeom>
                  </pic:spPr>
                </pic:pic>
              </a:graphicData>
            </a:graphic>
            <wp14:sizeRelH relativeFrom="margin">
              <wp14:pctWidth>0</wp14:pctWidth>
            </wp14:sizeRelH>
            <wp14:sizeRelV relativeFrom="margin">
              <wp14:pctHeight>0</wp14:pctHeight>
            </wp14:sizeRelV>
          </wp:anchor>
        </w:drawing>
      </w:r>
      <w:r w:rsidR="00441EC8" w:rsidRPr="00441EC8">
        <w:rPr>
          <w:b/>
          <w:bCs/>
          <w:noProof/>
        </w:rPr>
        <w:drawing>
          <wp:anchor distT="0" distB="0" distL="114300" distR="114300" simplePos="0" relativeHeight="251706368" behindDoc="0" locked="0" layoutInCell="1" allowOverlap="1" wp14:anchorId="0C54E277" wp14:editId="5AF1B332">
            <wp:simplePos x="0" y="0"/>
            <wp:positionH relativeFrom="column">
              <wp:posOffset>167014</wp:posOffset>
            </wp:positionH>
            <wp:positionV relativeFrom="paragraph">
              <wp:posOffset>5772</wp:posOffset>
            </wp:positionV>
            <wp:extent cx="1700706" cy="1665027"/>
            <wp:effectExtent l="0" t="0" r="0" b="0"/>
            <wp:wrapNone/>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0"/>
                    <a:stretch>
                      <a:fillRect/>
                    </a:stretch>
                  </pic:blipFill>
                  <pic:spPr>
                    <a:xfrm>
                      <a:off x="0" y="0"/>
                      <a:ext cx="1708806" cy="1672957"/>
                    </a:xfrm>
                    <a:prstGeom prst="rect">
                      <a:avLst/>
                    </a:prstGeom>
                  </pic:spPr>
                </pic:pic>
              </a:graphicData>
            </a:graphic>
            <wp14:sizeRelH relativeFrom="margin">
              <wp14:pctWidth>0</wp14:pctWidth>
            </wp14:sizeRelH>
            <wp14:sizeRelV relativeFrom="margin">
              <wp14:pctHeight>0</wp14:pctHeight>
            </wp14:sizeRelV>
          </wp:anchor>
        </w:drawing>
      </w:r>
      <w:r w:rsidR="008E0F35" w:rsidRPr="008E0F35">
        <w:rPr>
          <w:b/>
          <w:bCs/>
        </w:rPr>
        <w:t>5</w:t>
      </w:r>
      <w:r w:rsidR="008E0F35">
        <w:rPr>
          <w:b/>
          <w:bCs/>
        </w:rPr>
        <w:t>a</w:t>
      </w:r>
      <w:r w:rsidR="00441EC8">
        <w:rPr>
          <w:b/>
          <w:bCs/>
        </w:rPr>
        <w:t xml:space="preserve"> </w:t>
      </w:r>
      <w:r w:rsidR="00441EC8">
        <w:rPr>
          <w:b/>
          <w:bCs/>
        </w:rPr>
        <w:tab/>
      </w:r>
      <w:r w:rsidR="00441EC8">
        <w:rPr>
          <w:b/>
          <w:bCs/>
        </w:rPr>
        <w:tab/>
      </w:r>
      <w:r w:rsidR="00441EC8">
        <w:rPr>
          <w:b/>
          <w:bCs/>
        </w:rPr>
        <w:tab/>
      </w:r>
      <w:r w:rsidR="00441EC8">
        <w:rPr>
          <w:b/>
          <w:bCs/>
        </w:rPr>
        <w:tab/>
      </w:r>
      <w:r w:rsidR="00441EC8">
        <w:rPr>
          <w:b/>
          <w:bCs/>
        </w:rPr>
        <w:tab/>
      </w:r>
      <w:r w:rsidR="00441EC8">
        <w:rPr>
          <w:b/>
          <w:bCs/>
        </w:rPr>
        <w:tab/>
      </w:r>
      <w:r w:rsidR="00441EC8" w:rsidRPr="00441EC8">
        <w:rPr>
          <w:b/>
          <w:bCs/>
        </w:rPr>
        <w:t>5b</w:t>
      </w:r>
    </w:p>
    <w:p w14:paraId="35510A06" w14:textId="77777777" w:rsidR="00BD5F10" w:rsidRDefault="00BD5F10">
      <w:pPr>
        <w:spacing w:after="0" w:line="240" w:lineRule="auto"/>
        <w:rPr>
          <w:b/>
          <w:bCs/>
        </w:rPr>
      </w:pPr>
    </w:p>
    <w:p w14:paraId="21962FA8" w14:textId="77777777" w:rsidR="00BD5F10" w:rsidRDefault="00BD5F10">
      <w:pPr>
        <w:spacing w:after="0" w:line="240" w:lineRule="auto"/>
        <w:rPr>
          <w:b/>
          <w:bCs/>
        </w:rPr>
      </w:pPr>
    </w:p>
    <w:p w14:paraId="6B8AC3C0" w14:textId="77777777" w:rsidR="00BD5F10" w:rsidRDefault="00BD5F10">
      <w:pPr>
        <w:spacing w:after="0" w:line="240" w:lineRule="auto"/>
        <w:rPr>
          <w:b/>
          <w:bCs/>
        </w:rPr>
      </w:pPr>
    </w:p>
    <w:p w14:paraId="094FC7F1" w14:textId="77777777" w:rsidR="00BD5F10" w:rsidRDefault="00BD5F10">
      <w:pPr>
        <w:spacing w:after="0" w:line="240" w:lineRule="auto"/>
        <w:rPr>
          <w:b/>
          <w:bCs/>
        </w:rPr>
      </w:pPr>
    </w:p>
    <w:p w14:paraId="6C520833" w14:textId="77777777" w:rsidR="00BD5F10" w:rsidRDefault="00BD5F10">
      <w:pPr>
        <w:spacing w:after="0" w:line="240" w:lineRule="auto"/>
        <w:rPr>
          <w:b/>
          <w:bCs/>
        </w:rPr>
      </w:pPr>
    </w:p>
    <w:p w14:paraId="14CCA511" w14:textId="77777777" w:rsidR="00BD5F10" w:rsidRDefault="00BD5F10">
      <w:pPr>
        <w:spacing w:after="0" w:line="240" w:lineRule="auto"/>
        <w:rPr>
          <w:b/>
          <w:bCs/>
        </w:rPr>
      </w:pPr>
    </w:p>
    <w:p w14:paraId="3B59C7E1" w14:textId="77777777" w:rsidR="00BD5F10" w:rsidRDefault="00BD5F10">
      <w:pPr>
        <w:spacing w:after="0" w:line="240" w:lineRule="auto"/>
        <w:rPr>
          <w:b/>
          <w:bCs/>
        </w:rPr>
      </w:pPr>
    </w:p>
    <w:p w14:paraId="3F2149C2" w14:textId="77777777" w:rsidR="00BD5F10" w:rsidRDefault="00BD5F10">
      <w:pPr>
        <w:spacing w:after="0" w:line="240" w:lineRule="auto"/>
        <w:rPr>
          <w:b/>
          <w:bCs/>
        </w:rPr>
      </w:pPr>
    </w:p>
    <w:p w14:paraId="4B0D1CFF" w14:textId="446F69E1" w:rsidR="00BD5F10" w:rsidRDefault="00915A04">
      <w:pPr>
        <w:spacing w:after="0" w:line="240" w:lineRule="auto"/>
        <w:rPr>
          <w:b/>
          <w:bCs/>
        </w:rPr>
      </w:pPr>
      <w:r w:rsidRPr="00915A04">
        <w:rPr>
          <w:b/>
          <w:bCs/>
          <w:noProof/>
        </w:rPr>
        <w:drawing>
          <wp:anchor distT="0" distB="0" distL="114300" distR="114300" simplePos="0" relativeHeight="251709440" behindDoc="0" locked="0" layoutInCell="1" allowOverlap="1" wp14:anchorId="70CAE5EC" wp14:editId="0C341E03">
            <wp:simplePos x="0" y="0"/>
            <wp:positionH relativeFrom="column">
              <wp:posOffset>2337009</wp:posOffset>
            </wp:positionH>
            <wp:positionV relativeFrom="paragraph">
              <wp:posOffset>176947</wp:posOffset>
            </wp:positionV>
            <wp:extent cx="1911612" cy="1678305"/>
            <wp:effectExtent l="0" t="0" r="0" b="0"/>
            <wp:wrapNone/>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stretch>
                      <a:fillRect/>
                    </a:stretch>
                  </pic:blipFill>
                  <pic:spPr>
                    <a:xfrm>
                      <a:off x="0" y="0"/>
                      <a:ext cx="1918871" cy="1684678"/>
                    </a:xfrm>
                    <a:prstGeom prst="rect">
                      <a:avLst/>
                    </a:prstGeom>
                  </pic:spPr>
                </pic:pic>
              </a:graphicData>
            </a:graphic>
            <wp14:sizeRelH relativeFrom="margin">
              <wp14:pctWidth>0</wp14:pctWidth>
            </wp14:sizeRelH>
            <wp14:sizeRelV relativeFrom="margin">
              <wp14:pctHeight>0</wp14:pctHeight>
            </wp14:sizeRelV>
          </wp:anchor>
        </w:drawing>
      </w:r>
      <w:r w:rsidR="00F528FB" w:rsidRPr="00F528FB">
        <w:rPr>
          <w:b/>
          <w:bCs/>
          <w:noProof/>
        </w:rPr>
        <w:drawing>
          <wp:anchor distT="0" distB="0" distL="114300" distR="114300" simplePos="0" relativeHeight="251708416" behindDoc="0" locked="0" layoutInCell="1" allowOverlap="1" wp14:anchorId="1678B8D2" wp14:editId="38EDE7BA">
            <wp:simplePos x="0" y="0"/>
            <wp:positionH relativeFrom="column">
              <wp:posOffset>167014</wp:posOffset>
            </wp:positionH>
            <wp:positionV relativeFrom="paragraph">
              <wp:posOffset>176947</wp:posOffset>
            </wp:positionV>
            <wp:extent cx="1705971" cy="1678675"/>
            <wp:effectExtent l="0" t="0" r="8890" b="0"/>
            <wp:wrapNone/>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a:stretch>
                      <a:fillRect/>
                    </a:stretch>
                  </pic:blipFill>
                  <pic:spPr>
                    <a:xfrm>
                      <a:off x="0" y="0"/>
                      <a:ext cx="1713725" cy="1686305"/>
                    </a:xfrm>
                    <a:prstGeom prst="rect">
                      <a:avLst/>
                    </a:prstGeom>
                  </pic:spPr>
                </pic:pic>
              </a:graphicData>
            </a:graphic>
            <wp14:sizeRelH relativeFrom="margin">
              <wp14:pctWidth>0</wp14:pctWidth>
            </wp14:sizeRelH>
            <wp14:sizeRelV relativeFrom="margin">
              <wp14:pctHeight>0</wp14:pctHeight>
            </wp14:sizeRelV>
          </wp:anchor>
        </w:drawing>
      </w:r>
    </w:p>
    <w:p w14:paraId="11CAF6B1" w14:textId="77777777" w:rsidR="009C6ABF" w:rsidRDefault="00BD5F10">
      <w:pPr>
        <w:spacing w:after="0" w:line="240" w:lineRule="auto"/>
        <w:rPr>
          <w:b/>
          <w:bCs/>
        </w:rPr>
      </w:pPr>
      <w:r w:rsidRPr="00F528FB">
        <w:rPr>
          <w:b/>
          <w:bCs/>
        </w:rPr>
        <w:t>6</w:t>
      </w:r>
      <w:r w:rsidR="00F528FB" w:rsidRPr="00F528FB">
        <w:rPr>
          <w:b/>
          <w:bCs/>
        </w:rPr>
        <w:t>a</w:t>
      </w:r>
      <w:r w:rsidR="00F528FB">
        <w:rPr>
          <w:b/>
          <w:bCs/>
        </w:rPr>
        <w:tab/>
      </w:r>
      <w:r w:rsidR="00F528FB">
        <w:rPr>
          <w:b/>
          <w:bCs/>
        </w:rPr>
        <w:tab/>
      </w:r>
      <w:r w:rsidR="00F528FB">
        <w:rPr>
          <w:b/>
          <w:bCs/>
        </w:rPr>
        <w:tab/>
      </w:r>
      <w:r w:rsidR="00F528FB">
        <w:rPr>
          <w:b/>
          <w:bCs/>
        </w:rPr>
        <w:tab/>
      </w:r>
      <w:r w:rsidR="00F528FB">
        <w:rPr>
          <w:b/>
          <w:bCs/>
        </w:rPr>
        <w:tab/>
      </w:r>
      <w:r w:rsidR="00F528FB">
        <w:rPr>
          <w:b/>
          <w:bCs/>
        </w:rPr>
        <w:tab/>
      </w:r>
      <w:r w:rsidR="00F528FB" w:rsidRPr="00F528FB">
        <w:rPr>
          <w:b/>
          <w:bCs/>
        </w:rPr>
        <w:t>6b</w:t>
      </w:r>
      <w:r w:rsidR="00F528FB">
        <w:rPr>
          <w:b/>
          <w:bCs/>
        </w:rPr>
        <w:t xml:space="preserve">  </w:t>
      </w:r>
      <w:r w:rsidR="00441EC8" w:rsidRPr="00F528FB">
        <w:rPr>
          <w:b/>
          <w:bCs/>
        </w:rPr>
        <w:t xml:space="preserve">  </w:t>
      </w:r>
    </w:p>
    <w:p w14:paraId="241BC781" w14:textId="77777777" w:rsidR="009C6ABF" w:rsidRDefault="009C6ABF">
      <w:pPr>
        <w:spacing w:after="0" w:line="240" w:lineRule="auto"/>
        <w:rPr>
          <w:b/>
          <w:bCs/>
        </w:rPr>
      </w:pPr>
    </w:p>
    <w:p w14:paraId="0C19FD1C" w14:textId="77777777" w:rsidR="009C6ABF" w:rsidRDefault="009C6ABF">
      <w:pPr>
        <w:spacing w:after="0" w:line="240" w:lineRule="auto"/>
        <w:rPr>
          <w:b/>
          <w:bCs/>
        </w:rPr>
      </w:pPr>
    </w:p>
    <w:p w14:paraId="63B15C68" w14:textId="77777777" w:rsidR="009C6ABF" w:rsidRDefault="009C6ABF">
      <w:pPr>
        <w:spacing w:after="0" w:line="240" w:lineRule="auto"/>
        <w:rPr>
          <w:b/>
          <w:bCs/>
        </w:rPr>
      </w:pPr>
    </w:p>
    <w:p w14:paraId="0DA674CF" w14:textId="77777777" w:rsidR="009C6ABF" w:rsidRDefault="009C6ABF">
      <w:pPr>
        <w:spacing w:after="0" w:line="240" w:lineRule="auto"/>
        <w:rPr>
          <w:b/>
          <w:bCs/>
        </w:rPr>
      </w:pPr>
    </w:p>
    <w:p w14:paraId="1F76E178" w14:textId="77777777" w:rsidR="009C6ABF" w:rsidRDefault="009C6ABF">
      <w:pPr>
        <w:spacing w:after="0" w:line="240" w:lineRule="auto"/>
        <w:rPr>
          <w:b/>
          <w:bCs/>
        </w:rPr>
      </w:pPr>
    </w:p>
    <w:p w14:paraId="5D54A12C" w14:textId="77777777" w:rsidR="009C6ABF" w:rsidRDefault="009C6ABF">
      <w:pPr>
        <w:spacing w:after="0" w:line="240" w:lineRule="auto"/>
        <w:rPr>
          <w:b/>
          <w:bCs/>
        </w:rPr>
      </w:pPr>
    </w:p>
    <w:p w14:paraId="3682989E" w14:textId="77777777" w:rsidR="009C6ABF" w:rsidRDefault="009C6ABF">
      <w:pPr>
        <w:spacing w:after="0" w:line="240" w:lineRule="auto"/>
        <w:rPr>
          <w:b/>
          <w:bCs/>
        </w:rPr>
      </w:pPr>
    </w:p>
    <w:p w14:paraId="7FDBF336" w14:textId="77777777" w:rsidR="009C6ABF" w:rsidRDefault="009C6ABF">
      <w:pPr>
        <w:spacing w:after="0" w:line="240" w:lineRule="auto"/>
        <w:rPr>
          <w:b/>
          <w:bCs/>
        </w:rPr>
      </w:pPr>
    </w:p>
    <w:p w14:paraId="25C8B681" w14:textId="77777777" w:rsidR="009C6ABF" w:rsidRDefault="009C6ABF">
      <w:pPr>
        <w:spacing w:after="0" w:line="240" w:lineRule="auto"/>
        <w:rPr>
          <w:b/>
          <w:bCs/>
        </w:rPr>
      </w:pPr>
    </w:p>
    <w:p w14:paraId="43AFBB77" w14:textId="78F90080" w:rsidR="009C6ABF" w:rsidRDefault="006C09DC">
      <w:pPr>
        <w:spacing w:after="0" w:line="240" w:lineRule="auto"/>
      </w:pPr>
      <w:r w:rsidRPr="006C09DC">
        <w:rPr>
          <w:b/>
          <w:bCs/>
          <w:noProof/>
        </w:rPr>
        <w:drawing>
          <wp:anchor distT="0" distB="0" distL="114300" distR="114300" simplePos="0" relativeHeight="251711488" behindDoc="0" locked="0" layoutInCell="1" allowOverlap="1" wp14:anchorId="554AD2C6" wp14:editId="2E8D0F13">
            <wp:simplePos x="0" y="0"/>
            <wp:positionH relativeFrom="column">
              <wp:posOffset>2773737</wp:posOffset>
            </wp:positionH>
            <wp:positionV relativeFrom="paragraph">
              <wp:posOffset>170265</wp:posOffset>
            </wp:positionV>
            <wp:extent cx="1937982" cy="2061028"/>
            <wp:effectExtent l="0" t="0" r="5715" b="0"/>
            <wp:wrapNone/>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1946160" cy="2069725"/>
                    </a:xfrm>
                    <a:prstGeom prst="rect">
                      <a:avLst/>
                    </a:prstGeom>
                  </pic:spPr>
                </pic:pic>
              </a:graphicData>
            </a:graphic>
            <wp14:sizeRelH relativeFrom="margin">
              <wp14:pctWidth>0</wp14:pctWidth>
            </wp14:sizeRelH>
            <wp14:sizeRelV relativeFrom="margin">
              <wp14:pctHeight>0</wp14:pctHeight>
            </wp14:sizeRelV>
          </wp:anchor>
        </w:drawing>
      </w:r>
      <w:r w:rsidR="00607B01" w:rsidRPr="00607B01">
        <w:rPr>
          <w:b/>
          <w:bCs/>
          <w:noProof/>
        </w:rPr>
        <w:drawing>
          <wp:anchor distT="0" distB="0" distL="114300" distR="114300" simplePos="0" relativeHeight="251710464" behindDoc="0" locked="0" layoutInCell="1" allowOverlap="1" wp14:anchorId="4B0C5B69" wp14:editId="15864EEB">
            <wp:simplePos x="0" y="0"/>
            <wp:positionH relativeFrom="column">
              <wp:posOffset>167015</wp:posOffset>
            </wp:positionH>
            <wp:positionV relativeFrom="paragraph">
              <wp:posOffset>170266</wp:posOffset>
            </wp:positionV>
            <wp:extent cx="2074460" cy="2146170"/>
            <wp:effectExtent l="0" t="0" r="2540" b="6985"/>
            <wp:wrapNone/>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a:stretch>
                      <a:fillRect/>
                    </a:stretch>
                  </pic:blipFill>
                  <pic:spPr>
                    <a:xfrm>
                      <a:off x="0" y="0"/>
                      <a:ext cx="2096914" cy="2169400"/>
                    </a:xfrm>
                    <a:prstGeom prst="rect">
                      <a:avLst/>
                    </a:prstGeom>
                  </pic:spPr>
                </pic:pic>
              </a:graphicData>
            </a:graphic>
            <wp14:sizeRelH relativeFrom="margin">
              <wp14:pctWidth>0</wp14:pctWidth>
            </wp14:sizeRelH>
            <wp14:sizeRelV relativeFrom="margin">
              <wp14:pctHeight>0</wp14:pctHeight>
            </wp14:sizeRelV>
          </wp:anchor>
        </w:drawing>
      </w:r>
    </w:p>
    <w:p w14:paraId="0F603095" w14:textId="704DEFE4" w:rsidR="00854E67" w:rsidRPr="00F528FB" w:rsidRDefault="009C6ABF">
      <w:pPr>
        <w:spacing w:after="0" w:line="240" w:lineRule="auto"/>
        <w:rPr>
          <w:rFonts w:ascii="Arial" w:hAnsi="Arial" w:cs="Arial"/>
          <w:b/>
          <w:bCs/>
          <w:sz w:val="20"/>
          <w:szCs w:val="20"/>
        </w:rPr>
      </w:pPr>
      <w:r>
        <w:rPr>
          <w:b/>
          <w:bCs/>
        </w:rPr>
        <w:t>7a</w:t>
      </w:r>
      <w:r w:rsidR="00607B01">
        <w:rPr>
          <w:b/>
          <w:bCs/>
        </w:rPr>
        <w:tab/>
      </w:r>
      <w:r w:rsidR="00607B01">
        <w:rPr>
          <w:b/>
          <w:bCs/>
        </w:rPr>
        <w:tab/>
      </w:r>
      <w:r w:rsidR="00607B01">
        <w:rPr>
          <w:b/>
          <w:bCs/>
        </w:rPr>
        <w:tab/>
      </w:r>
      <w:r w:rsidR="00607B01">
        <w:rPr>
          <w:b/>
          <w:bCs/>
        </w:rPr>
        <w:tab/>
      </w:r>
      <w:r w:rsidR="00607B01">
        <w:rPr>
          <w:b/>
          <w:bCs/>
        </w:rPr>
        <w:tab/>
      </w:r>
      <w:r w:rsidR="00607B01">
        <w:rPr>
          <w:b/>
          <w:bCs/>
        </w:rPr>
        <w:tab/>
      </w:r>
      <w:r w:rsidR="00607B01">
        <w:rPr>
          <w:b/>
          <w:bCs/>
        </w:rPr>
        <w:tab/>
      </w:r>
      <w:r w:rsidR="00607B01" w:rsidRPr="00607B01">
        <w:rPr>
          <w:b/>
          <w:bCs/>
        </w:rPr>
        <w:t>7</w:t>
      </w:r>
      <w:r w:rsidR="00607B01">
        <w:rPr>
          <w:b/>
          <w:bCs/>
        </w:rPr>
        <w:t xml:space="preserve">b </w:t>
      </w:r>
      <w:r w:rsidR="00854E67" w:rsidRPr="00F528FB">
        <w:rPr>
          <w:b/>
          <w:bCs/>
        </w:rPr>
        <w:br w:type="page"/>
      </w:r>
    </w:p>
    <w:p w14:paraId="453D1D78" w14:textId="523CF0B1" w:rsidR="00854E67" w:rsidRPr="0004345B" w:rsidRDefault="00854E67" w:rsidP="00854E67">
      <w:pPr>
        <w:pStyle w:val="SectionHead"/>
      </w:pPr>
      <w:r w:rsidRPr="0004345B">
        <w:rPr>
          <w:noProof/>
          <w:szCs w:val="28"/>
          <w:lang w:eastAsia="en-GB"/>
        </w:rPr>
        <w:lastRenderedPageBreak/>
        <w:drawing>
          <wp:anchor distT="0" distB="0" distL="114300" distR="114300" simplePos="0" relativeHeight="251687936" behindDoc="1" locked="0" layoutInCell="1" allowOverlap="1" wp14:anchorId="445639BA" wp14:editId="18CD611C">
            <wp:simplePos x="0" y="0"/>
            <wp:positionH relativeFrom="column">
              <wp:posOffset>5756275</wp:posOffset>
            </wp:positionH>
            <wp:positionV relativeFrom="paragraph">
              <wp:posOffset>69850</wp:posOffset>
            </wp:positionV>
            <wp:extent cx="360000" cy="360000"/>
            <wp:effectExtent l="0" t="0" r="2540" b="2540"/>
            <wp:wrapNone/>
            <wp:docPr id="4" name="Picture 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2" name="Picture 382"/>
                    <pic:cNvPicPr preferRelativeResize="0">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14:sizeRelH relativeFrom="page">
              <wp14:pctWidth>0</wp14:pctWidth>
            </wp14:sizeRelH>
            <wp14:sizeRelV relativeFrom="page">
              <wp14:pctHeight>0</wp14:pctHeight>
            </wp14:sizeRelV>
          </wp:anchor>
        </w:drawing>
      </w:r>
      <w:r w:rsidRPr="0004345B">
        <w:t xml:space="preserve">Worksheet </w:t>
      </w:r>
      <w:r>
        <w:t>B</w:t>
      </w:r>
      <w:r w:rsidRPr="0004345B">
        <w:t>:</w:t>
      </w:r>
      <w:r>
        <w:t xml:space="preserve"> Enlargement and Reflection</w:t>
      </w:r>
    </w:p>
    <w:p w14:paraId="54A053CB" w14:textId="77777777" w:rsidR="00854E67" w:rsidRDefault="00854E67" w:rsidP="00854E67">
      <w:pPr>
        <w:pStyle w:val="Body"/>
      </w:pPr>
    </w:p>
    <w:p w14:paraId="25BB6C5D" w14:textId="683A8A72"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b/>
          <w:bCs/>
        </w:rPr>
        <w:t>1</w:t>
      </w:r>
      <w:r w:rsidRPr="00A70379">
        <w:rPr>
          <w:rFonts w:asciiTheme="minorBidi" w:hAnsiTheme="minorBidi" w:cstheme="minorBidi"/>
        </w:rPr>
        <w:t xml:space="preserve"> Sketch the graph</w:t>
      </w:r>
      <w:r w:rsidR="00277463" w:rsidRPr="00A70379">
        <w:rPr>
          <w:rFonts w:asciiTheme="minorBidi" w:hAnsiTheme="minorBidi" w:cstheme="minorBidi"/>
        </w:rPr>
        <w:t>s</w:t>
      </w:r>
      <w:r w:rsidRPr="00A70379">
        <w:rPr>
          <w:rFonts w:asciiTheme="minorBidi" w:hAnsiTheme="minorBidi" w:cstheme="minorBidi"/>
        </w:rPr>
        <w:t xml:space="preserve"> of </w:t>
      </w:r>
      <m:oMath>
        <m:r>
          <w:rPr>
            <w:rFonts w:ascii="Cambria Math" w:hAnsi="Cambria Math" w:cstheme="minorBidi"/>
          </w:rPr>
          <m:t>f(x)=</m:t>
        </m:r>
        <m:sSup>
          <m:sSupPr>
            <m:ctrlPr>
              <w:rPr>
                <w:rFonts w:ascii="Cambria Math" w:hAnsi="Cambria Math" w:cstheme="minorBidi"/>
                <w:i/>
              </w:rPr>
            </m:ctrlPr>
          </m:sSupPr>
          <m:e>
            <m:r>
              <w:rPr>
                <w:rFonts w:ascii="Cambria Math" w:hAnsi="Cambria Math" w:cstheme="minorBidi"/>
              </w:rPr>
              <m:t>x</m:t>
            </m:r>
          </m:e>
          <m:sup>
            <m:r>
              <w:rPr>
                <w:rFonts w:ascii="Cambria Math" w:hAnsi="Cambria Math" w:cstheme="minorBidi"/>
              </w:rPr>
              <m:t>3</m:t>
            </m:r>
          </m:sup>
        </m:sSup>
      </m:oMath>
      <w:r w:rsidRPr="00A70379">
        <w:rPr>
          <w:rFonts w:asciiTheme="minorBidi" w:hAnsiTheme="minorBidi" w:cstheme="minorBidi"/>
        </w:rPr>
        <w:t xml:space="preserve">. Now sketch the following </w:t>
      </w:r>
      <w:r w:rsidR="00277463" w:rsidRPr="00A70379">
        <w:rPr>
          <w:rFonts w:asciiTheme="minorBidi" w:hAnsiTheme="minorBidi" w:cstheme="minorBidi"/>
        </w:rPr>
        <w:t>transformation</w:t>
      </w:r>
      <w:r w:rsidR="00266A6C" w:rsidRPr="00A70379">
        <w:rPr>
          <w:rFonts w:asciiTheme="minorBidi" w:hAnsiTheme="minorBidi" w:cstheme="minorBidi"/>
        </w:rPr>
        <w:t>s</w:t>
      </w:r>
      <w:r w:rsidRPr="00A70379">
        <w:rPr>
          <w:rFonts w:asciiTheme="minorBidi" w:hAnsiTheme="minorBidi" w:cstheme="minorBidi"/>
        </w:rPr>
        <w:t>:</w:t>
      </w:r>
    </w:p>
    <w:p w14:paraId="2238E88E" w14:textId="49BA97E4"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ab/>
      </w:r>
      <w:r w:rsidRPr="00A70379">
        <w:rPr>
          <w:rFonts w:asciiTheme="minorBidi" w:hAnsiTheme="minorBidi" w:cstheme="minorBidi"/>
          <w:b/>
          <w:bCs/>
        </w:rPr>
        <w:t>a</w:t>
      </w:r>
      <w:r w:rsidRPr="00A70379">
        <w:rPr>
          <w:rFonts w:asciiTheme="minorBidi" w:hAnsiTheme="minorBidi" w:cstheme="minorBidi"/>
        </w:rPr>
        <w:t xml:space="preserve"> </w:t>
      </w:r>
      <m:oMath>
        <m:r>
          <w:rPr>
            <w:rFonts w:ascii="Cambria Math" w:hAnsi="Cambria Math" w:cstheme="minorBidi"/>
          </w:rPr>
          <m:t>f</m:t>
        </m:r>
        <m:d>
          <m:dPr>
            <m:ctrlPr>
              <w:rPr>
                <w:rFonts w:ascii="Cambria Math" w:hAnsi="Cambria Math" w:cstheme="minorBidi"/>
                <w:i/>
              </w:rPr>
            </m:ctrlPr>
          </m:dPr>
          <m:e>
            <m:r>
              <w:rPr>
                <w:rFonts w:ascii="Cambria Math" w:hAnsi="Cambria Math" w:cstheme="minorBidi"/>
              </w:rPr>
              <m:t>-x</m:t>
            </m:r>
          </m:e>
        </m:d>
      </m:oMath>
      <w:r w:rsidRPr="00A70379">
        <w:rPr>
          <w:rFonts w:asciiTheme="minorBidi" w:hAnsiTheme="minorBidi" w:cstheme="minorBidi"/>
        </w:rPr>
        <w:tab/>
      </w:r>
      <w:r w:rsidRPr="00A70379">
        <w:rPr>
          <w:rFonts w:asciiTheme="minorBidi" w:hAnsiTheme="minorBidi" w:cstheme="minorBidi"/>
        </w:rPr>
        <w:tab/>
      </w:r>
      <w:r w:rsidRPr="00A70379">
        <w:rPr>
          <w:rFonts w:asciiTheme="minorBidi" w:hAnsiTheme="minorBidi" w:cstheme="minorBidi"/>
          <w:b/>
          <w:bCs/>
        </w:rPr>
        <w:t>b</w:t>
      </w:r>
      <w:r w:rsidRPr="00A70379">
        <w:rPr>
          <w:rFonts w:asciiTheme="minorBidi" w:hAnsiTheme="minorBidi" w:cstheme="minorBidi"/>
        </w:rPr>
        <w:t xml:space="preserve"> </w:t>
      </w:r>
      <m:oMath>
        <m:r>
          <w:rPr>
            <w:rFonts w:ascii="Cambria Math" w:hAnsi="Cambria Math" w:cstheme="minorBidi"/>
          </w:rPr>
          <m:t>2f</m:t>
        </m:r>
        <m:d>
          <m:dPr>
            <m:ctrlPr>
              <w:rPr>
                <w:rFonts w:ascii="Cambria Math" w:hAnsi="Cambria Math" w:cstheme="minorBidi"/>
                <w:i/>
              </w:rPr>
            </m:ctrlPr>
          </m:dPr>
          <m:e>
            <m:r>
              <w:rPr>
                <w:rFonts w:ascii="Cambria Math" w:hAnsi="Cambria Math" w:cstheme="minorBidi"/>
              </w:rPr>
              <m:t>x</m:t>
            </m:r>
          </m:e>
        </m:d>
      </m:oMath>
      <w:r w:rsidRPr="00A70379">
        <w:rPr>
          <w:rFonts w:asciiTheme="minorBidi" w:hAnsiTheme="minorBidi" w:cstheme="minorBidi"/>
        </w:rPr>
        <w:tab/>
      </w:r>
      <w:r w:rsidRPr="00A70379">
        <w:rPr>
          <w:rFonts w:asciiTheme="minorBidi" w:hAnsiTheme="minorBidi" w:cstheme="minorBidi"/>
        </w:rPr>
        <w:tab/>
      </w:r>
      <w:r w:rsidRPr="00A70379">
        <w:rPr>
          <w:rFonts w:asciiTheme="minorBidi" w:hAnsiTheme="minorBidi" w:cstheme="minorBidi"/>
          <w:b/>
          <w:bCs/>
        </w:rPr>
        <w:t>c</w:t>
      </w:r>
      <w:r w:rsidRPr="00A70379">
        <w:rPr>
          <w:rFonts w:asciiTheme="minorBidi" w:hAnsiTheme="minorBidi" w:cstheme="minorBidi"/>
        </w:rPr>
        <w:t xml:space="preserve"> </w:t>
      </w:r>
      <m:oMath>
        <m:r>
          <w:rPr>
            <w:rFonts w:ascii="Cambria Math" w:hAnsi="Cambria Math" w:cstheme="minorBidi"/>
          </w:rPr>
          <m:t>f</m:t>
        </m:r>
        <m:d>
          <m:dPr>
            <m:ctrlPr>
              <w:rPr>
                <w:rFonts w:ascii="Cambria Math" w:hAnsi="Cambria Math" w:cstheme="minorBidi"/>
                <w:i/>
              </w:rPr>
            </m:ctrlPr>
          </m:dPr>
          <m:e>
            <m:r>
              <w:rPr>
                <w:rFonts w:ascii="Cambria Math" w:hAnsi="Cambria Math" w:cstheme="minorBidi"/>
              </w:rPr>
              <m:t>3x</m:t>
            </m:r>
          </m:e>
        </m:d>
      </m:oMath>
    </w:p>
    <w:p w14:paraId="7C3E4EF9" w14:textId="134A57CC"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ab/>
      </w:r>
      <w:r w:rsidRPr="00A70379">
        <w:rPr>
          <w:rFonts w:asciiTheme="minorBidi" w:hAnsiTheme="minorBidi" w:cstheme="minorBidi"/>
          <w:b/>
          <w:bCs/>
        </w:rPr>
        <w:t>d</w:t>
      </w:r>
      <w:r w:rsidRPr="00A70379">
        <w:rPr>
          <w:rFonts w:asciiTheme="minorBidi" w:hAnsiTheme="minorBidi" w:cstheme="minorBidi"/>
        </w:rPr>
        <w:t xml:space="preserve"> </w:t>
      </w:r>
      <m:oMath>
        <m:r>
          <w:rPr>
            <w:rFonts w:ascii="Cambria Math" w:hAnsi="Cambria Math" w:cstheme="minorBidi"/>
          </w:rPr>
          <m:t>-f</m:t>
        </m:r>
        <m:d>
          <m:dPr>
            <m:ctrlPr>
              <w:rPr>
                <w:rFonts w:ascii="Cambria Math" w:hAnsi="Cambria Math" w:cstheme="minorBidi"/>
                <w:i/>
              </w:rPr>
            </m:ctrlPr>
          </m:dPr>
          <m:e>
            <m:r>
              <w:rPr>
                <w:rFonts w:ascii="Cambria Math" w:hAnsi="Cambria Math" w:cstheme="minorBidi"/>
              </w:rPr>
              <m:t>x</m:t>
            </m:r>
          </m:e>
        </m:d>
      </m:oMath>
      <w:r w:rsidRPr="00A70379">
        <w:rPr>
          <w:rFonts w:asciiTheme="minorBidi" w:hAnsiTheme="minorBidi" w:cstheme="minorBidi"/>
        </w:rPr>
        <w:tab/>
      </w:r>
      <w:r w:rsidRPr="00A70379">
        <w:rPr>
          <w:rFonts w:asciiTheme="minorBidi" w:hAnsiTheme="minorBidi" w:cstheme="minorBidi"/>
        </w:rPr>
        <w:tab/>
      </w:r>
      <w:r w:rsidRPr="00A70379">
        <w:rPr>
          <w:rFonts w:asciiTheme="minorBidi" w:hAnsiTheme="minorBidi" w:cstheme="minorBidi"/>
          <w:b/>
          <w:bCs/>
        </w:rPr>
        <w:t>e</w:t>
      </w:r>
      <w:r w:rsidRPr="00A70379">
        <w:rPr>
          <w:rFonts w:asciiTheme="minorBidi" w:hAnsiTheme="minorBidi" w:cstheme="minorBidi"/>
        </w:rPr>
        <w:t xml:space="preserve"> </w:t>
      </w:r>
      <m:oMath>
        <m:r>
          <w:rPr>
            <w:rFonts w:ascii="Cambria Math" w:hAnsi="Cambria Math" w:cstheme="minorBidi"/>
          </w:rPr>
          <m:t>4f(x)</m:t>
        </m:r>
      </m:oMath>
      <w:r w:rsidRPr="00A70379">
        <w:rPr>
          <w:rFonts w:asciiTheme="minorBidi" w:hAnsiTheme="minorBidi" w:cstheme="minorBidi"/>
        </w:rPr>
        <w:tab/>
      </w:r>
      <w:r w:rsidRPr="00A70379">
        <w:rPr>
          <w:rFonts w:asciiTheme="minorBidi" w:hAnsiTheme="minorBidi" w:cstheme="minorBidi"/>
        </w:rPr>
        <w:tab/>
      </w:r>
      <w:r w:rsidRPr="00A70379">
        <w:rPr>
          <w:rFonts w:asciiTheme="minorBidi" w:hAnsiTheme="minorBidi" w:cstheme="minorBidi"/>
          <w:b/>
          <w:bCs/>
        </w:rPr>
        <w:t>f</w:t>
      </w:r>
      <w:r w:rsidRPr="00A70379">
        <w:rPr>
          <w:rFonts w:asciiTheme="minorBidi" w:hAnsiTheme="minorBidi" w:cstheme="minorBidi"/>
        </w:rPr>
        <w:t xml:space="preserve"> </w:t>
      </w:r>
      <m:oMath>
        <m:r>
          <w:rPr>
            <w:rFonts w:ascii="Cambria Math" w:hAnsi="Cambria Math" w:cstheme="minorBidi"/>
          </w:rPr>
          <m:t>f</m:t>
        </m:r>
        <m:d>
          <m:dPr>
            <m:ctrlPr>
              <w:rPr>
                <w:rFonts w:ascii="Cambria Math" w:hAnsi="Cambria Math" w:cstheme="minorBidi"/>
                <w:i/>
              </w:rPr>
            </m:ctrlPr>
          </m:dPr>
          <m:e>
            <m:f>
              <m:fPr>
                <m:ctrlPr>
                  <w:rPr>
                    <w:rFonts w:ascii="Cambria Math" w:hAnsi="Cambria Math" w:cstheme="minorBidi"/>
                    <w:i/>
                  </w:rPr>
                </m:ctrlPr>
              </m:fPr>
              <m:num>
                <m:r>
                  <w:rPr>
                    <w:rFonts w:ascii="Cambria Math" w:hAnsi="Cambria Math" w:cstheme="minorBidi"/>
                  </w:rPr>
                  <m:t>1</m:t>
                </m:r>
              </m:num>
              <m:den>
                <m:r>
                  <w:rPr>
                    <w:rFonts w:ascii="Cambria Math" w:hAnsi="Cambria Math" w:cstheme="minorBidi"/>
                  </w:rPr>
                  <m:t>2</m:t>
                </m:r>
              </m:den>
            </m:f>
            <m:r>
              <w:rPr>
                <w:rFonts w:ascii="Cambria Math" w:hAnsi="Cambria Math" w:cstheme="minorBidi"/>
              </w:rPr>
              <m:t>x</m:t>
            </m:r>
          </m:e>
        </m:d>
      </m:oMath>
    </w:p>
    <w:p w14:paraId="7D6899EB" w14:textId="77777777" w:rsidR="00854E67" w:rsidRPr="00A70379" w:rsidRDefault="00854E67" w:rsidP="006309D3">
      <w:pPr>
        <w:pStyle w:val="Body"/>
        <w:spacing w:before="120" w:after="120"/>
        <w:rPr>
          <w:rFonts w:asciiTheme="minorBidi" w:hAnsiTheme="minorBidi" w:cstheme="minorBidi"/>
        </w:rPr>
      </w:pPr>
    </w:p>
    <w:p w14:paraId="30E5C921" w14:textId="0A15ED79"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b/>
          <w:bCs/>
        </w:rPr>
        <w:t>2</w:t>
      </w:r>
      <w:r w:rsidRPr="00A70379">
        <w:rPr>
          <w:rFonts w:asciiTheme="minorBidi" w:hAnsiTheme="minorBidi" w:cstheme="minorBidi"/>
        </w:rPr>
        <w:t xml:space="preserve"> </w:t>
      </w:r>
      <w:r w:rsidRPr="00A70379">
        <w:rPr>
          <w:rFonts w:asciiTheme="minorBidi" w:hAnsiTheme="minorBidi" w:cstheme="minorBidi"/>
          <w:b/>
          <w:bCs/>
        </w:rPr>
        <w:t>a</w:t>
      </w:r>
      <w:r w:rsidRPr="00A70379">
        <w:rPr>
          <w:rFonts w:asciiTheme="minorBidi" w:hAnsiTheme="minorBidi" w:cstheme="minorBidi"/>
        </w:rPr>
        <w:t xml:space="preserve"> Sketch the graph of </w:t>
      </w:r>
      <m:oMath>
        <m:r>
          <w:rPr>
            <w:rFonts w:ascii="Cambria Math" w:hAnsi="Cambria Math" w:cstheme="minorBidi"/>
          </w:rPr>
          <m:t>y=f(x)</m:t>
        </m:r>
      </m:oMath>
      <w:r w:rsidRPr="00A70379">
        <w:rPr>
          <w:rFonts w:asciiTheme="minorBidi" w:hAnsiTheme="minorBidi" w:cstheme="minorBidi"/>
        </w:rPr>
        <w:t xml:space="preserve"> where </w:t>
      </w:r>
      <m:oMath>
        <m:r>
          <w:rPr>
            <w:rFonts w:ascii="Cambria Math" w:hAnsi="Cambria Math" w:cstheme="minorBidi"/>
          </w:rPr>
          <m:t>f</m:t>
        </m:r>
        <m:d>
          <m:dPr>
            <m:ctrlPr>
              <w:rPr>
                <w:rFonts w:ascii="Cambria Math" w:hAnsi="Cambria Math" w:cstheme="minorBidi"/>
                <w:i/>
              </w:rPr>
            </m:ctrlPr>
          </m:dPr>
          <m:e>
            <m:r>
              <w:rPr>
                <w:rFonts w:ascii="Cambria Math" w:hAnsi="Cambria Math" w:cstheme="minorBidi"/>
              </w:rPr>
              <m:t>x</m:t>
            </m:r>
          </m:e>
        </m:d>
        <m:r>
          <w:rPr>
            <w:rFonts w:ascii="Cambria Math" w:hAnsi="Cambria Math" w:cstheme="minorBidi"/>
          </w:rPr>
          <m:t>=</m:t>
        </m:r>
        <m:sSup>
          <m:sSupPr>
            <m:ctrlPr>
              <w:rPr>
                <w:rFonts w:ascii="Cambria Math" w:hAnsi="Cambria Math" w:cstheme="minorBidi"/>
                <w:i/>
              </w:rPr>
            </m:ctrlPr>
          </m:sSupPr>
          <m:e>
            <m:r>
              <w:rPr>
                <w:rFonts w:ascii="Cambria Math" w:hAnsi="Cambria Math" w:cstheme="minorBidi"/>
              </w:rPr>
              <m:t>x</m:t>
            </m:r>
          </m:e>
          <m:sup>
            <m:r>
              <w:rPr>
                <w:rFonts w:ascii="Cambria Math" w:hAnsi="Cambria Math" w:cstheme="minorBidi"/>
              </w:rPr>
              <m:t>2</m:t>
            </m:r>
          </m:sup>
        </m:sSup>
        <m:r>
          <w:rPr>
            <w:rFonts w:ascii="Cambria Math" w:hAnsi="Cambria Math" w:cstheme="minorBidi"/>
          </w:rPr>
          <m:t>-9</m:t>
        </m:r>
      </m:oMath>
    </w:p>
    <w:p w14:paraId="7A61BB18" w14:textId="56CAB874"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b</w:t>
      </w:r>
      <w:r w:rsidRPr="00A70379">
        <w:rPr>
          <w:rFonts w:asciiTheme="minorBidi" w:hAnsiTheme="minorBidi" w:cstheme="minorBidi"/>
        </w:rPr>
        <w:t xml:space="preserve"> </w:t>
      </w:r>
      <w:proofErr w:type="gramStart"/>
      <w:r w:rsidRPr="00A70379">
        <w:rPr>
          <w:rFonts w:asciiTheme="minorBidi" w:hAnsiTheme="minorBidi" w:cstheme="minorBidi"/>
        </w:rPr>
        <w:t>On</w:t>
      </w:r>
      <w:proofErr w:type="gramEnd"/>
      <w:r w:rsidRPr="00A70379">
        <w:rPr>
          <w:rFonts w:asciiTheme="minorBidi" w:hAnsiTheme="minorBidi" w:cstheme="minorBidi"/>
        </w:rPr>
        <w:t xml:space="preserve"> separate diagrams sketch the graphs of </w:t>
      </w:r>
      <m:oMath>
        <m:r>
          <w:rPr>
            <w:rFonts w:ascii="Cambria Math" w:hAnsi="Cambria Math" w:cstheme="minorBidi"/>
          </w:rPr>
          <m:t>y=f(3x)</m:t>
        </m:r>
      </m:oMath>
      <w:r w:rsidR="00185F64" w:rsidRPr="00A70379">
        <w:rPr>
          <w:rFonts w:asciiTheme="minorBidi" w:hAnsiTheme="minorBidi" w:cstheme="minorBidi"/>
        </w:rPr>
        <w:t>,</w:t>
      </w:r>
      <w:r w:rsidRPr="00A70379">
        <w:rPr>
          <w:rFonts w:asciiTheme="minorBidi" w:hAnsiTheme="minorBidi" w:cstheme="minorBidi"/>
        </w:rPr>
        <w:t xml:space="preserve"> </w:t>
      </w:r>
      <m:oMath>
        <m:r>
          <w:rPr>
            <w:rFonts w:ascii="Cambria Math" w:hAnsi="Cambria Math" w:cstheme="minorBidi"/>
          </w:rPr>
          <m:t>y=</m:t>
        </m:r>
        <m:f>
          <m:fPr>
            <m:ctrlPr>
              <w:rPr>
                <w:rFonts w:ascii="Cambria Math" w:hAnsi="Cambria Math" w:cstheme="minorBidi"/>
                <w:i/>
              </w:rPr>
            </m:ctrlPr>
          </m:fPr>
          <m:num>
            <m:r>
              <w:rPr>
                <w:rFonts w:ascii="Cambria Math" w:hAnsi="Cambria Math" w:cstheme="minorBidi"/>
              </w:rPr>
              <m:t>1</m:t>
            </m:r>
          </m:num>
          <m:den>
            <m:r>
              <w:rPr>
                <w:rFonts w:ascii="Cambria Math" w:hAnsi="Cambria Math" w:cstheme="minorBidi"/>
              </w:rPr>
              <m:t>3</m:t>
            </m:r>
          </m:den>
        </m:f>
        <m:r>
          <w:rPr>
            <w:rFonts w:ascii="Cambria Math" w:hAnsi="Cambria Math" w:cstheme="minorBidi"/>
          </w:rPr>
          <m:t>f</m:t>
        </m:r>
        <m:d>
          <m:dPr>
            <m:ctrlPr>
              <w:rPr>
                <w:rFonts w:ascii="Cambria Math" w:hAnsi="Cambria Math" w:cstheme="minorBidi"/>
                <w:i/>
              </w:rPr>
            </m:ctrlPr>
          </m:dPr>
          <m:e>
            <m:r>
              <w:rPr>
                <w:rFonts w:ascii="Cambria Math" w:hAnsi="Cambria Math" w:cstheme="minorBidi"/>
              </w:rPr>
              <m:t>x</m:t>
            </m:r>
          </m:e>
        </m:d>
      </m:oMath>
      <w:r w:rsidR="00185F64" w:rsidRPr="00A70379">
        <w:rPr>
          <w:rFonts w:asciiTheme="minorBidi" w:hAnsiTheme="minorBidi" w:cstheme="minorBidi"/>
        </w:rPr>
        <w:t xml:space="preserve"> </w:t>
      </w:r>
      <w:r w:rsidR="00D54829" w:rsidRPr="00A70379">
        <w:rPr>
          <w:rFonts w:asciiTheme="minorBidi" w:hAnsiTheme="minorBidi" w:cstheme="minorBidi"/>
        </w:rPr>
        <w:t xml:space="preserve">and </w:t>
      </w:r>
      <m:oMath>
        <m:r>
          <w:rPr>
            <w:rFonts w:ascii="Cambria Math" w:hAnsi="Cambria Math" w:cstheme="minorBidi"/>
          </w:rPr>
          <m:t>y=-f(x)</m:t>
        </m:r>
      </m:oMath>
    </w:p>
    <w:p w14:paraId="12538C32" w14:textId="77777777" w:rsidR="00854E67" w:rsidRPr="00A70379" w:rsidRDefault="00854E67" w:rsidP="006309D3">
      <w:pPr>
        <w:pStyle w:val="Body"/>
        <w:spacing w:before="120" w:after="120"/>
        <w:rPr>
          <w:rFonts w:asciiTheme="minorBidi" w:hAnsiTheme="minorBidi" w:cstheme="minorBidi"/>
        </w:rPr>
      </w:pPr>
    </w:p>
    <w:p w14:paraId="2A361309" w14:textId="1075B462"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b/>
          <w:bCs/>
        </w:rPr>
        <w:t>3 a</w:t>
      </w:r>
      <w:r w:rsidRPr="00A70379">
        <w:rPr>
          <w:rFonts w:asciiTheme="minorBidi" w:hAnsiTheme="minorBidi" w:cstheme="minorBidi"/>
        </w:rPr>
        <w:t xml:space="preserve"> Sketch the graph of </w:t>
      </w:r>
      <m:oMath>
        <m:r>
          <w:rPr>
            <w:rFonts w:ascii="Cambria Math" w:hAnsi="Cambria Math" w:cstheme="minorBidi"/>
          </w:rPr>
          <m:t>y=f</m:t>
        </m:r>
        <m:d>
          <m:dPr>
            <m:ctrlPr>
              <w:rPr>
                <w:rFonts w:ascii="Cambria Math" w:hAnsi="Cambria Math" w:cstheme="minorBidi"/>
                <w:i/>
              </w:rPr>
            </m:ctrlPr>
          </m:dPr>
          <m:e>
            <m:r>
              <w:rPr>
                <w:rFonts w:ascii="Cambria Math" w:hAnsi="Cambria Math" w:cstheme="minorBidi"/>
              </w:rPr>
              <m:t>x</m:t>
            </m:r>
          </m:e>
        </m:d>
      </m:oMath>
      <w:r w:rsidRPr="00A70379">
        <w:rPr>
          <w:rFonts w:asciiTheme="minorBidi" w:hAnsiTheme="minorBidi" w:cstheme="minorBidi"/>
        </w:rPr>
        <w:t xml:space="preserve"> where </w:t>
      </w:r>
      <m:oMath>
        <m:r>
          <w:rPr>
            <w:rFonts w:ascii="Cambria Math" w:hAnsi="Cambria Math" w:cstheme="minorBidi"/>
          </w:rPr>
          <m:t>f</m:t>
        </m:r>
        <m:d>
          <m:dPr>
            <m:ctrlPr>
              <w:rPr>
                <w:rFonts w:ascii="Cambria Math" w:hAnsi="Cambria Math" w:cstheme="minorBidi"/>
                <w:i/>
              </w:rPr>
            </m:ctrlPr>
          </m:dPr>
          <m:e>
            <m:r>
              <w:rPr>
                <w:rFonts w:ascii="Cambria Math" w:hAnsi="Cambria Math" w:cstheme="minorBidi"/>
              </w:rPr>
              <m:t>x</m:t>
            </m:r>
          </m:e>
        </m:d>
        <m:r>
          <w:rPr>
            <w:rFonts w:ascii="Cambria Math" w:hAnsi="Cambria Math" w:cstheme="minorBidi"/>
          </w:rPr>
          <m:t>=x</m:t>
        </m:r>
        <m:sSup>
          <m:sSupPr>
            <m:ctrlPr>
              <w:rPr>
                <w:rFonts w:ascii="Cambria Math" w:hAnsi="Cambria Math" w:cstheme="minorBidi"/>
                <w:i/>
              </w:rPr>
            </m:ctrlPr>
          </m:sSupPr>
          <m:e>
            <m:r>
              <w:rPr>
                <w:rFonts w:ascii="Cambria Math" w:hAnsi="Cambria Math" w:cstheme="minorBidi"/>
              </w:rPr>
              <m:t>(x-4)</m:t>
            </m:r>
          </m:e>
          <m:sup>
            <m:r>
              <w:rPr>
                <w:rFonts w:ascii="Cambria Math" w:hAnsi="Cambria Math" w:cstheme="minorBidi"/>
              </w:rPr>
              <m:t>2</m:t>
            </m:r>
          </m:sup>
        </m:sSup>
      </m:oMath>
    </w:p>
    <w:p w14:paraId="778514EF" w14:textId="11588049"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b</w:t>
      </w:r>
      <w:r w:rsidRPr="00A70379">
        <w:rPr>
          <w:rFonts w:asciiTheme="minorBidi" w:hAnsiTheme="minorBidi" w:cstheme="minorBidi"/>
        </w:rPr>
        <w:t xml:space="preserve"> </w:t>
      </w:r>
      <w:proofErr w:type="gramStart"/>
      <w:r w:rsidRPr="00A70379">
        <w:rPr>
          <w:rFonts w:asciiTheme="minorBidi" w:hAnsiTheme="minorBidi" w:cstheme="minorBidi"/>
        </w:rPr>
        <w:t>On</w:t>
      </w:r>
      <w:proofErr w:type="gramEnd"/>
      <w:r w:rsidRPr="00A70379">
        <w:rPr>
          <w:rFonts w:asciiTheme="minorBidi" w:hAnsiTheme="minorBidi" w:cstheme="minorBidi"/>
        </w:rPr>
        <w:t xml:space="preserve"> a separate diagram draw a sketch of </w:t>
      </w:r>
      <m:oMath>
        <m:r>
          <w:rPr>
            <w:rFonts w:ascii="Cambria Math" w:hAnsi="Cambria Math" w:cstheme="minorBidi"/>
          </w:rPr>
          <m:t>y=f(2x)</m:t>
        </m:r>
      </m:oMath>
      <w:r w:rsidR="00081771" w:rsidRPr="00A70379">
        <w:rPr>
          <w:rFonts w:asciiTheme="minorBidi" w:hAnsiTheme="minorBidi" w:cstheme="minorBidi"/>
        </w:rPr>
        <w:t xml:space="preserve"> and </w:t>
      </w:r>
      <m:oMath>
        <m:r>
          <w:rPr>
            <w:rFonts w:ascii="Cambria Math" w:hAnsi="Cambria Math" w:cstheme="minorBidi"/>
          </w:rPr>
          <m:t>y=f(-x)</m:t>
        </m:r>
      </m:oMath>
    </w:p>
    <w:p w14:paraId="47811EC4" w14:textId="341A417B"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c</w:t>
      </w:r>
      <w:r w:rsidRPr="00A70379">
        <w:rPr>
          <w:rFonts w:asciiTheme="minorBidi" w:hAnsiTheme="minorBidi" w:cstheme="minorBidi"/>
        </w:rPr>
        <w:t xml:space="preserve"> Find the equation </w:t>
      </w:r>
      <m:oMath>
        <m:r>
          <w:rPr>
            <w:rFonts w:ascii="Cambria Math" w:hAnsi="Cambria Math" w:cstheme="minorBidi"/>
          </w:rPr>
          <m:t>f(2x)</m:t>
        </m:r>
      </m:oMath>
      <w:r w:rsidRPr="00A70379">
        <w:rPr>
          <w:rFonts w:asciiTheme="minorBidi" w:hAnsiTheme="minorBidi" w:cstheme="minorBidi"/>
        </w:rPr>
        <w:t xml:space="preserve"> in terms of </w:t>
      </w:r>
      <m:oMath>
        <m:r>
          <w:rPr>
            <w:rFonts w:ascii="Cambria Math" w:hAnsi="Cambria Math" w:cstheme="minorBidi"/>
          </w:rPr>
          <m:t>x</m:t>
        </m:r>
      </m:oMath>
    </w:p>
    <w:p w14:paraId="3F862E7A" w14:textId="77777777" w:rsidR="00854E67" w:rsidRPr="00A70379" w:rsidRDefault="00854E67" w:rsidP="006309D3">
      <w:pPr>
        <w:pStyle w:val="Body"/>
        <w:spacing w:before="120" w:after="120"/>
        <w:rPr>
          <w:rFonts w:asciiTheme="minorBidi" w:hAnsiTheme="minorBidi" w:cstheme="minorBidi"/>
        </w:rPr>
      </w:pPr>
    </w:p>
    <w:p w14:paraId="19B1E008" w14:textId="77777777"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b/>
          <w:bCs/>
        </w:rPr>
        <w:t>4</w:t>
      </w:r>
      <w:r w:rsidRPr="00A70379">
        <w:rPr>
          <w:rFonts w:asciiTheme="minorBidi" w:hAnsiTheme="minorBidi" w:cstheme="minorBidi"/>
        </w:rPr>
        <w:t xml:space="preserve"> </w:t>
      </w:r>
      <w:r w:rsidRPr="00A70379">
        <w:rPr>
          <w:rFonts w:asciiTheme="minorBidi" w:hAnsiTheme="minorBidi" w:cstheme="minorBidi"/>
          <w:b/>
          <w:bCs/>
        </w:rPr>
        <w:t>a</w:t>
      </w:r>
      <w:r w:rsidRPr="00A70379">
        <w:rPr>
          <w:rFonts w:asciiTheme="minorBidi" w:hAnsiTheme="minorBidi" w:cstheme="minorBidi"/>
        </w:rPr>
        <w:t xml:space="preserve"> Sketch the graph of </w:t>
      </w:r>
      <m:oMath>
        <m:r>
          <w:rPr>
            <w:rFonts w:ascii="Cambria Math" w:hAnsi="Cambria Math" w:cstheme="minorBidi"/>
          </w:rPr>
          <m:t>y=f</m:t>
        </m:r>
        <m:d>
          <m:dPr>
            <m:ctrlPr>
              <w:rPr>
                <w:rFonts w:ascii="Cambria Math" w:hAnsi="Cambria Math" w:cstheme="minorBidi"/>
                <w:i/>
              </w:rPr>
            </m:ctrlPr>
          </m:dPr>
          <m:e>
            <m:r>
              <w:rPr>
                <w:rFonts w:ascii="Cambria Math" w:hAnsi="Cambria Math" w:cstheme="minorBidi"/>
              </w:rPr>
              <m:t>x</m:t>
            </m:r>
          </m:e>
        </m:d>
      </m:oMath>
      <w:r w:rsidRPr="00A70379">
        <w:rPr>
          <w:rFonts w:asciiTheme="minorBidi" w:hAnsiTheme="minorBidi" w:cstheme="minorBidi"/>
        </w:rPr>
        <w:t xml:space="preserve"> where </w:t>
      </w:r>
      <m:oMath>
        <m:r>
          <w:rPr>
            <w:rFonts w:ascii="Cambria Math" w:hAnsi="Cambria Math" w:cstheme="minorBidi"/>
          </w:rPr>
          <m:t>f</m:t>
        </m:r>
        <m:d>
          <m:dPr>
            <m:ctrlPr>
              <w:rPr>
                <w:rFonts w:ascii="Cambria Math" w:hAnsi="Cambria Math" w:cstheme="minorBidi"/>
                <w:i/>
              </w:rPr>
            </m:ctrlPr>
          </m:dPr>
          <m:e>
            <m:r>
              <w:rPr>
                <w:rFonts w:ascii="Cambria Math" w:hAnsi="Cambria Math" w:cstheme="minorBidi"/>
              </w:rPr>
              <m:t>x</m:t>
            </m:r>
          </m:e>
        </m:d>
        <m:r>
          <w:rPr>
            <w:rFonts w:ascii="Cambria Math" w:hAnsi="Cambria Math" w:cstheme="minorBidi"/>
          </w:rPr>
          <m:t xml:space="preserve">= </m:t>
        </m:r>
        <m:sSup>
          <m:sSupPr>
            <m:ctrlPr>
              <w:rPr>
                <w:rFonts w:ascii="Cambria Math" w:hAnsi="Cambria Math" w:cstheme="minorBidi"/>
                <w:i/>
              </w:rPr>
            </m:ctrlPr>
          </m:sSupPr>
          <m:e>
            <m:r>
              <w:rPr>
                <w:rFonts w:ascii="Cambria Math" w:hAnsi="Cambria Math" w:cstheme="minorBidi"/>
              </w:rPr>
              <m:t>x</m:t>
            </m:r>
          </m:e>
          <m:sup>
            <m:r>
              <w:rPr>
                <w:rFonts w:ascii="Cambria Math" w:hAnsi="Cambria Math" w:cstheme="minorBidi"/>
              </w:rPr>
              <m:t>2</m:t>
            </m:r>
          </m:sup>
        </m:sSup>
        <m:d>
          <m:dPr>
            <m:ctrlPr>
              <w:rPr>
                <w:rFonts w:ascii="Cambria Math" w:hAnsi="Cambria Math" w:cstheme="minorBidi"/>
                <w:i/>
              </w:rPr>
            </m:ctrlPr>
          </m:dPr>
          <m:e>
            <m:r>
              <w:rPr>
                <w:rFonts w:ascii="Cambria Math" w:hAnsi="Cambria Math" w:cstheme="minorBidi"/>
              </w:rPr>
              <m:t>x-2</m:t>
            </m:r>
          </m:e>
        </m:d>
        <m:d>
          <m:dPr>
            <m:ctrlPr>
              <w:rPr>
                <w:rFonts w:ascii="Cambria Math" w:hAnsi="Cambria Math" w:cstheme="minorBidi"/>
                <w:i/>
              </w:rPr>
            </m:ctrlPr>
          </m:dPr>
          <m:e>
            <m:r>
              <w:rPr>
                <w:rFonts w:ascii="Cambria Math" w:hAnsi="Cambria Math" w:cstheme="minorBidi"/>
              </w:rPr>
              <m:t>x+1</m:t>
            </m:r>
          </m:e>
        </m:d>
      </m:oMath>
    </w:p>
    <w:p w14:paraId="57EC40FC" w14:textId="2AF3471E"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b</w:t>
      </w:r>
      <w:r w:rsidRPr="00A70379">
        <w:rPr>
          <w:rFonts w:asciiTheme="minorBidi" w:hAnsiTheme="minorBidi" w:cstheme="minorBidi"/>
        </w:rPr>
        <w:t xml:space="preserve"> </w:t>
      </w:r>
      <w:proofErr w:type="gramStart"/>
      <w:r w:rsidRPr="00A70379">
        <w:rPr>
          <w:rFonts w:asciiTheme="minorBidi" w:hAnsiTheme="minorBidi" w:cstheme="minorBidi"/>
        </w:rPr>
        <w:t>On</w:t>
      </w:r>
      <w:proofErr w:type="gramEnd"/>
      <w:r w:rsidRPr="00A70379">
        <w:rPr>
          <w:rFonts w:asciiTheme="minorBidi" w:hAnsiTheme="minorBidi" w:cstheme="minorBidi"/>
        </w:rPr>
        <w:t xml:space="preserve"> separate diagrams sketch the graphs of </w:t>
      </w:r>
      <m:oMath>
        <m:r>
          <w:rPr>
            <w:rFonts w:ascii="Cambria Math" w:hAnsi="Cambria Math" w:cstheme="minorBidi"/>
          </w:rPr>
          <m:t>y=3f(x)</m:t>
        </m:r>
      </m:oMath>
      <w:r w:rsidRPr="00A70379">
        <w:rPr>
          <w:rFonts w:asciiTheme="minorBidi" w:hAnsiTheme="minorBidi" w:cstheme="minorBidi"/>
        </w:rPr>
        <w:t xml:space="preserve">  and </w:t>
      </w:r>
      <m:oMath>
        <m:r>
          <w:rPr>
            <w:rFonts w:ascii="Cambria Math" w:hAnsi="Cambria Math" w:cstheme="minorBidi"/>
          </w:rPr>
          <m:t>y=-f</m:t>
        </m:r>
        <m:d>
          <m:dPr>
            <m:ctrlPr>
              <w:rPr>
                <w:rFonts w:ascii="Cambria Math" w:hAnsi="Cambria Math" w:cstheme="minorBidi"/>
                <w:i/>
              </w:rPr>
            </m:ctrlPr>
          </m:dPr>
          <m:e>
            <m:r>
              <w:rPr>
                <w:rFonts w:ascii="Cambria Math" w:hAnsi="Cambria Math" w:cstheme="minorBidi"/>
              </w:rPr>
              <m:t>x</m:t>
            </m:r>
          </m:e>
        </m:d>
      </m:oMath>
    </w:p>
    <w:p w14:paraId="1D85F896" w14:textId="4F0B3151"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c</w:t>
      </w:r>
      <w:r w:rsidRPr="00A70379">
        <w:rPr>
          <w:rFonts w:asciiTheme="minorBidi" w:hAnsiTheme="minorBidi" w:cstheme="minorBidi"/>
        </w:rPr>
        <w:t xml:space="preserve"> Find the equation </w:t>
      </w:r>
      <m:oMath>
        <m:r>
          <w:rPr>
            <w:rFonts w:ascii="Cambria Math" w:hAnsi="Cambria Math" w:cstheme="minorBidi"/>
          </w:rPr>
          <m:t>3f</m:t>
        </m:r>
        <m:d>
          <m:dPr>
            <m:ctrlPr>
              <w:rPr>
                <w:rFonts w:ascii="Cambria Math" w:hAnsi="Cambria Math" w:cstheme="minorBidi"/>
                <w:i/>
              </w:rPr>
            </m:ctrlPr>
          </m:dPr>
          <m:e>
            <m:r>
              <w:rPr>
                <w:rFonts w:ascii="Cambria Math" w:hAnsi="Cambria Math" w:cstheme="minorBidi"/>
              </w:rPr>
              <m:t>x</m:t>
            </m:r>
          </m:e>
        </m:d>
      </m:oMath>
      <w:r w:rsidRPr="00A70379">
        <w:rPr>
          <w:rFonts w:asciiTheme="minorBidi" w:hAnsiTheme="minorBidi" w:cstheme="minorBidi"/>
        </w:rPr>
        <w:t xml:space="preserve"> in terms of </w:t>
      </w:r>
      <m:oMath>
        <m:r>
          <w:rPr>
            <w:rFonts w:ascii="Cambria Math" w:hAnsi="Cambria Math" w:cstheme="minorBidi"/>
          </w:rPr>
          <m:t>x</m:t>
        </m:r>
      </m:oMath>
    </w:p>
    <w:p w14:paraId="379E61B1" w14:textId="77777777" w:rsidR="00854E67" w:rsidRPr="00A70379" w:rsidRDefault="00854E67" w:rsidP="006309D3">
      <w:pPr>
        <w:pStyle w:val="Body"/>
        <w:spacing w:before="120" w:after="120"/>
        <w:rPr>
          <w:rFonts w:asciiTheme="minorBidi" w:hAnsiTheme="minorBidi" w:cstheme="minorBidi"/>
        </w:rPr>
      </w:pPr>
    </w:p>
    <w:p w14:paraId="52169CEA" w14:textId="6F809E37"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b/>
          <w:bCs/>
        </w:rPr>
        <w:t>5</w:t>
      </w:r>
      <w:r w:rsidRPr="00A70379">
        <w:rPr>
          <w:rFonts w:asciiTheme="minorBidi" w:hAnsiTheme="minorBidi" w:cstheme="minorBidi"/>
        </w:rPr>
        <w:t xml:space="preserve"> Sketch the graph of </w:t>
      </w:r>
      <m:oMath>
        <m:r>
          <w:rPr>
            <w:rFonts w:ascii="Cambria Math" w:hAnsi="Cambria Math" w:cstheme="minorBidi"/>
          </w:rPr>
          <m:t>f(x)=x(x-3)</m:t>
        </m:r>
      </m:oMath>
      <w:r w:rsidRPr="00A70379">
        <w:rPr>
          <w:rFonts w:asciiTheme="minorBidi" w:hAnsiTheme="minorBidi" w:cstheme="minorBidi"/>
        </w:rPr>
        <w:t xml:space="preserve">. Also sketch the graph of </w:t>
      </w:r>
      <m:oMath>
        <m:r>
          <w:rPr>
            <w:rFonts w:ascii="Cambria Math" w:hAnsi="Cambria Math" w:cstheme="minorBidi"/>
          </w:rPr>
          <m:t>2f(</m:t>
        </m:r>
        <m:f>
          <m:fPr>
            <m:ctrlPr>
              <w:rPr>
                <w:rFonts w:ascii="Cambria Math" w:hAnsi="Cambria Math" w:cstheme="minorBidi"/>
                <w:i/>
              </w:rPr>
            </m:ctrlPr>
          </m:fPr>
          <m:num>
            <m:r>
              <w:rPr>
                <w:rFonts w:ascii="Cambria Math" w:hAnsi="Cambria Math" w:cstheme="minorBidi"/>
              </w:rPr>
              <m:t>1</m:t>
            </m:r>
          </m:num>
          <m:den>
            <m:r>
              <w:rPr>
                <w:rFonts w:ascii="Cambria Math" w:hAnsi="Cambria Math" w:cstheme="minorBidi"/>
              </w:rPr>
              <m:t>2</m:t>
            </m:r>
          </m:den>
        </m:f>
        <m:r>
          <w:rPr>
            <w:rFonts w:ascii="Cambria Math" w:hAnsi="Cambria Math" w:cstheme="minorBidi"/>
          </w:rPr>
          <m:t>x)</m:t>
        </m:r>
      </m:oMath>
    </w:p>
    <w:p w14:paraId="488EA023" w14:textId="77777777" w:rsidR="00854E67" w:rsidRPr="00A70379" w:rsidRDefault="00854E67" w:rsidP="006309D3">
      <w:pPr>
        <w:pStyle w:val="Body"/>
        <w:spacing w:before="120" w:after="120"/>
        <w:rPr>
          <w:rFonts w:asciiTheme="minorBidi" w:hAnsiTheme="minorBidi" w:cstheme="minorBidi"/>
        </w:rPr>
      </w:pPr>
    </w:p>
    <w:p w14:paraId="22A24478" w14:textId="77777777"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b/>
          <w:bCs/>
        </w:rPr>
        <w:t>6</w:t>
      </w:r>
      <w:r w:rsidRPr="00A70379">
        <w:rPr>
          <w:rFonts w:asciiTheme="minorBidi" w:hAnsiTheme="minorBidi" w:cstheme="minorBidi"/>
        </w:rPr>
        <w:t xml:space="preserve"> </w:t>
      </w:r>
      <w:r w:rsidRPr="00A70379">
        <w:rPr>
          <w:rFonts w:asciiTheme="minorBidi" w:hAnsiTheme="minorBidi" w:cstheme="minorBidi"/>
          <w:b/>
          <w:bCs/>
        </w:rPr>
        <w:t>a</w:t>
      </w:r>
      <w:r w:rsidRPr="00A70379">
        <w:rPr>
          <w:rFonts w:asciiTheme="minorBidi" w:hAnsiTheme="minorBidi" w:cstheme="minorBidi"/>
        </w:rPr>
        <w:t xml:space="preserve"> Sketch the graph of </w:t>
      </w:r>
      <m:oMath>
        <m:r>
          <w:rPr>
            <w:rFonts w:ascii="Cambria Math" w:hAnsi="Cambria Math" w:cstheme="minorBidi"/>
          </w:rPr>
          <m:t>y=f</m:t>
        </m:r>
        <m:d>
          <m:dPr>
            <m:ctrlPr>
              <w:rPr>
                <w:rFonts w:ascii="Cambria Math" w:hAnsi="Cambria Math" w:cstheme="minorBidi"/>
                <w:i/>
              </w:rPr>
            </m:ctrlPr>
          </m:dPr>
          <m:e>
            <m:r>
              <w:rPr>
                <w:rFonts w:ascii="Cambria Math" w:hAnsi="Cambria Math" w:cstheme="minorBidi"/>
              </w:rPr>
              <m:t>x</m:t>
            </m:r>
          </m:e>
        </m:d>
      </m:oMath>
      <w:r w:rsidRPr="00A70379">
        <w:rPr>
          <w:rFonts w:asciiTheme="minorBidi" w:hAnsiTheme="minorBidi" w:cstheme="minorBidi"/>
        </w:rPr>
        <w:t xml:space="preserve"> where </w:t>
      </w:r>
      <m:oMath>
        <m:r>
          <w:rPr>
            <w:rFonts w:ascii="Cambria Math" w:hAnsi="Cambria Math" w:cstheme="minorBidi"/>
          </w:rPr>
          <m:t>f(x)=</m:t>
        </m:r>
        <m:f>
          <m:fPr>
            <m:ctrlPr>
              <w:rPr>
                <w:rFonts w:ascii="Cambria Math" w:hAnsi="Cambria Math" w:cstheme="minorBidi"/>
                <w:i/>
              </w:rPr>
            </m:ctrlPr>
          </m:fPr>
          <m:num>
            <m:r>
              <w:rPr>
                <w:rFonts w:ascii="Cambria Math" w:hAnsi="Cambria Math" w:cstheme="minorBidi"/>
              </w:rPr>
              <m:t>1</m:t>
            </m:r>
          </m:num>
          <m:den>
            <m:r>
              <w:rPr>
                <w:rFonts w:ascii="Cambria Math" w:hAnsi="Cambria Math" w:cstheme="minorBidi"/>
              </w:rPr>
              <m:t>x</m:t>
            </m:r>
          </m:den>
        </m:f>
      </m:oMath>
    </w:p>
    <w:p w14:paraId="46297CB2" w14:textId="008EEEDE"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b</w:t>
      </w:r>
      <w:r w:rsidRPr="00A70379">
        <w:rPr>
          <w:rFonts w:asciiTheme="minorBidi" w:hAnsiTheme="minorBidi" w:cstheme="minorBidi"/>
        </w:rPr>
        <w:t xml:space="preserve"> </w:t>
      </w:r>
      <w:proofErr w:type="gramStart"/>
      <w:r w:rsidRPr="00A70379">
        <w:rPr>
          <w:rFonts w:asciiTheme="minorBidi" w:hAnsiTheme="minorBidi" w:cstheme="minorBidi"/>
        </w:rPr>
        <w:t>On</w:t>
      </w:r>
      <w:proofErr w:type="gramEnd"/>
      <w:r w:rsidRPr="00A70379">
        <w:rPr>
          <w:rFonts w:asciiTheme="minorBidi" w:hAnsiTheme="minorBidi" w:cstheme="minorBidi"/>
        </w:rPr>
        <w:t xml:space="preserve"> </w:t>
      </w:r>
      <w:r w:rsidR="00090F5E" w:rsidRPr="00A70379">
        <w:rPr>
          <w:rFonts w:asciiTheme="minorBidi" w:hAnsiTheme="minorBidi" w:cstheme="minorBidi"/>
          <w:b/>
          <w:bCs/>
        </w:rPr>
        <w:t>the same</w:t>
      </w:r>
      <w:r w:rsidRPr="00A70379">
        <w:rPr>
          <w:rFonts w:asciiTheme="minorBidi" w:hAnsiTheme="minorBidi" w:cstheme="minorBidi"/>
        </w:rPr>
        <w:t xml:space="preserve"> diagram draw a sketch of </w:t>
      </w:r>
      <m:oMath>
        <m:r>
          <w:rPr>
            <w:rFonts w:ascii="Cambria Math" w:hAnsi="Cambria Math" w:cstheme="minorBidi"/>
          </w:rPr>
          <m:t>y=3f</m:t>
        </m:r>
        <m:d>
          <m:dPr>
            <m:ctrlPr>
              <w:rPr>
                <w:rFonts w:ascii="Cambria Math" w:hAnsi="Cambria Math" w:cstheme="minorBidi"/>
                <w:i/>
              </w:rPr>
            </m:ctrlPr>
          </m:dPr>
          <m:e>
            <m:r>
              <w:rPr>
                <w:rFonts w:ascii="Cambria Math" w:hAnsi="Cambria Math" w:cstheme="minorBidi"/>
              </w:rPr>
              <m:t>x</m:t>
            </m:r>
          </m:e>
        </m:d>
      </m:oMath>
    </w:p>
    <w:p w14:paraId="40A18EFB" w14:textId="77777777" w:rsidR="00854E67" w:rsidRPr="00A70379" w:rsidRDefault="00854E67" w:rsidP="006309D3">
      <w:pPr>
        <w:pStyle w:val="Body"/>
        <w:spacing w:before="120" w:after="120"/>
        <w:rPr>
          <w:rFonts w:asciiTheme="minorBidi" w:hAnsiTheme="minorBidi" w:cstheme="minorBidi"/>
        </w:rPr>
      </w:pPr>
    </w:p>
    <w:p w14:paraId="10F7169E" w14:textId="77777777"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b/>
          <w:bCs/>
        </w:rPr>
        <w:t>7</w:t>
      </w:r>
      <w:r w:rsidRPr="00A70379">
        <w:rPr>
          <w:rFonts w:asciiTheme="minorBidi" w:hAnsiTheme="minorBidi" w:cstheme="minorBidi"/>
        </w:rPr>
        <w:t xml:space="preserve"> </w:t>
      </w:r>
      <w:r w:rsidRPr="00A70379">
        <w:rPr>
          <w:rFonts w:asciiTheme="minorBidi" w:hAnsiTheme="minorBidi" w:cstheme="minorBidi"/>
          <w:b/>
          <w:bCs/>
        </w:rPr>
        <w:t>a</w:t>
      </w:r>
      <w:r w:rsidRPr="00A70379">
        <w:rPr>
          <w:rFonts w:asciiTheme="minorBidi" w:hAnsiTheme="minorBidi" w:cstheme="minorBidi"/>
        </w:rPr>
        <w:t xml:space="preserve"> Sketch the graph of </w:t>
      </w:r>
      <m:oMath>
        <m:r>
          <w:rPr>
            <w:rFonts w:ascii="Cambria Math" w:hAnsi="Cambria Math" w:cstheme="minorBidi"/>
          </w:rPr>
          <m:t>y=</m:t>
        </m:r>
        <m:sSup>
          <m:sSupPr>
            <m:ctrlPr>
              <w:rPr>
                <w:rFonts w:ascii="Cambria Math" w:hAnsi="Cambria Math" w:cstheme="minorBidi"/>
                <w:i/>
              </w:rPr>
            </m:ctrlPr>
          </m:sSupPr>
          <m:e>
            <m:r>
              <w:rPr>
                <w:rFonts w:ascii="Cambria Math" w:hAnsi="Cambria Math" w:cstheme="minorBidi"/>
              </w:rPr>
              <m:t>x</m:t>
            </m:r>
          </m:e>
          <m:sup>
            <m:r>
              <w:rPr>
                <w:rFonts w:ascii="Cambria Math" w:hAnsi="Cambria Math" w:cstheme="minorBidi"/>
              </w:rPr>
              <m:t>2</m:t>
            </m:r>
          </m:sup>
        </m:sSup>
        <m:r>
          <w:rPr>
            <w:rFonts w:ascii="Cambria Math" w:hAnsi="Cambria Math" w:cstheme="minorBidi"/>
          </w:rPr>
          <m:t>(x-2)(x+3)</m:t>
        </m:r>
      </m:oMath>
    </w:p>
    <w:p w14:paraId="722B604C" w14:textId="690945B5"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b</w:t>
      </w:r>
      <w:r w:rsidRPr="00A70379">
        <w:rPr>
          <w:rFonts w:asciiTheme="minorBidi" w:hAnsiTheme="minorBidi" w:cstheme="minorBidi"/>
        </w:rPr>
        <w:t xml:space="preserve"> Describe how the graph in </w:t>
      </w:r>
      <w:r w:rsidRPr="00A70379">
        <w:rPr>
          <w:rFonts w:asciiTheme="minorBidi" w:hAnsiTheme="minorBidi" w:cstheme="minorBidi"/>
          <w:b/>
          <w:bCs/>
        </w:rPr>
        <w:t>part a</w:t>
      </w:r>
      <w:r w:rsidRPr="00A70379">
        <w:rPr>
          <w:rFonts w:asciiTheme="minorBidi" w:hAnsiTheme="minorBidi" w:cstheme="minorBidi"/>
        </w:rPr>
        <w:t xml:space="preserve"> would be transformed to create </w:t>
      </w:r>
      <m:oMath>
        <m:r>
          <w:rPr>
            <w:rFonts w:ascii="Cambria Math" w:hAnsi="Cambria Math" w:cstheme="minorBidi"/>
          </w:rPr>
          <m:t>y=</m:t>
        </m:r>
        <m:sSup>
          <m:sSupPr>
            <m:ctrlPr>
              <w:rPr>
                <w:rFonts w:ascii="Cambria Math" w:hAnsi="Cambria Math" w:cstheme="minorBidi"/>
                <w:i/>
              </w:rPr>
            </m:ctrlPr>
          </m:sSupPr>
          <m:e>
            <m:d>
              <m:dPr>
                <m:ctrlPr>
                  <w:rPr>
                    <w:rFonts w:ascii="Cambria Math" w:hAnsi="Cambria Math" w:cstheme="minorBidi"/>
                    <w:i/>
                  </w:rPr>
                </m:ctrlPr>
              </m:dPr>
              <m:e>
                <m:r>
                  <w:rPr>
                    <w:rFonts w:ascii="Cambria Math" w:hAnsi="Cambria Math" w:cstheme="minorBidi"/>
                  </w:rPr>
                  <m:t>2x</m:t>
                </m:r>
              </m:e>
            </m:d>
          </m:e>
          <m:sup>
            <m:r>
              <w:rPr>
                <w:rFonts w:ascii="Cambria Math" w:hAnsi="Cambria Math" w:cstheme="minorBidi"/>
              </w:rPr>
              <m:t>2</m:t>
            </m:r>
          </m:sup>
        </m:sSup>
        <m:r>
          <w:rPr>
            <w:rFonts w:ascii="Cambria Math" w:hAnsi="Cambria Math" w:cstheme="minorBidi"/>
          </w:rPr>
          <m:t>(2x-2)(2x+3)</m:t>
        </m:r>
      </m:oMath>
      <w:r w:rsidRPr="00A70379">
        <w:rPr>
          <w:rFonts w:asciiTheme="minorBidi" w:hAnsiTheme="minorBidi" w:cstheme="minorBidi"/>
        </w:rPr>
        <w:t xml:space="preserve"> </w:t>
      </w:r>
    </w:p>
    <w:p w14:paraId="051A2698" w14:textId="74E26955" w:rsidR="00854E67" w:rsidRPr="00A70379" w:rsidRDefault="00854E67" w:rsidP="006309D3">
      <w:pPr>
        <w:pStyle w:val="Body"/>
        <w:spacing w:before="120" w:after="120"/>
        <w:rPr>
          <w:rFonts w:asciiTheme="minorBidi" w:hAnsiTheme="minorBidi" w:cstheme="minorBidi"/>
        </w:rPr>
      </w:pPr>
      <w:r w:rsidRPr="00A70379">
        <w:rPr>
          <w:rFonts w:asciiTheme="minorBidi" w:hAnsiTheme="minorBidi" w:cstheme="minorBidi"/>
        </w:rPr>
        <w:t xml:space="preserve">   </w:t>
      </w:r>
      <w:r w:rsidRPr="00A70379">
        <w:rPr>
          <w:rFonts w:asciiTheme="minorBidi" w:hAnsiTheme="minorBidi" w:cstheme="minorBidi"/>
          <w:b/>
          <w:bCs/>
        </w:rPr>
        <w:t>b</w:t>
      </w:r>
      <w:r w:rsidRPr="00A70379">
        <w:rPr>
          <w:rFonts w:asciiTheme="minorBidi" w:hAnsiTheme="minorBidi" w:cstheme="minorBidi"/>
        </w:rPr>
        <w:t xml:space="preserve"> Hence sketch </w:t>
      </w:r>
      <m:oMath>
        <m:r>
          <w:rPr>
            <w:rFonts w:ascii="Cambria Math" w:hAnsi="Cambria Math" w:cstheme="minorBidi"/>
          </w:rPr>
          <m:t>y=</m:t>
        </m:r>
        <m:sSup>
          <m:sSupPr>
            <m:ctrlPr>
              <w:rPr>
                <w:rFonts w:ascii="Cambria Math" w:hAnsi="Cambria Math" w:cstheme="minorBidi"/>
                <w:i/>
              </w:rPr>
            </m:ctrlPr>
          </m:sSupPr>
          <m:e>
            <m:d>
              <m:dPr>
                <m:ctrlPr>
                  <w:rPr>
                    <w:rFonts w:ascii="Cambria Math" w:hAnsi="Cambria Math" w:cstheme="minorBidi"/>
                    <w:i/>
                  </w:rPr>
                </m:ctrlPr>
              </m:dPr>
              <m:e>
                <m:r>
                  <w:rPr>
                    <w:rFonts w:ascii="Cambria Math" w:hAnsi="Cambria Math" w:cstheme="minorBidi"/>
                  </w:rPr>
                  <m:t>2x</m:t>
                </m:r>
              </m:e>
            </m:d>
          </m:e>
          <m:sup>
            <m:r>
              <w:rPr>
                <w:rFonts w:ascii="Cambria Math" w:hAnsi="Cambria Math" w:cstheme="minorBidi"/>
              </w:rPr>
              <m:t>2</m:t>
            </m:r>
          </m:sup>
        </m:sSup>
        <m:r>
          <w:rPr>
            <w:rFonts w:ascii="Cambria Math" w:hAnsi="Cambria Math" w:cstheme="minorBidi"/>
          </w:rPr>
          <m:t>(2x-2)(2x+3</m:t>
        </m:r>
      </m:oMath>
      <w:r w:rsidR="00A70379" w:rsidRPr="00A70379">
        <w:rPr>
          <w:rFonts w:asciiTheme="minorBidi" w:hAnsiTheme="minorBidi" w:cstheme="minorBidi"/>
        </w:rPr>
        <w:t>)</w:t>
      </w:r>
    </w:p>
    <w:p w14:paraId="574746BF" w14:textId="77777777" w:rsidR="00854E67" w:rsidRPr="00A56E20" w:rsidRDefault="00854E67" w:rsidP="00854E67">
      <w:pPr>
        <w:pStyle w:val="Body"/>
      </w:pPr>
    </w:p>
    <w:p w14:paraId="6471E9B2" w14:textId="77777777" w:rsidR="00854E67" w:rsidRDefault="00854E67" w:rsidP="00854E67">
      <w:pPr>
        <w:pStyle w:val="Body"/>
      </w:pPr>
    </w:p>
    <w:p w14:paraId="011F497B" w14:textId="77777777" w:rsidR="00854E67" w:rsidRDefault="00854E67" w:rsidP="00854E67">
      <w:pPr>
        <w:pStyle w:val="Body"/>
      </w:pPr>
    </w:p>
    <w:p w14:paraId="285291CE" w14:textId="77777777" w:rsidR="00854E67" w:rsidRDefault="00854E67" w:rsidP="00854E67">
      <w:pPr>
        <w:pStyle w:val="Body"/>
        <w:sectPr w:rsidR="00854E67" w:rsidSect="00CA73F7">
          <w:pgSz w:w="11906" w:h="16838" w:code="9"/>
          <w:pgMar w:top="1134" w:right="1134" w:bottom="1134" w:left="1134" w:header="709" w:footer="284" w:gutter="0"/>
          <w:cols w:space="708"/>
          <w:rtlGutter/>
          <w:docGrid w:linePitch="360"/>
        </w:sectPr>
      </w:pPr>
    </w:p>
    <w:p w14:paraId="02B0666E" w14:textId="09242CCE" w:rsidR="00854E67" w:rsidRPr="0004345B" w:rsidRDefault="00C4162D" w:rsidP="00854E67">
      <w:pPr>
        <w:pStyle w:val="SectionHead"/>
      </w:pPr>
      <w:r w:rsidRPr="00C4162D">
        <w:rPr>
          <w:b/>
          <w:noProof/>
        </w:rPr>
        <w:lastRenderedPageBreak/>
        <w:drawing>
          <wp:anchor distT="0" distB="0" distL="114300" distR="114300" simplePos="0" relativeHeight="251714560" behindDoc="0" locked="0" layoutInCell="1" allowOverlap="1" wp14:anchorId="3E054B53" wp14:editId="2CC58B86">
            <wp:simplePos x="0" y="0"/>
            <wp:positionH relativeFrom="column">
              <wp:posOffset>3794760</wp:posOffset>
            </wp:positionH>
            <wp:positionV relativeFrom="paragraph">
              <wp:posOffset>626745</wp:posOffset>
            </wp:positionV>
            <wp:extent cx="1390044" cy="1816735"/>
            <wp:effectExtent l="0" t="0" r="635" b="0"/>
            <wp:wrapNone/>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5"/>
                    <a:stretch>
                      <a:fillRect/>
                    </a:stretch>
                  </pic:blipFill>
                  <pic:spPr>
                    <a:xfrm>
                      <a:off x="0" y="0"/>
                      <a:ext cx="1390044" cy="1816735"/>
                    </a:xfrm>
                    <a:prstGeom prst="rect">
                      <a:avLst/>
                    </a:prstGeom>
                  </pic:spPr>
                </pic:pic>
              </a:graphicData>
            </a:graphic>
            <wp14:sizeRelH relativeFrom="margin">
              <wp14:pctWidth>0</wp14:pctWidth>
            </wp14:sizeRelH>
            <wp14:sizeRelV relativeFrom="margin">
              <wp14:pctHeight>0</wp14:pctHeight>
            </wp14:sizeRelV>
          </wp:anchor>
        </w:drawing>
      </w:r>
      <w:r w:rsidR="005D7DB8" w:rsidRPr="005D7DB8">
        <w:rPr>
          <w:noProof/>
        </w:rPr>
        <w:drawing>
          <wp:anchor distT="0" distB="0" distL="114300" distR="114300" simplePos="0" relativeHeight="251713536" behindDoc="0" locked="0" layoutInCell="1" allowOverlap="1" wp14:anchorId="21EDDEEB" wp14:editId="36E28C36">
            <wp:simplePos x="0" y="0"/>
            <wp:positionH relativeFrom="column">
              <wp:posOffset>1975485</wp:posOffset>
            </wp:positionH>
            <wp:positionV relativeFrom="paragraph">
              <wp:posOffset>626745</wp:posOffset>
            </wp:positionV>
            <wp:extent cx="1409700" cy="1816849"/>
            <wp:effectExtent l="0" t="0" r="0" b="0"/>
            <wp:wrapNone/>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6"/>
                    <a:stretch>
                      <a:fillRect/>
                    </a:stretch>
                  </pic:blipFill>
                  <pic:spPr>
                    <a:xfrm>
                      <a:off x="0" y="0"/>
                      <a:ext cx="1414190" cy="1822636"/>
                    </a:xfrm>
                    <a:prstGeom prst="rect">
                      <a:avLst/>
                    </a:prstGeom>
                  </pic:spPr>
                </pic:pic>
              </a:graphicData>
            </a:graphic>
            <wp14:sizeRelH relativeFrom="margin">
              <wp14:pctWidth>0</wp14:pctWidth>
            </wp14:sizeRelH>
            <wp14:sizeRelV relativeFrom="margin">
              <wp14:pctHeight>0</wp14:pctHeight>
            </wp14:sizeRelV>
          </wp:anchor>
        </w:drawing>
      </w:r>
      <w:r w:rsidR="00DA4027" w:rsidRPr="00DA4027">
        <w:rPr>
          <w:noProof/>
        </w:rPr>
        <w:drawing>
          <wp:anchor distT="0" distB="0" distL="114300" distR="114300" simplePos="0" relativeHeight="251712512" behindDoc="0" locked="0" layoutInCell="1" allowOverlap="1" wp14:anchorId="3D1A4E8A" wp14:editId="0117E90A">
            <wp:simplePos x="0" y="0"/>
            <wp:positionH relativeFrom="column">
              <wp:posOffset>175259</wp:posOffset>
            </wp:positionH>
            <wp:positionV relativeFrom="paragraph">
              <wp:posOffset>626745</wp:posOffset>
            </wp:positionV>
            <wp:extent cx="1381125" cy="1840058"/>
            <wp:effectExtent l="0" t="0" r="0" b="8255"/>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7"/>
                    <a:stretch>
                      <a:fillRect/>
                    </a:stretch>
                  </pic:blipFill>
                  <pic:spPr>
                    <a:xfrm>
                      <a:off x="0" y="0"/>
                      <a:ext cx="1393110" cy="1856025"/>
                    </a:xfrm>
                    <a:prstGeom prst="rect">
                      <a:avLst/>
                    </a:prstGeom>
                  </pic:spPr>
                </pic:pic>
              </a:graphicData>
            </a:graphic>
            <wp14:sizeRelH relativeFrom="margin">
              <wp14:pctWidth>0</wp14:pctWidth>
            </wp14:sizeRelH>
            <wp14:sizeRelV relativeFrom="margin">
              <wp14:pctHeight>0</wp14:pctHeight>
            </wp14:sizeRelV>
          </wp:anchor>
        </w:drawing>
      </w:r>
      <w:r w:rsidR="00854E67" w:rsidRPr="0004345B">
        <w:rPr>
          <w:noProof/>
          <w:szCs w:val="28"/>
          <w:lang w:eastAsia="en-GB"/>
        </w:rPr>
        <w:drawing>
          <wp:anchor distT="0" distB="0" distL="114300" distR="114300" simplePos="0" relativeHeight="251686912" behindDoc="1" locked="0" layoutInCell="1" allowOverlap="1" wp14:anchorId="5CD91730" wp14:editId="0F5B751E">
            <wp:simplePos x="0" y="0"/>
            <wp:positionH relativeFrom="column">
              <wp:posOffset>5756564</wp:posOffset>
            </wp:positionH>
            <wp:positionV relativeFrom="paragraph">
              <wp:posOffset>127462</wp:posOffset>
            </wp:positionV>
            <wp:extent cx="360000" cy="360000"/>
            <wp:effectExtent l="0" t="0" r="2540" b="2540"/>
            <wp:wrapNone/>
            <wp:docPr id="5" name="Picture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2" name="Picture 382"/>
                    <pic:cNvPicPr preferRelativeResize="0">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14:sizeRelH relativeFrom="page">
              <wp14:pctWidth>0</wp14:pctWidth>
            </wp14:sizeRelH>
            <wp14:sizeRelV relativeFrom="page">
              <wp14:pctHeight>0</wp14:pctHeight>
            </wp14:sizeRelV>
          </wp:anchor>
        </w:drawing>
      </w:r>
      <w:r w:rsidR="00854E67" w:rsidRPr="0004345B">
        <w:t xml:space="preserve">Worksheet </w:t>
      </w:r>
      <w:r w:rsidR="00854E67">
        <w:t>B</w:t>
      </w:r>
      <w:r w:rsidR="00854E67" w:rsidRPr="0004345B">
        <w:t>: Answers</w:t>
      </w:r>
    </w:p>
    <w:p w14:paraId="21EC866A" w14:textId="2E52E050" w:rsidR="00C4162D" w:rsidRDefault="0030222C">
      <w:pPr>
        <w:spacing w:after="0" w:line="240" w:lineRule="auto"/>
        <w:rPr>
          <w:b/>
          <w:bCs/>
        </w:rPr>
      </w:pPr>
      <w:r>
        <w:rPr>
          <w:b/>
          <w:bCs/>
        </w:rPr>
        <w:t>1a</w:t>
      </w:r>
      <w:r>
        <w:t xml:space="preserve"> </w:t>
      </w:r>
      <w:r w:rsidR="00DA4027">
        <w:tab/>
      </w:r>
      <w:r w:rsidR="00DA4027">
        <w:tab/>
      </w:r>
      <w:r w:rsidR="00DA4027">
        <w:tab/>
      </w:r>
      <w:r w:rsidR="00DA4027">
        <w:tab/>
      </w:r>
      <w:r w:rsidR="00DA4027">
        <w:tab/>
      </w:r>
      <w:r w:rsidR="00DA4027">
        <w:rPr>
          <w:b/>
          <w:bCs/>
        </w:rPr>
        <w:t>1b</w:t>
      </w:r>
      <w:r w:rsidR="005D7DB8">
        <w:rPr>
          <w:b/>
          <w:bCs/>
        </w:rPr>
        <w:tab/>
      </w:r>
      <w:r w:rsidR="005D7DB8">
        <w:rPr>
          <w:b/>
          <w:bCs/>
        </w:rPr>
        <w:tab/>
      </w:r>
      <w:r w:rsidR="005D7DB8">
        <w:rPr>
          <w:b/>
          <w:bCs/>
        </w:rPr>
        <w:tab/>
      </w:r>
      <w:r w:rsidR="005D7DB8">
        <w:rPr>
          <w:b/>
          <w:bCs/>
        </w:rPr>
        <w:tab/>
      </w:r>
      <w:r w:rsidR="005D7DB8">
        <w:rPr>
          <w:b/>
          <w:bCs/>
        </w:rPr>
        <w:tab/>
      </w:r>
      <w:r w:rsidR="005D7DB8" w:rsidRPr="005D7DB8">
        <w:rPr>
          <w:b/>
          <w:bCs/>
        </w:rPr>
        <w:t>1c</w:t>
      </w:r>
      <w:r w:rsidR="005D7DB8">
        <w:rPr>
          <w:b/>
          <w:bCs/>
        </w:rPr>
        <w:t xml:space="preserve"> </w:t>
      </w:r>
    </w:p>
    <w:p w14:paraId="6F2AA2A5" w14:textId="77777777" w:rsidR="00C4162D" w:rsidRDefault="00C4162D">
      <w:pPr>
        <w:spacing w:after="0" w:line="240" w:lineRule="auto"/>
        <w:rPr>
          <w:b/>
          <w:bCs/>
        </w:rPr>
      </w:pPr>
    </w:p>
    <w:p w14:paraId="31AF9E9A" w14:textId="77777777" w:rsidR="00C4162D" w:rsidRDefault="00C4162D">
      <w:pPr>
        <w:spacing w:after="0" w:line="240" w:lineRule="auto"/>
        <w:rPr>
          <w:b/>
          <w:bCs/>
        </w:rPr>
      </w:pPr>
    </w:p>
    <w:p w14:paraId="590EB645" w14:textId="77777777" w:rsidR="00C4162D" w:rsidRDefault="00C4162D">
      <w:pPr>
        <w:spacing w:after="0" w:line="240" w:lineRule="auto"/>
        <w:rPr>
          <w:b/>
          <w:bCs/>
        </w:rPr>
      </w:pPr>
    </w:p>
    <w:p w14:paraId="758A58C1" w14:textId="78781E54" w:rsidR="00C4162D" w:rsidRDefault="00C4162D">
      <w:pPr>
        <w:spacing w:after="0" w:line="240" w:lineRule="auto"/>
        <w:rPr>
          <w:b/>
          <w:bCs/>
        </w:rPr>
      </w:pPr>
    </w:p>
    <w:p w14:paraId="44C80235" w14:textId="77777777" w:rsidR="00C4162D" w:rsidRDefault="00C4162D">
      <w:pPr>
        <w:spacing w:after="0" w:line="240" w:lineRule="auto"/>
        <w:rPr>
          <w:b/>
          <w:bCs/>
        </w:rPr>
      </w:pPr>
    </w:p>
    <w:p w14:paraId="30BF55D5" w14:textId="77777777" w:rsidR="00C4162D" w:rsidRDefault="00C4162D">
      <w:pPr>
        <w:spacing w:after="0" w:line="240" w:lineRule="auto"/>
        <w:rPr>
          <w:b/>
          <w:bCs/>
        </w:rPr>
      </w:pPr>
    </w:p>
    <w:p w14:paraId="0EF10DCB" w14:textId="77777777" w:rsidR="00C4162D" w:rsidRDefault="00C4162D">
      <w:pPr>
        <w:spacing w:after="0" w:line="240" w:lineRule="auto"/>
        <w:rPr>
          <w:b/>
          <w:bCs/>
        </w:rPr>
      </w:pPr>
    </w:p>
    <w:p w14:paraId="43670933" w14:textId="77777777" w:rsidR="00C4162D" w:rsidRDefault="00C4162D">
      <w:pPr>
        <w:spacing w:after="0" w:line="240" w:lineRule="auto"/>
        <w:rPr>
          <w:b/>
          <w:bCs/>
        </w:rPr>
      </w:pPr>
    </w:p>
    <w:p w14:paraId="326C8C12" w14:textId="2879855D" w:rsidR="00C4162D" w:rsidRDefault="00C4162D">
      <w:pPr>
        <w:spacing w:after="0" w:line="240" w:lineRule="auto"/>
        <w:rPr>
          <w:b/>
          <w:bCs/>
        </w:rPr>
      </w:pPr>
    </w:p>
    <w:p w14:paraId="69BDE9D6" w14:textId="20368CD1" w:rsidR="00C4162D" w:rsidRDefault="00C4162D">
      <w:pPr>
        <w:spacing w:after="0" w:line="240" w:lineRule="auto"/>
        <w:rPr>
          <w:b/>
          <w:bCs/>
        </w:rPr>
      </w:pPr>
    </w:p>
    <w:p w14:paraId="3951C076" w14:textId="794509EC" w:rsidR="00C4162D" w:rsidRDefault="00DD7D32">
      <w:pPr>
        <w:spacing w:after="0" w:line="240" w:lineRule="auto"/>
        <w:rPr>
          <w:b/>
          <w:bCs/>
        </w:rPr>
      </w:pPr>
      <w:r w:rsidRPr="00DD7D32">
        <w:rPr>
          <w:b/>
          <w:bCs/>
          <w:noProof/>
        </w:rPr>
        <w:drawing>
          <wp:anchor distT="0" distB="0" distL="114300" distR="114300" simplePos="0" relativeHeight="251717632" behindDoc="0" locked="0" layoutInCell="1" allowOverlap="1" wp14:anchorId="7F4481E2" wp14:editId="0D86B8AA">
            <wp:simplePos x="0" y="0"/>
            <wp:positionH relativeFrom="column">
              <wp:posOffset>3794760</wp:posOffset>
            </wp:positionH>
            <wp:positionV relativeFrom="paragraph">
              <wp:posOffset>167005</wp:posOffset>
            </wp:positionV>
            <wp:extent cx="1410305" cy="1851025"/>
            <wp:effectExtent l="0" t="0" r="0" b="0"/>
            <wp:wrapNone/>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8"/>
                    <a:stretch>
                      <a:fillRect/>
                    </a:stretch>
                  </pic:blipFill>
                  <pic:spPr>
                    <a:xfrm>
                      <a:off x="0" y="0"/>
                      <a:ext cx="1421074" cy="1865159"/>
                    </a:xfrm>
                    <a:prstGeom prst="rect">
                      <a:avLst/>
                    </a:prstGeom>
                  </pic:spPr>
                </pic:pic>
              </a:graphicData>
            </a:graphic>
            <wp14:sizeRelH relativeFrom="margin">
              <wp14:pctWidth>0</wp14:pctWidth>
            </wp14:sizeRelH>
            <wp14:sizeRelV relativeFrom="margin">
              <wp14:pctHeight>0</wp14:pctHeight>
            </wp14:sizeRelV>
          </wp:anchor>
        </w:drawing>
      </w:r>
      <w:r w:rsidR="007B07EA" w:rsidRPr="007B07EA">
        <w:rPr>
          <w:b/>
          <w:bCs/>
          <w:noProof/>
        </w:rPr>
        <w:drawing>
          <wp:anchor distT="0" distB="0" distL="114300" distR="114300" simplePos="0" relativeHeight="251716608" behindDoc="0" locked="0" layoutInCell="1" allowOverlap="1" wp14:anchorId="33F2A42C" wp14:editId="38C78A6A">
            <wp:simplePos x="0" y="0"/>
            <wp:positionH relativeFrom="column">
              <wp:posOffset>1975485</wp:posOffset>
            </wp:positionH>
            <wp:positionV relativeFrom="paragraph">
              <wp:posOffset>167005</wp:posOffset>
            </wp:positionV>
            <wp:extent cx="1409700" cy="1851347"/>
            <wp:effectExtent l="0" t="0" r="0" b="0"/>
            <wp:wrapNone/>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9"/>
                    <a:stretch>
                      <a:fillRect/>
                    </a:stretch>
                  </pic:blipFill>
                  <pic:spPr>
                    <a:xfrm>
                      <a:off x="0" y="0"/>
                      <a:ext cx="1414421" cy="1857547"/>
                    </a:xfrm>
                    <a:prstGeom prst="rect">
                      <a:avLst/>
                    </a:prstGeom>
                  </pic:spPr>
                </pic:pic>
              </a:graphicData>
            </a:graphic>
            <wp14:sizeRelH relativeFrom="margin">
              <wp14:pctWidth>0</wp14:pctWidth>
            </wp14:sizeRelH>
            <wp14:sizeRelV relativeFrom="margin">
              <wp14:pctHeight>0</wp14:pctHeight>
            </wp14:sizeRelV>
          </wp:anchor>
        </w:drawing>
      </w:r>
    </w:p>
    <w:p w14:paraId="2D992137" w14:textId="77777777" w:rsidR="00DD7D32" w:rsidRDefault="008C1A7D">
      <w:pPr>
        <w:spacing w:after="0" w:line="240" w:lineRule="auto"/>
        <w:rPr>
          <w:b/>
          <w:bCs/>
        </w:rPr>
      </w:pPr>
      <w:r w:rsidRPr="008C1A7D">
        <w:rPr>
          <w:b/>
          <w:bCs/>
          <w:noProof/>
        </w:rPr>
        <w:drawing>
          <wp:anchor distT="0" distB="0" distL="114300" distR="114300" simplePos="0" relativeHeight="251715584" behindDoc="0" locked="0" layoutInCell="1" allowOverlap="1" wp14:anchorId="47DC3139" wp14:editId="05F195DD">
            <wp:simplePos x="0" y="0"/>
            <wp:positionH relativeFrom="column">
              <wp:posOffset>203836</wp:posOffset>
            </wp:positionH>
            <wp:positionV relativeFrom="paragraph">
              <wp:posOffset>6350</wp:posOffset>
            </wp:positionV>
            <wp:extent cx="1352550" cy="1759743"/>
            <wp:effectExtent l="0" t="0" r="0"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1352793" cy="1760059"/>
                    </a:xfrm>
                    <a:prstGeom prst="rect">
                      <a:avLst/>
                    </a:prstGeom>
                  </pic:spPr>
                </pic:pic>
              </a:graphicData>
            </a:graphic>
            <wp14:sizeRelH relativeFrom="margin">
              <wp14:pctWidth>0</wp14:pctWidth>
            </wp14:sizeRelH>
            <wp14:sizeRelV relativeFrom="margin">
              <wp14:pctHeight>0</wp14:pctHeight>
            </wp14:sizeRelV>
          </wp:anchor>
        </w:drawing>
      </w:r>
      <w:r w:rsidR="00C4162D">
        <w:rPr>
          <w:b/>
          <w:bCs/>
        </w:rPr>
        <w:t>1d</w:t>
      </w:r>
      <w:r>
        <w:rPr>
          <w:b/>
          <w:bCs/>
        </w:rPr>
        <w:tab/>
      </w:r>
      <w:r>
        <w:rPr>
          <w:b/>
          <w:bCs/>
        </w:rPr>
        <w:tab/>
      </w:r>
      <w:r>
        <w:rPr>
          <w:b/>
          <w:bCs/>
        </w:rPr>
        <w:tab/>
      </w:r>
      <w:r>
        <w:rPr>
          <w:b/>
          <w:bCs/>
        </w:rPr>
        <w:tab/>
      </w:r>
      <w:r>
        <w:rPr>
          <w:b/>
          <w:bCs/>
        </w:rPr>
        <w:tab/>
        <w:t>1e</w:t>
      </w:r>
      <w:r w:rsidR="007B07EA">
        <w:rPr>
          <w:b/>
          <w:bCs/>
        </w:rPr>
        <w:tab/>
      </w:r>
      <w:r w:rsidR="007B07EA">
        <w:rPr>
          <w:b/>
          <w:bCs/>
        </w:rPr>
        <w:tab/>
      </w:r>
      <w:r w:rsidR="007B07EA">
        <w:rPr>
          <w:b/>
          <w:bCs/>
        </w:rPr>
        <w:tab/>
      </w:r>
      <w:r w:rsidR="007B07EA">
        <w:rPr>
          <w:b/>
          <w:bCs/>
        </w:rPr>
        <w:tab/>
      </w:r>
      <w:r w:rsidR="007B07EA">
        <w:rPr>
          <w:b/>
          <w:bCs/>
        </w:rPr>
        <w:tab/>
        <w:t xml:space="preserve">1f </w:t>
      </w:r>
    </w:p>
    <w:p w14:paraId="0BE34475" w14:textId="77777777" w:rsidR="00DD7D32" w:rsidRDefault="00DD7D32">
      <w:pPr>
        <w:spacing w:after="0" w:line="240" w:lineRule="auto"/>
        <w:rPr>
          <w:b/>
          <w:bCs/>
        </w:rPr>
      </w:pPr>
    </w:p>
    <w:p w14:paraId="4F77009E" w14:textId="6CA5FE9F" w:rsidR="00DD7D32" w:rsidRDefault="00DD7D32">
      <w:pPr>
        <w:spacing w:after="0" w:line="240" w:lineRule="auto"/>
        <w:rPr>
          <w:b/>
          <w:bCs/>
        </w:rPr>
      </w:pPr>
    </w:p>
    <w:p w14:paraId="2504879E" w14:textId="77777777" w:rsidR="00DD7D32" w:rsidRDefault="00DD7D32">
      <w:pPr>
        <w:spacing w:after="0" w:line="240" w:lineRule="auto"/>
        <w:rPr>
          <w:b/>
          <w:bCs/>
        </w:rPr>
      </w:pPr>
    </w:p>
    <w:p w14:paraId="7F1A9F54" w14:textId="77777777" w:rsidR="00DD7D32" w:rsidRDefault="00DD7D32">
      <w:pPr>
        <w:spacing w:after="0" w:line="240" w:lineRule="auto"/>
        <w:rPr>
          <w:b/>
          <w:bCs/>
        </w:rPr>
      </w:pPr>
    </w:p>
    <w:p w14:paraId="5277EB62" w14:textId="70C8261A" w:rsidR="00DD7D32" w:rsidRDefault="00DD7D32">
      <w:pPr>
        <w:spacing w:after="0" w:line="240" w:lineRule="auto"/>
        <w:rPr>
          <w:b/>
          <w:bCs/>
        </w:rPr>
      </w:pPr>
    </w:p>
    <w:p w14:paraId="287FA433" w14:textId="425D263D" w:rsidR="00DD7D32" w:rsidRDefault="00DD7D32">
      <w:pPr>
        <w:spacing w:after="0" w:line="240" w:lineRule="auto"/>
        <w:rPr>
          <w:b/>
          <w:bCs/>
        </w:rPr>
      </w:pPr>
    </w:p>
    <w:p w14:paraId="5C1D04E7" w14:textId="50CC5456" w:rsidR="00DD7D32" w:rsidRDefault="00DD7D32">
      <w:pPr>
        <w:spacing w:after="0" w:line="240" w:lineRule="auto"/>
        <w:rPr>
          <w:b/>
          <w:bCs/>
        </w:rPr>
      </w:pPr>
    </w:p>
    <w:p w14:paraId="44384758" w14:textId="6A058108" w:rsidR="00DD7D32" w:rsidRDefault="00DD7D32">
      <w:pPr>
        <w:spacing w:after="0" w:line="240" w:lineRule="auto"/>
        <w:rPr>
          <w:b/>
          <w:bCs/>
        </w:rPr>
      </w:pPr>
    </w:p>
    <w:p w14:paraId="65F3C1FB" w14:textId="77777777" w:rsidR="00DD7D32" w:rsidRDefault="00DD7D32">
      <w:pPr>
        <w:spacing w:after="0" w:line="240" w:lineRule="auto"/>
        <w:rPr>
          <w:b/>
          <w:bCs/>
        </w:rPr>
      </w:pPr>
    </w:p>
    <w:p w14:paraId="0013E07F" w14:textId="77777777" w:rsidR="00DD7D32" w:rsidRDefault="00DD7D32">
      <w:pPr>
        <w:spacing w:after="0" w:line="240" w:lineRule="auto"/>
        <w:rPr>
          <w:b/>
          <w:bCs/>
        </w:rPr>
      </w:pPr>
    </w:p>
    <w:p w14:paraId="05939CCB" w14:textId="20A94AC2" w:rsidR="00DD7D32" w:rsidRDefault="00BB2EA0">
      <w:pPr>
        <w:spacing w:after="0" w:line="240" w:lineRule="auto"/>
        <w:rPr>
          <w:b/>
          <w:bCs/>
        </w:rPr>
      </w:pPr>
      <w:r w:rsidRPr="00BB2EA0">
        <w:rPr>
          <w:b/>
          <w:bCs/>
          <w:noProof/>
        </w:rPr>
        <w:drawing>
          <wp:anchor distT="0" distB="0" distL="114300" distR="114300" simplePos="0" relativeHeight="251719680" behindDoc="0" locked="0" layoutInCell="1" allowOverlap="1" wp14:anchorId="63F3C8B8" wp14:editId="0692E600">
            <wp:simplePos x="0" y="0"/>
            <wp:positionH relativeFrom="column">
              <wp:posOffset>2737485</wp:posOffset>
            </wp:positionH>
            <wp:positionV relativeFrom="paragraph">
              <wp:posOffset>168910</wp:posOffset>
            </wp:positionV>
            <wp:extent cx="1957070" cy="1859456"/>
            <wp:effectExtent l="0" t="0" r="5080" b="7620"/>
            <wp:wrapNone/>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a:stretch>
                      <a:fillRect/>
                    </a:stretch>
                  </pic:blipFill>
                  <pic:spPr>
                    <a:xfrm>
                      <a:off x="0" y="0"/>
                      <a:ext cx="1957070" cy="1859456"/>
                    </a:xfrm>
                    <a:prstGeom prst="rect">
                      <a:avLst/>
                    </a:prstGeom>
                  </pic:spPr>
                </pic:pic>
              </a:graphicData>
            </a:graphic>
            <wp14:sizeRelH relativeFrom="margin">
              <wp14:pctWidth>0</wp14:pctWidth>
            </wp14:sizeRelH>
            <wp14:sizeRelV relativeFrom="margin">
              <wp14:pctHeight>0</wp14:pctHeight>
            </wp14:sizeRelV>
          </wp:anchor>
        </w:drawing>
      </w:r>
      <w:r w:rsidR="00426754" w:rsidRPr="00426754">
        <w:rPr>
          <w:noProof/>
        </w:rPr>
        <w:drawing>
          <wp:anchor distT="0" distB="0" distL="114300" distR="114300" simplePos="0" relativeHeight="251718656" behindDoc="0" locked="0" layoutInCell="1" allowOverlap="1" wp14:anchorId="479358EA" wp14:editId="642F57A6">
            <wp:simplePos x="0" y="0"/>
            <wp:positionH relativeFrom="column">
              <wp:posOffset>175260</wp:posOffset>
            </wp:positionH>
            <wp:positionV relativeFrom="paragraph">
              <wp:posOffset>168911</wp:posOffset>
            </wp:positionV>
            <wp:extent cx="1957625" cy="1885950"/>
            <wp:effectExtent l="0" t="0" r="5080" b="0"/>
            <wp:wrapNone/>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2"/>
                    <a:stretch>
                      <a:fillRect/>
                    </a:stretch>
                  </pic:blipFill>
                  <pic:spPr>
                    <a:xfrm>
                      <a:off x="0" y="0"/>
                      <a:ext cx="1960571" cy="1888788"/>
                    </a:xfrm>
                    <a:prstGeom prst="rect">
                      <a:avLst/>
                    </a:prstGeom>
                  </pic:spPr>
                </pic:pic>
              </a:graphicData>
            </a:graphic>
            <wp14:sizeRelH relativeFrom="margin">
              <wp14:pctWidth>0</wp14:pctWidth>
            </wp14:sizeRelH>
            <wp14:sizeRelV relativeFrom="margin">
              <wp14:pctHeight>0</wp14:pctHeight>
            </wp14:sizeRelV>
          </wp:anchor>
        </w:drawing>
      </w:r>
    </w:p>
    <w:p w14:paraId="498F6BA7" w14:textId="4C55605C" w:rsidR="00BB2EA0" w:rsidRDefault="00426754">
      <w:pPr>
        <w:spacing w:after="0" w:line="240" w:lineRule="auto"/>
        <w:rPr>
          <w:b/>
          <w:bCs/>
        </w:rPr>
      </w:pPr>
      <w:r>
        <w:rPr>
          <w:b/>
          <w:bCs/>
        </w:rPr>
        <w:t>2</w:t>
      </w:r>
      <w:r>
        <w:rPr>
          <w:b/>
          <w:bCs/>
        </w:rPr>
        <w:tab/>
      </w:r>
      <w:r>
        <w:rPr>
          <w:b/>
          <w:bCs/>
        </w:rPr>
        <w:tab/>
      </w:r>
      <w:r>
        <w:rPr>
          <w:b/>
          <w:bCs/>
        </w:rPr>
        <w:tab/>
      </w:r>
      <w:r>
        <w:rPr>
          <w:b/>
          <w:bCs/>
        </w:rPr>
        <w:tab/>
      </w:r>
      <w:r>
        <w:rPr>
          <w:b/>
          <w:bCs/>
        </w:rPr>
        <w:tab/>
      </w:r>
      <w:r>
        <w:rPr>
          <w:b/>
          <w:bCs/>
        </w:rPr>
        <w:tab/>
      </w:r>
      <w:r>
        <w:rPr>
          <w:b/>
          <w:bCs/>
        </w:rPr>
        <w:tab/>
        <w:t>2</w:t>
      </w:r>
      <w:r w:rsidR="00685A75">
        <w:rPr>
          <w:b/>
          <w:bCs/>
        </w:rPr>
        <w:t>a</w:t>
      </w:r>
    </w:p>
    <w:p w14:paraId="0EA2FC93" w14:textId="77777777" w:rsidR="00BB2EA0" w:rsidRDefault="00BB2EA0">
      <w:pPr>
        <w:spacing w:after="0" w:line="240" w:lineRule="auto"/>
        <w:rPr>
          <w:b/>
          <w:bCs/>
        </w:rPr>
      </w:pPr>
    </w:p>
    <w:p w14:paraId="7762D544" w14:textId="77777777" w:rsidR="00BB2EA0" w:rsidRDefault="00BB2EA0">
      <w:pPr>
        <w:spacing w:after="0" w:line="240" w:lineRule="auto"/>
        <w:rPr>
          <w:b/>
          <w:bCs/>
        </w:rPr>
      </w:pPr>
    </w:p>
    <w:p w14:paraId="00741B9B" w14:textId="77777777" w:rsidR="00BB2EA0" w:rsidRDefault="00BB2EA0">
      <w:pPr>
        <w:spacing w:after="0" w:line="240" w:lineRule="auto"/>
        <w:rPr>
          <w:b/>
          <w:bCs/>
        </w:rPr>
      </w:pPr>
    </w:p>
    <w:p w14:paraId="02143880" w14:textId="2C1977EE" w:rsidR="00BB2EA0" w:rsidRDefault="00BB2EA0">
      <w:pPr>
        <w:spacing w:after="0" w:line="240" w:lineRule="auto"/>
        <w:rPr>
          <w:b/>
          <w:bCs/>
        </w:rPr>
      </w:pPr>
    </w:p>
    <w:p w14:paraId="0A99BD17" w14:textId="3E292929" w:rsidR="00BB2EA0" w:rsidRDefault="00BB2EA0">
      <w:pPr>
        <w:spacing w:after="0" w:line="240" w:lineRule="auto"/>
        <w:rPr>
          <w:b/>
          <w:bCs/>
        </w:rPr>
      </w:pPr>
    </w:p>
    <w:p w14:paraId="2BDAB226" w14:textId="1FDEDE2E" w:rsidR="00BB2EA0" w:rsidRDefault="00BB2EA0">
      <w:pPr>
        <w:spacing w:after="0" w:line="240" w:lineRule="auto"/>
        <w:rPr>
          <w:b/>
          <w:bCs/>
        </w:rPr>
      </w:pPr>
    </w:p>
    <w:p w14:paraId="5F3FDF2E" w14:textId="30E2FF75" w:rsidR="00BB2EA0" w:rsidRDefault="00BB2EA0">
      <w:pPr>
        <w:spacing w:after="0" w:line="240" w:lineRule="auto"/>
        <w:rPr>
          <w:b/>
          <w:bCs/>
        </w:rPr>
      </w:pPr>
    </w:p>
    <w:p w14:paraId="313F906A" w14:textId="77777777" w:rsidR="00BB2EA0" w:rsidRDefault="00BB2EA0">
      <w:pPr>
        <w:spacing w:after="0" w:line="240" w:lineRule="auto"/>
        <w:rPr>
          <w:b/>
          <w:bCs/>
        </w:rPr>
      </w:pPr>
    </w:p>
    <w:p w14:paraId="3D51EA8B" w14:textId="050C5917" w:rsidR="00BB2EA0" w:rsidRDefault="00BB2EA0">
      <w:pPr>
        <w:spacing w:after="0" w:line="240" w:lineRule="auto"/>
        <w:rPr>
          <w:b/>
          <w:bCs/>
        </w:rPr>
      </w:pPr>
    </w:p>
    <w:p w14:paraId="2B3CA4EA" w14:textId="77777777" w:rsidR="00BB2EA0" w:rsidRDefault="00BB2EA0">
      <w:pPr>
        <w:spacing w:after="0" w:line="240" w:lineRule="auto"/>
        <w:rPr>
          <w:b/>
          <w:bCs/>
        </w:rPr>
      </w:pPr>
    </w:p>
    <w:p w14:paraId="2BF0DD48" w14:textId="741AF056" w:rsidR="00BB2EA0" w:rsidRDefault="00BB2EA0">
      <w:pPr>
        <w:spacing w:after="0" w:line="240" w:lineRule="auto"/>
        <w:rPr>
          <w:b/>
          <w:bCs/>
        </w:rPr>
      </w:pPr>
    </w:p>
    <w:p w14:paraId="578FC441" w14:textId="77777777" w:rsidR="003B23D4" w:rsidRDefault="00360DE7">
      <w:pPr>
        <w:spacing w:after="0" w:line="240" w:lineRule="auto"/>
        <w:rPr>
          <w:b/>
          <w:bCs/>
        </w:rPr>
      </w:pPr>
      <w:r w:rsidRPr="00360DE7">
        <w:rPr>
          <w:b/>
          <w:bCs/>
          <w:noProof/>
        </w:rPr>
        <w:drawing>
          <wp:anchor distT="0" distB="0" distL="114300" distR="114300" simplePos="0" relativeHeight="251721728" behindDoc="0" locked="0" layoutInCell="1" allowOverlap="1" wp14:anchorId="5F05CCCA" wp14:editId="0A33A241">
            <wp:simplePos x="0" y="0"/>
            <wp:positionH relativeFrom="column">
              <wp:posOffset>2747010</wp:posOffset>
            </wp:positionH>
            <wp:positionV relativeFrom="paragraph">
              <wp:posOffset>29210</wp:posOffset>
            </wp:positionV>
            <wp:extent cx="1888912" cy="1819275"/>
            <wp:effectExtent l="0" t="0" r="0" b="0"/>
            <wp:wrapNone/>
            <wp:docPr id="48"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3"/>
                    <a:stretch>
                      <a:fillRect/>
                    </a:stretch>
                  </pic:blipFill>
                  <pic:spPr>
                    <a:xfrm>
                      <a:off x="0" y="0"/>
                      <a:ext cx="1888912" cy="1819275"/>
                    </a:xfrm>
                    <a:prstGeom prst="rect">
                      <a:avLst/>
                    </a:prstGeom>
                  </pic:spPr>
                </pic:pic>
              </a:graphicData>
            </a:graphic>
            <wp14:sizeRelH relativeFrom="margin">
              <wp14:pctWidth>0</wp14:pctWidth>
            </wp14:sizeRelH>
            <wp14:sizeRelV relativeFrom="margin">
              <wp14:pctHeight>0</wp14:pctHeight>
            </wp14:sizeRelV>
          </wp:anchor>
        </w:drawing>
      </w:r>
      <w:r w:rsidR="00647D8D" w:rsidRPr="00647D8D">
        <w:rPr>
          <w:b/>
          <w:bCs/>
          <w:noProof/>
        </w:rPr>
        <w:drawing>
          <wp:anchor distT="0" distB="0" distL="114300" distR="114300" simplePos="0" relativeHeight="251720704" behindDoc="0" locked="0" layoutInCell="1" allowOverlap="1" wp14:anchorId="4856686B" wp14:editId="17442189">
            <wp:simplePos x="0" y="0"/>
            <wp:positionH relativeFrom="column">
              <wp:posOffset>203835</wp:posOffset>
            </wp:positionH>
            <wp:positionV relativeFrom="paragraph">
              <wp:posOffset>9525</wp:posOffset>
            </wp:positionV>
            <wp:extent cx="1928495" cy="1848879"/>
            <wp:effectExtent l="0" t="0" r="0" b="0"/>
            <wp:wrapNone/>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4"/>
                    <a:stretch>
                      <a:fillRect/>
                    </a:stretch>
                  </pic:blipFill>
                  <pic:spPr>
                    <a:xfrm>
                      <a:off x="0" y="0"/>
                      <a:ext cx="1931365" cy="1851631"/>
                    </a:xfrm>
                    <a:prstGeom prst="rect">
                      <a:avLst/>
                    </a:prstGeom>
                  </pic:spPr>
                </pic:pic>
              </a:graphicData>
            </a:graphic>
            <wp14:sizeRelH relativeFrom="margin">
              <wp14:pctWidth>0</wp14:pctWidth>
            </wp14:sizeRelH>
            <wp14:sizeRelV relativeFrom="margin">
              <wp14:pctHeight>0</wp14:pctHeight>
            </wp14:sizeRelV>
          </wp:anchor>
        </w:drawing>
      </w:r>
      <w:r w:rsidR="00BB2EA0">
        <w:rPr>
          <w:b/>
          <w:bCs/>
        </w:rPr>
        <w:t>2b</w:t>
      </w:r>
      <w:r w:rsidR="00647D8D">
        <w:rPr>
          <w:b/>
          <w:bCs/>
        </w:rPr>
        <w:tab/>
      </w:r>
      <w:r w:rsidR="00647D8D">
        <w:rPr>
          <w:b/>
          <w:bCs/>
        </w:rPr>
        <w:tab/>
      </w:r>
      <w:r w:rsidR="00647D8D">
        <w:rPr>
          <w:b/>
          <w:bCs/>
        </w:rPr>
        <w:tab/>
      </w:r>
      <w:r w:rsidR="00647D8D">
        <w:rPr>
          <w:b/>
          <w:bCs/>
        </w:rPr>
        <w:tab/>
      </w:r>
      <w:r w:rsidR="00647D8D">
        <w:rPr>
          <w:b/>
          <w:bCs/>
        </w:rPr>
        <w:tab/>
      </w:r>
      <w:r w:rsidR="00647D8D">
        <w:rPr>
          <w:b/>
          <w:bCs/>
        </w:rPr>
        <w:tab/>
      </w:r>
      <w:r w:rsidR="00647D8D">
        <w:rPr>
          <w:b/>
          <w:bCs/>
        </w:rPr>
        <w:tab/>
        <w:t xml:space="preserve">2c </w:t>
      </w:r>
    </w:p>
    <w:p w14:paraId="6FCA2AD9" w14:textId="77777777" w:rsidR="003B23D4" w:rsidRDefault="003B23D4">
      <w:pPr>
        <w:spacing w:after="0" w:line="240" w:lineRule="auto"/>
        <w:rPr>
          <w:b/>
          <w:bCs/>
        </w:rPr>
      </w:pPr>
    </w:p>
    <w:p w14:paraId="17E4A3AC" w14:textId="77777777" w:rsidR="003B23D4" w:rsidRDefault="003B23D4">
      <w:pPr>
        <w:spacing w:after="0" w:line="240" w:lineRule="auto"/>
        <w:rPr>
          <w:b/>
          <w:bCs/>
        </w:rPr>
      </w:pPr>
    </w:p>
    <w:p w14:paraId="5D9D1544" w14:textId="77777777" w:rsidR="003B23D4" w:rsidRDefault="003B23D4">
      <w:pPr>
        <w:spacing w:after="0" w:line="240" w:lineRule="auto"/>
        <w:rPr>
          <w:b/>
          <w:bCs/>
        </w:rPr>
      </w:pPr>
    </w:p>
    <w:p w14:paraId="037F11E7" w14:textId="77777777" w:rsidR="003B23D4" w:rsidRDefault="003B23D4">
      <w:pPr>
        <w:spacing w:after="0" w:line="240" w:lineRule="auto"/>
        <w:rPr>
          <w:b/>
          <w:bCs/>
        </w:rPr>
      </w:pPr>
    </w:p>
    <w:p w14:paraId="3E8CBB66" w14:textId="77777777" w:rsidR="003B23D4" w:rsidRDefault="003B23D4">
      <w:pPr>
        <w:spacing w:after="0" w:line="240" w:lineRule="auto"/>
        <w:rPr>
          <w:b/>
          <w:bCs/>
        </w:rPr>
      </w:pPr>
    </w:p>
    <w:p w14:paraId="282119F4" w14:textId="77777777" w:rsidR="003B23D4" w:rsidRDefault="003B23D4">
      <w:pPr>
        <w:spacing w:after="0" w:line="240" w:lineRule="auto"/>
        <w:rPr>
          <w:b/>
          <w:bCs/>
        </w:rPr>
      </w:pPr>
    </w:p>
    <w:p w14:paraId="669D0D41" w14:textId="77777777" w:rsidR="003B23D4" w:rsidRDefault="003B23D4">
      <w:pPr>
        <w:spacing w:after="0" w:line="240" w:lineRule="auto"/>
        <w:rPr>
          <w:b/>
          <w:bCs/>
        </w:rPr>
      </w:pPr>
    </w:p>
    <w:p w14:paraId="08344F4F" w14:textId="77777777" w:rsidR="003B23D4" w:rsidRDefault="003B23D4">
      <w:pPr>
        <w:spacing w:after="0" w:line="240" w:lineRule="auto"/>
        <w:rPr>
          <w:b/>
          <w:bCs/>
        </w:rPr>
      </w:pPr>
    </w:p>
    <w:p w14:paraId="1A06A031" w14:textId="77777777" w:rsidR="003B23D4" w:rsidRDefault="003B23D4">
      <w:pPr>
        <w:spacing w:after="0" w:line="240" w:lineRule="auto"/>
        <w:rPr>
          <w:b/>
          <w:bCs/>
        </w:rPr>
      </w:pPr>
    </w:p>
    <w:p w14:paraId="206BBC6A" w14:textId="77777777" w:rsidR="003B23D4" w:rsidRDefault="003B23D4">
      <w:pPr>
        <w:spacing w:after="0" w:line="240" w:lineRule="auto"/>
        <w:rPr>
          <w:b/>
          <w:bCs/>
        </w:rPr>
      </w:pPr>
      <w:r>
        <w:rPr>
          <w:b/>
          <w:bCs/>
        </w:rPr>
        <w:br w:type="page"/>
      </w:r>
    </w:p>
    <w:p w14:paraId="090A7787" w14:textId="77777777" w:rsidR="006D7C97" w:rsidRDefault="006D7C97">
      <w:pPr>
        <w:spacing w:after="0" w:line="240" w:lineRule="auto"/>
        <w:rPr>
          <w:b/>
          <w:bCs/>
        </w:rPr>
      </w:pPr>
      <w:r w:rsidRPr="006D7C97">
        <w:rPr>
          <w:b/>
          <w:bCs/>
          <w:noProof/>
        </w:rPr>
        <w:lastRenderedPageBreak/>
        <w:drawing>
          <wp:anchor distT="0" distB="0" distL="114300" distR="114300" simplePos="0" relativeHeight="251723776" behindDoc="0" locked="0" layoutInCell="1" allowOverlap="1" wp14:anchorId="241DCE5B" wp14:editId="4F369D71">
            <wp:simplePos x="0" y="0"/>
            <wp:positionH relativeFrom="column">
              <wp:posOffset>2699385</wp:posOffset>
            </wp:positionH>
            <wp:positionV relativeFrom="paragraph">
              <wp:posOffset>-1904</wp:posOffset>
            </wp:positionV>
            <wp:extent cx="2131586" cy="1600200"/>
            <wp:effectExtent l="0" t="0" r="2540" b="0"/>
            <wp:wrapNone/>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5"/>
                    <a:stretch>
                      <a:fillRect/>
                    </a:stretch>
                  </pic:blipFill>
                  <pic:spPr>
                    <a:xfrm>
                      <a:off x="0" y="0"/>
                      <a:ext cx="2137257" cy="1604458"/>
                    </a:xfrm>
                    <a:prstGeom prst="rect">
                      <a:avLst/>
                    </a:prstGeom>
                  </pic:spPr>
                </pic:pic>
              </a:graphicData>
            </a:graphic>
            <wp14:sizeRelH relativeFrom="margin">
              <wp14:pctWidth>0</wp14:pctWidth>
            </wp14:sizeRelH>
            <wp14:sizeRelV relativeFrom="margin">
              <wp14:pctHeight>0</wp14:pctHeight>
            </wp14:sizeRelV>
          </wp:anchor>
        </w:drawing>
      </w:r>
      <w:r w:rsidR="00D44645" w:rsidRPr="00D44645">
        <w:rPr>
          <w:b/>
          <w:bCs/>
          <w:noProof/>
        </w:rPr>
        <w:drawing>
          <wp:anchor distT="0" distB="0" distL="114300" distR="114300" simplePos="0" relativeHeight="251722752" behindDoc="0" locked="0" layoutInCell="1" allowOverlap="1" wp14:anchorId="14923782" wp14:editId="565B7F07">
            <wp:simplePos x="0" y="0"/>
            <wp:positionH relativeFrom="column">
              <wp:posOffset>175260</wp:posOffset>
            </wp:positionH>
            <wp:positionV relativeFrom="paragraph">
              <wp:posOffset>-1905</wp:posOffset>
            </wp:positionV>
            <wp:extent cx="2020111" cy="1600200"/>
            <wp:effectExtent l="0" t="0" r="0" b="0"/>
            <wp:wrapNone/>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6"/>
                    <a:stretch>
                      <a:fillRect/>
                    </a:stretch>
                  </pic:blipFill>
                  <pic:spPr>
                    <a:xfrm>
                      <a:off x="0" y="0"/>
                      <a:ext cx="2033338" cy="1610678"/>
                    </a:xfrm>
                    <a:prstGeom prst="rect">
                      <a:avLst/>
                    </a:prstGeom>
                  </pic:spPr>
                </pic:pic>
              </a:graphicData>
            </a:graphic>
            <wp14:sizeRelH relativeFrom="margin">
              <wp14:pctWidth>0</wp14:pctWidth>
            </wp14:sizeRelH>
            <wp14:sizeRelV relativeFrom="margin">
              <wp14:pctHeight>0</wp14:pctHeight>
            </wp14:sizeRelV>
          </wp:anchor>
        </w:drawing>
      </w:r>
      <w:r w:rsidR="002E614A">
        <w:rPr>
          <w:b/>
          <w:bCs/>
        </w:rPr>
        <w:t>3a</w:t>
      </w:r>
      <w:r w:rsidR="00D44645">
        <w:rPr>
          <w:b/>
          <w:bCs/>
        </w:rPr>
        <w:tab/>
      </w:r>
      <w:r w:rsidR="00D44645">
        <w:rPr>
          <w:b/>
          <w:bCs/>
        </w:rPr>
        <w:tab/>
      </w:r>
      <w:r w:rsidR="00D44645">
        <w:rPr>
          <w:b/>
          <w:bCs/>
        </w:rPr>
        <w:tab/>
      </w:r>
      <w:r w:rsidR="00D44645">
        <w:rPr>
          <w:b/>
          <w:bCs/>
        </w:rPr>
        <w:tab/>
      </w:r>
      <w:r w:rsidR="00D44645">
        <w:rPr>
          <w:b/>
          <w:bCs/>
        </w:rPr>
        <w:tab/>
      </w:r>
      <w:r w:rsidR="00D44645">
        <w:rPr>
          <w:b/>
          <w:bCs/>
        </w:rPr>
        <w:tab/>
      </w:r>
      <w:r w:rsidR="00D44645">
        <w:rPr>
          <w:b/>
          <w:bCs/>
        </w:rPr>
        <w:tab/>
      </w:r>
      <w:r w:rsidR="00B0471F">
        <w:rPr>
          <w:b/>
          <w:bCs/>
        </w:rPr>
        <w:t>3b</w:t>
      </w:r>
    </w:p>
    <w:p w14:paraId="75D3E11B" w14:textId="77777777" w:rsidR="006D7C97" w:rsidRDefault="006D7C97">
      <w:pPr>
        <w:spacing w:after="0" w:line="240" w:lineRule="auto"/>
        <w:rPr>
          <w:b/>
          <w:bCs/>
        </w:rPr>
      </w:pPr>
    </w:p>
    <w:p w14:paraId="4626595B" w14:textId="491EEF5F" w:rsidR="006D7C97" w:rsidRDefault="006D7C97">
      <w:pPr>
        <w:spacing w:after="0" w:line="240" w:lineRule="auto"/>
        <w:rPr>
          <w:b/>
          <w:bCs/>
        </w:rPr>
      </w:pPr>
    </w:p>
    <w:p w14:paraId="2D605238" w14:textId="77777777" w:rsidR="006D7C97" w:rsidRDefault="006D7C97">
      <w:pPr>
        <w:spacing w:after="0" w:line="240" w:lineRule="auto"/>
        <w:rPr>
          <w:b/>
          <w:bCs/>
        </w:rPr>
      </w:pPr>
    </w:p>
    <w:p w14:paraId="0232BB62" w14:textId="77777777" w:rsidR="006D7C97" w:rsidRDefault="006D7C97">
      <w:pPr>
        <w:spacing w:after="0" w:line="240" w:lineRule="auto"/>
        <w:rPr>
          <w:b/>
          <w:bCs/>
        </w:rPr>
      </w:pPr>
    </w:p>
    <w:p w14:paraId="365F490A" w14:textId="77777777" w:rsidR="006D7C97" w:rsidRDefault="006D7C97">
      <w:pPr>
        <w:spacing w:after="0" w:line="240" w:lineRule="auto"/>
        <w:rPr>
          <w:b/>
          <w:bCs/>
        </w:rPr>
      </w:pPr>
    </w:p>
    <w:p w14:paraId="0D35C831" w14:textId="2A5FCA28" w:rsidR="006D7C97" w:rsidRDefault="006D7C97">
      <w:pPr>
        <w:spacing w:after="0" w:line="240" w:lineRule="auto"/>
        <w:rPr>
          <w:b/>
          <w:bCs/>
        </w:rPr>
      </w:pPr>
    </w:p>
    <w:p w14:paraId="34EF5E78" w14:textId="77777777" w:rsidR="006D7C97" w:rsidRDefault="006D7C97">
      <w:pPr>
        <w:spacing w:after="0" w:line="240" w:lineRule="auto"/>
        <w:rPr>
          <w:b/>
          <w:bCs/>
        </w:rPr>
      </w:pPr>
    </w:p>
    <w:p w14:paraId="739EBEFC" w14:textId="77777777" w:rsidR="006D7C97" w:rsidRDefault="006D7C97">
      <w:pPr>
        <w:spacing w:after="0" w:line="240" w:lineRule="auto"/>
        <w:rPr>
          <w:b/>
          <w:bCs/>
        </w:rPr>
      </w:pPr>
    </w:p>
    <w:p w14:paraId="3F7E930E" w14:textId="1BCD3246" w:rsidR="006D7C97" w:rsidRDefault="00A12083">
      <w:pPr>
        <w:spacing w:after="0" w:line="240" w:lineRule="auto"/>
        <w:rPr>
          <w:b/>
          <w:bCs/>
        </w:rPr>
      </w:pPr>
      <w:r w:rsidRPr="00A12083">
        <w:rPr>
          <w:b/>
          <w:bCs/>
          <w:noProof/>
        </w:rPr>
        <w:drawing>
          <wp:anchor distT="0" distB="0" distL="114300" distR="114300" simplePos="0" relativeHeight="251724800" behindDoc="0" locked="0" layoutInCell="1" allowOverlap="1" wp14:anchorId="49A8E0E0" wp14:editId="087991A4">
            <wp:simplePos x="0" y="0"/>
            <wp:positionH relativeFrom="column">
              <wp:posOffset>180340</wp:posOffset>
            </wp:positionH>
            <wp:positionV relativeFrom="paragraph">
              <wp:posOffset>168275</wp:posOffset>
            </wp:positionV>
            <wp:extent cx="2017395" cy="1457325"/>
            <wp:effectExtent l="0" t="0" r="1905" b="9525"/>
            <wp:wrapNone/>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7"/>
                    <a:stretch>
                      <a:fillRect/>
                    </a:stretch>
                  </pic:blipFill>
                  <pic:spPr>
                    <a:xfrm>
                      <a:off x="0" y="0"/>
                      <a:ext cx="2017395" cy="1457325"/>
                    </a:xfrm>
                    <a:prstGeom prst="rect">
                      <a:avLst/>
                    </a:prstGeom>
                  </pic:spPr>
                </pic:pic>
              </a:graphicData>
            </a:graphic>
            <wp14:sizeRelH relativeFrom="margin">
              <wp14:pctWidth>0</wp14:pctWidth>
            </wp14:sizeRelH>
            <wp14:sizeRelV relativeFrom="margin">
              <wp14:pctHeight>0</wp14:pctHeight>
            </wp14:sizeRelV>
          </wp:anchor>
        </w:drawing>
      </w:r>
    </w:p>
    <w:p w14:paraId="25E75941" w14:textId="77777777" w:rsidR="007B6FB2" w:rsidRDefault="006D7C97">
      <w:pPr>
        <w:spacing w:after="0" w:line="240" w:lineRule="auto"/>
        <w:rPr>
          <w:b/>
          <w:bCs/>
        </w:rPr>
      </w:pPr>
      <w:r>
        <w:rPr>
          <w:b/>
          <w:bCs/>
        </w:rPr>
        <w:t>3b</w:t>
      </w:r>
      <w:r w:rsidR="00A12083">
        <w:rPr>
          <w:b/>
          <w:bCs/>
        </w:rPr>
        <w:tab/>
      </w:r>
      <w:r w:rsidR="00A12083">
        <w:rPr>
          <w:b/>
          <w:bCs/>
        </w:rPr>
        <w:tab/>
      </w:r>
      <w:r w:rsidR="00A12083">
        <w:rPr>
          <w:b/>
          <w:bCs/>
        </w:rPr>
        <w:tab/>
      </w:r>
      <w:r w:rsidR="00A12083">
        <w:rPr>
          <w:b/>
          <w:bCs/>
        </w:rPr>
        <w:tab/>
      </w:r>
      <w:r w:rsidR="00A12083">
        <w:rPr>
          <w:b/>
          <w:bCs/>
        </w:rPr>
        <w:tab/>
      </w:r>
      <w:r w:rsidR="00A12083">
        <w:rPr>
          <w:b/>
          <w:bCs/>
        </w:rPr>
        <w:tab/>
      </w:r>
      <w:r w:rsidR="00A12083">
        <w:rPr>
          <w:b/>
          <w:bCs/>
        </w:rPr>
        <w:tab/>
        <w:t xml:space="preserve">3c </w:t>
      </w:r>
      <w:r w:rsidR="00603F59">
        <w:rPr>
          <w:b/>
          <w:bCs/>
        </w:rPr>
        <w:t xml:space="preserve">f(2x)  </w:t>
      </w:r>
      <m:oMath>
        <m:r>
          <m:rPr>
            <m:sty m:val="bi"/>
          </m:rPr>
          <w:rPr>
            <w:rFonts w:ascii="Cambria Math" w:hAnsi="Cambria Math"/>
          </w:rPr>
          <m:t>=</m:t>
        </m:r>
        <m:r>
          <w:rPr>
            <w:rFonts w:ascii="Cambria Math" w:hAnsi="Cambria Math"/>
          </w:rPr>
          <m:t>(2x)</m:t>
        </m:r>
        <m:sSup>
          <m:sSupPr>
            <m:ctrlPr>
              <w:rPr>
                <w:rFonts w:ascii="Cambria Math" w:hAnsi="Cambria Math"/>
                <w:i/>
              </w:rPr>
            </m:ctrlPr>
          </m:sSupPr>
          <m:e>
            <m:r>
              <w:rPr>
                <w:rFonts w:ascii="Cambria Math" w:hAnsi="Cambria Math"/>
              </w:rPr>
              <m:t>(2x-4)</m:t>
            </m:r>
          </m:e>
          <m:sup>
            <m:r>
              <w:rPr>
                <w:rFonts w:ascii="Cambria Math" w:hAnsi="Cambria Math"/>
              </w:rPr>
              <m:t>2</m:t>
            </m:r>
          </m:sup>
        </m:sSup>
      </m:oMath>
      <w:r>
        <w:rPr>
          <w:b/>
          <w:bCs/>
        </w:rPr>
        <w:t xml:space="preserve"> </w:t>
      </w:r>
      <w:r w:rsidR="00B0471F">
        <w:rPr>
          <w:b/>
          <w:bCs/>
        </w:rPr>
        <w:t xml:space="preserve"> </w:t>
      </w:r>
      <w:r w:rsidR="00BB2EA0">
        <w:rPr>
          <w:b/>
          <w:bCs/>
        </w:rPr>
        <w:t xml:space="preserve">  </w:t>
      </w:r>
      <w:r w:rsidR="00426754">
        <w:rPr>
          <w:b/>
          <w:bCs/>
        </w:rPr>
        <w:t xml:space="preserve"> </w:t>
      </w:r>
      <w:r w:rsidR="00426754">
        <w:t xml:space="preserve"> </w:t>
      </w:r>
      <w:r w:rsidR="008C1A7D">
        <w:rPr>
          <w:b/>
          <w:bCs/>
        </w:rPr>
        <w:t xml:space="preserve"> </w:t>
      </w:r>
    </w:p>
    <w:p w14:paraId="3FDB150F" w14:textId="77777777" w:rsidR="007B6FB2" w:rsidRDefault="007B6FB2">
      <w:pPr>
        <w:spacing w:after="0" w:line="240" w:lineRule="auto"/>
        <w:rPr>
          <w:b/>
          <w:bCs/>
        </w:rPr>
      </w:pPr>
    </w:p>
    <w:p w14:paraId="39613F78" w14:textId="77777777" w:rsidR="007B6FB2" w:rsidRDefault="007B6FB2">
      <w:pPr>
        <w:spacing w:after="0" w:line="240" w:lineRule="auto"/>
        <w:rPr>
          <w:b/>
          <w:bCs/>
        </w:rPr>
      </w:pPr>
    </w:p>
    <w:p w14:paraId="6333C757" w14:textId="0457FCC2" w:rsidR="007B6FB2" w:rsidRDefault="007B6FB2">
      <w:pPr>
        <w:spacing w:after="0" w:line="240" w:lineRule="auto"/>
        <w:rPr>
          <w:b/>
          <w:bCs/>
        </w:rPr>
      </w:pPr>
    </w:p>
    <w:p w14:paraId="627BD511" w14:textId="0FB798E3" w:rsidR="007B6FB2" w:rsidRDefault="007B6FB2">
      <w:pPr>
        <w:spacing w:after="0" w:line="240" w:lineRule="auto"/>
        <w:rPr>
          <w:b/>
          <w:bCs/>
        </w:rPr>
      </w:pPr>
    </w:p>
    <w:p w14:paraId="6527A065" w14:textId="5ADE1A0A" w:rsidR="007B6FB2" w:rsidRDefault="007B6FB2">
      <w:pPr>
        <w:spacing w:after="0" w:line="240" w:lineRule="auto"/>
        <w:rPr>
          <w:b/>
          <w:bCs/>
        </w:rPr>
      </w:pPr>
    </w:p>
    <w:p w14:paraId="2E59E0BF" w14:textId="77777777" w:rsidR="007B6FB2" w:rsidRDefault="007B6FB2">
      <w:pPr>
        <w:spacing w:after="0" w:line="240" w:lineRule="auto"/>
        <w:rPr>
          <w:b/>
          <w:bCs/>
        </w:rPr>
      </w:pPr>
    </w:p>
    <w:p w14:paraId="7B840BFD" w14:textId="76479FE2" w:rsidR="007B6FB2" w:rsidRDefault="007B6FB2">
      <w:pPr>
        <w:spacing w:after="0" w:line="240" w:lineRule="auto"/>
        <w:rPr>
          <w:b/>
          <w:bCs/>
        </w:rPr>
      </w:pPr>
    </w:p>
    <w:p w14:paraId="339137E4" w14:textId="74040C60" w:rsidR="007B6FB2" w:rsidRDefault="006B0094">
      <w:pPr>
        <w:spacing w:after="0" w:line="240" w:lineRule="auto"/>
        <w:rPr>
          <w:b/>
          <w:bCs/>
        </w:rPr>
      </w:pPr>
      <w:r w:rsidRPr="006B0094">
        <w:rPr>
          <w:b/>
          <w:bCs/>
          <w:noProof/>
        </w:rPr>
        <w:drawing>
          <wp:anchor distT="0" distB="0" distL="114300" distR="114300" simplePos="0" relativeHeight="251726848" behindDoc="0" locked="0" layoutInCell="1" allowOverlap="1" wp14:anchorId="7B506959" wp14:editId="08A7E317">
            <wp:simplePos x="0" y="0"/>
            <wp:positionH relativeFrom="column">
              <wp:posOffset>2699386</wp:posOffset>
            </wp:positionH>
            <wp:positionV relativeFrom="paragraph">
              <wp:posOffset>173355</wp:posOffset>
            </wp:positionV>
            <wp:extent cx="2007622" cy="1937385"/>
            <wp:effectExtent l="0" t="0" r="0" b="5715"/>
            <wp:wrapNone/>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8"/>
                    <a:stretch>
                      <a:fillRect/>
                    </a:stretch>
                  </pic:blipFill>
                  <pic:spPr>
                    <a:xfrm>
                      <a:off x="0" y="0"/>
                      <a:ext cx="2013252" cy="1942818"/>
                    </a:xfrm>
                    <a:prstGeom prst="rect">
                      <a:avLst/>
                    </a:prstGeom>
                  </pic:spPr>
                </pic:pic>
              </a:graphicData>
            </a:graphic>
            <wp14:sizeRelH relativeFrom="margin">
              <wp14:pctWidth>0</wp14:pctWidth>
            </wp14:sizeRelH>
            <wp14:sizeRelV relativeFrom="margin">
              <wp14:pctHeight>0</wp14:pctHeight>
            </wp14:sizeRelV>
          </wp:anchor>
        </w:drawing>
      </w:r>
      <w:r w:rsidR="007339F0" w:rsidRPr="007339F0">
        <w:rPr>
          <w:b/>
          <w:bCs/>
          <w:noProof/>
        </w:rPr>
        <w:drawing>
          <wp:anchor distT="0" distB="0" distL="114300" distR="114300" simplePos="0" relativeHeight="251725824" behindDoc="0" locked="0" layoutInCell="1" allowOverlap="1" wp14:anchorId="5EB50649" wp14:editId="708FF8B7">
            <wp:simplePos x="0" y="0"/>
            <wp:positionH relativeFrom="column">
              <wp:posOffset>175260</wp:posOffset>
            </wp:positionH>
            <wp:positionV relativeFrom="paragraph">
              <wp:posOffset>173355</wp:posOffset>
            </wp:positionV>
            <wp:extent cx="2019935" cy="1937728"/>
            <wp:effectExtent l="0" t="0" r="0" b="5715"/>
            <wp:wrapNone/>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9"/>
                    <a:stretch>
                      <a:fillRect/>
                    </a:stretch>
                  </pic:blipFill>
                  <pic:spPr>
                    <a:xfrm>
                      <a:off x="0" y="0"/>
                      <a:ext cx="2022451" cy="1940141"/>
                    </a:xfrm>
                    <a:prstGeom prst="rect">
                      <a:avLst/>
                    </a:prstGeom>
                  </pic:spPr>
                </pic:pic>
              </a:graphicData>
            </a:graphic>
            <wp14:sizeRelH relativeFrom="margin">
              <wp14:pctWidth>0</wp14:pctWidth>
            </wp14:sizeRelH>
            <wp14:sizeRelV relativeFrom="margin">
              <wp14:pctHeight>0</wp14:pctHeight>
            </wp14:sizeRelV>
          </wp:anchor>
        </w:drawing>
      </w:r>
    </w:p>
    <w:p w14:paraId="021484BD" w14:textId="0651FBE3" w:rsidR="006B0094" w:rsidRDefault="007B6FB2">
      <w:pPr>
        <w:spacing w:after="0" w:line="240" w:lineRule="auto"/>
        <w:rPr>
          <w:b/>
          <w:bCs/>
        </w:rPr>
      </w:pPr>
      <w:r>
        <w:rPr>
          <w:b/>
          <w:bCs/>
        </w:rPr>
        <w:t>4</w:t>
      </w:r>
      <w:r w:rsidR="007339F0">
        <w:rPr>
          <w:b/>
          <w:bCs/>
        </w:rPr>
        <w:t>a</w:t>
      </w:r>
      <w:r w:rsidR="007339F0">
        <w:rPr>
          <w:b/>
          <w:bCs/>
        </w:rPr>
        <w:tab/>
      </w:r>
      <w:r w:rsidR="007339F0">
        <w:rPr>
          <w:b/>
          <w:bCs/>
        </w:rPr>
        <w:tab/>
      </w:r>
      <w:r w:rsidR="007339F0">
        <w:rPr>
          <w:b/>
          <w:bCs/>
        </w:rPr>
        <w:tab/>
      </w:r>
      <w:r w:rsidR="007339F0">
        <w:rPr>
          <w:b/>
          <w:bCs/>
        </w:rPr>
        <w:tab/>
      </w:r>
      <w:r w:rsidR="007339F0">
        <w:rPr>
          <w:b/>
          <w:bCs/>
        </w:rPr>
        <w:tab/>
      </w:r>
      <w:r w:rsidR="007339F0">
        <w:rPr>
          <w:b/>
          <w:bCs/>
        </w:rPr>
        <w:tab/>
      </w:r>
      <w:r w:rsidR="007339F0">
        <w:rPr>
          <w:b/>
          <w:bCs/>
        </w:rPr>
        <w:tab/>
        <w:t>4b</w:t>
      </w:r>
    </w:p>
    <w:p w14:paraId="50FD1E74" w14:textId="6EFE24F6" w:rsidR="006B0094" w:rsidRDefault="006B0094">
      <w:pPr>
        <w:spacing w:after="0" w:line="240" w:lineRule="auto"/>
        <w:rPr>
          <w:b/>
          <w:bCs/>
        </w:rPr>
      </w:pPr>
    </w:p>
    <w:p w14:paraId="493CF295" w14:textId="77777777" w:rsidR="006B0094" w:rsidRDefault="006B0094">
      <w:pPr>
        <w:spacing w:after="0" w:line="240" w:lineRule="auto"/>
        <w:rPr>
          <w:b/>
          <w:bCs/>
        </w:rPr>
      </w:pPr>
    </w:p>
    <w:p w14:paraId="3AB8B2F6" w14:textId="77777777" w:rsidR="006B0094" w:rsidRDefault="006B0094">
      <w:pPr>
        <w:spacing w:after="0" w:line="240" w:lineRule="auto"/>
        <w:rPr>
          <w:b/>
          <w:bCs/>
        </w:rPr>
      </w:pPr>
    </w:p>
    <w:p w14:paraId="1E52273E" w14:textId="099A4652" w:rsidR="006B0094" w:rsidRDefault="006B0094">
      <w:pPr>
        <w:spacing w:after="0" w:line="240" w:lineRule="auto"/>
        <w:rPr>
          <w:b/>
          <w:bCs/>
        </w:rPr>
      </w:pPr>
    </w:p>
    <w:p w14:paraId="47BE4BFF" w14:textId="77777777" w:rsidR="006B0094" w:rsidRDefault="006B0094">
      <w:pPr>
        <w:spacing w:after="0" w:line="240" w:lineRule="auto"/>
        <w:rPr>
          <w:b/>
          <w:bCs/>
        </w:rPr>
      </w:pPr>
    </w:p>
    <w:p w14:paraId="552D6B83" w14:textId="7391FDF5" w:rsidR="006B0094" w:rsidRDefault="006B0094">
      <w:pPr>
        <w:spacing w:after="0" w:line="240" w:lineRule="auto"/>
        <w:rPr>
          <w:b/>
          <w:bCs/>
        </w:rPr>
      </w:pPr>
    </w:p>
    <w:p w14:paraId="07C82922" w14:textId="77777777" w:rsidR="006B0094" w:rsidRDefault="006B0094">
      <w:pPr>
        <w:spacing w:after="0" w:line="240" w:lineRule="auto"/>
        <w:rPr>
          <w:b/>
          <w:bCs/>
        </w:rPr>
      </w:pPr>
    </w:p>
    <w:p w14:paraId="0FE77308" w14:textId="77777777" w:rsidR="006B0094" w:rsidRDefault="006B0094">
      <w:pPr>
        <w:spacing w:after="0" w:line="240" w:lineRule="auto"/>
        <w:rPr>
          <w:b/>
          <w:bCs/>
        </w:rPr>
      </w:pPr>
    </w:p>
    <w:p w14:paraId="2CB7EE90" w14:textId="77777777" w:rsidR="006B0094" w:rsidRDefault="006B0094">
      <w:pPr>
        <w:spacing w:after="0" w:line="240" w:lineRule="auto"/>
        <w:rPr>
          <w:b/>
          <w:bCs/>
        </w:rPr>
      </w:pPr>
    </w:p>
    <w:p w14:paraId="0A31130E" w14:textId="04DC9EBC" w:rsidR="006B0094" w:rsidRDefault="006B0094">
      <w:pPr>
        <w:spacing w:after="0" w:line="240" w:lineRule="auto"/>
        <w:rPr>
          <w:b/>
          <w:bCs/>
        </w:rPr>
      </w:pPr>
    </w:p>
    <w:p w14:paraId="0814C71D" w14:textId="6109583E" w:rsidR="006B0094" w:rsidRDefault="003A42B4">
      <w:pPr>
        <w:spacing w:after="0" w:line="240" w:lineRule="auto"/>
        <w:rPr>
          <w:b/>
          <w:bCs/>
        </w:rPr>
      </w:pPr>
      <w:r w:rsidRPr="003A42B4">
        <w:rPr>
          <w:b/>
          <w:bCs/>
          <w:noProof/>
        </w:rPr>
        <w:drawing>
          <wp:anchor distT="0" distB="0" distL="114300" distR="114300" simplePos="0" relativeHeight="251727872" behindDoc="0" locked="0" layoutInCell="1" allowOverlap="1" wp14:anchorId="66D86197" wp14:editId="7DCB3F6A">
            <wp:simplePos x="0" y="0"/>
            <wp:positionH relativeFrom="column">
              <wp:posOffset>175260</wp:posOffset>
            </wp:positionH>
            <wp:positionV relativeFrom="paragraph">
              <wp:posOffset>174625</wp:posOffset>
            </wp:positionV>
            <wp:extent cx="2019935" cy="1949879"/>
            <wp:effectExtent l="0" t="0" r="0" b="0"/>
            <wp:wrapNone/>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0"/>
                    <a:stretch>
                      <a:fillRect/>
                    </a:stretch>
                  </pic:blipFill>
                  <pic:spPr>
                    <a:xfrm>
                      <a:off x="0" y="0"/>
                      <a:ext cx="2022487" cy="1952343"/>
                    </a:xfrm>
                    <a:prstGeom prst="rect">
                      <a:avLst/>
                    </a:prstGeom>
                  </pic:spPr>
                </pic:pic>
              </a:graphicData>
            </a:graphic>
            <wp14:sizeRelH relativeFrom="margin">
              <wp14:pctWidth>0</wp14:pctWidth>
            </wp14:sizeRelH>
            <wp14:sizeRelV relativeFrom="margin">
              <wp14:pctHeight>0</wp14:pctHeight>
            </wp14:sizeRelV>
          </wp:anchor>
        </w:drawing>
      </w:r>
    </w:p>
    <w:p w14:paraId="1905F018" w14:textId="703443F9" w:rsidR="006D6E47" w:rsidRDefault="006B0094">
      <w:pPr>
        <w:spacing w:after="0" w:line="240" w:lineRule="auto"/>
        <w:rPr>
          <w:b/>
          <w:bCs/>
        </w:rPr>
      </w:pPr>
      <w:r>
        <w:rPr>
          <w:b/>
          <w:bCs/>
        </w:rPr>
        <w:t>4b</w:t>
      </w:r>
      <w:r w:rsidR="003A42B4">
        <w:rPr>
          <w:b/>
          <w:bCs/>
        </w:rPr>
        <w:tab/>
      </w:r>
      <w:r w:rsidR="003A42B4">
        <w:rPr>
          <w:b/>
          <w:bCs/>
        </w:rPr>
        <w:tab/>
      </w:r>
      <w:r w:rsidR="003A42B4">
        <w:rPr>
          <w:b/>
          <w:bCs/>
        </w:rPr>
        <w:tab/>
      </w:r>
      <w:r w:rsidR="003A42B4">
        <w:rPr>
          <w:b/>
          <w:bCs/>
        </w:rPr>
        <w:tab/>
      </w:r>
      <w:r w:rsidR="003A42B4">
        <w:rPr>
          <w:b/>
          <w:bCs/>
        </w:rPr>
        <w:tab/>
      </w:r>
      <w:r w:rsidR="003A42B4">
        <w:rPr>
          <w:b/>
          <w:bCs/>
        </w:rPr>
        <w:tab/>
      </w:r>
      <w:r w:rsidR="003A42B4">
        <w:rPr>
          <w:b/>
          <w:bCs/>
        </w:rPr>
        <w:tab/>
        <w:t>4c</w:t>
      </w:r>
      <w:r w:rsidR="002456A8">
        <w:rPr>
          <w:b/>
          <w:bCs/>
        </w:rPr>
        <w:t xml:space="preserve"> </w:t>
      </w:r>
      <w:r>
        <w:rPr>
          <w:b/>
          <w:bCs/>
        </w:rPr>
        <w:t xml:space="preserve"> </w:t>
      </w:r>
      <m:oMath>
        <m:r>
          <w:rPr>
            <w:rFonts w:ascii="Cambria Math" w:hAnsi="Cambria Math"/>
          </w:rPr>
          <m:t>3f</m:t>
        </m:r>
        <m:d>
          <m:dPr>
            <m:ctrlPr>
              <w:rPr>
                <w:rFonts w:ascii="Cambria Math" w:hAnsi="Cambria Math"/>
                <w:i/>
              </w:rPr>
            </m:ctrlPr>
          </m:dPr>
          <m:e>
            <m:r>
              <w:rPr>
                <w:rFonts w:ascii="Cambria Math" w:hAnsi="Cambria Math"/>
              </w:rPr>
              <m:t>x</m:t>
            </m:r>
          </m:e>
        </m:d>
        <m:r>
          <w:rPr>
            <w:rFonts w:ascii="Cambria Math" w:hAnsi="Cambria Math"/>
          </w:rPr>
          <m:t>= 3</m:t>
        </m:r>
        <m:sSup>
          <m:sSupPr>
            <m:ctrlPr>
              <w:rPr>
                <w:rFonts w:ascii="Cambria Math" w:hAnsi="Cambria Math"/>
                <w:i/>
              </w:rPr>
            </m:ctrlPr>
          </m:sSupPr>
          <m:e>
            <m:r>
              <w:rPr>
                <w:rFonts w:ascii="Cambria Math" w:hAnsi="Cambria Math"/>
              </w:rPr>
              <m:t>x</m:t>
            </m:r>
          </m:e>
          <m:sup>
            <m:r>
              <w:rPr>
                <w:rFonts w:ascii="Cambria Math" w:hAnsi="Cambria Math"/>
              </w:rPr>
              <m:t>2</m:t>
            </m:r>
          </m:sup>
        </m:sSup>
        <m:d>
          <m:dPr>
            <m:ctrlPr>
              <w:rPr>
                <w:rFonts w:ascii="Cambria Math" w:hAnsi="Cambria Math"/>
                <w:i/>
              </w:rPr>
            </m:ctrlPr>
          </m:dPr>
          <m:e>
            <m:r>
              <w:rPr>
                <w:rFonts w:ascii="Cambria Math" w:hAnsi="Cambria Math"/>
              </w:rPr>
              <m:t>x-2</m:t>
            </m:r>
          </m:e>
        </m:d>
        <m:d>
          <m:dPr>
            <m:ctrlPr>
              <w:rPr>
                <w:rFonts w:ascii="Cambria Math" w:hAnsi="Cambria Math"/>
                <w:i/>
              </w:rPr>
            </m:ctrlPr>
          </m:dPr>
          <m:e>
            <m:r>
              <w:rPr>
                <w:rFonts w:ascii="Cambria Math" w:hAnsi="Cambria Math"/>
              </w:rPr>
              <m:t>x+1</m:t>
            </m:r>
          </m:e>
        </m:d>
      </m:oMath>
      <w:r w:rsidR="007339F0">
        <w:rPr>
          <w:b/>
          <w:bCs/>
        </w:rPr>
        <w:t xml:space="preserve"> </w:t>
      </w:r>
    </w:p>
    <w:p w14:paraId="724F8546" w14:textId="77777777" w:rsidR="006D6E47" w:rsidRDefault="006D6E47">
      <w:pPr>
        <w:spacing w:after="0" w:line="240" w:lineRule="auto"/>
        <w:rPr>
          <w:b/>
          <w:bCs/>
        </w:rPr>
      </w:pPr>
    </w:p>
    <w:p w14:paraId="1EE1D9C7" w14:textId="7D4B5F19" w:rsidR="006D6E47" w:rsidRDefault="006D6E47">
      <w:pPr>
        <w:spacing w:after="0" w:line="240" w:lineRule="auto"/>
        <w:rPr>
          <w:b/>
          <w:bCs/>
        </w:rPr>
      </w:pPr>
    </w:p>
    <w:p w14:paraId="2ED172FF" w14:textId="77777777" w:rsidR="006D6E47" w:rsidRDefault="006D6E47">
      <w:pPr>
        <w:spacing w:after="0" w:line="240" w:lineRule="auto"/>
        <w:rPr>
          <w:b/>
          <w:bCs/>
        </w:rPr>
      </w:pPr>
    </w:p>
    <w:p w14:paraId="7FD9CC52" w14:textId="63359283" w:rsidR="006D6E47" w:rsidRDefault="006D6E47">
      <w:pPr>
        <w:spacing w:after="0" w:line="240" w:lineRule="auto"/>
        <w:rPr>
          <w:b/>
          <w:bCs/>
        </w:rPr>
      </w:pPr>
    </w:p>
    <w:p w14:paraId="14EF9D5F" w14:textId="77777777" w:rsidR="006D6E47" w:rsidRDefault="006D6E47">
      <w:pPr>
        <w:spacing w:after="0" w:line="240" w:lineRule="auto"/>
        <w:rPr>
          <w:b/>
          <w:bCs/>
        </w:rPr>
      </w:pPr>
    </w:p>
    <w:p w14:paraId="6C25033A" w14:textId="77777777" w:rsidR="006D6E47" w:rsidRDefault="006D6E47">
      <w:pPr>
        <w:spacing w:after="0" w:line="240" w:lineRule="auto"/>
        <w:rPr>
          <w:b/>
          <w:bCs/>
        </w:rPr>
      </w:pPr>
    </w:p>
    <w:p w14:paraId="2370D802" w14:textId="77777777" w:rsidR="006D6E47" w:rsidRDefault="006D6E47">
      <w:pPr>
        <w:spacing w:after="0" w:line="240" w:lineRule="auto"/>
        <w:rPr>
          <w:b/>
          <w:bCs/>
        </w:rPr>
      </w:pPr>
    </w:p>
    <w:p w14:paraId="2C20A38D" w14:textId="080C39E7" w:rsidR="006D6E47" w:rsidRDefault="006D6E47">
      <w:pPr>
        <w:spacing w:after="0" w:line="240" w:lineRule="auto"/>
        <w:rPr>
          <w:b/>
          <w:bCs/>
        </w:rPr>
      </w:pPr>
    </w:p>
    <w:p w14:paraId="5875F177" w14:textId="422CA5C7" w:rsidR="006D6E47" w:rsidRDefault="006D6E47">
      <w:pPr>
        <w:spacing w:after="0" w:line="240" w:lineRule="auto"/>
        <w:rPr>
          <w:b/>
          <w:bCs/>
        </w:rPr>
      </w:pPr>
    </w:p>
    <w:p w14:paraId="58D05A8E" w14:textId="77777777" w:rsidR="006D6E47" w:rsidRDefault="006D6E47">
      <w:pPr>
        <w:spacing w:after="0" w:line="240" w:lineRule="auto"/>
        <w:rPr>
          <w:b/>
          <w:bCs/>
        </w:rPr>
      </w:pPr>
    </w:p>
    <w:p w14:paraId="3ECA67BB" w14:textId="382E4E39" w:rsidR="006D6E47" w:rsidRDefault="006D6E47">
      <w:pPr>
        <w:spacing w:after="0" w:line="240" w:lineRule="auto"/>
        <w:rPr>
          <w:b/>
          <w:bCs/>
        </w:rPr>
      </w:pPr>
    </w:p>
    <w:p w14:paraId="0C396EF7" w14:textId="77777777" w:rsidR="00C3334C" w:rsidRDefault="00C3334C">
      <w:pPr>
        <w:spacing w:after="0" w:line="240" w:lineRule="auto"/>
        <w:rPr>
          <w:b/>
          <w:bCs/>
        </w:rPr>
      </w:pPr>
      <w:r w:rsidRPr="00C3334C">
        <w:rPr>
          <w:b/>
          <w:bCs/>
          <w:noProof/>
        </w:rPr>
        <w:drawing>
          <wp:anchor distT="0" distB="0" distL="114300" distR="114300" simplePos="0" relativeHeight="251729920" behindDoc="0" locked="0" layoutInCell="1" allowOverlap="1" wp14:anchorId="54E31A22" wp14:editId="3B3A4B36">
            <wp:simplePos x="0" y="0"/>
            <wp:positionH relativeFrom="column">
              <wp:posOffset>2733040</wp:posOffset>
            </wp:positionH>
            <wp:positionV relativeFrom="paragraph">
              <wp:posOffset>9525</wp:posOffset>
            </wp:positionV>
            <wp:extent cx="2009775" cy="1908810"/>
            <wp:effectExtent l="0" t="0" r="9525" b="0"/>
            <wp:wrapNone/>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1"/>
                    <a:stretch>
                      <a:fillRect/>
                    </a:stretch>
                  </pic:blipFill>
                  <pic:spPr>
                    <a:xfrm>
                      <a:off x="0" y="0"/>
                      <a:ext cx="2009775" cy="1908810"/>
                    </a:xfrm>
                    <a:prstGeom prst="rect">
                      <a:avLst/>
                    </a:prstGeom>
                  </pic:spPr>
                </pic:pic>
              </a:graphicData>
            </a:graphic>
            <wp14:sizeRelH relativeFrom="margin">
              <wp14:pctWidth>0</wp14:pctWidth>
            </wp14:sizeRelH>
            <wp14:sizeRelV relativeFrom="margin">
              <wp14:pctHeight>0</wp14:pctHeight>
            </wp14:sizeRelV>
          </wp:anchor>
        </w:drawing>
      </w:r>
      <w:r w:rsidR="000A51AA" w:rsidRPr="000A51AA">
        <w:rPr>
          <w:b/>
          <w:bCs/>
          <w:noProof/>
        </w:rPr>
        <w:drawing>
          <wp:anchor distT="0" distB="0" distL="114300" distR="114300" simplePos="0" relativeHeight="251728896" behindDoc="0" locked="0" layoutInCell="1" allowOverlap="1" wp14:anchorId="64B2DB50" wp14:editId="227948CE">
            <wp:simplePos x="0" y="0"/>
            <wp:positionH relativeFrom="column">
              <wp:posOffset>184785</wp:posOffset>
            </wp:positionH>
            <wp:positionV relativeFrom="paragraph">
              <wp:posOffset>22225</wp:posOffset>
            </wp:positionV>
            <wp:extent cx="2032617" cy="1924050"/>
            <wp:effectExtent l="0" t="0" r="6350" b="0"/>
            <wp:wrapNone/>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2"/>
                    <a:stretch>
                      <a:fillRect/>
                    </a:stretch>
                  </pic:blipFill>
                  <pic:spPr>
                    <a:xfrm>
                      <a:off x="0" y="0"/>
                      <a:ext cx="2032617" cy="1924050"/>
                    </a:xfrm>
                    <a:prstGeom prst="rect">
                      <a:avLst/>
                    </a:prstGeom>
                  </pic:spPr>
                </pic:pic>
              </a:graphicData>
            </a:graphic>
            <wp14:sizeRelH relativeFrom="margin">
              <wp14:pctWidth>0</wp14:pctWidth>
            </wp14:sizeRelH>
            <wp14:sizeRelV relativeFrom="margin">
              <wp14:pctHeight>0</wp14:pctHeight>
            </wp14:sizeRelV>
          </wp:anchor>
        </w:drawing>
      </w:r>
      <w:r w:rsidR="009020E1">
        <w:rPr>
          <w:b/>
          <w:bCs/>
        </w:rPr>
        <w:t>5a</w:t>
      </w:r>
      <w:r w:rsidR="000A51AA">
        <w:rPr>
          <w:b/>
          <w:bCs/>
        </w:rPr>
        <w:tab/>
      </w:r>
      <w:r w:rsidR="000A51AA">
        <w:rPr>
          <w:b/>
          <w:bCs/>
        </w:rPr>
        <w:tab/>
      </w:r>
      <w:r w:rsidR="000A51AA">
        <w:rPr>
          <w:b/>
          <w:bCs/>
        </w:rPr>
        <w:tab/>
      </w:r>
      <w:r w:rsidR="000A51AA">
        <w:rPr>
          <w:b/>
          <w:bCs/>
        </w:rPr>
        <w:tab/>
      </w:r>
      <w:r w:rsidR="000A51AA">
        <w:rPr>
          <w:b/>
          <w:bCs/>
        </w:rPr>
        <w:tab/>
      </w:r>
      <w:r w:rsidR="000A51AA">
        <w:rPr>
          <w:b/>
          <w:bCs/>
        </w:rPr>
        <w:tab/>
      </w:r>
      <w:r w:rsidR="000A51AA">
        <w:rPr>
          <w:b/>
          <w:bCs/>
        </w:rPr>
        <w:tab/>
        <w:t>5b</w:t>
      </w:r>
    </w:p>
    <w:p w14:paraId="6E64FE61" w14:textId="77777777" w:rsidR="00C3334C" w:rsidRDefault="00C3334C">
      <w:pPr>
        <w:spacing w:after="0" w:line="240" w:lineRule="auto"/>
        <w:rPr>
          <w:b/>
          <w:bCs/>
        </w:rPr>
      </w:pPr>
    </w:p>
    <w:p w14:paraId="497111EF" w14:textId="77777777" w:rsidR="00C3334C" w:rsidRDefault="00C3334C">
      <w:pPr>
        <w:spacing w:after="0" w:line="240" w:lineRule="auto"/>
        <w:rPr>
          <w:b/>
          <w:bCs/>
        </w:rPr>
      </w:pPr>
    </w:p>
    <w:p w14:paraId="05E517A2" w14:textId="77777777" w:rsidR="00C3334C" w:rsidRDefault="00C3334C">
      <w:pPr>
        <w:spacing w:after="0" w:line="240" w:lineRule="auto"/>
        <w:rPr>
          <w:b/>
          <w:bCs/>
        </w:rPr>
      </w:pPr>
    </w:p>
    <w:p w14:paraId="621396F3" w14:textId="77777777" w:rsidR="00C3334C" w:rsidRDefault="00C3334C">
      <w:pPr>
        <w:spacing w:after="0" w:line="240" w:lineRule="auto"/>
        <w:rPr>
          <w:b/>
          <w:bCs/>
        </w:rPr>
      </w:pPr>
    </w:p>
    <w:p w14:paraId="3204B2D5" w14:textId="77777777" w:rsidR="00C3334C" w:rsidRDefault="00C3334C">
      <w:pPr>
        <w:spacing w:after="0" w:line="240" w:lineRule="auto"/>
        <w:rPr>
          <w:b/>
          <w:bCs/>
        </w:rPr>
      </w:pPr>
    </w:p>
    <w:p w14:paraId="28E77D95" w14:textId="77777777" w:rsidR="00C3334C" w:rsidRDefault="00C3334C">
      <w:pPr>
        <w:spacing w:after="0" w:line="240" w:lineRule="auto"/>
        <w:rPr>
          <w:b/>
          <w:bCs/>
        </w:rPr>
      </w:pPr>
    </w:p>
    <w:p w14:paraId="72593752" w14:textId="77777777" w:rsidR="00C3334C" w:rsidRDefault="00C3334C">
      <w:pPr>
        <w:spacing w:after="0" w:line="240" w:lineRule="auto"/>
        <w:rPr>
          <w:b/>
          <w:bCs/>
        </w:rPr>
      </w:pPr>
    </w:p>
    <w:p w14:paraId="6391CE00" w14:textId="77777777" w:rsidR="00C3334C" w:rsidRDefault="00C3334C">
      <w:pPr>
        <w:spacing w:after="0" w:line="240" w:lineRule="auto"/>
        <w:rPr>
          <w:b/>
          <w:bCs/>
        </w:rPr>
      </w:pPr>
      <w:r>
        <w:rPr>
          <w:b/>
          <w:bCs/>
        </w:rPr>
        <w:br w:type="page"/>
      </w:r>
    </w:p>
    <w:p w14:paraId="59CAEF53" w14:textId="77777777" w:rsidR="008563D9" w:rsidRDefault="008563D9">
      <w:pPr>
        <w:spacing w:after="0" w:line="240" w:lineRule="auto"/>
        <w:rPr>
          <w:b/>
          <w:bCs/>
        </w:rPr>
      </w:pPr>
      <w:r w:rsidRPr="008563D9">
        <w:rPr>
          <w:b/>
          <w:bCs/>
          <w:noProof/>
        </w:rPr>
        <w:lastRenderedPageBreak/>
        <w:drawing>
          <wp:anchor distT="0" distB="0" distL="114300" distR="114300" simplePos="0" relativeHeight="251730944" behindDoc="0" locked="0" layoutInCell="1" allowOverlap="1" wp14:anchorId="63954498" wp14:editId="6CE4CE27">
            <wp:simplePos x="0" y="0"/>
            <wp:positionH relativeFrom="column">
              <wp:posOffset>603886</wp:posOffset>
            </wp:positionH>
            <wp:positionV relativeFrom="paragraph">
              <wp:posOffset>-1905</wp:posOffset>
            </wp:positionV>
            <wp:extent cx="1689696" cy="1952625"/>
            <wp:effectExtent l="0" t="0" r="6350" b="0"/>
            <wp:wrapNone/>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3"/>
                    <a:stretch>
                      <a:fillRect/>
                    </a:stretch>
                  </pic:blipFill>
                  <pic:spPr>
                    <a:xfrm>
                      <a:off x="0" y="0"/>
                      <a:ext cx="1697315" cy="1961429"/>
                    </a:xfrm>
                    <a:prstGeom prst="rect">
                      <a:avLst/>
                    </a:prstGeom>
                  </pic:spPr>
                </pic:pic>
              </a:graphicData>
            </a:graphic>
            <wp14:sizeRelH relativeFrom="margin">
              <wp14:pctWidth>0</wp14:pctWidth>
            </wp14:sizeRelH>
            <wp14:sizeRelV relativeFrom="margin">
              <wp14:pctHeight>0</wp14:pctHeight>
            </wp14:sizeRelV>
          </wp:anchor>
        </w:drawing>
      </w:r>
      <w:r w:rsidR="00C3334C">
        <w:rPr>
          <w:b/>
          <w:bCs/>
        </w:rPr>
        <w:t>6a</w:t>
      </w:r>
      <w:r>
        <w:rPr>
          <w:b/>
          <w:bCs/>
        </w:rPr>
        <w:t xml:space="preserve"> and 6b</w:t>
      </w:r>
    </w:p>
    <w:p w14:paraId="5AC70E00" w14:textId="77777777" w:rsidR="008563D9" w:rsidRDefault="008563D9">
      <w:pPr>
        <w:spacing w:after="0" w:line="240" w:lineRule="auto"/>
        <w:rPr>
          <w:b/>
          <w:bCs/>
        </w:rPr>
      </w:pPr>
    </w:p>
    <w:p w14:paraId="074B9EA6" w14:textId="77777777" w:rsidR="008563D9" w:rsidRDefault="008563D9">
      <w:pPr>
        <w:spacing w:after="0" w:line="240" w:lineRule="auto"/>
        <w:rPr>
          <w:b/>
          <w:bCs/>
        </w:rPr>
      </w:pPr>
    </w:p>
    <w:p w14:paraId="7B6BE20A" w14:textId="77777777" w:rsidR="008563D9" w:rsidRDefault="008563D9">
      <w:pPr>
        <w:spacing w:after="0" w:line="240" w:lineRule="auto"/>
        <w:rPr>
          <w:b/>
          <w:bCs/>
        </w:rPr>
      </w:pPr>
    </w:p>
    <w:p w14:paraId="4343A832" w14:textId="77777777" w:rsidR="008563D9" w:rsidRDefault="008563D9">
      <w:pPr>
        <w:spacing w:after="0" w:line="240" w:lineRule="auto"/>
        <w:rPr>
          <w:b/>
          <w:bCs/>
        </w:rPr>
      </w:pPr>
    </w:p>
    <w:p w14:paraId="0F913018" w14:textId="77777777" w:rsidR="008563D9" w:rsidRDefault="008563D9">
      <w:pPr>
        <w:spacing w:after="0" w:line="240" w:lineRule="auto"/>
        <w:rPr>
          <w:b/>
          <w:bCs/>
        </w:rPr>
      </w:pPr>
    </w:p>
    <w:p w14:paraId="14889DE8" w14:textId="77777777" w:rsidR="008563D9" w:rsidRDefault="008563D9">
      <w:pPr>
        <w:spacing w:after="0" w:line="240" w:lineRule="auto"/>
        <w:rPr>
          <w:b/>
          <w:bCs/>
        </w:rPr>
      </w:pPr>
    </w:p>
    <w:p w14:paraId="294EF556" w14:textId="77777777" w:rsidR="008563D9" w:rsidRDefault="008563D9">
      <w:pPr>
        <w:spacing w:after="0" w:line="240" w:lineRule="auto"/>
        <w:rPr>
          <w:b/>
          <w:bCs/>
        </w:rPr>
      </w:pPr>
    </w:p>
    <w:p w14:paraId="452CB8CA" w14:textId="77777777" w:rsidR="008563D9" w:rsidRDefault="008563D9">
      <w:pPr>
        <w:spacing w:after="0" w:line="240" w:lineRule="auto"/>
        <w:rPr>
          <w:b/>
          <w:bCs/>
        </w:rPr>
      </w:pPr>
    </w:p>
    <w:p w14:paraId="7E9E3CBC" w14:textId="77777777" w:rsidR="008563D9" w:rsidRDefault="008563D9">
      <w:pPr>
        <w:spacing w:after="0" w:line="240" w:lineRule="auto"/>
        <w:rPr>
          <w:b/>
          <w:bCs/>
        </w:rPr>
      </w:pPr>
    </w:p>
    <w:p w14:paraId="15572190" w14:textId="77777777" w:rsidR="008563D9" w:rsidRDefault="008563D9">
      <w:pPr>
        <w:spacing w:after="0" w:line="240" w:lineRule="auto"/>
        <w:rPr>
          <w:b/>
          <w:bCs/>
        </w:rPr>
      </w:pPr>
    </w:p>
    <w:p w14:paraId="4061F164" w14:textId="77777777" w:rsidR="008563D9" w:rsidRDefault="008563D9">
      <w:pPr>
        <w:spacing w:after="0" w:line="240" w:lineRule="auto"/>
        <w:rPr>
          <w:b/>
          <w:bCs/>
        </w:rPr>
      </w:pPr>
    </w:p>
    <w:p w14:paraId="423A099C" w14:textId="5FCF5017" w:rsidR="008563D9" w:rsidRDefault="00E0613E">
      <w:pPr>
        <w:spacing w:after="0" w:line="240" w:lineRule="auto"/>
        <w:rPr>
          <w:b/>
          <w:bCs/>
        </w:rPr>
      </w:pPr>
      <w:r w:rsidRPr="00E0613E">
        <w:rPr>
          <w:b/>
          <w:bCs/>
          <w:noProof/>
        </w:rPr>
        <w:drawing>
          <wp:anchor distT="0" distB="0" distL="114300" distR="114300" simplePos="0" relativeHeight="251731968" behindDoc="0" locked="0" layoutInCell="1" allowOverlap="1" wp14:anchorId="2C677741" wp14:editId="71432945">
            <wp:simplePos x="0" y="0"/>
            <wp:positionH relativeFrom="column">
              <wp:posOffset>175260</wp:posOffset>
            </wp:positionH>
            <wp:positionV relativeFrom="paragraph">
              <wp:posOffset>170815</wp:posOffset>
            </wp:positionV>
            <wp:extent cx="1819275" cy="2163724"/>
            <wp:effectExtent l="0" t="0" r="0" b="8255"/>
            <wp:wrapNone/>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4"/>
                    <a:stretch>
                      <a:fillRect/>
                    </a:stretch>
                  </pic:blipFill>
                  <pic:spPr>
                    <a:xfrm>
                      <a:off x="0" y="0"/>
                      <a:ext cx="1825024" cy="2170561"/>
                    </a:xfrm>
                    <a:prstGeom prst="rect">
                      <a:avLst/>
                    </a:prstGeom>
                  </pic:spPr>
                </pic:pic>
              </a:graphicData>
            </a:graphic>
            <wp14:sizeRelH relativeFrom="margin">
              <wp14:pctWidth>0</wp14:pctWidth>
            </wp14:sizeRelH>
            <wp14:sizeRelV relativeFrom="margin">
              <wp14:pctHeight>0</wp14:pctHeight>
            </wp14:sizeRelV>
          </wp:anchor>
        </w:drawing>
      </w:r>
    </w:p>
    <w:p w14:paraId="2BD26C00" w14:textId="77777777" w:rsidR="00D37643" w:rsidRDefault="008563D9">
      <w:pPr>
        <w:spacing w:after="0" w:line="240" w:lineRule="auto"/>
      </w:pPr>
      <w:r>
        <w:rPr>
          <w:b/>
          <w:bCs/>
        </w:rPr>
        <w:t>7a</w:t>
      </w:r>
      <w:r w:rsidR="00E0613E">
        <w:rPr>
          <w:b/>
          <w:bCs/>
        </w:rPr>
        <w:tab/>
      </w:r>
      <w:r w:rsidR="00E0613E">
        <w:rPr>
          <w:b/>
          <w:bCs/>
        </w:rPr>
        <w:tab/>
      </w:r>
      <w:r w:rsidR="00E0613E">
        <w:rPr>
          <w:b/>
          <w:bCs/>
        </w:rPr>
        <w:tab/>
      </w:r>
      <w:r w:rsidR="00E0613E">
        <w:rPr>
          <w:b/>
          <w:bCs/>
        </w:rPr>
        <w:tab/>
      </w:r>
      <w:r w:rsidR="00E0613E">
        <w:rPr>
          <w:b/>
          <w:bCs/>
        </w:rPr>
        <w:tab/>
      </w:r>
      <w:r w:rsidR="00E0613E">
        <w:rPr>
          <w:b/>
          <w:bCs/>
        </w:rPr>
        <w:tab/>
        <w:t xml:space="preserve">7b </w:t>
      </w:r>
      <w:r w:rsidR="00F856F9">
        <w:t xml:space="preserve">Stretch, sf ½ in the </w:t>
      </w:r>
      <w:r w:rsidR="00D37643">
        <w:t>x direction</w:t>
      </w:r>
    </w:p>
    <w:p w14:paraId="2CEF828F" w14:textId="114D523D" w:rsidR="00D37643" w:rsidRDefault="00EF138B">
      <w:pPr>
        <w:spacing w:after="0" w:line="240" w:lineRule="auto"/>
      </w:pPr>
      <w:r w:rsidRPr="00EF138B">
        <w:rPr>
          <w:noProof/>
        </w:rPr>
        <w:drawing>
          <wp:anchor distT="0" distB="0" distL="114300" distR="114300" simplePos="0" relativeHeight="251732992" behindDoc="0" locked="0" layoutInCell="1" allowOverlap="1" wp14:anchorId="24413FFE" wp14:editId="425A9750">
            <wp:simplePos x="0" y="0"/>
            <wp:positionH relativeFrom="column">
              <wp:posOffset>2318386</wp:posOffset>
            </wp:positionH>
            <wp:positionV relativeFrom="paragraph">
              <wp:posOffset>172721</wp:posOffset>
            </wp:positionV>
            <wp:extent cx="1966762" cy="2266950"/>
            <wp:effectExtent l="0" t="0" r="0" b="0"/>
            <wp:wrapNone/>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5"/>
                    <a:stretch>
                      <a:fillRect/>
                    </a:stretch>
                  </pic:blipFill>
                  <pic:spPr>
                    <a:xfrm>
                      <a:off x="0" y="0"/>
                      <a:ext cx="1971467" cy="2272374"/>
                    </a:xfrm>
                    <a:prstGeom prst="rect">
                      <a:avLst/>
                    </a:prstGeom>
                  </pic:spPr>
                </pic:pic>
              </a:graphicData>
            </a:graphic>
            <wp14:sizeRelH relativeFrom="margin">
              <wp14:pctWidth>0</wp14:pctWidth>
            </wp14:sizeRelH>
            <wp14:sizeRelV relativeFrom="margin">
              <wp14:pctHeight>0</wp14:pctHeight>
            </wp14:sizeRelV>
          </wp:anchor>
        </w:drawing>
      </w:r>
    </w:p>
    <w:p w14:paraId="5ACDBF74" w14:textId="2F560011" w:rsidR="00854E67" w:rsidRDefault="00D37643">
      <w:pPr>
        <w:spacing w:after="0" w:line="240" w:lineRule="auto"/>
        <w:rPr>
          <w:rFonts w:ascii="Arial" w:hAnsi="Arial" w:cs="Arial"/>
          <w:sz w:val="20"/>
          <w:szCs w:val="20"/>
        </w:rPr>
      </w:pPr>
      <w:r>
        <w:tab/>
      </w:r>
      <w:r>
        <w:tab/>
      </w:r>
      <w:r>
        <w:tab/>
      </w:r>
      <w:r>
        <w:tab/>
      </w:r>
      <w:r>
        <w:tab/>
      </w:r>
      <w:r>
        <w:tab/>
      </w:r>
      <w:r>
        <w:rPr>
          <w:b/>
          <w:bCs/>
        </w:rPr>
        <w:t>7c</w:t>
      </w:r>
      <w:r>
        <w:t xml:space="preserve"> </w:t>
      </w:r>
      <w:r w:rsidR="008563D9">
        <w:rPr>
          <w:b/>
          <w:bCs/>
        </w:rPr>
        <w:t xml:space="preserve">  </w:t>
      </w:r>
      <w:r w:rsidR="000A51AA">
        <w:rPr>
          <w:b/>
          <w:bCs/>
        </w:rPr>
        <w:t xml:space="preserve">  </w:t>
      </w:r>
      <w:r w:rsidR="007339F0">
        <w:rPr>
          <w:b/>
          <w:bCs/>
        </w:rPr>
        <w:t xml:space="preserve"> </w:t>
      </w:r>
      <w:r w:rsidR="00C4162D">
        <w:rPr>
          <w:b/>
          <w:bCs/>
        </w:rPr>
        <w:t xml:space="preserve"> </w:t>
      </w:r>
      <w:r w:rsidR="00DA4027">
        <w:t xml:space="preserve"> </w:t>
      </w:r>
      <w:r w:rsidR="00854E67">
        <w:br w:type="page"/>
      </w:r>
    </w:p>
    <w:p w14:paraId="07BD493C" w14:textId="4ADB42C9" w:rsidR="00854E67" w:rsidRPr="0004345B" w:rsidRDefault="00854E67" w:rsidP="00854E67">
      <w:pPr>
        <w:pStyle w:val="SectionHead"/>
      </w:pPr>
      <w:r w:rsidRPr="0004345B">
        <w:rPr>
          <w:noProof/>
          <w:szCs w:val="28"/>
          <w:lang w:eastAsia="en-GB"/>
        </w:rPr>
        <w:lastRenderedPageBreak/>
        <w:drawing>
          <wp:anchor distT="0" distB="0" distL="114300" distR="114300" simplePos="0" relativeHeight="251691008" behindDoc="1" locked="0" layoutInCell="1" allowOverlap="1" wp14:anchorId="7A466CC8" wp14:editId="79821875">
            <wp:simplePos x="0" y="0"/>
            <wp:positionH relativeFrom="column">
              <wp:posOffset>5746750</wp:posOffset>
            </wp:positionH>
            <wp:positionV relativeFrom="paragraph">
              <wp:posOffset>50800</wp:posOffset>
            </wp:positionV>
            <wp:extent cx="360000" cy="360000"/>
            <wp:effectExtent l="0" t="0" r="2540" b="2540"/>
            <wp:wrapNone/>
            <wp:docPr id="8"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2" name="Picture 382"/>
                    <pic:cNvPicPr preferRelativeResize="0">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14:sizeRelH relativeFrom="page">
              <wp14:pctWidth>0</wp14:pctWidth>
            </wp14:sizeRelH>
            <wp14:sizeRelV relativeFrom="page">
              <wp14:pctHeight>0</wp14:pctHeight>
            </wp14:sizeRelV>
          </wp:anchor>
        </w:drawing>
      </w:r>
      <w:r w:rsidRPr="0004345B">
        <w:t xml:space="preserve">Worksheet </w:t>
      </w:r>
      <w:r>
        <w:t>C</w:t>
      </w:r>
      <w:r w:rsidRPr="0004345B">
        <w:t>:</w:t>
      </w:r>
      <w:r>
        <w:t xml:space="preserve"> Combining Transformations</w:t>
      </w:r>
    </w:p>
    <w:p w14:paraId="03AF451D" w14:textId="3411B588" w:rsidR="00854E67" w:rsidRDefault="00854E67" w:rsidP="00854E67">
      <w:pPr>
        <w:pStyle w:val="Body"/>
      </w:pPr>
    </w:p>
    <w:p w14:paraId="26E7EE4B" w14:textId="53F9663D" w:rsidR="00931931" w:rsidRDefault="004C49F9" w:rsidP="006309D3">
      <w:pPr>
        <w:pStyle w:val="Body"/>
        <w:spacing w:before="120" w:after="120"/>
      </w:pPr>
      <w:r>
        <w:t>The graph</w:t>
      </w:r>
      <w:r w:rsidR="00B32205">
        <w:t>s</w:t>
      </w:r>
      <w:r>
        <w:t xml:space="preserve"> </w:t>
      </w:r>
      <w:r w:rsidR="00B32205">
        <w:t xml:space="preserve">below show </w:t>
      </w:r>
      <w:r w:rsidR="008F665D">
        <w:t>t</w:t>
      </w:r>
      <w:r w:rsidR="009F348E">
        <w:t>hree</w:t>
      </w:r>
      <w:r w:rsidR="008F665D">
        <w:t xml:space="preserve"> different functions of </w:t>
      </w:r>
      <m:oMath>
        <m:r>
          <w:rPr>
            <w:rFonts w:ascii="Cambria Math" w:hAnsi="Cambria Math"/>
          </w:rPr>
          <m:t>x</m:t>
        </m:r>
      </m:oMath>
      <w:r w:rsidR="008F665D">
        <w:t>.</w:t>
      </w:r>
      <w:r w:rsidR="00B62172">
        <w:t xml:space="preserve"> For </w:t>
      </w:r>
      <w:r w:rsidR="009F348E">
        <w:t>all</w:t>
      </w:r>
      <w:r w:rsidR="00B62172">
        <w:t xml:space="preserve"> functions, please sketch the following:</w:t>
      </w:r>
    </w:p>
    <w:p w14:paraId="345CCC37" w14:textId="77777777" w:rsidR="00AD483F" w:rsidRDefault="00854E67" w:rsidP="006309D3">
      <w:pPr>
        <w:pStyle w:val="Body"/>
        <w:spacing w:before="120" w:after="120"/>
      </w:pPr>
      <w:r>
        <w:tab/>
      </w:r>
      <w:r>
        <w:rPr>
          <w:b/>
          <w:bCs/>
        </w:rPr>
        <w:t>a</w:t>
      </w:r>
      <w:r>
        <w:t xml:space="preserve"> </w:t>
      </w:r>
      <m:oMath>
        <m:r>
          <w:rPr>
            <w:rFonts w:ascii="Cambria Math" w:hAnsi="Cambria Math"/>
          </w:rPr>
          <m:t>f</m:t>
        </m:r>
        <m:d>
          <m:dPr>
            <m:ctrlPr>
              <w:rPr>
                <w:rFonts w:ascii="Cambria Math" w:hAnsi="Cambria Math"/>
                <w:i/>
              </w:rPr>
            </m:ctrlPr>
          </m:dPr>
          <m:e>
            <m:r>
              <w:rPr>
                <w:rFonts w:ascii="Cambria Math" w:hAnsi="Cambria Math"/>
              </w:rPr>
              <m:t>2x</m:t>
            </m:r>
          </m:e>
        </m:d>
      </m:oMath>
      <w:r>
        <w:tab/>
      </w:r>
      <w:r>
        <w:tab/>
      </w:r>
      <w:r>
        <w:rPr>
          <w:b/>
          <w:bCs/>
        </w:rPr>
        <w:t>b</w:t>
      </w:r>
      <w:r>
        <w:t xml:space="preserve"> </w:t>
      </w:r>
      <m:oMath>
        <m:r>
          <w:rPr>
            <w:rFonts w:ascii="Cambria Math" w:hAnsi="Cambria Math"/>
          </w:rPr>
          <m:t>f</m:t>
        </m:r>
        <m:d>
          <m:dPr>
            <m:ctrlPr>
              <w:rPr>
                <w:rFonts w:ascii="Cambria Math" w:hAnsi="Cambria Math"/>
                <w:i/>
              </w:rPr>
            </m:ctrlPr>
          </m:dPr>
          <m:e>
            <m:r>
              <w:rPr>
                <w:rFonts w:ascii="Cambria Math" w:hAnsi="Cambria Math"/>
              </w:rPr>
              <m:t>x</m:t>
            </m:r>
          </m:e>
        </m:d>
        <m:r>
          <w:rPr>
            <w:rFonts w:ascii="Cambria Math" w:hAnsi="Cambria Math"/>
          </w:rPr>
          <m:t>+4</m:t>
        </m:r>
      </m:oMath>
      <w:r>
        <w:tab/>
      </w:r>
      <w:r>
        <w:tab/>
      </w:r>
    </w:p>
    <w:p w14:paraId="662B2322" w14:textId="77777777" w:rsidR="00E554CF" w:rsidRDefault="00854E67" w:rsidP="006309D3">
      <w:pPr>
        <w:pStyle w:val="Body"/>
        <w:spacing w:before="120" w:after="120"/>
        <w:ind w:firstLine="567"/>
      </w:pPr>
      <w:r>
        <w:rPr>
          <w:b/>
          <w:bCs/>
        </w:rPr>
        <w:t>c</w:t>
      </w:r>
      <w:r>
        <w:t xml:space="preserve"> </w:t>
      </w:r>
      <m:oMath>
        <m:r>
          <w:rPr>
            <w:rFonts w:ascii="Cambria Math" w:hAnsi="Cambria Math"/>
          </w:rPr>
          <m:t>f</m:t>
        </m:r>
        <m:d>
          <m:dPr>
            <m:ctrlPr>
              <w:rPr>
                <w:rFonts w:ascii="Cambria Math" w:hAnsi="Cambria Math"/>
                <w:i/>
              </w:rPr>
            </m:ctrlPr>
          </m:dPr>
          <m:e>
            <m:r>
              <w:rPr>
                <w:rFonts w:ascii="Cambria Math" w:hAnsi="Cambria Math"/>
              </w:rPr>
              <m:t>x+3</m:t>
            </m:r>
          </m:e>
        </m:d>
      </m:oMath>
      <w:r w:rsidR="00AD483F">
        <w:tab/>
      </w:r>
      <w:r>
        <w:tab/>
      </w:r>
      <w:r>
        <w:rPr>
          <w:b/>
          <w:bCs/>
        </w:rPr>
        <w:t>d</w:t>
      </w:r>
      <w:r>
        <w:t xml:space="preserve"> </w:t>
      </w:r>
      <m:oMath>
        <m:r>
          <w:rPr>
            <w:rFonts w:ascii="Cambria Math" w:hAnsi="Cambria Math"/>
          </w:rPr>
          <m:t>f</m:t>
        </m:r>
        <m:d>
          <m:dPr>
            <m:ctrlPr>
              <w:rPr>
                <w:rFonts w:ascii="Cambria Math" w:hAnsi="Cambria Math"/>
                <w:i/>
              </w:rPr>
            </m:ctrlPr>
          </m:dPr>
          <m:e>
            <m:r>
              <w:rPr>
                <w:rFonts w:ascii="Cambria Math" w:hAnsi="Cambria Math"/>
              </w:rPr>
              <m:t>-x</m:t>
            </m:r>
          </m:e>
        </m:d>
      </m:oMath>
      <w:r>
        <w:tab/>
      </w:r>
      <w:r>
        <w:tab/>
      </w:r>
    </w:p>
    <w:p w14:paraId="5BB80330" w14:textId="525E53F5" w:rsidR="00854E67" w:rsidRDefault="00854E67" w:rsidP="006309D3">
      <w:pPr>
        <w:pStyle w:val="Body"/>
        <w:spacing w:before="120" w:after="120"/>
        <w:ind w:firstLine="567"/>
      </w:pPr>
      <w:r>
        <w:rPr>
          <w:b/>
          <w:bCs/>
        </w:rPr>
        <w:t>e</w:t>
      </w:r>
      <w:r>
        <w:t xml:space="preserve"> </w:t>
      </w:r>
      <m:oMath>
        <m:r>
          <w:rPr>
            <w:rFonts w:ascii="Cambria Math" w:hAnsi="Cambria Math"/>
          </w:rPr>
          <m:t>2f(x-3)</m:t>
        </m:r>
      </m:oMath>
      <w:r>
        <w:tab/>
      </w:r>
      <w:r>
        <w:tab/>
      </w:r>
      <w:r>
        <w:rPr>
          <w:b/>
          <w:bCs/>
        </w:rPr>
        <w:t>f</w:t>
      </w:r>
      <w:r>
        <w:t xml:space="preserve"> </w:t>
      </w:r>
      <m:oMath>
        <m:r>
          <w:rPr>
            <w:rFonts w:ascii="Cambria Math" w:hAnsi="Cambria Math"/>
          </w:rPr>
          <m:t>3f</m:t>
        </m:r>
        <m:d>
          <m:dPr>
            <m:ctrlPr>
              <w:rPr>
                <w:rFonts w:ascii="Cambria Math" w:hAnsi="Cambria Math"/>
                <w:i/>
              </w:rPr>
            </m:ctrlPr>
          </m:dPr>
          <m:e>
            <m:r>
              <w:rPr>
                <w:rFonts w:ascii="Cambria Math" w:hAnsi="Cambria Math"/>
              </w:rPr>
              <m:t>x</m:t>
            </m:r>
          </m:e>
        </m:d>
        <m:r>
          <w:rPr>
            <w:rFonts w:ascii="Cambria Math" w:hAnsi="Cambria Math"/>
          </w:rPr>
          <m:t>+1</m:t>
        </m:r>
      </m:oMath>
    </w:p>
    <w:p w14:paraId="2BA04FEF" w14:textId="742B0372" w:rsidR="00584AFB" w:rsidRDefault="00007C4D" w:rsidP="00AD483F">
      <w:pPr>
        <w:pStyle w:val="Body"/>
        <w:ind w:firstLine="567"/>
      </w:pPr>
      <w:r w:rsidRPr="00007C4D">
        <w:rPr>
          <w:noProof/>
        </w:rPr>
        <w:drawing>
          <wp:anchor distT="0" distB="0" distL="114300" distR="114300" simplePos="0" relativeHeight="251735040" behindDoc="0" locked="0" layoutInCell="1" allowOverlap="1" wp14:anchorId="09D436BB" wp14:editId="62FC4E12">
            <wp:simplePos x="0" y="0"/>
            <wp:positionH relativeFrom="column">
              <wp:posOffset>3075305</wp:posOffset>
            </wp:positionH>
            <wp:positionV relativeFrom="paragraph">
              <wp:posOffset>116338</wp:posOffset>
            </wp:positionV>
            <wp:extent cx="2153273" cy="2190307"/>
            <wp:effectExtent l="0" t="0" r="0" b="635"/>
            <wp:wrapNone/>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6"/>
                    <a:stretch>
                      <a:fillRect/>
                    </a:stretch>
                  </pic:blipFill>
                  <pic:spPr>
                    <a:xfrm>
                      <a:off x="0" y="0"/>
                      <a:ext cx="2153273" cy="2190307"/>
                    </a:xfrm>
                    <a:prstGeom prst="rect">
                      <a:avLst/>
                    </a:prstGeom>
                  </pic:spPr>
                </pic:pic>
              </a:graphicData>
            </a:graphic>
            <wp14:sizeRelH relativeFrom="margin">
              <wp14:pctWidth>0</wp14:pctWidth>
            </wp14:sizeRelH>
            <wp14:sizeRelV relativeFrom="margin">
              <wp14:pctHeight>0</wp14:pctHeight>
            </wp14:sizeRelV>
          </wp:anchor>
        </w:drawing>
      </w:r>
      <w:r w:rsidR="00B62172" w:rsidRPr="00AD483F">
        <w:rPr>
          <w:noProof/>
        </w:rPr>
        <w:drawing>
          <wp:anchor distT="0" distB="0" distL="114300" distR="114300" simplePos="0" relativeHeight="251734016" behindDoc="0" locked="0" layoutInCell="1" allowOverlap="1" wp14:anchorId="71ACBF00" wp14:editId="43BBEAA2">
            <wp:simplePos x="0" y="0"/>
            <wp:positionH relativeFrom="column">
              <wp:posOffset>268502</wp:posOffset>
            </wp:positionH>
            <wp:positionV relativeFrom="paragraph">
              <wp:posOffset>116589</wp:posOffset>
            </wp:positionV>
            <wp:extent cx="2254103" cy="2199991"/>
            <wp:effectExtent l="0" t="0" r="0" b="0"/>
            <wp:wrapNone/>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7"/>
                    <a:stretch>
                      <a:fillRect/>
                    </a:stretch>
                  </pic:blipFill>
                  <pic:spPr>
                    <a:xfrm>
                      <a:off x="0" y="0"/>
                      <a:ext cx="2254103" cy="2199991"/>
                    </a:xfrm>
                    <a:prstGeom prst="rect">
                      <a:avLst/>
                    </a:prstGeom>
                  </pic:spPr>
                </pic:pic>
              </a:graphicData>
            </a:graphic>
            <wp14:sizeRelH relativeFrom="margin">
              <wp14:pctWidth>0</wp14:pctWidth>
            </wp14:sizeRelH>
            <wp14:sizeRelV relativeFrom="margin">
              <wp14:pctHeight>0</wp14:pctHeight>
            </wp14:sizeRelV>
          </wp:anchor>
        </w:drawing>
      </w:r>
    </w:p>
    <w:p w14:paraId="3D367C3A" w14:textId="09895268" w:rsidR="00AC5231" w:rsidRPr="0073674A" w:rsidRDefault="00B62172" w:rsidP="00B62172">
      <w:pPr>
        <w:pStyle w:val="Body"/>
      </w:pPr>
      <w:r>
        <w:rPr>
          <w:b/>
          <w:bCs/>
        </w:rPr>
        <w:t>1</w:t>
      </w:r>
      <w:r>
        <w:rPr>
          <w:b/>
          <w:bCs/>
        </w:rPr>
        <w:tab/>
      </w:r>
      <w:r>
        <w:rPr>
          <w:b/>
          <w:bCs/>
        </w:rPr>
        <w:tab/>
      </w:r>
      <w:r>
        <w:rPr>
          <w:b/>
          <w:bCs/>
        </w:rPr>
        <w:tab/>
      </w:r>
      <w:r>
        <w:rPr>
          <w:b/>
          <w:bCs/>
        </w:rPr>
        <w:tab/>
      </w:r>
      <w:r>
        <w:rPr>
          <w:b/>
          <w:bCs/>
        </w:rPr>
        <w:tab/>
      </w:r>
      <w:r>
        <w:rPr>
          <w:b/>
          <w:bCs/>
        </w:rPr>
        <w:tab/>
      </w:r>
      <w:r>
        <w:rPr>
          <w:b/>
          <w:bCs/>
        </w:rPr>
        <w:tab/>
      </w:r>
      <w:r>
        <w:rPr>
          <w:b/>
          <w:bCs/>
        </w:rPr>
        <w:tab/>
      </w:r>
      <w:r w:rsidR="0073674A">
        <w:rPr>
          <w:b/>
          <w:bCs/>
        </w:rPr>
        <w:t>2</w:t>
      </w:r>
      <w:r w:rsidR="0073674A">
        <w:t xml:space="preserve"> </w:t>
      </w:r>
    </w:p>
    <w:p w14:paraId="6F5CB6A3" w14:textId="33C3B3EB" w:rsidR="00AC5231" w:rsidRDefault="00AC5231" w:rsidP="00AD483F">
      <w:pPr>
        <w:pStyle w:val="Body"/>
        <w:ind w:firstLine="567"/>
      </w:pPr>
    </w:p>
    <w:p w14:paraId="2F4379B1" w14:textId="28EAF6F7" w:rsidR="00AC5231" w:rsidRPr="008918F9" w:rsidRDefault="00AC5231" w:rsidP="00AD483F">
      <w:pPr>
        <w:pStyle w:val="Body"/>
        <w:ind w:firstLine="567"/>
      </w:pPr>
    </w:p>
    <w:p w14:paraId="3D5F3AC7" w14:textId="4CB10C15" w:rsidR="00854E67" w:rsidRDefault="00854E67" w:rsidP="00854E67">
      <w:pPr>
        <w:pStyle w:val="Body"/>
      </w:pPr>
    </w:p>
    <w:p w14:paraId="6CFB68CD" w14:textId="5DE9221C" w:rsidR="00854E67" w:rsidRDefault="00854E67" w:rsidP="00854E67">
      <w:pPr>
        <w:pStyle w:val="Body"/>
        <w:rPr>
          <w:b/>
          <w:bCs/>
        </w:rPr>
      </w:pPr>
    </w:p>
    <w:p w14:paraId="3345AF12" w14:textId="77777777" w:rsidR="0073674A" w:rsidRDefault="0073674A" w:rsidP="00854E67">
      <w:pPr>
        <w:pStyle w:val="Body"/>
        <w:rPr>
          <w:b/>
          <w:bCs/>
        </w:rPr>
      </w:pPr>
    </w:p>
    <w:p w14:paraId="7FA7099E" w14:textId="77777777" w:rsidR="0073674A" w:rsidRDefault="0073674A" w:rsidP="00854E67">
      <w:pPr>
        <w:pStyle w:val="Body"/>
        <w:rPr>
          <w:b/>
          <w:bCs/>
        </w:rPr>
      </w:pPr>
    </w:p>
    <w:p w14:paraId="2DA4BC09" w14:textId="77777777" w:rsidR="0073674A" w:rsidRDefault="0073674A" w:rsidP="00854E67">
      <w:pPr>
        <w:pStyle w:val="Body"/>
        <w:rPr>
          <w:b/>
          <w:bCs/>
        </w:rPr>
      </w:pPr>
    </w:p>
    <w:p w14:paraId="43065152" w14:textId="77777777" w:rsidR="0073674A" w:rsidRDefault="0073674A" w:rsidP="00854E67">
      <w:pPr>
        <w:pStyle w:val="Body"/>
        <w:rPr>
          <w:b/>
          <w:bCs/>
        </w:rPr>
      </w:pPr>
    </w:p>
    <w:p w14:paraId="657236B9" w14:textId="77777777" w:rsidR="0073674A" w:rsidRDefault="0073674A" w:rsidP="00854E67">
      <w:pPr>
        <w:pStyle w:val="Body"/>
        <w:rPr>
          <w:b/>
          <w:bCs/>
        </w:rPr>
      </w:pPr>
    </w:p>
    <w:p w14:paraId="418D0681" w14:textId="77777777" w:rsidR="0073674A" w:rsidRDefault="0073674A" w:rsidP="00854E67">
      <w:pPr>
        <w:pStyle w:val="Body"/>
        <w:rPr>
          <w:b/>
          <w:bCs/>
        </w:rPr>
      </w:pPr>
    </w:p>
    <w:p w14:paraId="4D2487EE" w14:textId="77777777" w:rsidR="0073674A" w:rsidRDefault="0073674A" w:rsidP="00854E67">
      <w:pPr>
        <w:pStyle w:val="Body"/>
        <w:rPr>
          <w:b/>
          <w:bCs/>
        </w:rPr>
      </w:pPr>
    </w:p>
    <w:p w14:paraId="741352D6" w14:textId="77777777" w:rsidR="0073674A" w:rsidRDefault="0073674A" w:rsidP="00854E67">
      <w:pPr>
        <w:pStyle w:val="Body"/>
        <w:rPr>
          <w:b/>
          <w:bCs/>
        </w:rPr>
      </w:pPr>
    </w:p>
    <w:p w14:paraId="3F2D8BB3" w14:textId="77777777" w:rsidR="0073674A" w:rsidRDefault="0073674A" w:rsidP="00854E67">
      <w:pPr>
        <w:pStyle w:val="Body"/>
        <w:rPr>
          <w:b/>
          <w:bCs/>
        </w:rPr>
      </w:pPr>
    </w:p>
    <w:p w14:paraId="4AE85C2D" w14:textId="77777777" w:rsidR="0073674A" w:rsidRDefault="0073674A" w:rsidP="00854E67">
      <w:pPr>
        <w:pStyle w:val="Body"/>
        <w:rPr>
          <w:b/>
          <w:bCs/>
        </w:rPr>
      </w:pPr>
    </w:p>
    <w:p w14:paraId="5849EC30" w14:textId="77777777" w:rsidR="0073674A" w:rsidRDefault="0073674A" w:rsidP="00854E67">
      <w:pPr>
        <w:pStyle w:val="Body"/>
        <w:rPr>
          <w:b/>
          <w:bCs/>
        </w:rPr>
      </w:pPr>
    </w:p>
    <w:p w14:paraId="6724BF7C" w14:textId="246D1FC2" w:rsidR="0073674A" w:rsidRDefault="007473A6" w:rsidP="00854E67">
      <w:pPr>
        <w:pStyle w:val="Body"/>
      </w:pPr>
      <w:r w:rsidRPr="007473A6">
        <w:rPr>
          <w:noProof/>
        </w:rPr>
        <w:drawing>
          <wp:anchor distT="0" distB="0" distL="114300" distR="114300" simplePos="0" relativeHeight="251736064" behindDoc="0" locked="0" layoutInCell="1" allowOverlap="1" wp14:anchorId="310F3CC4" wp14:editId="2B3F8420">
            <wp:simplePos x="0" y="0"/>
            <wp:positionH relativeFrom="column">
              <wp:posOffset>290003</wp:posOffset>
            </wp:positionH>
            <wp:positionV relativeFrom="paragraph">
              <wp:posOffset>100788</wp:posOffset>
            </wp:positionV>
            <wp:extent cx="2244936" cy="2488018"/>
            <wp:effectExtent l="0" t="0" r="3175" b="7620"/>
            <wp:wrapNone/>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8"/>
                    <a:stretch>
                      <a:fillRect/>
                    </a:stretch>
                  </pic:blipFill>
                  <pic:spPr>
                    <a:xfrm>
                      <a:off x="0" y="0"/>
                      <a:ext cx="2252958" cy="2496908"/>
                    </a:xfrm>
                    <a:prstGeom prst="rect">
                      <a:avLst/>
                    </a:prstGeom>
                  </pic:spPr>
                </pic:pic>
              </a:graphicData>
            </a:graphic>
            <wp14:sizeRelH relativeFrom="margin">
              <wp14:pctWidth>0</wp14:pctWidth>
            </wp14:sizeRelH>
            <wp14:sizeRelV relativeFrom="margin">
              <wp14:pctHeight>0</wp14:pctHeight>
            </wp14:sizeRelV>
          </wp:anchor>
        </w:drawing>
      </w:r>
    </w:p>
    <w:p w14:paraId="74E47567" w14:textId="332B6FCF" w:rsidR="00854E67" w:rsidRPr="00A67F41" w:rsidRDefault="00007C4D" w:rsidP="009F348E">
      <w:pPr>
        <w:pStyle w:val="Body"/>
      </w:pPr>
      <w:r w:rsidRPr="00007C4D">
        <w:rPr>
          <w:b/>
          <w:bCs/>
        </w:rPr>
        <w:t>3</w:t>
      </w:r>
      <w:r w:rsidR="00854E67">
        <w:t xml:space="preserve"> </w:t>
      </w:r>
    </w:p>
    <w:p w14:paraId="7B78E5E7" w14:textId="77777777" w:rsidR="00854E67" w:rsidRPr="00A56E20" w:rsidRDefault="00854E67" w:rsidP="00854E67">
      <w:pPr>
        <w:pStyle w:val="Body"/>
      </w:pPr>
    </w:p>
    <w:p w14:paraId="6818C7ED" w14:textId="77777777" w:rsidR="00854E67" w:rsidRDefault="00854E67" w:rsidP="00854E67">
      <w:pPr>
        <w:pStyle w:val="Body"/>
      </w:pPr>
    </w:p>
    <w:p w14:paraId="19BAB66D" w14:textId="77777777" w:rsidR="00854E67" w:rsidRDefault="00854E67" w:rsidP="00854E67">
      <w:pPr>
        <w:pStyle w:val="Body"/>
      </w:pPr>
    </w:p>
    <w:p w14:paraId="2AF53995" w14:textId="77777777" w:rsidR="00854E67" w:rsidRDefault="00854E67" w:rsidP="00854E67">
      <w:pPr>
        <w:pStyle w:val="Body"/>
        <w:sectPr w:rsidR="00854E67" w:rsidSect="00CA73F7">
          <w:pgSz w:w="11906" w:h="16838" w:code="9"/>
          <w:pgMar w:top="1134" w:right="1134" w:bottom="1134" w:left="1134" w:header="709" w:footer="284" w:gutter="0"/>
          <w:cols w:space="708"/>
          <w:rtlGutter/>
          <w:docGrid w:linePitch="360"/>
        </w:sectPr>
      </w:pPr>
    </w:p>
    <w:p w14:paraId="1CAED5A2" w14:textId="5031B7A4" w:rsidR="00854E67" w:rsidRPr="0004345B" w:rsidRDefault="004D51D5" w:rsidP="00854E67">
      <w:pPr>
        <w:pStyle w:val="SectionHead"/>
      </w:pPr>
      <w:r w:rsidRPr="004D51D5">
        <w:rPr>
          <w:b/>
          <w:noProof/>
        </w:rPr>
        <w:lastRenderedPageBreak/>
        <w:drawing>
          <wp:anchor distT="0" distB="0" distL="114300" distR="114300" simplePos="0" relativeHeight="251738112" behindDoc="0" locked="0" layoutInCell="1" allowOverlap="1" wp14:anchorId="030C5B35" wp14:editId="39F8C331">
            <wp:simplePos x="0" y="0"/>
            <wp:positionH relativeFrom="column">
              <wp:posOffset>2714226</wp:posOffset>
            </wp:positionH>
            <wp:positionV relativeFrom="paragraph">
              <wp:posOffset>616112</wp:posOffset>
            </wp:positionV>
            <wp:extent cx="1860698" cy="2026282"/>
            <wp:effectExtent l="0" t="0" r="6350" b="0"/>
            <wp:wrapNone/>
            <wp:docPr id="257" name="Picture 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9"/>
                    <a:stretch>
                      <a:fillRect/>
                    </a:stretch>
                  </pic:blipFill>
                  <pic:spPr>
                    <a:xfrm>
                      <a:off x="0" y="0"/>
                      <a:ext cx="1863028" cy="2028820"/>
                    </a:xfrm>
                    <a:prstGeom prst="rect">
                      <a:avLst/>
                    </a:prstGeom>
                  </pic:spPr>
                </pic:pic>
              </a:graphicData>
            </a:graphic>
            <wp14:sizeRelH relativeFrom="margin">
              <wp14:pctWidth>0</wp14:pctWidth>
            </wp14:sizeRelH>
            <wp14:sizeRelV relativeFrom="margin">
              <wp14:pctHeight>0</wp14:pctHeight>
            </wp14:sizeRelV>
          </wp:anchor>
        </w:drawing>
      </w:r>
      <w:r w:rsidRPr="00183D86">
        <w:rPr>
          <w:noProof/>
        </w:rPr>
        <w:drawing>
          <wp:anchor distT="0" distB="0" distL="114300" distR="114300" simplePos="0" relativeHeight="251737088" behindDoc="0" locked="0" layoutInCell="1" allowOverlap="1" wp14:anchorId="7FBC2A4D" wp14:editId="5C8AA67E">
            <wp:simplePos x="0" y="0"/>
            <wp:positionH relativeFrom="column">
              <wp:posOffset>226207</wp:posOffset>
            </wp:positionH>
            <wp:positionV relativeFrom="paragraph">
              <wp:posOffset>616112</wp:posOffset>
            </wp:positionV>
            <wp:extent cx="2036493" cy="2030819"/>
            <wp:effectExtent l="0" t="0" r="1905" b="7620"/>
            <wp:wrapNone/>
            <wp:docPr id="256" name="Picture 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0"/>
                    <a:stretch>
                      <a:fillRect/>
                    </a:stretch>
                  </pic:blipFill>
                  <pic:spPr>
                    <a:xfrm>
                      <a:off x="0" y="0"/>
                      <a:ext cx="2038194" cy="2032515"/>
                    </a:xfrm>
                    <a:prstGeom prst="rect">
                      <a:avLst/>
                    </a:prstGeom>
                  </pic:spPr>
                </pic:pic>
              </a:graphicData>
            </a:graphic>
            <wp14:sizeRelH relativeFrom="margin">
              <wp14:pctWidth>0</wp14:pctWidth>
            </wp14:sizeRelH>
            <wp14:sizeRelV relativeFrom="margin">
              <wp14:pctHeight>0</wp14:pctHeight>
            </wp14:sizeRelV>
          </wp:anchor>
        </w:drawing>
      </w:r>
      <w:r w:rsidR="00854E67" w:rsidRPr="0004345B">
        <w:rPr>
          <w:noProof/>
          <w:szCs w:val="28"/>
          <w:lang w:eastAsia="en-GB"/>
        </w:rPr>
        <w:drawing>
          <wp:anchor distT="0" distB="0" distL="114300" distR="114300" simplePos="0" relativeHeight="251689984" behindDoc="1" locked="0" layoutInCell="1" allowOverlap="1" wp14:anchorId="6E41A66D" wp14:editId="679A836E">
            <wp:simplePos x="0" y="0"/>
            <wp:positionH relativeFrom="column">
              <wp:posOffset>5756564</wp:posOffset>
            </wp:positionH>
            <wp:positionV relativeFrom="paragraph">
              <wp:posOffset>127462</wp:posOffset>
            </wp:positionV>
            <wp:extent cx="360000" cy="360000"/>
            <wp:effectExtent l="0" t="0" r="2540" b="2540"/>
            <wp:wrapNone/>
            <wp:docPr id="9"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2" name="Picture 382"/>
                    <pic:cNvPicPr preferRelativeResize="0">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14:sizeRelH relativeFrom="page">
              <wp14:pctWidth>0</wp14:pctWidth>
            </wp14:sizeRelH>
            <wp14:sizeRelV relativeFrom="page">
              <wp14:pctHeight>0</wp14:pctHeight>
            </wp14:sizeRelV>
          </wp:anchor>
        </w:drawing>
      </w:r>
      <w:r w:rsidR="00854E67" w:rsidRPr="0004345B">
        <w:t xml:space="preserve">Worksheet </w:t>
      </w:r>
      <w:r w:rsidR="00854E67">
        <w:t>C</w:t>
      </w:r>
      <w:r w:rsidR="00854E67" w:rsidRPr="0004345B">
        <w:t>: Answers</w:t>
      </w:r>
    </w:p>
    <w:p w14:paraId="75403C38" w14:textId="77777777" w:rsidR="004D51D5" w:rsidRDefault="00C80F51">
      <w:pPr>
        <w:spacing w:after="0" w:line="240" w:lineRule="auto"/>
        <w:rPr>
          <w:b/>
          <w:bCs/>
        </w:rPr>
      </w:pPr>
      <w:r>
        <w:rPr>
          <w:b/>
          <w:bCs/>
        </w:rPr>
        <w:t>1a</w:t>
      </w:r>
      <w:r>
        <w:t xml:space="preserve"> </w:t>
      </w:r>
      <w:r w:rsidR="008A5839">
        <w:tab/>
      </w:r>
      <w:r w:rsidR="00183D86">
        <w:tab/>
      </w:r>
      <w:r w:rsidR="00183D86">
        <w:tab/>
      </w:r>
      <w:r w:rsidR="00183D86">
        <w:tab/>
      </w:r>
      <w:r w:rsidR="00183D86">
        <w:tab/>
      </w:r>
      <w:r w:rsidR="00183D86">
        <w:tab/>
      </w:r>
      <w:r w:rsidR="004D51D5">
        <w:tab/>
      </w:r>
      <w:r w:rsidR="008A5839">
        <w:rPr>
          <w:b/>
          <w:bCs/>
        </w:rPr>
        <w:t>1b</w:t>
      </w:r>
      <w:r w:rsidR="00183D86">
        <w:rPr>
          <w:b/>
          <w:bCs/>
        </w:rPr>
        <w:t xml:space="preserve"> </w:t>
      </w:r>
      <w:r w:rsidR="008A5839">
        <w:rPr>
          <w:b/>
          <w:bCs/>
        </w:rPr>
        <w:tab/>
      </w:r>
      <w:r w:rsidR="00183D86">
        <w:rPr>
          <w:b/>
          <w:bCs/>
        </w:rPr>
        <w:tab/>
      </w:r>
      <w:r w:rsidR="00183D86">
        <w:rPr>
          <w:b/>
          <w:bCs/>
        </w:rPr>
        <w:tab/>
      </w:r>
      <w:r w:rsidR="00183D86">
        <w:rPr>
          <w:b/>
          <w:bCs/>
        </w:rPr>
        <w:tab/>
      </w:r>
      <w:r w:rsidR="00183D86">
        <w:rPr>
          <w:b/>
          <w:bCs/>
        </w:rPr>
        <w:tab/>
      </w:r>
    </w:p>
    <w:p w14:paraId="5E439EFD" w14:textId="77777777" w:rsidR="004D51D5" w:rsidRDefault="004D51D5">
      <w:pPr>
        <w:spacing w:after="0" w:line="240" w:lineRule="auto"/>
        <w:rPr>
          <w:b/>
          <w:bCs/>
        </w:rPr>
      </w:pPr>
    </w:p>
    <w:p w14:paraId="56749A7B" w14:textId="77777777" w:rsidR="004D51D5" w:rsidRDefault="004D51D5">
      <w:pPr>
        <w:spacing w:after="0" w:line="240" w:lineRule="auto"/>
        <w:rPr>
          <w:b/>
          <w:bCs/>
        </w:rPr>
      </w:pPr>
    </w:p>
    <w:p w14:paraId="7997BF63" w14:textId="77777777" w:rsidR="004D51D5" w:rsidRDefault="004D51D5">
      <w:pPr>
        <w:spacing w:after="0" w:line="240" w:lineRule="auto"/>
        <w:rPr>
          <w:b/>
          <w:bCs/>
        </w:rPr>
      </w:pPr>
    </w:p>
    <w:p w14:paraId="18948781" w14:textId="5C1DE9EC" w:rsidR="004D51D5" w:rsidRDefault="004D51D5">
      <w:pPr>
        <w:spacing w:after="0" w:line="240" w:lineRule="auto"/>
        <w:rPr>
          <w:b/>
          <w:bCs/>
        </w:rPr>
      </w:pPr>
    </w:p>
    <w:p w14:paraId="65D0CFC8" w14:textId="77777777" w:rsidR="004D51D5" w:rsidRDefault="004D51D5">
      <w:pPr>
        <w:spacing w:after="0" w:line="240" w:lineRule="auto"/>
        <w:rPr>
          <w:b/>
          <w:bCs/>
        </w:rPr>
      </w:pPr>
    </w:p>
    <w:p w14:paraId="633A614B" w14:textId="229DA125" w:rsidR="004D51D5" w:rsidRDefault="004D51D5">
      <w:pPr>
        <w:spacing w:after="0" w:line="240" w:lineRule="auto"/>
        <w:rPr>
          <w:b/>
          <w:bCs/>
        </w:rPr>
      </w:pPr>
    </w:p>
    <w:p w14:paraId="6A96202B" w14:textId="77777777" w:rsidR="004D51D5" w:rsidRDefault="004D51D5">
      <w:pPr>
        <w:spacing w:after="0" w:line="240" w:lineRule="auto"/>
        <w:rPr>
          <w:b/>
          <w:bCs/>
        </w:rPr>
      </w:pPr>
    </w:p>
    <w:p w14:paraId="34B6348C" w14:textId="77777777" w:rsidR="004D51D5" w:rsidRDefault="004D51D5">
      <w:pPr>
        <w:spacing w:after="0" w:line="240" w:lineRule="auto"/>
        <w:rPr>
          <w:b/>
          <w:bCs/>
        </w:rPr>
      </w:pPr>
    </w:p>
    <w:p w14:paraId="2E8AA624" w14:textId="77777777" w:rsidR="004D51D5" w:rsidRDefault="004D51D5">
      <w:pPr>
        <w:spacing w:after="0" w:line="240" w:lineRule="auto"/>
        <w:rPr>
          <w:b/>
          <w:bCs/>
        </w:rPr>
      </w:pPr>
    </w:p>
    <w:p w14:paraId="6674D04B" w14:textId="77777777" w:rsidR="004D51D5" w:rsidRDefault="004D51D5">
      <w:pPr>
        <w:spacing w:after="0" w:line="240" w:lineRule="auto"/>
        <w:rPr>
          <w:b/>
          <w:bCs/>
        </w:rPr>
      </w:pPr>
    </w:p>
    <w:p w14:paraId="676D528C" w14:textId="425B020B" w:rsidR="004D51D5" w:rsidRDefault="004D51D5">
      <w:pPr>
        <w:spacing w:after="0" w:line="240" w:lineRule="auto"/>
        <w:rPr>
          <w:b/>
          <w:bCs/>
        </w:rPr>
      </w:pPr>
    </w:p>
    <w:p w14:paraId="17D841B5" w14:textId="21EAA5F3" w:rsidR="004D51D5" w:rsidRDefault="00A22647">
      <w:pPr>
        <w:spacing w:after="0" w:line="240" w:lineRule="auto"/>
        <w:rPr>
          <w:b/>
          <w:bCs/>
        </w:rPr>
      </w:pPr>
      <w:r w:rsidRPr="00A22647">
        <w:rPr>
          <w:b/>
          <w:bCs/>
          <w:noProof/>
        </w:rPr>
        <w:drawing>
          <wp:anchor distT="0" distB="0" distL="114300" distR="114300" simplePos="0" relativeHeight="251740160" behindDoc="0" locked="0" layoutInCell="1" allowOverlap="1" wp14:anchorId="0FFC20F9" wp14:editId="45C9C533">
            <wp:simplePos x="0" y="0"/>
            <wp:positionH relativeFrom="column">
              <wp:posOffset>3117776</wp:posOffset>
            </wp:positionH>
            <wp:positionV relativeFrom="paragraph">
              <wp:posOffset>157480</wp:posOffset>
            </wp:positionV>
            <wp:extent cx="2551814" cy="1800153"/>
            <wp:effectExtent l="0" t="0" r="1270" b="0"/>
            <wp:wrapNone/>
            <wp:docPr id="259" name="Picture 2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1"/>
                    <a:stretch>
                      <a:fillRect/>
                    </a:stretch>
                  </pic:blipFill>
                  <pic:spPr>
                    <a:xfrm>
                      <a:off x="0" y="0"/>
                      <a:ext cx="2551814" cy="1800153"/>
                    </a:xfrm>
                    <a:prstGeom prst="rect">
                      <a:avLst/>
                    </a:prstGeom>
                  </pic:spPr>
                </pic:pic>
              </a:graphicData>
            </a:graphic>
            <wp14:sizeRelH relativeFrom="margin">
              <wp14:pctWidth>0</wp14:pctWidth>
            </wp14:sizeRelH>
            <wp14:sizeRelV relativeFrom="margin">
              <wp14:pctHeight>0</wp14:pctHeight>
            </wp14:sizeRelV>
          </wp:anchor>
        </w:drawing>
      </w:r>
      <w:r w:rsidR="005D43EB" w:rsidRPr="005D43EB">
        <w:rPr>
          <w:b/>
          <w:bCs/>
          <w:noProof/>
        </w:rPr>
        <w:drawing>
          <wp:anchor distT="0" distB="0" distL="114300" distR="114300" simplePos="0" relativeHeight="251739136" behindDoc="0" locked="0" layoutInCell="1" allowOverlap="1" wp14:anchorId="069AA024" wp14:editId="78B73109">
            <wp:simplePos x="0" y="0"/>
            <wp:positionH relativeFrom="column">
              <wp:posOffset>162412</wp:posOffset>
            </wp:positionH>
            <wp:positionV relativeFrom="paragraph">
              <wp:posOffset>171154</wp:posOffset>
            </wp:positionV>
            <wp:extent cx="2572358" cy="1786269"/>
            <wp:effectExtent l="0" t="0" r="0" b="4445"/>
            <wp:wrapNone/>
            <wp:docPr id="258" name="Picture 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2"/>
                    <a:stretch>
                      <a:fillRect/>
                    </a:stretch>
                  </pic:blipFill>
                  <pic:spPr>
                    <a:xfrm>
                      <a:off x="0" y="0"/>
                      <a:ext cx="2590631" cy="1798958"/>
                    </a:xfrm>
                    <a:prstGeom prst="rect">
                      <a:avLst/>
                    </a:prstGeom>
                  </pic:spPr>
                </pic:pic>
              </a:graphicData>
            </a:graphic>
            <wp14:sizeRelH relativeFrom="margin">
              <wp14:pctWidth>0</wp14:pctWidth>
            </wp14:sizeRelH>
            <wp14:sizeRelV relativeFrom="margin">
              <wp14:pctHeight>0</wp14:pctHeight>
            </wp14:sizeRelV>
          </wp:anchor>
        </w:drawing>
      </w:r>
    </w:p>
    <w:p w14:paraId="6C247B5D" w14:textId="5B3A878D" w:rsidR="00183D86" w:rsidRDefault="008A5839">
      <w:pPr>
        <w:spacing w:after="0" w:line="240" w:lineRule="auto"/>
        <w:rPr>
          <w:b/>
          <w:bCs/>
        </w:rPr>
      </w:pPr>
      <w:r>
        <w:rPr>
          <w:b/>
          <w:bCs/>
        </w:rPr>
        <w:t>1c</w:t>
      </w:r>
      <w:r w:rsidR="004D51D5">
        <w:rPr>
          <w:b/>
          <w:bCs/>
        </w:rPr>
        <w:t xml:space="preserve"> </w:t>
      </w:r>
      <w:r w:rsidR="004D51D5">
        <w:rPr>
          <w:b/>
          <w:bCs/>
        </w:rPr>
        <w:tab/>
      </w:r>
      <w:r w:rsidR="004D51D5">
        <w:rPr>
          <w:b/>
          <w:bCs/>
        </w:rPr>
        <w:tab/>
      </w:r>
      <w:r w:rsidR="004D51D5">
        <w:rPr>
          <w:b/>
          <w:bCs/>
        </w:rPr>
        <w:tab/>
      </w:r>
      <w:r w:rsidR="004D51D5">
        <w:rPr>
          <w:b/>
          <w:bCs/>
        </w:rPr>
        <w:tab/>
      </w:r>
      <w:r w:rsidR="004D51D5">
        <w:rPr>
          <w:b/>
          <w:bCs/>
        </w:rPr>
        <w:tab/>
      </w:r>
      <w:r w:rsidR="004D51D5">
        <w:rPr>
          <w:b/>
          <w:bCs/>
        </w:rPr>
        <w:tab/>
      </w:r>
      <w:r w:rsidR="004D51D5">
        <w:rPr>
          <w:b/>
          <w:bCs/>
        </w:rPr>
        <w:tab/>
      </w:r>
      <w:r w:rsidR="005D43EB">
        <w:rPr>
          <w:b/>
          <w:bCs/>
        </w:rPr>
        <w:tab/>
      </w:r>
      <w:r w:rsidR="004D51D5">
        <w:rPr>
          <w:b/>
          <w:bCs/>
        </w:rPr>
        <w:t>1d</w:t>
      </w:r>
      <w:r w:rsidR="002D5F3A">
        <w:rPr>
          <w:b/>
          <w:bCs/>
        </w:rPr>
        <w:t xml:space="preserve"> </w:t>
      </w:r>
      <w:r>
        <w:rPr>
          <w:b/>
          <w:bCs/>
        </w:rPr>
        <w:tab/>
      </w:r>
    </w:p>
    <w:p w14:paraId="0B687598" w14:textId="6C06656B" w:rsidR="00183D86" w:rsidRDefault="00183D86">
      <w:pPr>
        <w:spacing w:after="0" w:line="240" w:lineRule="auto"/>
        <w:rPr>
          <w:b/>
          <w:bCs/>
        </w:rPr>
      </w:pPr>
    </w:p>
    <w:p w14:paraId="1C013104" w14:textId="4946FAF9" w:rsidR="00183D86" w:rsidRDefault="00183D86">
      <w:pPr>
        <w:spacing w:after="0" w:line="240" w:lineRule="auto"/>
        <w:rPr>
          <w:b/>
          <w:bCs/>
        </w:rPr>
      </w:pPr>
    </w:p>
    <w:p w14:paraId="5812D27B" w14:textId="4200ADD1" w:rsidR="00183D86" w:rsidRDefault="00183D86">
      <w:pPr>
        <w:spacing w:after="0" w:line="240" w:lineRule="auto"/>
        <w:rPr>
          <w:b/>
          <w:bCs/>
        </w:rPr>
      </w:pPr>
    </w:p>
    <w:p w14:paraId="570CCD2C" w14:textId="3D316BD9" w:rsidR="00183D86" w:rsidRDefault="00183D86">
      <w:pPr>
        <w:spacing w:after="0" w:line="240" w:lineRule="auto"/>
        <w:rPr>
          <w:b/>
          <w:bCs/>
        </w:rPr>
      </w:pPr>
    </w:p>
    <w:p w14:paraId="17D4FF5F" w14:textId="7E6817A2" w:rsidR="00183D86" w:rsidRDefault="00183D86">
      <w:pPr>
        <w:spacing w:after="0" w:line="240" w:lineRule="auto"/>
        <w:rPr>
          <w:b/>
          <w:bCs/>
        </w:rPr>
      </w:pPr>
    </w:p>
    <w:p w14:paraId="2EC6199D" w14:textId="2C07BFE6" w:rsidR="00183D86" w:rsidRDefault="00183D86">
      <w:pPr>
        <w:spacing w:after="0" w:line="240" w:lineRule="auto"/>
        <w:rPr>
          <w:b/>
          <w:bCs/>
        </w:rPr>
      </w:pPr>
    </w:p>
    <w:p w14:paraId="7B90477B" w14:textId="69E95B17" w:rsidR="00183D86" w:rsidRDefault="00183D86">
      <w:pPr>
        <w:spacing w:after="0" w:line="240" w:lineRule="auto"/>
        <w:rPr>
          <w:b/>
          <w:bCs/>
        </w:rPr>
      </w:pPr>
    </w:p>
    <w:p w14:paraId="1E4DBD09" w14:textId="5E55703E" w:rsidR="00183D86" w:rsidRDefault="00183D86">
      <w:pPr>
        <w:spacing w:after="0" w:line="240" w:lineRule="auto"/>
        <w:rPr>
          <w:b/>
          <w:bCs/>
        </w:rPr>
      </w:pPr>
    </w:p>
    <w:p w14:paraId="37451612" w14:textId="58BEFF75" w:rsidR="00183D86" w:rsidRDefault="00183D86">
      <w:pPr>
        <w:spacing w:after="0" w:line="240" w:lineRule="auto"/>
        <w:rPr>
          <w:b/>
          <w:bCs/>
        </w:rPr>
      </w:pPr>
    </w:p>
    <w:p w14:paraId="0B1A4A0C" w14:textId="77777777" w:rsidR="00183D86" w:rsidRDefault="00183D86">
      <w:pPr>
        <w:spacing w:after="0" w:line="240" w:lineRule="auto"/>
        <w:rPr>
          <w:b/>
          <w:bCs/>
        </w:rPr>
      </w:pPr>
    </w:p>
    <w:p w14:paraId="264866BD" w14:textId="4F3B6BC7" w:rsidR="00183D86" w:rsidRDefault="0044520F">
      <w:pPr>
        <w:spacing w:after="0" w:line="240" w:lineRule="auto"/>
        <w:rPr>
          <w:b/>
          <w:bCs/>
        </w:rPr>
      </w:pPr>
      <w:r w:rsidRPr="0044520F">
        <w:rPr>
          <w:b/>
          <w:bCs/>
          <w:noProof/>
        </w:rPr>
        <w:drawing>
          <wp:anchor distT="0" distB="0" distL="114300" distR="114300" simplePos="0" relativeHeight="251742208" behindDoc="0" locked="0" layoutInCell="1" allowOverlap="1" wp14:anchorId="0D09FC83" wp14:editId="0DFEA087">
            <wp:simplePos x="0" y="0"/>
            <wp:positionH relativeFrom="column">
              <wp:posOffset>3139529</wp:posOffset>
            </wp:positionH>
            <wp:positionV relativeFrom="paragraph">
              <wp:posOffset>166002</wp:posOffset>
            </wp:positionV>
            <wp:extent cx="1860697" cy="2248654"/>
            <wp:effectExtent l="0" t="0" r="6350" b="0"/>
            <wp:wrapNone/>
            <wp:docPr id="261" name="Picture 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3"/>
                    <a:stretch>
                      <a:fillRect/>
                    </a:stretch>
                  </pic:blipFill>
                  <pic:spPr>
                    <a:xfrm>
                      <a:off x="0" y="0"/>
                      <a:ext cx="1878062" cy="2269640"/>
                    </a:xfrm>
                    <a:prstGeom prst="rect">
                      <a:avLst/>
                    </a:prstGeom>
                  </pic:spPr>
                </pic:pic>
              </a:graphicData>
            </a:graphic>
            <wp14:sizeRelH relativeFrom="margin">
              <wp14:pctWidth>0</wp14:pctWidth>
            </wp14:sizeRelH>
            <wp14:sizeRelV relativeFrom="margin">
              <wp14:pctHeight>0</wp14:pctHeight>
            </wp14:sizeRelV>
          </wp:anchor>
        </w:drawing>
      </w:r>
      <w:r w:rsidR="00070806" w:rsidRPr="00070806">
        <w:rPr>
          <w:b/>
          <w:bCs/>
          <w:noProof/>
        </w:rPr>
        <w:drawing>
          <wp:anchor distT="0" distB="0" distL="114300" distR="114300" simplePos="0" relativeHeight="251741184" behindDoc="0" locked="0" layoutInCell="1" allowOverlap="1" wp14:anchorId="29483360" wp14:editId="50E5A9C8">
            <wp:simplePos x="0" y="0"/>
            <wp:positionH relativeFrom="column">
              <wp:posOffset>173045</wp:posOffset>
            </wp:positionH>
            <wp:positionV relativeFrom="paragraph">
              <wp:posOffset>166002</wp:posOffset>
            </wp:positionV>
            <wp:extent cx="2179674" cy="2055476"/>
            <wp:effectExtent l="0" t="0" r="0" b="2540"/>
            <wp:wrapNone/>
            <wp:docPr id="260" name="Picture 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4"/>
                    <a:stretch>
                      <a:fillRect/>
                    </a:stretch>
                  </pic:blipFill>
                  <pic:spPr>
                    <a:xfrm>
                      <a:off x="0" y="0"/>
                      <a:ext cx="2195751" cy="2070637"/>
                    </a:xfrm>
                    <a:prstGeom prst="rect">
                      <a:avLst/>
                    </a:prstGeom>
                  </pic:spPr>
                </pic:pic>
              </a:graphicData>
            </a:graphic>
            <wp14:sizeRelH relativeFrom="margin">
              <wp14:pctWidth>0</wp14:pctWidth>
            </wp14:sizeRelH>
            <wp14:sizeRelV relativeFrom="margin">
              <wp14:pctHeight>0</wp14:pctHeight>
            </wp14:sizeRelV>
          </wp:anchor>
        </w:drawing>
      </w:r>
    </w:p>
    <w:p w14:paraId="6C6F76D3" w14:textId="312ABA57" w:rsidR="008A5839" w:rsidRDefault="00A22647">
      <w:pPr>
        <w:spacing w:after="0" w:line="240" w:lineRule="auto"/>
        <w:rPr>
          <w:b/>
          <w:bCs/>
        </w:rPr>
      </w:pPr>
      <w:r>
        <w:rPr>
          <w:b/>
          <w:bCs/>
        </w:rPr>
        <w:t>1</w:t>
      </w:r>
      <w:r w:rsidR="008A5839">
        <w:rPr>
          <w:b/>
          <w:bCs/>
        </w:rPr>
        <w:t>e</w:t>
      </w:r>
      <w:r w:rsidR="00070806">
        <w:rPr>
          <w:b/>
          <w:bCs/>
        </w:rPr>
        <w:t xml:space="preserve"> </w:t>
      </w:r>
      <w:r w:rsidR="008A5839">
        <w:rPr>
          <w:b/>
          <w:bCs/>
        </w:rPr>
        <w:tab/>
      </w:r>
      <w:r>
        <w:rPr>
          <w:b/>
          <w:bCs/>
        </w:rPr>
        <w:tab/>
      </w:r>
      <w:r>
        <w:rPr>
          <w:b/>
          <w:bCs/>
        </w:rPr>
        <w:tab/>
      </w:r>
      <w:r>
        <w:rPr>
          <w:b/>
          <w:bCs/>
        </w:rPr>
        <w:tab/>
      </w:r>
      <w:r>
        <w:rPr>
          <w:b/>
          <w:bCs/>
        </w:rPr>
        <w:tab/>
      </w:r>
      <w:r>
        <w:rPr>
          <w:b/>
          <w:bCs/>
        </w:rPr>
        <w:tab/>
      </w:r>
      <w:r>
        <w:rPr>
          <w:b/>
          <w:bCs/>
        </w:rPr>
        <w:tab/>
      </w:r>
      <w:r>
        <w:rPr>
          <w:b/>
          <w:bCs/>
        </w:rPr>
        <w:tab/>
      </w:r>
      <w:r w:rsidR="008A5839">
        <w:rPr>
          <w:b/>
          <w:bCs/>
        </w:rPr>
        <w:t>1f</w:t>
      </w:r>
      <w:r w:rsidR="00070806">
        <w:rPr>
          <w:b/>
          <w:bCs/>
        </w:rPr>
        <w:t xml:space="preserve"> </w:t>
      </w:r>
    </w:p>
    <w:p w14:paraId="5E94743C" w14:textId="390D9777" w:rsidR="005D23D4" w:rsidRDefault="005D23D4">
      <w:pPr>
        <w:spacing w:after="0" w:line="240" w:lineRule="auto"/>
        <w:rPr>
          <w:b/>
          <w:bCs/>
        </w:rPr>
      </w:pPr>
    </w:p>
    <w:p w14:paraId="1995DDDA" w14:textId="77777777" w:rsidR="005D23D4" w:rsidRDefault="005D23D4">
      <w:pPr>
        <w:spacing w:after="0" w:line="240" w:lineRule="auto"/>
        <w:rPr>
          <w:b/>
          <w:bCs/>
        </w:rPr>
      </w:pPr>
    </w:p>
    <w:p w14:paraId="5840654B" w14:textId="64191B86" w:rsidR="005D23D4" w:rsidRDefault="005D23D4">
      <w:pPr>
        <w:spacing w:after="0" w:line="240" w:lineRule="auto"/>
        <w:rPr>
          <w:b/>
          <w:bCs/>
        </w:rPr>
      </w:pPr>
    </w:p>
    <w:p w14:paraId="38408FCF" w14:textId="77777777" w:rsidR="005D23D4" w:rsidRDefault="005D23D4">
      <w:pPr>
        <w:spacing w:after="0" w:line="240" w:lineRule="auto"/>
        <w:rPr>
          <w:b/>
          <w:bCs/>
        </w:rPr>
      </w:pPr>
    </w:p>
    <w:p w14:paraId="0167464D" w14:textId="3CE2E352" w:rsidR="005D23D4" w:rsidRDefault="005D23D4">
      <w:pPr>
        <w:spacing w:after="0" w:line="240" w:lineRule="auto"/>
        <w:rPr>
          <w:b/>
          <w:bCs/>
        </w:rPr>
      </w:pPr>
    </w:p>
    <w:p w14:paraId="1F6D8490" w14:textId="7C304958" w:rsidR="005D23D4" w:rsidRDefault="005D23D4">
      <w:pPr>
        <w:spacing w:after="0" w:line="240" w:lineRule="auto"/>
        <w:rPr>
          <w:b/>
          <w:bCs/>
        </w:rPr>
      </w:pPr>
    </w:p>
    <w:p w14:paraId="14D8152C" w14:textId="45E032A5" w:rsidR="005D23D4" w:rsidRDefault="005D23D4">
      <w:pPr>
        <w:spacing w:after="0" w:line="240" w:lineRule="auto"/>
        <w:rPr>
          <w:b/>
          <w:bCs/>
        </w:rPr>
      </w:pPr>
    </w:p>
    <w:p w14:paraId="609FA331" w14:textId="588C4E18" w:rsidR="005D23D4" w:rsidRDefault="005D23D4">
      <w:pPr>
        <w:spacing w:after="0" w:line="240" w:lineRule="auto"/>
        <w:rPr>
          <w:b/>
          <w:bCs/>
        </w:rPr>
      </w:pPr>
    </w:p>
    <w:p w14:paraId="460D71A6" w14:textId="3B9B6A55" w:rsidR="005D23D4" w:rsidRDefault="005D23D4">
      <w:pPr>
        <w:spacing w:after="0" w:line="240" w:lineRule="auto"/>
        <w:rPr>
          <w:b/>
          <w:bCs/>
        </w:rPr>
      </w:pPr>
    </w:p>
    <w:p w14:paraId="01AE09BF" w14:textId="6A33BC05" w:rsidR="00070806" w:rsidRDefault="00070806">
      <w:pPr>
        <w:spacing w:after="0" w:line="240" w:lineRule="auto"/>
        <w:rPr>
          <w:b/>
          <w:bCs/>
        </w:rPr>
      </w:pPr>
    </w:p>
    <w:p w14:paraId="7AA82243" w14:textId="692405E2" w:rsidR="00070806" w:rsidRDefault="00070806">
      <w:pPr>
        <w:spacing w:after="0" w:line="240" w:lineRule="auto"/>
        <w:rPr>
          <w:b/>
          <w:bCs/>
        </w:rPr>
      </w:pPr>
    </w:p>
    <w:p w14:paraId="4B4CBFE9" w14:textId="4866D79D" w:rsidR="005D23D4" w:rsidRDefault="005D23D4">
      <w:pPr>
        <w:spacing w:after="0" w:line="240" w:lineRule="auto"/>
        <w:rPr>
          <w:b/>
          <w:bCs/>
        </w:rPr>
      </w:pPr>
    </w:p>
    <w:p w14:paraId="318840B9" w14:textId="5DC0FF5B" w:rsidR="0044520F" w:rsidRDefault="00C32418">
      <w:pPr>
        <w:spacing w:after="0" w:line="240" w:lineRule="auto"/>
        <w:rPr>
          <w:b/>
          <w:bCs/>
        </w:rPr>
      </w:pPr>
      <w:r w:rsidRPr="00C32418">
        <w:rPr>
          <w:b/>
          <w:bCs/>
          <w:noProof/>
        </w:rPr>
        <w:drawing>
          <wp:anchor distT="0" distB="0" distL="114300" distR="114300" simplePos="0" relativeHeight="251744256" behindDoc="0" locked="0" layoutInCell="1" allowOverlap="1" wp14:anchorId="55B3FEA7" wp14:editId="163CD7DB">
            <wp:simplePos x="0" y="0"/>
            <wp:positionH relativeFrom="column">
              <wp:posOffset>3118264</wp:posOffset>
            </wp:positionH>
            <wp:positionV relativeFrom="paragraph">
              <wp:posOffset>149462</wp:posOffset>
            </wp:positionV>
            <wp:extent cx="2169042" cy="2068018"/>
            <wp:effectExtent l="0" t="0" r="3175" b="8890"/>
            <wp:wrapNone/>
            <wp:docPr id="263" name="Picture 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5"/>
                    <a:stretch>
                      <a:fillRect/>
                    </a:stretch>
                  </pic:blipFill>
                  <pic:spPr>
                    <a:xfrm>
                      <a:off x="0" y="0"/>
                      <a:ext cx="2172807" cy="2071608"/>
                    </a:xfrm>
                    <a:prstGeom prst="rect">
                      <a:avLst/>
                    </a:prstGeom>
                  </pic:spPr>
                </pic:pic>
              </a:graphicData>
            </a:graphic>
            <wp14:sizeRelH relativeFrom="margin">
              <wp14:pctWidth>0</wp14:pctWidth>
            </wp14:sizeRelH>
            <wp14:sizeRelV relativeFrom="margin">
              <wp14:pctHeight>0</wp14:pctHeight>
            </wp14:sizeRelV>
          </wp:anchor>
        </w:drawing>
      </w:r>
      <w:r w:rsidR="00325465" w:rsidRPr="00325465">
        <w:rPr>
          <w:b/>
          <w:bCs/>
          <w:noProof/>
        </w:rPr>
        <w:drawing>
          <wp:anchor distT="0" distB="0" distL="114300" distR="114300" simplePos="0" relativeHeight="251743232" behindDoc="0" locked="0" layoutInCell="1" allowOverlap="1" wp14:anchorId="5440786F" wp14:editId="044BEE0D">
            <wp:simplePos x="0" y="0"/>
            <wp:positionH relativeFrom="column">
              <wp:posOffset>300488</wp:posOffset>
            </wp:positionH>
            <wp:positionV relativeFrom="paragraph">
              <wp:posOffset>149225</wp:posOffset>
            </wp:positionV>
            <wp:extent cx="2349795" cy="2038497"/>
            <wp:effectExtent l="0" t="0" r="0" b="0"/>
            <wp:wrapNone/>
            <wp:docPr id="262" name="Picture 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6"/>
                    <a:stretch>
                      <a:fillRect/>
                    </a:stretch>
                  </pic:blipFill>
                  <pic:spPr>
                    <a:xfrm>
                      <a:off x="0" y="0"/>
                      <a:ext cx="2349795" cy="2038497"/>
                    </a:xfrm>
                    <a:prstGeom prst="rect">
                      <a:avLst/>
                    </a:prstGeom>
                  </pic:spPr>
                </pic:pic>
              </a:graphicData>
            </a:graphic>
            <wp14:sizeRelH relativeFrom="margin">
              <wp14:pctWidth>0</wp14:pctWidth>
            </wp14:sizeRelH>
            <wp14:sizeRelV relativeFrom="margin">
              <wp14:pctHeight>0</wp14:pctHeight>
            </wp14:sizeRelV>
          </wp:anchor>
        </w:drawing>
      </w:r>
    </w:p>
    <w:p w14:paraId="081B2743" w14:textId="7BEFA63F" w:rsidR="0044520F" w:rsidRDefault="008A5839">
      <w:pPr>
        <w:spacing w:after="0" w:line="240" w:lineRule="auto"/>
        <w:rPr>
          <w:b/>
          <w:bCs/>
        </w:rPr>
      </w:pPr>
      <w:r>
        <w:rPr>
          <w:b/>
          <w:bCs/>
        </w:rPr>
        <w:t>2a</w:t>
      </w:r>
      <w:r w:rsidR="00325465">
        <w:rPr>
          <w:b/>
          <w:bCs/>
        </w:rPr>
        <w:t xml:space="preserve"> </w:t>
      </w:r>
      <w:r>
        <w:rPr>
          <w:b/>
          <w:bCs/>
        </w:rPr>
        <w:tab/>
      </w:r>
      <w:r w:rsidR="0044520F">
        <w:rPr>
          <w:b/>
          <w:bCs/>
        </w:rPr>
        <w:tab/>
      </w:r>
      <w:r w:rsidR="0044520F">
        <w:rPr>
          <w:b/>
          <w:bCs/>
        </w:rPr>
        <w:tab/>
      </w:r>
      <w:r w:rsidR="0044520F">
        <w:rPr>
          <w:b/>
          <w:bCs/>
        </w:rPr>
        <w:tab/>
      </w:r>
      <w:r w:rsidR="0044520F">
        <w:rPr>
          <w:b/>
          <w:bCs/>
        </w:rPr>
        <w:tab/>
      </w:r>
      <w:r w:rsidR="0044520F">
        <w:rPr>
          <w:b/>
          <w:bCs/>
        </w:rPr>
        <w:tab/>
      </w:r>
      <w:r w:rsidR="0044520F">
        <w:rPr>
          <w:b/>
          <w:bCs/>
        </w:rPr>
        <w:tab/>
      </w:r>
      <w:r w:rsidR="0044520F">
        <w:rPr>
          <w:b/>
          <w:bCs/>
        </w:rPr>
        <w:tab/>
      </w:r>
      <w:r>
        <w:rPr>
          <w:b/>
          <w:bCs/>
        </w:rPr>
        <w:t>2b</w:t>
      </w:r>
      <w:r w:rsidR="00325465">
        <w:rPr>
          <w:b/>
          <w:bCs/>
        </w:rPr>
        <w:t xml:space="preserve"> </w:t>
      </w:r>
      <w:r>
        <w:rPr>
          <w:b/>
          <w:bCs/>
        </w:rPr>
        <w:tab/>
      </w:r>
    </w:p>
    <w:p w14:paraId="57B2C7E7" w14:textId="77777777" w:rsidR="0044520F" w:rsidRDefault="0044520F">
      <w:pPr>
        <w:spacing w:after="0" w:line="240" w:lineRule="auto"/>
        <w:rPr>
          <w:b/>
          <w:bCs/>
        </w:rPr>
      </w:pPr>
    </w:p>
    <w:p w14:paraId="5A4F87A5" w14:textId="77777777" w:rsidR="0044520F" w:rsidRDefault="0044520F">
      <w:pPr>
        <w:spacing w:after="0" w:line="240" w:lineRule="auto"/>
        <w:rPr>
          <w:b/>
          <w:bCs/>
        </w:rPr>
      </w:pPr>
    </w:p>
    <w:p w14:paraId="65742822" w14:textId="77777777" w:rsidR="0044520F" w:rsidRDefault="0044520F">
      <w:pPr>
        <w:spacing w:after="0" w:line="240" w:lineRule="auto"/>
        <w:rPr>
          <w:b/>
          <w:bCs/>
        </w:rPr>
      </w:pPr>
    </w:p>
    <w:p w14:paraId="5ED87D99" w14:textId="77777777" w:rsidR="0044520F" w:rsidRDefault="0044520F">
      <w:pPr>
        <w:spacing w:after="0" w:line="240" w:lineRule="auto"/>
        <w:rPr>
          <w:b/>
          <w:bCs/>
        </w:rPr>
      </w:pPr>
    </w:p>
    <w:p w14:paraId="56E94565" w14:textId="77777777" w:rsidR="0044520F" w:rsidRDefault="0044520F">
      <w:pPr>
        <w:spacing w:after="0" w:line="240" w:lineRule="auto"/>
        <w:rPr>
          <w:b/>
          <w:bCs/>
        </w:rPr>
      </w:pPr>
    </w:p>
    <w:p w14:paraId="0E416FC2" w14:textId="77777777" w:rsidR="0044520F" w:rsidRDefault="0044520F">
      <w:pPr>
        <w:spacing w:after="0" w:line="240" w:lineRule="auto"/>
        <w:rPr>
          <w:b/>
          <w:bCs/>
        </w:rPr>
      </w:pPr>
    </w:p>
    <w:p w14:paraId="00985BAB" w14:textId="77777777" w:rsidR="0044520F" w:rsidRDefault="0044520F">
      <w:pPr>
        <w:spacing w:after="0" w:line="240" w:lineRule="auto"/>
        <w:rPr>
          <w:b/>
          <w:bCs/>
        </w:rPr>
      </w:pPr>
    </w:p>
    <w:p w14:paraId="7D7E784A" w14:textId="77777777" w:rsidR="0044520F" w:rsidRDefault="0044520F">
      <w:pPr>
        <w:spacing w:after="0" w:line="240" w:lineRule="auto"/>
        <w:rPr>
          <w:b/>
          <w:bCs/>
        </w:rPr>
      </w:pPr>
    </w:p>
    <w:p w14:paraId="75862C15" w14:textId="77777777" w:rsidR="0044520F" w:rsidRDefault="0044520F">
      <w:pPr>
        <w:spacing w:after="0" w:line="240" w:lineRule="auto"/>
        <w:rPr>
          <w:b/>
          <w:bCs/>
        </w:rPr>
      </w:pPr>
    </w:p>
    <w:p w14:paraId="7A5D682A" w14:textId="77777777" w:rsidR="0044520F" w:rsidRDefault="0044520F">
      <w:pPr>
        <w:spacing w:after="0" w:line="240" w:lineRule="auto"/>
        <w:rPr>
          <w:b/>
          <w:bCs/>
        </w:rPr>
      </w:pPr>
    </w:p>
    <w:p w14:paraId="6C002E9D" w14:textId="6B8D1D1C" w:rsidR="0044520F" w:rsidRDefault="0044520F">
      <w:pPr>
        <w:spacing w:after="0" w:line="240" w:lineRule="auto"/>
        <w:rPr>
          <w:b/>
          <w:bCs/>
        </w:rPr>
      </w:pPr>
    </w:p>
    <w:p w14:paraId="21B3339A" w14:textId="77664595" w:rsidR="0044520F" w:rsidRDefault="00C55708">
      <w:pPr>
        <w:spacing w:after="0" w:line="240" w:lineRule="auto"/>
        <w:rPr>
          <w:b/>
          <w:bCs/>
        </w:rPr>
      </w:pPr>
      <w:r w:rsidRPr="00C55708">
        <w:rPr>
          <w:b/>
          <w:bCs/>
          <w:noProof/>
        </w:rPr>
        <w:drawing>
          <wp:anchor distT="0" distB="0" distL="114300" distR="114300" simplePos="0" relativeHeight="251746304" behindDoc="0" locked="0" layoutInCell="1" allowOverlap="1" wp14:anchorId="41DDF7A5" wp14:editId="6C826F37">
            <wp:simplePos x="0" y="0"/>
            <wp:positionH relativeFrom="column">
              <wp:posOffset>3139529</wp:posOffset>
            </wp:positionH>
            <wp:positionV relativeFrom="paragraph">
              <wp:posOffset>168851</wp:posOffset>
            </wp:positionV>
            <wp:extent cx="2575052" cy="2254102"/>
            <wp:effectExtent l="0" t="0" r="0" b="0"/>
            <wp:wrapNone/>
            <wp:docPr id="265" name="Picture 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7"/>
                    <a:stretch>
                      <a:fillRect/>
                    </a:stretch>
                  </pic:blipFill>
                  <pic:spPr>
                    <a:xfrm>
                      <a:off x="0" y="0"/>
                      <a:ext cx="2577851" cy="2256553"/>
                    </a:xfrm>
                    <a:prstGeom prst="rect">
                      <a:avLst/>
                    </a:prstGeom>
                  </pic:spPr>
                </pic:pic>
              </a:graphicData>
            </a:graphic>
            <wp14:sizeRelH relativeFrom="margin">
              <wp14:pctWidth>0</wp14:pctWidth>
            </wp14:sizeRelH>
            <wp14:sizeRelV relativeFrom="margin">
              <wp14:pctHeight>0</wp14:pctHeight>
            </wp14:sizeRelV>
          </wp:anchor>
        </w:drawing>
      </w:r>
      <w:r w:rsidR="009100BA" w:rsidRPr="009100BA">
        <w:rPr>
          <w:b/>
          <w:bCs/>
          <w:noProof/>
        </w:rPr>
        <w:drawing>
          <wp:anchor distT="0" distB="0" distL="114300" distR="114300" simplePos="0" relativeHeight="251745280" behindDoc="0" locked="0" layoutInCell="1" allowOverlap="1" wp14:anchorId="0CCE7C65" wp14:editId="51B949B1">
            <wp:simplePos x="0" y="0"/>
            <wp:positionH relativeFrom="column">
              <wp:posOffset>236840</wp:posOffset>
            </wp:positionH>
            <wp:positionV relativeFrom="paragraph">
              <wp:posOffset>168851</wp:posOffset>
            </wp:positionV>
            <wp:extent cx="2339163" cy="2308452"/>
            <wp:effectExtent l="0" t="0" r="4445" b="0"/>
            <wp:wrapNone/>
            <wp:docPr id="264" name="Picture 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8"/>
                    <a:stretch>
                      <a:fillRect/>
                    </a:stretch>
                  </pic:blipFill>
                  <pic:spPr>
                    <a:xfrm>
                      <a:off x="0" y="0"/>
                      <a:ext cx="2342262" cy="2311510"/>
                    </a:xfrm>
                    <a:prstGeom prst="rect">
                      <a:avLst/>
                    </a:prstGeom>
                  </pic:spPr>
                </pic:pic>
              </a:graphicData>
            </a:graphic>
            <wp14:sizeRelH relativeFrom="margin">
              <wp14:pctWidth>0</wp14:pctWidth>
            </wp14:sizeRelH>
            <wp14:sizeRelV relativeFrom="margin">
              <wp14:pctHeight>0</wp14:pctHeight>
            </wp14:sizeRelV>
          </wp:anchor>
        </w:drawing>
      </w:r>
    </w:p>
    <w:p w14:paraId="77E9F63E" w14:textId="42770AED" w:rsidR="00C32418" w:rsidRDefault="008A5839">
      <w:pPr>
        <w:spacing w:after="0" w:line="240" w:lineRule="auto"/>
        <w:rPr>
          <w:b/>
          <w:bCs/>
        </w:rPr>
      </w:pPr>
      <w:r>
        <w:rPr>
          <w:b/>
          <w:bCs/>
        </w:rPr>
        <w:t>2c</w:t>
      </w:r>
      <w:r w:rsidR="008507FA">
        <w:rPr>
          <w:b/>
          <w:bCs/>
        </w:rPr>
        <w:t xml:space="preserve"> </w:t>
      </w:r>
      <w:r>
        <w:rPr>
          <w:b/>
          <w:bCs/>
        </w:rPr>
        <w:tab/>
      </w:r>
      <w:r w:rsidR="00C32418">
        <w:rPr>
          <w:b/>
          <w:bCs/>
        </w:rPr>
        <w:tab/>
      </w:r>
      <w:r w:rsidR="00C32418">
        <w:rPr>
          <w:b/>
          <w:bCs/>
        </w:rPr>
        <w:tab/>
      </w:r>
      <w:r w:rsidR="00C32418">
        <w:rPr>
          <w:b/>
          <w:bCs/>
        </w:rPr>
        <w:tab/>
      </w:r>
      <w:r w:rsidR="00C32418">
        <w:rPr>
          <w:b/>
          <w:bCs/>
        </w:rPr>
        <w:tab/>
      </w:r>
      <w:r w:rsidR="00C32418">
        <w:rPr>
          <w:b/>
          <w:bCs/>
        </w:rPr>
        <w:tab/>
      </w:r>
      <w:r w:rsidR="00C32418">
        <w:rPr>
          <w:b/>
          <w:bCs/>
        </w:rPr>
        <w:tab/>
      </w:r>
      <w:r w:rsidR="00C32418">
        <w:rPr>
          <w:b/>
          <w:bCs/>
        </w:rPr>
        <w:tab/>
      </w:r>
      <w:r>
        <w:rPr>
          <w:b/>
          <w:bCs/>
        </w:rPr>
        <w:t>2d</w:t>
      </w:r>
      <w:r w:rsidR="00C55708">
        <w:rPr>
          <w:b/>
          <w:bCs/>
        </w:rPr>
        <w:t xml:space="preserve"> </w:t>
      </w:r>
      <w:r>
        <w:rPr>
          <w:b/>
          <w:bCs/>
        </w:rPr>
        <w:tab/>
      </w:r>
    </w:p>
    <w:p w14:paraId="2AF86BA1" w14:textId="77777777" w:rsidR="00C32418" w:rsidRDefault="00C32418">
      <w:pPr>
        <w:spacing w:after="0" w:line="240" w:lineRule="auto"/>
        <w:rPr>
          <w:b/>
          <w:bCs/>
        </w:rPr>
      </w:pPr>
    </w:p>
    <w:p w14:paraId="6ACC7E6C" w14:textId="77777777" w:rsidR="00C32418" w:rsidRDefault="00C32418">
      <w:pPr>
        <w:spacing w:after="0" w:line="240" w:lineRule="auto"/>
        <w:rPr>
          <w:b/>
          <w:bCs/>
        </w:rPr>
      </w:pPr>
    </w:p>
    <w:p w14:paraId="1CF39622" w14:textId="75997FE3" w:rsidR="00C32418" w:rsidRDefault="00C32418">
      <w:pPr>
        <w:spacing w:after="0" w:line="240" w:lineRule="auto"/>
        <w:rPr>
          <w:b/>
          <w:bCs/>
        </w:rPr>
      </w:pPr>
    </w:p>
    <w:p w14:paraId="110EACD1" w14:textId="4ECDA804" w:rsidR="00C32418" w:rsidRDefault="00C32418">
      <w:pPr>
        <w:spacing w:after="0" w:line="240" w:lineRule="auto"/>
        <w:rPr>
          <w:b/>
          <w:bCs/>
        </w:rPr>
      </w:pPr>
    </w:p>
    <w:p w14:paraId="13FF5410" w14:textId="77777777" w:rsidR="00C32418" w:rsidRDefault="00C32418">
      <w:pPr>
        <w:spacing w:after="0" w:line="240" w:lineRule="auto"/>
        <w:rPr>
          <w:b/>
          <w:bCs/>
        </w:rPr>
      </w:pPr>
    </w:p>
    <w:p w14:paraId="0E39EC63" w14:textId="77777777" w:rsidR="00C32418" w:rsidRDefault="00C32418">
      <w:pPr>
        <w:spacing w:after="0" w:line="240" w:lineRule="auto"/>
        <w:rPr>
          <w:b/>
          <w:bCs/>
        </w:rPr>
      </w:pPr>
    </w:p>
    <w:p w14:paraId="0B64A629" w14:textId="20F8BC3E" w:rsidR="00C32418" w:rsidRDefault="00C32418">
      <w:pPr>
        <w:spacing w:after="0" w:line="240" w:lineRule="auto"/>
        <w:rPr>
          <w:b/>
          <w:bCs/>
        </w:rPr>
      </w:pPr>
    </w:p>
    <w:p w14:paraId="575E5EC5" w14:textId="53BD4504" w:rsidR="00C32418" w:rsidRDefault="00C32418">
      <w:pPr>
        <w:spacing w:after="0" w:line="240" w:lineRule="auto"/>
        <w:rPr>
          <w:b/>
          <w:bCs/>
        </w:rPr>
      </w:pPr>
    </w:p>
    <w:p w14:paraId="2AE1EF67" w14:textId="77777777" w:rsidR="00C32418" w:rsidRDefault="00C32418">
      <w:pPr>
        <w:spacing w:after="0" w:line="240" w:lineRule="auto"/>
        <w:rPr>
          <w:b/>
          <w:bCs/>
        </w:rPr>
      </w:pPr>
    </w:p>
    <w:p w14:paraId="6DFD04D3" w14:textId="36DB9D2C" w:rsidR="00C32418" w:rsidRDefault="00C32418">
      <w:pPr>
        <w:spacing w:after="0" w:line="240" w:lineRule="auto"/>
        <w:rPr>
          <w:b/>
          <w:bCs/>
        </w:rPr>
      </w:pPr>
    </w:p>
    <w:p w14:paraId="38E421D0" w14:textId="0D30CC6A" w:rsidR="00C32418" w:rsidRDefault="00C32418">
      <w:pPr>
        <w:spacing w:after="0" w:line="240" w:lineRule="auto"/>
        <w:rPr>
          <w:b/>
          <w:bCs/>
        </w:rPr>
      </w:pPr>
    </w:p>
    <w:p w14:paraId="3E53993D" w14:textId="77777777" w:rsidR="009100BA" w:rsidRDefault="009100BA">
      <w:pPr>
        <w:spacing w:after="0" w:line="240" w:lineRule="auto"/>
        <w:rPr>
          <w:b/>
          <w:bCs/>
        </w:rPr>
      </w:pPr>
    </w:p>
    <w:p w14:paraId="3813E972" w14:textId="66E0650D" w:rsidR="00C32418" w:rsidRDefault="002F6399">
      <w:pPr>
        <w:spacing w:after="0" w:line="240" w:lineRule="auto"/>
        <w:rPr>
          <w:b/>
          <w:bCs/>
        </w:rPr>
      </w:pPr>
      <w:r w:rsidRPr="002F6399">
        <w:rPr>
          <w:b/>
          <w:bCs/>
          <w:noProof/>
        </w:rPr>
        <w:drawing>
          <wp:anchor distT="0" distB="0" distL="114300" distR="114300" simplePos="0" relativeHeight="251748352" behindDoc="0" locked="0" layoutInCell="1" allowOverlap="1" wp14:anchorId="50A37955" wp14:editId="6E5CA58B">
            <wp:simplePos x="0" y="0"/>
            <wp:positionH relativeFrom="column">
              <wp:posOffset>3139529</wp:posOffset>
            </wp:positionH>
            <wp:positionV relativeFrom="paragraph">
              <wp:posOffset>173577</wp:posOffset>
            </wp:positionV>
            <wp:extent cx="1685615" cy="2179674"/>
            <wp:effectExtent l="0" t="0" r="0" b="0"/>
            <wp:wrapNone/>
            <wp:docPr id="267" name="Picture 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9"/>
                    <a:stretch>
                      <a:fillRect/>
                    </a:stretch>
                  </pic:blipFill>
                  <pic:spPr>
                    <a:xfrm>
                      <a:off x="0" y="0"/>
                      <a:ext cx="1688451" cy="2183341"/>
                    </a:xfrm>
                    <a:prstGeom prst="rect">
                      <a:avLst/>
                    </a:prstGeom>
                  </pic:spPr>
                </pic:pic>
              </a:graphicData>
            </a:graphic>
            <wp14:sizeRelH relativeFrom="margin">
              <wp14:pctWidth>0</wp14:pctWidth>
            </wp14:sizeRelH>
            <wp14:sizeRelV relativeFrom="margin">
              <wp14:pctHeight>0</wp14:pctHeight>
            </wp14:sizeRelV>
          </wp:anchor>
        </w:drawing>
      </w:r>
      <w:r w:rsidR="001E45E8" w:rsidRPr="001E45E8">
        <w:rPr>
          <w:b/>
          <w:bCs/>
          <w:noProof/>
        </w:rPr>
        <w:drawing>
          <wp:anchor distT="0" distB="0" distL="114300" distR="114300" simplePos="0" relativeHeight="251747328" behindDoc="0" locked="0" layoutInCell="1" allowOverlap="1" wp14:anchorId="1DFB2810" wp14:editId="1754A699">
            <wp:simplePos x="0" y="0"/>
            <wp:positionH relativeFrom="column">
              <wp:posOffset>173045</wp:posOffset>
            </wp:positionH>
            <wp:positionV relativeFrom="paragraph">
              <wp:posOffset>173577</wp:posOffset>
            </wp:positionV>
            <wp:extent cx="2562525" cy="2083981"/>
            <wp:effectExtent l="0" t="0" r="0" b="0"/>
            <wp:wrapNone/>
            <wp:docPr id="266" name="Picture 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0"/>
                    <a:stretch>
                      <a:fillRect/>
                    </a:stretch>
                  </pic:blipFill>
                  <pic:spPr>
                    <a:xfrm>
                      <a:off x="0" y="0"/>
                      <a:ext cx="2574302" cy="2093559"/>
                    </a:xfrm>
                    <a:prstGeom prst="rect">
                      <a:avLst/>
                    </a:prstGeom>
                  </pic:spPr>
                </pic:pic>
              </a:graphicData>
            </a:graphic>
            <wp14:sizeRelH relativeFrom="margin">
              <wp14:pctWidth>0</wp14:pctWidth>
            </wp14:sizeRelH>
            <wp14:sizeRelV relativeFrom="margin">
              <wp14:pctHeight>0</wp14:pctHeight>
            </wp14:sizeRelV>
          </wp:anchor>
        </w:drawing>
      </w:r>
    </w:p>
    <w:p w14:paraId="64AAD9AE" w14:textId="6CD7F698" w:rsidR="008A5839" w:rsidRDefault="008A5839">
      <w:pPr>
        <w:spacing w:after="0" w:line="240" w:lineRule="auto"/>
        <w:rPr>
          <w:b/>
          <w:bCs/>
        </w:rPr>
      </w:pPr>
      <w:r>
        <w:rPr>
          <w:b/>
          <w:bCs/>
        </w:rPr>
        <w:t>2e</w:t>
      </w:r>
      <w:r w:rsidR="001E45E8">
        <w:rPr>
          <w:b/>
          <w:bCs/>
        </w:rPr>
        <w:t xml:space="preserve"> </w:t>
      </w:r>
      <w:r>
        <w:rPr>
          <w:b/>
          <w:bCs/>
        </w:rPr>
        <w:tab/>
      </w:r>
      <w:r w:rsidR="00C55708">
        <w:rPr>
          <w:b/>
          <w:bCs/>
        </w:rPr>
        <w:tab/>
      </w:r>
      <w:r w:rsidR="00C55708">
        <w:rPr>
          <w:b/>
          <w:bCs/>
        </w:rPr>
        <w:tab/>
      </w:r>
      <w:r w:rsidR="00C55708">
        <w:rPr>
          <w:b/>
          <w:bCs/>
        </w:rPr>
        <w:tab/>
      </w:r>
      <w:r w:rsidR="00C55708">
        <w:rPr>
          <w:b/>
          <w:bCs/>
        </w:rPr>
        <w:tab/>
      </w:r>
      <w:r w:rsidR="00C55708">
        <w:rPr>
          <w:b/>
          <w:bCs/>
        </w:rPr>
        <w:tab/>
      </w:r>
      <w:r w:rsidR="00C55708">
        <w:rPr>
          <w:b/>
          <w:bCs/>
        </w:rPr>
        <w:tab/>
      </w:r>
      <w:r w:rsidR="00C55708">
        <w:rPr>
          <w:b/>
          <w:bCs/>
        </w:rPr>
        <w:tab/>
      </w:r>
      <w:r>
        <w:rPr>
          <w:b/>
          <w:bCs/>
        </w:rPr>
        <w:t>2f</w:t>
      </w:r>
      <w:r w:rsidR="002F6399">
        <w:rPr>
          <w:b/>
          <w:bCs/>
        </w:rPr>
        <w:t xml:space="preserve"> </w:t>
      </w:r>
    </w:p>
    <w:p w14:paraId="2D37427B" w14:textId="0C0C1312" w:rsidR="00C55708" w:rsidRDefault="00C55708">
      <w:pPr>
        <w:spacing w:after="0" w:line="240" w:lineRule="auto"/>
        <w:rPr>
          <w:b/>
          <w:bCs/>
        </w:rPr>
      </w:pPr>
    </w:p>
    <w:p w14:paraId="5C0118B0" w14:textId="0DFE65F8" w:rsidR="00C55708" w:rsidRDefault="00C55708">
      <w:pPr>
        <w:spacing w:after="0" w:line="240" w:lineRule="auto"/>
        <w:rPr>
          <w:b/>
          <w:bCs/>
        </w:rPr>
      </w:pPr>
    </w:p>
    <w:p w14:paraId="424E249B" w14:textId="26250794" w:rsidR="00C55708" w:rsidRDefault="00C55708">
      <w:pPr>
        <w:spacing w:after="0" w:line="240" w:lineRule="auto"/>
        <w:rPr>
          <w:b/>
          <w:bCs/>
        </w:rPr>
      </w:pPr>
    </w:p>
    <w:p w14:paraId="6EE5E208" w14:textId="5B030D13" w:rsidR="00C55708" w:rsidRDefault="00C55708">
      <w:pPr>
        <w:spacing w:after="0" w:line="240" w:lineRule="auto"/>
        <w:rPr>
          <w:b/>
          <w:bCs/>
        </w:rPr>
      </w:pPr>
    </w:p>
    <w:p w14:paraId="73FB934B" w14:textId="4DC4F9BF" w:rsidR="00C55708" w:rsidRDefault="00C55708">
      <w:pPr>
        <w:spacing w:after="0" w:line="240" w:lineRule="auto"/>
        <w:rPr>
          <w:b/>
          <w:bCs/>
        </w:rPr>
      </w:pPr>
    </w:p>
    <w:p w14:paraId="00F9F04A" w14:textId="77777777" w:rsidR="00C55708" w:rsidRDefault="00C55708">
      <w:pPr>
        <w:spacing w:after="0" w:line="240" w:lineRule="auto"/>
        <w:rPr>
          <w:b/>
          <w:bCs/>
        </w:rPr>
      </w:pPr>
    </w:p>
    <w:p w14:paraId="55E9046E" w14:textId="77777777" w:rsidR="00C55708" w:rsidRDefault="00C55708">
      <w:pPr>
        <w:spacing w:after="0" w:line="240" w:lineRule="auto"/>
        <w:rPr>
          <w:b/>
          <w:bCs/>
        </w:rPr>
      </w:pPr>
    </w:p>
    <w:p w14:paraId="47DF3918" w14:textId="0E4686B3" w:rsidR="00C55708" w:rsidRDefault="00C55708">
      <w:pPr>
        <w:spacing w:after="0" w:line="240" w:lineRule="auto"/>
        <w:rPr>
          <w:b/>
          <w:bCs/>
        </w:rPr>
      </w:pPr>
    </w:p>
    <w:p w14:paraId="22D0B117" w14:textId="5CAD088C" w:rsidR="00C55708" w:rsidRDefault="00C55708">
      <w:pPr>
        <w:spacing w:after="0" w:line="240" w:lineRule="auto"/>
        <w:rPr>
          <w:b/>
          <w:bCs/>
        </w:rPr>
      </w:pPr>
    </w:p>
    <w:p w14:paraId="4F210F41" w14:textId="0F74712D" w:rsidR="00C55708" w:rsidRDefault="00C55708">
      <w:pPr>
        <w:spacing w:after="0" w:line="240" w:lineRule="auto"/>
        <w:rPr>
          <w:b/>
          <w:bCs/>
        </w:rPr>
      </w:pPr>
    </w:p>
    <w:p w14:paraId="080C8713" w14:textId="77777777" w:rsidR="00C55708" w:rsidRDefault="00C55708">
      <w:pPr>
        <w:spacing w:after="0" w:line="240" w:lineRule="auto"/>
        <w:rPr>
          <w:b/>
          <w:bCs/>
        </w:rPr>
      </w:pPr>
    </w:p>
    <w:p w14:paraId="078EC6FC" w14:textId="2F0570FE" w:rsidR="00C55708" w:rsidRDefault="00C55708">
      <w:pPr>
        <w:spacing w:after="0" w:line="240" w:lineRule="auto"/>
        <w:rPr>
          <w:b/>
          <w:bCs/>
        </w:rPr>
      </w:pPr>
    </w:p>
    <w:p w14:paraId="0C4B9DBC" w14:textId="707F92AD" w:rsidR="00C55708" w:rsidRDefault="00FF5F28">
      <w:pPr>
        <w:spacing w:after="0" w:line="240" w:lineRule="auto"/>
        <w:rPr>
          <w:b/>
          <w:bCs/>
        </w:rPr>
      </w:pPr>
      <w:r w:rsidRPr="00FF5F28">
        <w:rPr>
          <w:b/>
          <w:bCs/>
          <w:noProof/>
        </w:rPr>
        <w:drawing>
          <wp:anchor distT="0" distB="0" distL="114300" distR="114300" simplePos="0" relativeHeight="251749376" behindDoc="0" locked="0" layoutInCell="1" allowOverlap="1" wp14:anchorId="40C19C81" wp14:editId="2FBC2666">
            <wp:simplePos x="0" y="0"/>
            <wp:positionH relativeFrom="column">
              <wp:posOffset>278765</wp:posOffset>
            </wp:positionH>
            <wp:positionV relativeFrom="paragraph">
              <wp:posOffset>146050</wp:posOffset>
            </wp:positionV>
            <wp:extent cx="2009554" cy="2125103"/>
            <wp:effectExtent l="0" t="0" r="0" b="8890"/>
            <wp:wrapNone/>
            <wp:docPr id="268" name="Picture 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1"/>
                    <a:stretch>
                      <a:fillRect/>
                    </a:stretch>
                  </pic:blipFill>
                  <pic:spPr>
                    <a:xfrm>
                      <a:off x="0" y="0"/>
                      <a:ext cx="2009554" cy="2125103"/>
                    </a:xfrm>
                    <a:prstGeom prst="rect">
                      <a:avLst/>
                    </a:prstGeom>
                  </pic:spPr>
                </pic:pic>
              </a:graphicData>
            </a:graphic>
            <wp14:sizeRelH relativeFrom="margin">
              <wp14:pctWidth>0</wp14:pctWidth>
            </wp14:sizeRelH>
            <wp14:sizeRelV relativeFrom="margin">
              <wp14:pctHeight>0</wp14:pctHeight>
            </wp14:sizeRelV>
          </wp:anchor>
        </w:drawing>
      </w:r>
    </w:p>
    <w:p w14:paraId="442426D1" w14:textId="0ED3769B" w:rsidR="002F6399" w:rsidRDefault="00206967">
      <w:pPr>
        <w:spacing w:after="0" w:line="240" w:lineRule="auto"/>
        <w:rPr>
          <w:b/>
          <w:bCs/>
        </w:rPr>
      </w:pPr>
      <w:r w:rsidRPr="00206967">
        <w:rPr>
          <w:b/>
          <w:bCs/>
          <w:noProof/>
        </w:rPr>
        <w:drawing>
          <wp:anchor distT="0" distB="0" distL="114300" distR="114300" simplePos="0" relativeHeight="251750400" behindDoc="0" locked="0" layoutInCell="1" allowOverlap="1" wp14:anchorId="2D3C9B73" wp14:editId="5503F86F">
            <wp:simplePos x="0" y="0"/>
            <wp:positionH relativeFrom="column">
              <wp:posOffset>3138805</wp:posOffset>
            </wp:positionH>
            <wp:positionV relativeFrom="paragraph">
              <wp:posOffset>29210</wp:posOffset>
            </wp:positionV>
            <wp:extent cx="2181225" cy="1934845"/>
            <wp:effectExtent l="0" t="0" r="0" b="8255"/>
            <wp:wrapNone/>
            <wp:docPr id="269" name="Picture 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2"/>
                    <a:stretch>
                      <a:fillRect/>
                    </a:stretch>
                  </pic:blipFill>
                  <pic:spPr>
                    <a:xfrm>
                      <a:off x="0" y="0"/>
                      <a:ext cx="2181225" cy="1934845"/>
                    </a:xfrm>
                    <a:prstGeom prst="rect">
                      <a:avLst/>
                    </a:prstGeom>
                  </pic:spPr>
                </pic:pic>
              </a:graphicData>
            </a:graphic>
            <wp14:sizeRelH relativeFrom="margin">
              <wp14:pctWidth>0</wp14:pctWidth>
            </wp14:sizeRelH>
            <wp14:sizeRelV relativeFrom="margin">
              <wp14:pctHeight>0</wp14:pctHeight>
            </wp14:sizeRelV>
          </wp:anchor>
        </w:drawing>
      </w:r>
      <w:r w:rsidR="008A5839">
        <w:rPr>
          <w:b/>
          <w:bCs/>
        </w:rPr>
        <w:t>3a</w:t>
      </w:r>
      <w:r w:rsidR="00FF5F28">
        <w:rPr>
          <w:b/>
          <w:bCs/>
        </w:rPr>
        <w:t xml:space="preserve"> </w:t>
      </w:r>
      <w:r w:rsidR="008A5839">
        <w:rPr>
          <w:b/>
          <w:bCs/>
        </w:rPr>
        <w:tab/>
      </w:r>
      <w:r w:rsidR="002F6399">
        <w:rPr>
          <w:b/>
          <w:bCs/>
        </w:rPr>
        <w:tab/>
      </w:r>
      <w:r w:rsidR="002F6399">
        <w:rPr>
          <w:b/>
          <w:bCs/>
        </w:rPr>
        <w:tab/>
      </w:r>
      <w:r w:rsidR="002F6399">
        <w:rPr>
          <w:b/>
          <w:bCs/>
        </w:rPr>
        <w:tab/>
      </w:r>
      <w:r w:rsidR="002F6399">
        <w:rPr>
          <w:b/>
          <w:bCs/>
        </w:rPr>
        <w:tab/>
      </w:r>
      <w:r w:rsidR="002F6399">
        <w:rPr>
          <w:b/>
          <w:bCs/>
        </w:rPr>
        <w:tab/>
      </w:r>
      <w:r w:rsidR="002F6399">
        <w:rPr>
          <w:b/>
          <w:bCs/>
        </w:rPr>
        <w:tab/>
      </w:r>
      <w:r w:rsidR="002F6399">
        <w:rPr>
          <w:b/>
          <w:bCs/>
        </w:rPr>
        <w:tab/>
      </w:r>
      <w:r w:rsidR="008A5839">
        <w:rPr>
          <w:b/>
          <w:bCs/>
        </w:rPr>
        <w:t>3b</w:t>
      </w:r>
      <w:r w:rsidR="00FF5F28">
        <w:rPr>
          <w:b/>
          <w:bCs/>
        </w:rPr>
        <w:t xml:space="preserve"> </w:t>
      </w:r>
      <w:r w:rsidR="003E0558">
        <w:rPr>
          <w:b/>
          <w:bCs/>
        </w:rPr>
        <w:tab/>
      </w:r>
    </w:p>
    <w:p w14:paraId="107283A0" w14:textId="77777777" w:rsidR="002F6399" w:rsidRDefault="002F6399">
      <w:pPr>
        <w:spacing w:after="0" w:line="240" w:lineRule="auto"/>
        <w:rPr>
          <w:b/>
          <w:bCs/>
        </w:rPr>
      </w:pPr>
    </w:p>
    <w:p w14:paraId="19042DCB" w14:textId="44081BC6" w:rsidR="002F6399" w:rsidRDefault="002F6399">
      <w:pPr>
        <w:spacing w:after="0" w:line="240" w:lineRule="auto"/>
        <w:rPr>
          <w:b/>
          <w:bCs/>
        </w:rPr>
      </w:pPr>
    </w:p>
    <w:p w14:paraId="312402FA" w14:textId="669B5D0C" w:rsidR="002F6399" w:rsidRDefault="002F6399">
      <w:pPr>
        <w:spacing w:after="0" w:line="240" w:lineRule="auto"/>
        <w:rPr>
          <w:b/>
          <w:bCs/>
        </w:rPr>
      </w:pPr>
    </w:p>
    <w:p w14:paraId="1CC7CA2C" w14:textId="77777777" w:rsidR="002F6399" w:rsidRDefault="002F6399">
      <w:pPr>
        <w:spacing w:after="0" w:line="240" w:lineRule="auto"/>
        <w:rPr>
          <w:b/>
          <w:bCs/>
        </w:rPr>
      </w:pPr>
    </w:p>
    <w:p w14:paraId="2083F409" w14:textId="77777777" w:rsidR="002F6399" w:rsidRDefault="002F6399">
      <w:pPr>
        <w:spacing w:after="0" w:line="240" w:lineRule="auto"/>
        <w:rPr>
          <w:b/>
          <w:bCs/>
        </w:rPr>
      </w:pPr>
    </w:p>
    <w:p w14:paraId="0898A9B6" w14:textId="77777777" w:rsidR="002F6399" w:rsidRDefault="002F6399">
      <w:pPr>
        <w:spacing w:after="0" w:line="240" w:lineRule="auto"/>
        <w:rPr>
          <w:b/>
          <w:bCs/>
        </w:rPr>
      </w:pPr>
    </w:p>
    <w:p w14:paraId="7352099D" w14:textId="77777777" w:rsidR="002F6399" w:rsidRDefault="002F6399">
      <w:pPr>
        <w:spacing w:after="0" w:line="240" w:lineRule="auto"/>
        <w:rPr>
          <w:b/>
          <w:bCs/>
        </w:rPr>
      </w:pPr>
    </w:p>
    <w:p w14:paraId="34DDC438" w14:textId="0A9BF5A9" w:rsidR="002F6399" w:rsidRDefault="002F6399">
      <w:pPr>
        <w:spacing w:after="0" w:line="240" w:lineRule="auto"/>
        <w:rPr>
          <w:b/>
          <w:bCs/>
        </w:rPr>
      </w:pPr>
    </w:p>
    <w:p w14:paraId="0DEF87FC" w14:textId="25017625" w:rsidR="002F6399" w:rsidRDefault="002F6399">
      <w:pPr>
        <w:spacing w:after="0" w:line="240" w:lineRule="auto"/>
        <w:rPr>
          <w:b/>
          <w:bCs/>
        </w:rPr>
      </w:pPr>
    </w:p>
    <w:p w14:paraId="7E35AA67" w14:textId="77777777" w:rsidR="002F6399" w:rsidRDefault="002F6399">
      <w:pPr>
        <w:spacing w:after="0" w:line="240" w:lineRule="auto"/>
        <w:rPr>
          <w:b/>
          <w:bCs/>
        </w:rPr>
      </w:pPr>
    </w:p>
    <w:p w14:paraId="3AE203B6" w14:textId="798A84B7" w:rsidR="002F6399" w:rsidRDefault="002F6399">
      <w:pPr>
        <w:spacing w:after="0" w:line="240" w:lineRule="auto"/>
        <w:rPr>
          <w:b/>
          <w:bCs/>
        </w:rPr>
      </w:pPr>
    </w:p>
    <w:p w14:paraId="420A26AD" w14:textId="3BFE120E" w:rsidR="002F6399" w:rsidRDefault="002F6399">
      <w:pPr>
        <w:spacing w:after="0" w:line="240" w:lineRule="auto"/>
        <w:rPr>
          <w:b/>
          <w:bCs/>
        </w:rPr>
      </w:pPr>
    </w:p>
    <w:p w14:paraId="365F455B" w14:textId="1F196872" w:rsidR="00FF5F28" w:rsidRDefault="00DA3506">
      <w:pPr>
        <w:spacing w:after="0" w:line="240" w:lineRule="auto"/>
        <w:rPr>
          <w:b/>
          <w:bCs/>
        </w:rPr>
      </w:pPr>
      <w:r w:rsidRPr="00DA3506">
        <w:rPr>
          <w:b/>
          <w:bCs/>
          <w:noProof/>
        </w:rPr>
        <w:drawing>
          <wp:anchor distT="0" distB="0" distL="114300" distR="114300" simplePos="0" relativeHeight="251752448" behindDoc="0" locked="0" layoutInCell="1" allowOverlap="1" wp14:anchorId="33769CB9" wp14:editId="1899EA05">
            <wp:simplePos x="0" y="0"/>
            <wp:positionH relativeFrom="column">
              <wp:posOffset>3192603</wp:posOffset>
            </wp:positionH>
            <wp:positionV relativeFrom="paragraph">
              <wp:posOffset>11365</wp:posOffset>
            </wp:positionV>
            <wp:extent cx="2264365" cy="1850065"/>
            <wp:effectExtent l="0" t="0" r="3175" b="0"/>
            <wp:wrapNone/>
            <wp:docPr id="271" name="Picture 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3"/>
                    <a:stretch>
                      <a:fillRect/>
                    </a:stretch>
                  </pic:blipFill>
                  <pic:spPr>
                    <a:xfrm>
                      <a:off x="0" y="0"/>
                      <a:ext cx="2264365" cy="1850065"/>
                    </a:xfrm>
                    <a:prstGeom prst="rect">
                      <a:avLst/>
                    </a:prstGeom>
                  </pic:spPr>
                </pic:pic>
              </a:graphicData>
            </a:graphic>
            <wp14:sizeRelH relativeFrom="margin">
              <wp14:pctWidth>0</wp14:pctWidth>
            </wp14:sizeRelH>
            <wp14:sizeRelV relativeFrom="margin">
              <wp14:pctHeight>0</wp14:pctHeight>
            </wp14:sizeRelV>
          </wp:anchor>
        </w:drawing>
      </w:r>
      <w:r w:rsidR="00DF3A97" w:rsidRPr="00DF3A97">
        <w:rPr>
          <w:b/>
          <w:bCs/>
          <w:noProof/>
        </w:rPr>
        <w:drawing>
          <wp:anchor distT="0" distB="0" distL="114300" distR="114300" simplePos="0" relativeHeight="251751424" behindDoc="0" locked="0" layoutInCell="1" allowOverlap="1" wp14:anchorId="00669B6F" wp14:editId="2C720DD1">
            <wp:simplePos x="0" y="0"/>
            <wp:positionH relativeFrom="column">
              <wp:posOffset>279370</wp:posOffset>
            </wp:positionH>
            <wp:positionV relativeFrom="paragraph">
              <wp:posOffset>34807</wp:posOffset>
            </wp:positionV>
            <wp:extent cx="2455900" cy="1826765"/>
            <wp:effectExtent l="0" t="0" r="1905" b="2540"/>
            <wp:wrapNone/>
            <wp:docPr id="270" name="Picture 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4"/>
                    <a:stretch>
                      <a:fillRect/>
                    </a:stretch>
                  </pic:blipFill>
                  <pic:spPr>
                    <a:xfrm>
                      <a:off x="0" y="0"/>
                      <a:ext cx="2465206" cy="1833687"/>
                    </a:xfrm>
                    <a:prstGeom prst="rect">
                      <a:avLst/>
                    </a:prstGeom>
                  </pic:spPr>
                </pic:pic>
              </a:graphicData>
            </a:graphic>
            <wp14:sizeRelH relativeFrom="margin">
              <wp14:pctWidth>0</wp14:pctWidth>
            </wp14:sizeRelH>
            <wp14:sizeRelV relativeFrom="margin">
              <wp14:pctHeight>0</wp14:pctHeight>
            </wp14:sizeRelV>
          </wp:anchor>
        </w:drawing>
      </w:r>
      <w:r w:rsidR="003E0558">
        <w:rPr>
          <w:b/>
          <w:bCs/>
        </w:rPr>
        <w:t>3c</w:t>
      </w:r>
      <w:r w:rsidR="00206967">
        <w:rPr>
          <w:b/>
          <w:bCs/>
        </w:rPr>
        <w:t xml:space="preserve"> </w:t>
      </w:r>
      <w:r w:rsidR="003E0558">
        <w:rPr>
          <w:b/>
          <w:bCs/>
        </w:rPr>
        <w:tab/>
      </w:r>
      <w:r w:rsidR="00FF5F28">
        <w:rPr>
          <w:b/>
          <w:bCs/>
        </w:rPr>
        <w:tab/>
      </w:r>
      <w:r w:rsidR="00FF5F28">
        <w:rPr>
          <w:b/>
          <w:bCs/>
        </w:rPr>
        <w:tab/>
      </w:r>
      <w:r w:rsidR="00FF5F28">
        <w:rPr>
          <w:b/>
          <w:bCs/>
        </w:rPr>
        <w:tab/>
      </w:r>
      <w:r w:rsidR="00FF5F28">
        <w:rPr>
          <w:b/>
          <w:bCs/>
        </w:rPr>
        <w:tab/>
      </w:r>
      <w:r w:rsidR="00FF5F28">
        <w:rPr>
          <w:b/>
          <w:bCs/>
        </w:rPr>
        <w:tab/>
      </w:r>
      <w:r w:rsidR="00FF5F28">
        <w:rPr>
          <w:b/>
          <w:bCs/>
        </w:rPr>
        <w:tab/>
      </w:r>
      <w:r w:rsidR="00FF5F28">
        <w:rPr>
          <w:b/>
          <w:bCs/>
        </w:rPr>
        <w:tab/>
      </w:r>
      <w:r w:rsidR="003E0558">
        <w:rPr>
          <w:b/>
          <w:bCs/>
        </w:rPr>
        <w:t>3d</w:t>
      </w:r>
      <w:r w:rsidR="00DF3A97">
        <w:rPr>
          <w:b/>
          <w:bCs/>
        </w:rPr>
        <w:t xml:space="preserve"> </w:t>
      </w:r>
      <w:r w:rsidR="003E0558">
        <w:rPr>
          <w:b/>
          <w:bCs/>
        </w:rPr>
        <w:tab/>
      </w:r>
    </w:p>
    <w:p w14:paraId="63002D38" w14:textId="356F443F" w:rsidR="00FF5F28" w:rsidRDefault="00FF5F28">
      <w:pPr>
        <w:spacing w:after="0" w:line="240" w:lineRule="auto"/>
        <w:rPr>
          <w:b/>
          <w:bCs/>
        </w:rPr>
      </w:pPr>
    </w:p>
    <w:p w14:paraId="090DEFBB" w14:textId="77777777" w:rsidR="00FF5F28" w:rsidRDefault="00FF5F28">
      <w:pPr>
        <w:spacing w:after="0" w:line="240" w:lineRule="auto"/>
        <w:rPr>
          <w:b/>
          <w:bCs/>
        </w:rPr>
      </w:pPr>
    </w:p>
    <w:p w14:paraId="3CA45417" w14:textId="77777777" w:rsidR="00FF5F28" w:rsidRDefault="00FF5F28">
      <w:pPr>
        <w:spacing w:after="0" w:line="240" w:lineRule="auto"/>
        <w:rPr>
          <w:b/>
          <w:bCs/>
        </w:rPr>
      </w:pPr>
    </w:p>
    <w:p w14:paraId="76016374" w14:textId="77777777" w:rsidR="00FF5F28" w:rsidRDefault="00FF5F28">
      <w:pPr>
        <w:spacing w:after="0" w:line="240" w:lineRule="auto"/>
        <w:rPr>
          <w:b/>
          <w:bCs/>
        </w:rPr>
      </w:pPr>
    </w:p>
    <w:p w14:paraId="01D796FA" w14:textId="77777777" w:rsidR="00FF5F28" w:rsidRDefault="00FF5F28">
      <w:pPr>
        <w:spacing w:after="0" w:line="240" w:lineRule="auto"/>
        <w:rPr>
          <w:b/>
          <w:bCs/>
        </w:rPr>
      </w:pPr>
    </w:p>
    <w:p w14:paraId="76C683CE" w14:textId="77777777" w:rsidR="00FF5F28" w:rsidRDefault="00FF5F28">
      <w:pPr>
        <w:spacing w:after="0" w:line="240" w:lineRule="auto"/>
        <w:rPr>
          <w:b/>
          <w:bCs/>
        </w:rPr>
      </w:pPr>
    </w:p>
    <w:p w14:paraId="075F1568" w14:textId="77777777" w:rsidR="00FF5F28" w:rsidRDefault="00FF5F28">
      <w:pPr>
        <w:spacing w:after="0" w:line="240" w:lineRule="auto"/>
        <w:rPr>
          <w:b/>
          <w:bCs/>
        </w:rPr>
      </w:pPr>
    </w:p>
    <w:p w14:paraId="4CEEA813" w14:textId="77777777" w:rsidR="00FF5F28" w:rsidRDefault="00FF5F28">
      <w:pPr>
        <w:spacing w:after="0" w:line="240" w:lineRule="auto"/>
        <w:rPr>
          <w:b/>
          <w:bCs/>
        </w:rPr>
      </w:pPr>
    </w:p>
    <w:p w14:paraId="33939524" w14:textId="77777777" w:rsidR="00FF5F28" w:rsidRDefault="00FF5F28">
      <w:pPr>
        <w:spacing w:after="0" w:line="240" w:lineRule="auto"/>
        <w:rPr>
          <w:b/>
          <w:bCs/>
        </w:rPr>
      </w:pPr>
    </w:p>
    <w:p w14:paraId="40D4FADC" w14:textId="77777777" w:rsidR="00FF5F28" w:rsidRDefault="00FF5F28">
      <w:pPr>
        <w:spacing w:after="0" w:line="240" w:lineRule="auto"/>
        <w:rPr>
          <w:b/>
          <w:bCs/>
        </w:rPr>
      </w:pPr>
    </w:p>
    <w:p w14:paraId="25ABA747" w14:textId="6C9F1627" w:rsidR="00854E67" w:rsidRPr="008A5839" w:rsidRDefault="00FB251D">
      <w:pPr>
        <w:spacing w:after="0" w:line="240" w:lineRule="auto"/>
        <w:rPr>
          <w:b/>
          <w:bCs/>
        </w:rPr>
      </w:pPr>
      <w:r w:rsidRPr="00FB251D">
        <w:rPr>
          <w:b/>
          <w:bCs/>
          <w:noProof/>
        </w:rPr>
        <w:lastRenderedPageBreak/>
        <w:drawing>
          <wp:anchor distT="0" distB="0" distL="114300" distR="114300" simplePos="0" relativeHeight="251754496" behindDoc="0" locked="0" layoutInCell="1" allowOverlap="1" wp14:anchorId="209D768E" wp14:editId="0746D14A">
            <wp:simplePos x="0" y="0"/>
            <wp:positionH relativeFrom="column">
              <wp:posOffset>3139145</wp:posOffset>
            </wp:positionH>
            <wp:positionV relativeFrom="paragraph">
              <wp:posOffset>-576</wp:posOffset>
            </wp:positionV>
            <wp:extent cx="2383368" cy="2764465"/>
            <wp:effectExtent l="0" t="0" r="0" b="0"/>
            <wp:wrapNone/>
            <wp:docPr id="273" name="Picture 2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5"/>
                    <a:stretch>
                      <a:fillRect/>
                    </a:stretch>
                  </pic:blipFill>
                  <pic:spPr>
                    <a:xfrm>
                      <a:off x="0" y="0"/>
                      <a:ext cx="2383368" cy="2764465"/>
                    </a:xfrm>
                    <a:prstGeom prst="rect">
                      <a:avLst/>
                    </a:prstGeom>
                  </pic:spPr>
                </pic:pic>
              </a:graphicData>
            </a:graphic>
            <wp14:sizeRelH relativeFrom="margin">
              <wp14:pctWidth>0</wp14:pctWidth>
            </wp14:sizeRelH>
            <wp14:sizeRelV relativeFrom="margin">
              <wp14:pctHeight>0</wp14:pctHeight>
            </wp14:sizeRelV>
          </wp:anchor>
        </w:drawing>
      </w:r>
      <w:r w:rsidR="00DD2DB3" w:rsidRPr="00DD2DB3">
        <w:rPr>
          <w:b/>
          <w:bCs/>
          <w:noProof/>
        </w:rPr>
        <w:drawing>
          <wp:anchor distT="0" distB="0" distL="114300" distR="114300" simplePos="0" relativeHeight="251753472" behindDoc="0" locked="0" layoutInCell="1" allowOverlap="1" wp14:anchorId="60935E6C" wp14:editId="7832458B">
            <wp:simplePos x="0" y="0"/>
            <wp:positionH relativeFrom="column">
              <wp:posOffset>204648</wp:posOffset>
            </wp:positionH>
            <wp:positionV relativeFrom="paragraph">
              <wp:posOffset>0</wp:posOffset>
            </wp:positionV>
            <wp:extent cx="2536933" cy="1648047"/>
            <wp:effectExtent l="0" t="0" r="0" b="9525"/>
            <wp:wrapNone/>
            <wp:docPr id="272" name="Picture 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6"/>
                    <a:stretch>
                      <a:fillRect/>
                    </a:stretch>
                  </pic:blipFill>
                  <pic:spPr>
                    <a:xfrm>
                      <a:off x="0" y="0"/>
                      <a:ext cx="2536933" cy="1648047"/>
                    </a:xfrm>
                    <a:prstGeom prst="rect">
                      <a:avLst/>
                    </a:prstGeom>
                  </pic:spPr>
                </pic:pic>
              </a:graphicData>
            </a:graphic>
            <wp14:sizeRelH relativeFrom="margin">
              <wp14:pctWidth>0</wp14:pctWidth>
            </wp14:sizeRelH>
            <wp14:sizeRelV relativeFrom="margin">
              <wp14:pctHeight>0</wp14:pctHeight>
            </wp14:sizeRelV>
          </wp:anchor>
        </w:drawing>
      </w:r>
      <w:r w:rsidR="003E0558">
        <w:rPr>
          <w:b/>
          <w:bCs/>
        </w:rPr>
        <w:t>3e</w:t>
      </w:r>
      <w:r w:rsidR="002716E7">
        <w:rPr>
          <w:b/>
          <w:bCs/>
        </w:rPr>
        <w:t xml:space="preserve"> </w:t>
      </w:r>
      <w:r w:rsidR="003E0558">
        <w:rPr>
          <w:b/>
          <w:bCs/>
        </w:rPr>
        <w:tab/>
      </w:r>
      <w:r w:rsidR="00DA3506">
        <w:rPr>
          <w:b/>
          <w:bCs/>
        </w:rPr>
        <w:tab/>
      </w:r>
      <w:r w:rsidR="00DA3506">
        <w:rPr>
          <w:b/>
          <w:bCs/>
        </w:rPr>
        <w:tab/>
      </w:r>
      <w:r w:rsidR="00DA3506">
        <w:rPr>
          <w:b/>
          <w:bCs/>
        </w:rPr>
        <w:tab/>
      </w:r>
      <w:r w:rsidR="00DA3506">
        <w:rPr>
          <w:b/>
          <w:bCs/>
        </w:rPr>
        <w:tab/>
      </w:r>
      <w:r w:rsidR="00DA3506">
        <w:rPr>
          <w:b/>
          <w:bCs/>
        </w:rPr>
        <w:tab/>
      </w:r>
      <w:r w:rsidR="00DA3506">
        <w:rPr>
          <w:b/>
          <w:bCs/>
        </w:rPr>
        <w:tab/>
      </w:r>
      <w:r w:rsidR="00DA3506">
        <w:rPr>
          <w:b/>
          <w:bCs/>
        </w:rPr>
        <w:tab/>
      </w:r>
      <w:r w:rsidR="003E0558">
        <w:rPr>
          <w:b/>
          <w:bCs/>
        </w:rPr>
        <w:t>3f</w:t>
      </w:r>
      <w:r w:rsidR="00DD2DB3">
        <w:rPr>
          <w:b/>
          <w:bCs/>
        </w:rPr>
        <w:t xml:space="preserve"> </w:t>
      </w:r>
      <w:r w:rsidR="00854E67">
        <w:br w:type="page"/>
      </w:r>
    </w:p>
    <w:p w14:paraId="5333DD4A" w14:textId="0F7BC674" w:rsidR="00C90EB0" w:rsidRPr="00854E67" w:rsidRDefault="00C90EB0" w:rsidP="00854E67">
      <w:pPr>
        <w:spacing w:after="0" w:line="240" w:lineRule="auto"/>
        <w:rPr>
          <w:rFonts w:ascii="Arial" w:hAnsi="Arial" w:cs="Arial"/>
          <w:sz w:val="20"/>
          <w:szCs w:val="20"/>
        </w:rPr>
        <w:sectPr w:rsidR="00C90EB0" w:rsidRPr="00854E67" w:rsidSect="00D454B2">
          <w:pgSz w:w="11906" w:h="16838" w:code="9"/>
          <w:pgMar w:top="1134" w:right="1134" w:bottom="1134" w:left="1134" w:header="709" w:footer="284" w:gutter="0"/>
          <w:cols w:space="708"/>
          <w:rtlGutter/>
          <w:docGrid w:linePitch="360"/>
        </w:sectPr>
      </w:pPr>
    </w:p>
    <w:p w14:paraId="0B62A4F3" w14:textId="77777777" w:rsidR="00AF4764" w:rsidRDefault="00AF4764" w:rsidP="007E2FA6">
      <w:pPr>
        <w:pStyle w:val="Body"/>
      </w:pPr>
    </w:p>
    <w:p w14:paraId="19D407C4" w14:textId="77777777" w:rsidR="004C024C" w:rsidRDefault="004C024C" w:rsidP="007E2FA6">
      <w:pPr>
        <w:pStyle w:val="Body"/>
      </w:pPr>
    </w:p>
    <w:p w14:paraId="763AA0AC" w14:textId="77777777" w:rsidR="004C024C" w:rsidRDefault="004C024C" w:rsidP="007E2FA6">
      <w:pPr>
        <w:pStyle w:val="Body"/>
      </w:pPr>
    </w:p>
    <w:p w14:paraId="4232E8B6" w14:textId="77777777" w:rsidR="004C024C" w:rsidRDefault="004C024C" w:rsidP="007E2FA6">
      <w:pPr>
        <w:pStyle w:val="Body"/>
      </w:pPr>
    </w:p>
    <w:p w14:paraId="36165C1E" w14:textId="77777777" w:rsidR="004C024C" w:rsidRDefault="004C024C" w:rsidP="007E2FA6">
      <w:pPr>
        <w:pStyle w:val="Body"/>
      </w:pPr>
    </w:p>
    <w:p w14:paraId="12D8C81D" w14:textId="77777777" w:rsidR="004C024C" w:rsidRDefault="004C024C" w:rsidP="007E2FA6">
      <w:pPr>
        <w:pStyle w:val="Body"/>
      </w:pPr>
    </w:p>
    <w:p w14:paraId="2181B284" w14:textId="77777777" w:rsidR="004C024C" w:rsidRDefault="004C024C" w:rsidP="007E2FA6">
      <w:pPr>
        <w:pStyle w:val="Body"/>
      </w:pPr>
    </w:p>
    <w:p w14:paraId="07AA2B5A" w14:textId="77777777" w:rsidR="004C024C" w:rsidRDefault="004C024C" w:rsidP="007E2FA6">
      <w:pPr>
        <w:pStyle w:val="Body"/>
      </w:pPr>
    </w:p>
    <w:p w14:paraId="264DD46B" w14:textId="77777777" w:rsidR="004C024C" w:rsidRDefault="004C024C" w:rsidP="007E2FA6">
      <w:pPr>
        <w:pStyle w:val="Body"/>
      </w:pPr>
    </w:p>
    <w:p w14:paraId="12DAD39B" w14:textId="77777777" w:rsidR="004C024C" w:rsidRDefault="004C024C" w:rsidP="007E2FA6">
      <w:pPr>
        <w:pStyle w:val="Body"/>
      </w:pPr>
    </w:p>
    <w:p w14:paraId="6FF4A6C4" w14:textId="77777777" w:rsidR="004C024C" w:rsidRDefault="004C024C" w:rsidP="007E2FA6">
      <w:pPr>
        <w:pStyle w:val="Body"/>
      </w:pPr>
    </w:p>
    <w:p w14:paraId="17AE95A8" w14:textId="77777777" w:rsidR="004C024C" w:rsidRDefault="004C024C" w:rsidP="007E2FA6">
      <w:pPr>
        <w:pStyle w:val="Body"/>
      </w:pPr>
    </w:p>
    <w:p w14:paraId="1FB00974" w14:textId="77777777" w:rsidR="004C024C" w:rsidRDefault="004C024C" w:rsidP="007E2FA6">
      <w:pPr>
        <w:pStyle w:val="Body"/>
      </w:pPr>
    </w:p>
    <w:p w14:paraId="3F675C31" w14:textId="77777777" w:rsidR="004C024C" w:rsidRDefault="004C024C" w:rsidP="007E2FA6">
      <w:pPr>
        <w:pStyle w:val="Body"/>
      </w:pPr>
    </w:p>
    <w:p w14:paraId="7B488E5A" w14:textId="77777777" w:rsidR="004C024C" w:rsidRDefault="004C024C" w:rsidP="007E2FA6">
      <w:pPr>
        <w:pStyle w:val="Body"/>
      </w:pPr>
    </w:p>
    <w:p w14:paraId="298A08A2" w14:textId="77777777" w:rsidR="004C024C" w:rsidRDefault="004C024C" w:rsidP="007E2FA6">
      <w:pPr>
        <w:pStyle w:val="Body"/>
      </w:pPr>
    </w:p>
    <w:p w14:paraId="2F7A04F2" w14:textId="77777777" w:rsidR="004C024C" w:rsidRDefault="004C024C" w:rsidP="007E2FA6">
      <w:pPr>
        <w:pStyle w:val="Body"/>
      </w:pPr>
    </w:p>
    <w:p w14:paraId="771C8670" w14:textId="77777777" w:rsidR="004C024C" w:rsidRDefault="004C024C" w:rsidP="007E2FA6">
      <w:pPr>
        <w:pStyle w:val="Body"/>
      </w:pPr>
    </w:p>
    <w:p w14:paraId="1C5E5E51" w14:textId="77777777" w:rsidR="004C024C" w:rsidRDefault="004C024C" w:rsidP="007E2FA6">
      <w:pPr>
        <w:pStyle w:val="Body"/>
      </w:pPr>
    </w:p>
    <w:p w14:paraId="6B5504FE" w14:textId="77777777" w:rsidR="004C024C" w:rsidRDefault="004C024C" w:rsidP="007E2FA6">
      <w:pPr>
        <w:pStyle w:val="Body"/>
      </w:pPr>
    </w:p>
    <w:p w14:paraId="37AD6DA0" w14:textId="77777777" w:rsidR="004C024C" w:rsidRDefault="004C024C" w:rsidP="007E2FA6">
      <w:pPr>
        <w:pStyle w:val="Body"/>
      </w:pPr>
    </w:p>
    <w:p w14:paraId="625EC5E8" w14:textId="77777777" w:rsidR="00635464" w:rsidRDefault="00635464" w:rsidP="007E2FA6">
      <w:pPr>
        <w:pStyle w:val="Body"/>
      </w:pPr>
    </w:p>
    <w:p w14:paraId="68DB47FF" w14:textId="77777777" w:rsidR="00635464" w:rsidRPr="00BD1531" w:rsidRDefault="00635464" w:rsidP="007E2FA6">
      <w:pPr>
        <w:pStyle w:val="Body"/>
        <w:rPr>
          <w:rFonts w:ascii="Bliss Pro Light" w:hAnsi="Bliss Pro Light"/>
          <w:sz w:val="24"/>
          <w:szCs w:val="24"/>
        </w:rPr>
      </w:pPr>
    </w:p>
    <w:p w14:paraId="3F65DEFF" w14:textId="77777777" w:rsidR="006C74BD" w:rsidRPr="00BD1531" w:rsidRDefault="006C74BD" w:rsidP="007E2FA6">
      <w:pPr>
        <w:pStyle w:val="Body"/>
        <w:rPr>
          <w:rFonts w:ascii="Bliss Pro Light" w:hAnsi="Bliss Pro Light"/>
          <w:sz w:val="24"/>
          <w:szCs w:val="24"/>
        </w:rPr>
      </w:pPr>
    </w:p>
    <w:p w14:paraId="4228C2EA" w14:textId="77777777" w:rsidR="007D2D40" w:rsidRDefault="007D2D40" w:rsidP="007E2FA6">
      <w:pPr>
        <w:pStyle w:val="Body"/>
        <w:rPr>
          <w:rFonts w:ascii="Bliss Pro Light" w:hAnsi="Bliss Pro Light"/>
          <w:sz w:val="24"/>
          <w:szCs w:val="24"/>
        </w:rPr>
      </w:pPr>
    </w:p>
    <w:p w14:paraId="6F83F87F" w14:textId="77777777" w:rsidR="00545CC6" w:rsidRDefault="00545CC6" w:rsidP="007E2FA6">
      <w:pPr>
        <w:pStyle w:val="Body"/>
        <w:rPr>
          <w:rFonts w:ascii="Bliss Pro Light" w:hAnsi="Bliss Pro Light"/>
          <w:sz w:val="24"/>
          <w:szCs w:val="24"/>
        </w:rPr>
      </w:pPr>
    </w:p>
    <w:p w14:paraId="34E1224A" w14:textId="77777777" w:rsidR="00545CC6" w:rsidRDefault="00545CC6" w:rsidP="007E2FA6">
      <w:pPr>
        <w:pStyle w:val="Body"/>
        <w:rPr>
          <w:rFonts w:ascii="Bliss Pro Light" w:hAnsi="Bliss Pro Light"/>
          <w:sz w:val="24"/>
          <w:szCs w:val="24"/>
        </w:rPr>
      </w:pPr>
    </w:p>
    <w:p w14:paraId="3BED37FE" w14:textId="77777777" w:rsidR="00545CC6" w:rsidRDefault="00545CC6" w:rsidP="007E2FA6">
      <w:pPr>
        <w:pStyle w:val="Body"/>
        <w:rPr>
          <w:rFonts w:ascii="Bliss Pro Light" w:hAnsi="Bliss Pro Light"/>
          <w:sz w:val="24"/>
          <w:szCs w:val="24"/>
        </w:rPr>
      </w:pPr>
    </w:p>
    <w:p w14:paraId="1689CD37" w14:textId="77777777" w:rsidR="00545CC6" w:rsidRDefault="00545CC6" w:rsidP="007E2FA6">
      <w:pPr>
        <w:pStyle w:val="Body"/>
        <w:rPr>
          <w:rFonts w:ascii="Bliss Pro Light" w:hAnsi="Bliss Pro Light"/>
          <w:sz w:val="24"/>
          <w:szCs w:val="24"/>
        </w:rPr>
      </w:pPr>
    </w:p>
    <w:p w14:paraId="3F926476" w14:textId="77777777" w:rsidR="00545CC6" w:rsidRDefault="00545CC6" w:rsidP="007E2FA6">
      <w:pPr>
        <w:pStyle w:val="Body"/>
        <w:rPr>
          <w:rFonts w:ascii="Bliss Pro Light" w:hAnsi="Bliss Pro Light"/>
          <w:sz w:val="24"/>
          <w:szCs w:val="24"/>
        </w:rPr>
      </w:pPr>
    </w:p>
    <w:p w14:paraId="6E24E685" w14:textId="77777777" w:rsidR="00545CC6" w:rsidRDefault="00545CC6" w:rsidP="007E2FA6">
      <w:pPr>
        <w:pStyle w:val="Body"/>
        <w:rPr>
          <w:rFonts w:ascii="Bliss Pro Light" w:hAnsi="Bliss Pro Light"/>
          <w:sz w:val="24"/>
          <w:szCs w:val="24"/>
        </w:rPr>
      </w:pPr>
    </w:p>
    <w:p w14:paraId="18AC6C7D" w14:textId="77777777" w:rsidR="00545CC6" w:rsidRDefault="00545CC6" w:rsidP="007E2FA6">
      <w:pPr>
        <w:pStyle w:val="Body"/>
        <w:rPr>
          <w:rFonts w:ascii="Bliss Pro Light" w:hAnsi="Bliss Pro Light"/>
          <w:sz w:val="24"/>
          <w:szCs w:val="24"/>
        </w:rPr>
      </w:pPr>
    </w:p>
    <w:p w14:paraId="29CAA7BE" w14:textId="77777777" w:rsidR="00545CC6" w:rsidRDefault="00545CC6" w:rsidP="007E2FA6">
      <w:pPr>
        <w:pStyle w:val="Body"/>
        <w:rPr>
          <w:rFonts w:ascii="Bliss Pro Light" w:hAnsi="Bliss Pro Light"/>
          <w:sz w:val="24"/>
          <w:szCs w:val="24"/>
        </w:rPr>
      </w:pPr>
    </w:p>
    <w:p w14:paraId="5E91DD91" w14:textId="77777777" w:rsidR="00545CC6" w:rsidRDefault="00545CC6" w:rsidP="007E2FA6">
      <w:pPr>
        <w:pStyle w:val="Body"/>
        <w:rPr>
          <w:rFonts w:ascii="Bliss Pro Light" w:hAnsi="Bliss Pro Light"/>
          <w:sz w:val="24"/>
          <w:szCs w:val="24"/>
        </w:rPr>
      </w:pPr>
    </w:p>
    <w:p w14:paraId="1CEDF0B3" w14:textId="77777777" w:rsidR="00545CC6" w:rsidRDefault="00545CC6" w:rsidP="007E2FA6">
      <w:pPr>
        <w:pStyle w:val="Body"/>
        <w:rPr>
          <w:rFonts w:ascii="Bliss Pro Light" w:hAnsi="Bliss Pro Light"/>
          <w:sz w:val="24"/>
          <w:szCs w:val="24"/>
        </w:rPr>
      </w:pPr>
    </w:p>
    <w:p w14:paraId="6F37C184" w14:textId="77777777" w:rsidR="00545CC6" w:rsidRDefault="00545CC6" w:rsidP="007E2FA6">
      <w:pPr>
        <w:pStyle w:val="Body"/>
        <w:rPr>
          <w:rFonts w:ascii="Bliss Pro Light" w:hAnsi="Bliss Pro Light"/>
          <w:sz w:val="24"/>
          <w:szCs w:val="24"/>
        </w:rPr>
      </w:pPr>
    </w:p>
    <w:p w14:paraId="4907D186" w14:textId="77777777" w:rsidR="00545CC6" w:rsidRDefault="00545CC6" w:rsidP="007E2FA6">
      <w:pPr>
        <w:pStyle w:val="Body"/>
        <w:rPr>
          <w:rFonts w:ascii="Bliss Pro Light" w:hAnsi="Bliss Pro Light"/>
          <w:sz w:val="24"/>
          <w:szCs w:val="24"/>
        </w:rPr>
      </w:pPr>
    </w:p>
    <w:p w14:paraId="4BFDE329" w14:textId="77777777" w:rsidR="00545CC6" w:rsidRDefault="00545CC6" w:rsidP="007E2FA6">
      <w:pPr>
        <w:pStyle w:val="Body"/>
        <w:rPr>
          <w:rFonts w:ascii="Bliss Pro Light" w:hAnsi="Bliss Pro Light"/>
          <w:sz w:val="24"/>
          <w:szCs w:val="24"/>
        </w:rPr>
      </w:pPr>
    </w:p>
    <w:p w14:paraId="660081CC" w14:textId="77777777" w:rsidR="00545CC6" w:rsidRDefault="00545CC6" w:rsidP="007E2FA6">
      <w:pPr>
        <w:pStyle w:val="Body"/>
        <w:rPr>
          <w:rFonts w:ascii="Bliss Pro Light" w:hAnsi="Bliss Pro Light"/>
          <w:sz w:val="24"/>
          <w:szCs w:val="24"/>
        </w:rPr>
      </w:pPr>
    </w:p>
    <w:p w14:paraId="3C804A26" w14:textId="77777777" w:rsidR="00545CC6" w:rsidRDefault="00545CC6" w:rsidP="007E2FA6">
      <w:pPr>
        <w:pStyle w:val="Body"/>
        <w:rPr>
          <w:rFonts w:ascii="Bliss Pro Light" w:hAnsi="Bliss Pro Light"/>
          <w:sz w:val="24"/>
          <w:szCs w:val="24"/>
        </w:rPr>
      </w:pPr>
    </w:p>
    <w:p w14:paraId="20A961E2" w14:textId="77777777" w:rsidR="00545CC6" w:rsidRDefault="00545CC6" w:rsidP="007E2FA6">
      <w:pPr>
        <w:pStyle w:val="Body"/>
        <w:rPr>
          <w:rFonts w:ascii="Bliss Pro Light" w:hAnsi="Bliss Pro Light"/>
          <w:sz w:val="24"/>
          <w:szCs w:val="24"/>
        </w:rPr>
      </w:pPr>
    </w:p>
    <w:p w14:paraId="1D1CD8EB" w14:textId="77777777" w:rsidR="00545CC6" w:rsidRDefault="00545CC6" w:rsidP="007E2FA6">
      <w:pPr>
        <w:pStyle w:val="Body"/>
        <w:rPr>
          <w:rFonts w:ascii="Bliss Pro Light" w:hAnsi="Bliss Pro Light"/>
          <w:sz w:val="24"/>
          <w:szCs w:val="24"/>
        </w:rPr>
      </w:pPr>
    </w:p>
    <w:p w14:paraId="76BA8396" w14:textId="77777777" w:rsidR="00545CC6" w:rsidRDefault="00545CC6" w:rsidP="007E2FA6">
      <w:pPr>
        <w:pStyle w:val="Body"/>
        <w:rPr>
          <w:rFonts w:ascii="Bliss Pro Light" w:hAnsi="Bliss Pro Light"/>
          <w:sz w:val="24"/>
          <w:szCs w:val="24"/>
        </w:rPr>
      </w:pPr>
    </w:p>
    <w:p w14:paraId="6C5717FC" w14:textId="77777777" w:rsidR="00545CC6" w:rsidRDefault="00545CC6" w:rsidP="007E2FA6">
      <w:pPr>
        <w:pStyle w:val="Body"/>
        <w:rPr>
          <w:rFonts w:ascii="Bliss Pro Light" w:hAnsi="Bliss Pro Light"/>
          <w:sz w:val="24"/>
          <w:szCs w:val="24"/>
        </w:rPr>
      </w:pPr>
    </w:p>
    <w:p w14:paraId="6440208C" w14:textId="77777777" w:rsidR="00545CC6" w:rsidRDefault="00545CC6" w:rsidP="007E2FA6">
      <w:pPr>
        <w:pStyle w:val="Body"/>
        <w:rPr>
          <w:rFonts w:ascii="Bliss Pro Light" w:hAnsi="Bliss Pro Light"/>
          <w:sz w:val="24"/>
          <w:szCs w:val="24"/>
        </w:rPr>
      </w:pPr>
    </w:p>
    <w:p w14:paraId="0B2D7A66" w14:textId="77777777" w:rsidR="00545CC6" w:rsidRPr="00BD1531" w:rsidRDefault="00545CC6" w:rsidP="007E2FA6">
      <w:pPr>
        <w:pStyle w:val="Body"/>
        <w:rPr>
          <w:rFonts w:ascii="Bliss Pro Light" w:hAnsi="Bliss Pro Light"/>
          <w:sz w:val="24"/>
          <w:szCs w:val="24"/>
        </w:rPr>
      </w:pPr>
    </w:p>
    <w:p w14:paraId="30CA6286" w14:textId="77777777" w:rsidR="006C74BD" w:rsidRDefault="006C74BD" w:rsidP="007E2FA6">
      <w:pPr>
        <w:pStyle w:val="Body"/>
        <w:rPr>
          <w:rFonts w:ascii="Bliss Pro Light" w:hAnsi="Bliss Pro Light"/>
          <w:sz w:val="24"/>
          <w:szCs w:val="24"/>
        </w:rPr>
      </w:pPr>
    </w:p>
    <w:p w14:paraId="7360E880" w14:textId="77777777" w:rsidR="00545CC6" w:rsidRDefault="00545CC6" w:rsidP="007E2FA6">
      <w:pPr>
        <w:pStyle w:val="Body"/>
        <w:rPr>
          <w:rFonts w:ascii="Bliss Pro Light" w:hAnsi="Bliss Pro Light"/>
          <w:sz w:val="24"/>
          <w:szCs w:val="24"/>
        </w:rPr>
      </w:pPr>
    </w:p>
    <w:p w14:paraId="67C46338" w14:textId="77777777" w:rsidR="00545CC6" w:rsidRDefault="00545CC6" w:rsidP="007E2FA6">
      <w:pPr>
        <w:pStyle w:val="Body"/>
        <w:rPr>
          <w:rFonts w:ascii="Bliss Pro Light" w:hAnsi="Bliss Pro Light"/>
          <w:sz w:val="24"/>
          <w:szCs w:val="24"/>
        </w:rPr>
      </w:pPr>
    </w:p>
    <w:p w14:paraId="6AAC763A" w14:textId="77777777" w:rsidR="00E30464" w:rsidRDefault="00E30464" w:rsidP="007E2FA6">
      <w:pPr>
        <w:pStyle w:val="Body"/>
        <w:rPr>
          <w:rFonts w:ascii="Bliss Pro Light" w:hAnsi="Bliss Pro Light"/>
          <w:sz w:val="24"/>
          <w:szCs w:val="24"/>
        </w:rPr>
      </w:pPr>
    </w:p>
    <w:p w14:paraId="46E257D4" w14:textId="77777777" w:rsidR="00E30464" w:rsidRDefault="00E30464" w:rsidP="007E2FA6">
      <w:pPr>
        <w:pStyle w:val="Body"/>
        <w:rPr>
          <w:rFonts w:ascii="Bliss Pro Light" w:hAnsi="Bliss Pro Light"/>
          <w:sz w:val="24"/>
          <w:szCs w:val="24"/>
        </w:rPr>
      </w:pPr>
    </w:p>
    <w:p w14:paraId="7E6E78AC" w14:textId="77777777" w:rsidR="00E30464" w:rsidRPr="00BD1531" w:rsidRDefault="00E30464" w:rsidP="007E2FA6">
      <w:pPr>
        <w:pStyle w:val="Body"/>
        <w:rPr>
          <w:rFonts w:ascii="Bliss Pro Light" w:hAnsi="Bliss Pro Light"/>
          <w:sz w:val="24"/>
          <w:szCs w:val="24"/>
        </w:rPr>
      </w:pPr>
    </w:p>
    <w:p w14:paraId="47008C5C" w14:textId="77777777" w:rsidR="00E30464" w:rsidRDefault="00E30464" w:rsidP="00E30464">
      <w:pPr>
        <w:pStyle w:val="Body"/>
        <w:rPr>
          <w:rFonts w:ascii="Bliss Pro Light" w:hAnsi="Bliss Pro Light" w:cs="Open Sans Light"/>
        </w:rPr>
      </w:pPr>
      <w:r>
        <w:rPr>
          <w:rFonts w:ascii="Bliss Pro Light" w:hAnsi="Bliss Pro Light" w:cs="Open Sans Light"/>
        </w:rPr>
        <w:t>Cambridge Assessment International Education</w:t>
      </w:r>
      <w:r>
        <w:rPr>
          <w:rFonts w:ascii="Bliss Pro Light" w:hAnsi="Bliss Pro Light" w:cs="Open Sans Light"/>
        </w:rPr>
        <w:br/>
        <w:t>The Triangle Building, Shaftesbury Road, Cambridge, CB2 8EA, United Kingdom</w:t>
      </w:r>
      <w:r>
        <w:rPr>
          <w:rFonts w:ascii="Bliss Pro Light" w:hAnsi="Bliss Pro Light" w:cs="Open Sans Light"/>
        </w:rPr>
        <w:br/>
        <w:t xml:space="preserve">t: +44 1223 553554   </w:t>
      </w:r>
      <w:r>
        <w:rPr>
          <w:rFonts w:ascii="Bliss Pro Light" w:hAnsi="Bliss Pro Light" w:cs="Open Sans Light"/>
        </w:rPr>
        <w:br/>
        <w:t xml:space="preserve">e: </w:t>
      </w:r>
      <w:hyperlink r:id="rId87" w:history="1">
        <w:r>
          <w:rPr>
            <w:rStyle w:val="Hyperlink"/>
            <w:rFonts w:ascii="Bliss Pro Light" w:hAnsi="Bliss Pro Light" w:cs="Open Sans Light"/>
          </w:rPr>
          <w:t>info@cambridgeinternational.org</w:t>
        </w:r>
      </w:hyperlink>
      <w:r>
        <w:rPr>
          <w:rFonts w:ascii="Bliss Pro Light" w:hAnsi="Bliss Pro Light" w:cs="Open Sans Light"/>
        </w:rPr>
        <w:t xml:space="preserve">    </w:t>
      </w:r>
      <w:hyperlink r:id="rId88" w:history="1">
        <w:r>
          <w:rPr>
            <w:rStyle w:val="Hyperlink"/>
            <w:rFonts w:ascii="Bliss Pro Light" w:hAnsi="Bliss Pro Light" w:cs="Open Sans Light"/>
          </w:rPr>
          <w:t>www.cambridgeinternational.org</w:t>
        </w:r>
      </w:hyperlink>
      <w:r>
        <w:rPr>
          <w:rStyle w:val="CAIELink"/>
          <w:rFonts w:cs="Open Sans Light"/>
        </w:rPr>
        <w:t xml:space="preserve"> </w:t>
      </w:r>
    </w:p>
    <w:p w14:paraId="7B158254" w14:textId="77777777" w:rsidR="00E30464" w:rsidRDefault="00E30464" w:rsidP="00E30464">
      <w:pPr>
        <w:pStyle w:val="Body"/>
        <w:rPr>
          <w:rFonts w:ascii="Bliss Pro Light" w:hAnsi="Bliss Pro Light" w:cs="Open Sans Light"/>
          <w:sz w:val="19"/>
          <w:szCs w:val="19"/>
        </w:rPr>
      </w:pPr>
    </w:p>
    <w:p w14:paraId="4D88058D" w14:textId="09C773D1" w:rsidR="0071687C" w:rsidRPr="00E30464" w:rsidRDefault="00E30464" w:rsidP="00E30464">
      <w:pPr>
        <w:tabs>
          <w:tab w:val="right" w:pos="9638"/>
        </w:tabs>
        <w:rPr>
          <w:rFonts w:ascii="Bliss Pro Light" w:hAnsi="Bliss Pro Light" w:cs="Arial"/>
          <w:sz w:val="20"/>
          <w:szCs w:val="20"/>
        </w:rPr>
      </w:pPr>
      <w:r>
        <w:rPr>
          <w:rFonts w:ascii="Bliss Pro Light" w:hAnsi="Bliss Pro Light" w:cs="Arial"/>
          <w:sz w:val="20"/>
          <w:szCs w:val="20"/>
        </w:rPr>
        <w:t>© Cambridge University Press &amp; Assessment 2023 v1</w:t>
      </w:r>
    </w:p>
    <w:sectPr w:rsidR="0071687C" w:rsidRPr="00E30464" w:rsidSect="00635464">
      <w:headerReference w:type="even" r:id="rId89"/>
      <w:headerReference w:type="default" r:id="rId90"/>
      <w:footerReference w:type="even" r:id="rId91"/>
      <w:type w:val="evenPage"/>
      <w:pgSz w:w="11906" w:h="16838"/>
      <w:pgMar w:top="1134" w:right="1134" w:bottom="284" w:left="1134" w:header="709"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F38D34C" w14:textId="77777777" w:rsidR="00DF0A03" w:rsidRDefault="00DF0A03">
      <w:r>
        <w:separator/>
      </w:r>
    </w:p>
  </w:endnote>
  <w:endnote w:type="continuationSeparator" w:id="0">
    <w:p w14:paraId="2005C576" w14:textId="77777777" w:rsidR="00DF0A03" w:rsidRDefault="00DF0A0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Bliss Pro Regular">
    <w:altName w:val="Arial"/>
    <w:panose1 w:val="00000000000000000000"/>
    <w:charset w:val="00"/>
    <w:family w:val="modern"/>
    <w:notTrueType/>
    <w:pitch w:val="variable"/>
    <w:sig w:usb0="A00002EF" w:usb1="5000205B" w:usb2="00000000" w:usb3="00000000" w:csb0="0000009F" w:csb1="00000000"/>
  </w:font>
  <w:font w:name="Arial Rounded MT Bold">
    <w:panose1 w:val="020F0704030504030204"/>
    <w:charset w:val="00"/>
    <w:family w:val="swiss"/>
    <w:pitch w:val="variable"/>
    <w:sig w:usb0="00000003" w:usb1="00000000" w:usb2="00000000" w:usb3="00000000" w:csb0="00000001" w:csb1="00000000"/>
  </w:font>
  <w:font w:name="Calisto MT">
    <w:panose1 w:val="02040603050505030304"/>
    <w:charset w:val="00"/>
    <w:family w:val="roman"/>
    <w:pitch w:val="variable"/>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MS ??">
    <w:altName w:val="Yu Gothic"/>
    <w:panose1 w:val="00000000000000000000"/>
    <w:charset w:val="80"/>
    <w:family w:val="auto"/>
    <w:notTrueType/>
    <w:pitch w:val="variable"/>
    <w:sig w:usb0="00000000" w:usb1="08070000" w:usb2="00000010" w:usb3="00000000" w:csb0="00020000" w:csb1="00000000"/>
  </w:font>
  <w:font w:name="Microsoft Sans Serif">
    <w:panose1 w:val="020B0604020202020204"/>
    <w:charset w:val="00"/>
    <w:family w:val="swiss"/>
    <w:pitch w:val="variable"/>
    <w:sig w:usb0="E5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Open Sans Light">
    <w:altName w:val="Open Sans Light"/>
    <w:charset w:val="00"/>
    <w:family w:val="swiss"/>
    <w:pitch w:val="variable"/>
    <w:sig w:usb0="E00002EF" w:usb1="4000205B" w:usb2="00000028" w:usb3="00000000" w:csb0="0000019F" w:csb1="00000000"/>
  </w:font>
  <w:font w:name="Bliss Pro Light">
    <w:altName w:val="Arial"/>
    <w:panose1 w:val="00000000000000000000"/>
    <w:charset w:val="00"/>
    <w:family w:val="modern"/>
    <w:notTrueType/>
    <w:pitch w:val="variable"/>
    <w:sig w:usb0="A00002EF" w:usb1="5000205B" w:usb2="00000000" w:usb3="00000000" w:csb0="0000009F" w:csb1="00000000"/>
  </w:font>
  <w:font w:name="Bliss Pro Medium">
    <w:altName w:val="Franklin Gothic Demi Cond"/>
    <w:panose1 w:val="00000000000000000000"/>
    <w:charset w:val="00"/>
    <w:family w:val="modern"/>
    <w:notTrueType/>
    <w:pitch w:val="variable"/>
    <w:sig w:usb0="A00002EF" w:usb1="5000205B" w:usb2="00000000" w:usb3="00000000" w:csb0="0000009F" w:csb1="00000000"/>
  </w:font>
  <w:font w:name="Merriweather">
    <w:altName w:val="Cambria Math"/>
    <w:charset w:val="00"/>
    <w:family w:val="auto"/>
    <w:pitch w:val="variable"/>
    <w:sig w:usb0="20000207" w:usb1="00000002" w:usb2="00000000" w:usb3="00000000" w:csb0="00000197"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ED06CD" w14:textId="0FB2AB8A" w:rsidR="004C7F4E" w:rsidRPr="00BD1531" w:rsidRDefault="004C7F4E" w:rsidP="008071E2">
    <w:pPr>
      <w:rPr>
        <w:rFonts w:ascii="Bliss Pro Light" w:hAnsi="Bliss Pro Light"/>
        <w:sz w:val="24"/>
        <w:szCs w:val="24"/>
      </w:rPr>
    </w:pPr>
    <w:r>
      <w:rPr>
        <w:rFonts w:ascii="Bliss Pro Light" w:hAnsi="Bliss Pro Light"/>
        <w:noProof/>
        <w:sz w:val="24"/>
        <w:szCs w:val="24"/>
        <w:lang w:eastAsia="en-GB"/>
      </w:rPr>
      <w:drawing>
        <wp:anchor distT="0" distB="0" distL="114300" distR="114300" simplePos="0" relativeHeight="251658240" behindDoc="0" locked="0" layoutInCell="1" allowOverlap="1" wp14:anchorId="1664E075" wp14:editId="5C377B39">
          <wp:simplePos x="0" y="0"/>
          <wp:positionH relativeFrom="margin">
            <wp:posOffset>4824730</wp:posOffset>
          </wp:positionH>
          <wp:positionV relativeFrom="paragraph">
            <wp:posOffset>-102870</wp:posOffset>
          </wp:positionV>
          <wp:extent cx="1292400" cy="450000"/>
          <wp:effectExtent l="0" t="0" r="3175" b="762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athway logo_no strapline.jpg"/>
                  <pic:cNvPicPr/>
                </pic:nvPicPr>
                <pic:blipFill>
                  <a:blip r:embed="rId1">
                    <a:extLst>
                      <a:ext uri="{28A0092B-C50C-407E-A947-70E740481C1C}">
                        <a14:useLocalDpi xmlns:a14="http://schemas.microsoft.com/office/drawing/2010/main" val="0"/>
                      </a:ext>
                    </a:extLst>
                  </a:blip>
                  <a:stretch>
                    <a:fillRect/>
                  </a:stretch>
                </pic:blipFill>
                <pic:spPr>
                  <a:xfrm>
                    <a:off x="0" y="0"/>
                    <a:ext cx="1292400" cy="450000"/>
                  </a:xfrm>
                  <a:prstGeom prst="rect">
                    <a:avLst/>
                  </a:prstGeom>
                </pic:spPr>
              </pic:pic>
            </a:graphicData>
          </a:graphic>
          <wp14:sizeRelH relativeFrom="page">
            <wp14:pctWidth>0</wp14:pctWidth>
          </wp14:sizeRelH>
          <wp14:sizeRelV relativeFrom="page">
            <wp14:pctHeight>0</wp14:pctHeight>
          </wp14:sizeRelV>
        </wp:anchor>
      </w:drawing>
    </w:r>
    <w:r>
      <w:rPr>
        <w:rFonts w:ascii="Bliss Pro Light" w:hAnsi="Bliss Pro Light"/>
        <w:sz w:val="24"/>
        <w:szCs w:val="24"/>
      </w:rPr>
      <w:t xml:space="preserve">Version </w:t>
    </w:r>
    <w:r w:rsidR="00871915">
      <w:rPr>
        <w:rFonts w:ascii="Bliss Pro Light" w:hAnsi="Bliss Pro Light"/>
        <w:sz w:val="24"/>
        <w:szCs w:val="24"/>
      </w:rPr>
      <w:t>1</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61130796"/>
      <w:docPartObj>
        <w:docPartGallery w:val="Page Numbers (Bottom of Page)"/>
        <w:docPartUnique/>
      </w:docPartObj>
    </w:sdtPr>
    <w:sdtEndPr>
      <w:rPr>
        <w:rFonts w:asciiTheme="minorBidi" w:hAnsiTheme="minorBidi" w:cstheme="minorBidi"/>
        <w:noProof/>
        <w:sz w:val="20"/>
        <w:szCs w:val="20"/>
      </w:rPr>
    </w:sdtEndPr>
    <w:sdtContent>
      <w:p w14:paraId="17981206" w14:textId="4DD9906D" w:rsidR="00595545" w:rsidRPr="00EB273B" w:rsidRDefault="00595545">
        <w:pPr>
          <w:pStyle w:val="Footer"/>
          <w:rPr>
            <w:rFonts w:asciiTheme="minorBidi" w:hAnsiTheme="minorBidi" w:cstheme="minorBidi"/>
            <w:sz w:val="20"/>
            <w:szCs w:val="20"/>
          </w:rPr>
        </w:pPr>
        <w:r w:rsidRPr="00EB273B">
          <w:rPr>
            <w:rFonts w:asciiTheme="minorBidi" w:hAnsiTheme="minorBidi" w:cstheme="minorBidi"/>
            <w:sz w:val="20"/>
            <w:szCs w:val="20"/>
          </w:rPr>
          <w:fldChar w:fldCharType="begin"/>
        </w:r>
        <w:r w:rsidRPr="00EB273B">
          <w:rPr>
            <w:rFonts w:asciiTheme="minorBidi" w:hAnsiTheme="minorBidi" w:cstheme="minorBidi"/>
            <w:sz w:val="20"/>
            <w:szCs w:val="20"/>
          </w:rPr>
          <w:instrText xml:space="preserve"> PAGE   \* MERGEFORMAT </w:instrText>
        </w:r>
        <w:r w:rsidRPr="00EB273B">
          <w:rPr>
            <w:rFonts w:asciiTheme="minorBidi" w:hAnsiTheme="minorBidi" w:cstheme="minorBidi"/>
            <w:sz w:val="20"/>
            <w:szCs w:val="20"/>
          </w:rPr>
          <w:fldChar w:fldCharType="separate"/>
        </w:r>
        <w:r w:rsidRPr="00EB273B">
          <w:rPr>
            <w:rFonts w:asciiTheme="minorBidi" w:hAnsiTheme="minorBidi" w:cstheme="minorBidi"/>
            <w:noProof/>
            <w:sz w:val="20"/>
            <w:szCs w:val="20"/>
          </w:rPr>
          <w:t>2</w:t>
        </w:r>
        <w:r w:rsidRPr="00EB273B">
          <w:rPr>
            <w:rFonts w:asciiTheme="minorBidi" w:hAnsiTheme="minorBidi" w:cstheme="minorBidi"/>
            <w:noProof/>
            <w:sz w:val="20"/>
            <w:szCs w:val="20"/>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69307247"/>
      <w:docPartObj>
        <w:docPartGallery w:val="Page Numbers (Bottom of Page)"/>
        <w:docPartUnique/>
      </w:docPartObj>
    </w:sdtPr>
    <w:sdtEndPr>
      <w:rPr>
        <w:rFonts w:ascii="Arial" w:hAnsi="Arial" w:cs="Arial"/>
        <w:noProof/>
        <w:sz w:val="20"/>
        <w:szCs w:val="20"/>
      </w:rPr>
    </w:sdtEndPr>
    <w:sdtContent>
      <w:p w14:paraId="3A49826B" w14:textId="68841922" w:rsidR="00817210" w:rsidRPr="00EB273B" w:rsidRDefault="00817210">
        <w:pPr>
          <w:pStyle w:val="Footer"/>
          <w:jc w:val="right"/>
          <w:rPr>
            <w:rFonts w:ascii="Arial" w:hAnsi="Arial" w:cs="Arial"/>
            <w:sz w:val="20"/>
            <w:szCs w:val="20"/>
          </w:rPr>
        </w:pPr>
        <w:r w:rsidRPr="00EB273B">
          <w:rPr>
            <w:rFonts w:ascii="Arial" w:hAnsi="Arial" w:cs="Arial"/>
            <w:sz w:val="20"/>
            <w:szCs w:val="20"/>
          </w:rPr>
          <w:fldChar w:fldCharType="begin"/>
        </w:r>
        <w:r w:rsidRPr="00EB273B">
          <w:rPr>
            <w:rFonts w:ascii="Arial" w:hAnsi="Arial" w:cs="Arial"/>
            <w:sz w:val="20"/>
            <w:szCs w:val="20"/>
          </w:rPr>
          <w:instrText xml:space="preserve"> PAGE   \* MERGEFORMAT </w:instrText>
        </w:r>
        <w:r w:rsidRPr="00EB273B">
          <w:rPr>
            <w:rFonts w:ascii="Arial" w:hAnsi="Arial" w:cs="Arial"/>
            <w:sz w:val="20"/>
            <w:szCs w:val="20"/>
          </w:rPr>
          <w:fldChar w:fldCharType="separate"/>
        </w:r>
        <w:r w:rsidRPr="00EB273B">
          <w:rPr>
            <w:rFonts w:ascii="Arial" w:hAnsi="Arial" w:cs="Arial"/>
            <w:noProof/>
            <w:sz w:val="20"/>
            <w:szCs w:val="20"/>
          </w:rPr>
          <w:t>2</w:t>
        </w:r>
        <w:r w:rsidRPr="00EB273B">
          <w:rPr>
            <w:rFonts w:ascii="Arial" w:hAnsi="Arial" w:cs="Arial"/>
            <w:noProof/>
            <w:sz w:val="20"/>
            <w:szCs w:val="20"/>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65E904" w14:textId="77777777" w:rsidR="004C7F4E" w:rsidRDefault="004C7F4E" w:rsidP="008071E2"/>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3CAC9B5" w14:textId="77777777" w:rsidR="00DF0A03" w:rsidRDefault="00DF0A03">
      <w:r>
        <w:separator/>
      </w:r>
    </w:p>
  </w:footnote>
  <w:footnote w:type="continuationSeparator" w:id="0">
    <w:p w14:paraId="3C815E51" w14:textId="77777777" w:rsidR="00DF0A03" w:rsidRDefault="00DF0A0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D9A779" w14:textId="77777777" w:rsidR="004C7F4E" w:rsidRDefault="004C7F4E">
    <w:pPr>
      <w:pStyle w:val="Header"/>
    </w:pPr>
  </w:p>
  <w:p w14:paraId="7CFA8201" w14:textId="77777777" w:rsidR="004C7F4E" w:rsidRDefault="004C7F4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BE71C" w14:textId="77777777" w:rsidR="004C7F4E" w:rsidRDefault="004C7F4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421618" w14:textId="4B3B570B" w:rsidR="004C7F4E" w:rsidRPr="00F11F66" w:rsidRDefault="00E80954" w:rsidP="00EA30AD">
    <w:pPr>
      <w:pStyle w:val="Header"/>
      <w:ind w:left="-567"/>
      <w:rPr>
        <w:rFonts w:ascii="Arial" w:hAnsi="Arial" w:cs="Arial"/>
        <w:sz w:val="20"/>
        <w:szCs w:val="20"/>
      </w:rPr>
    </w:pPr>
    <w:r>
      <w:rPr>
        <w:rFonts w:ascii="Arial" w:hAnsi="Arial" w:cs="Arial"/>
        <w:sz w:val="20"/>
        <w:szCs w:val="20"/>
      </w:rPr>
      <w:t xml:space="preserve">         </w:t>
    </w:r>
    <w:r w:rsidR="005B3A91">
      <w:rPr>
        <w:rFonts w:ascii="Arial" w:hAnsi="Arial" w:cs="Arial"/>
        <w:sz w:val="20"/>
        <w:szCs w:val="20"/>
      </w:rPr>
      <w:t xml:space="preserve">   </w:t>
    </w:r>
    <w:r w:rsidR="00527413">
      <w:rPr>
        <w:rFonts w:ascii="Arial" w:hAnsi="Arial" w:cs="Arial"/>
        <w:sz w:val="20"/>
        <w:szCs w:val="20"/>
      </w:rPr>
      <w:t>Teacher</w:t>
    </w:r>
    <w:r w:rsidR="004C7F4E">
      <w:rPr>
        <w:rFonts w:ascii="Arial" w:hAnsi="Arial" w:cs="Arial"/>
        <w:sz w:val="20"/>
        <w:szCs w:val="20"/>
      </w:rPr>
      <w:t xml:space="preserve"> Pack: </w:t>
    </w:r>
    <w:r w:rsidR="00A24A5C">
      <w:rPr>
        <w:rFonts w:ascii="Arial" w:hAnsi="Arial" w:cs="Arial"/>
        <w:sz w:val="20"/>
        <w:szCs w:val="20"/>
      </w:rPr>
      <w:t>Graph Transformations</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59F8EF" w14:textId="55AD17C6" w:rsidR="004C7F4E" w:rsidRPr="00F11F66" w:rsidRDefault="00132EBB" w:rsidP="00132EBB">
    <w:pPr>
      <w:pStyle w:val="Header"/>
      <w:ind w:right="-568"/>
      <w:jc w:val="center"/>
      <w:rPr>
        <w:rFonts w:ascii="Arial" w:hAnsi="Arial" w:cs="Arial"/>
        <w:sz w:val="20"/>
        <w:szCs w:val="20"/>
      </w:rPr>
    </w:pPr>
    <w:r>
      <w:rPr>
        <w:rFonts w:ascii="Arial" w:hAnsi="Arial" w:cs="Arial"/>
        <w:sz w:val="20"/>
        <w:szCs w:val="20"/>
      </w:rPr>
      <w:t xml:space="preserve">                                                                                                     </w:t>
    </w:r>
    <w:r w:rsidR="00527413">
      <w:rPr>
        <w:rFonts w:ascii="Arial" w:hAnsi="Arial" w:cs="Arial"/>
        <w:sz w:val="20"/>
        <w:szCs w:val="20"/>
      </w:rPr>
      <w:t>Teacher</w:t>
    </w:r>
    <w:r w:rsidR="004C7F4E">
      <w:rPr>
        <w:rFonts w:ascii="Arial" w:hAnsi="Arial" w:cs="Arial"/>
        <w:sz w:val="20"/>
        <w:szCs w:val="20"/>
      </w:rPr>
      <w:t xml:space="preserve"> Pack: </w:t>
    </w:r>
    <w:r w:rsidR="00D91890">
      <w:rPr>
        <w:rFonts w:ascii="Arial" w:hAnsi="Arial" w:cs="Arial"/>
        <w:sz w:val="20"/>
        <w:szCs w:val="20"/>
      </w:rPr>
      <w:t>Graph Transformations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A76D7C" w14:textId="77777777" w:rsidR="004C7F4E" w:rsidRPr="00112A7B" w:rsidRDefault="004C7F4E" w:rsidP="008071E2"/>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DB0A30" w14:textId="77777777" w:rsidR="004C7F4E" w:rsidRPr="00112A7B" w:rsidRDefault="004C7F4E" w:rsidP="008071E2"/>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D4784F"/>
    <w:multiLevelType w:val="hybridMultilevel"/>
    <w:tmpl w:val="5C963DE6"/>
    <w:lvl w:ilvl="0" w:tplc="4A30794E">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81B34B1"/>
    <w:multiLevelType w:val="hybridMultilevel"/>
    <w:tmpl w:val="628E5A94"/>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 w15:restartNumberingAfterBreak="0">
    <w:nsid w:val="0ABD1E21"/>
    <w:multiLevelType w:val="hybridMultilevel"/>
    <w:tmpl w:val="2BAA6D72"/>
    <w:lvl w:ilvl="0" w:tplc="4A30794E">
      <w:start w:val="1"/>
      <w:numFmt w:val="bullet"/>
      <w:lvlText w:val=""/>
      <w:lvlJc w:val="left"/>
      <w:pPr>
        <w:ind w:left="927" w:hanging="360"/>
      </w:pPr>
      <w:rPr>
        <w:rFonts w:ascii="Symbol" w:hAnsi="Symbol" w:hint="default"/>
        <w:color w:val="E21951"/>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3" w15:restartNumberingAfterBreak="0">
    <w:nsid w:val="0ADF307A"/>
    <w:multiLevelType w:val="hybridMultilevel"/>
    <w:tmpl w:val="2D0EE34C"/>
    <w:lvl w:ilvl="0" w:tplc="9F0624C6">
      <w:start w:val="1"/>
      <w:numFmt w:val="decimal"/>
      <w:pStyle w:val="Numberedlist"/>
      <w:lvlText w:val="%1"/>
      <w:lvlJc w:val="left"/>
      <w:pPr>
        <w:ind w:left="720" w:hanging="360"/>
      </w:pPr>
      <w:rPr>
        <w:rFonts w:ascii="Arial" w:eastAsia="Times New Roman" w:hAnsi="Arial" w:cs="Arial"/>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4" w15:restartNumberingAfterBreak="0">
    <w:nsid w:val="0C6375F2"/>
    <w:multiLevelType w:val="hybridMultilevel"/>
    <w:tmpl w:val="0D4EE98E"/>
    <w:lvl w:ilvl="0" w:tplc="4A30794E">
      <w:start w:val="1"/>
      <w:numFmt w:val="bullet"/>
      <w:lvlText w:val=""/>
      <w:lvlJc w:val="left"/>
      <w:pPr>
        <w:ind w:left="720" w:hanging="360"/>
      </w:pPr>
      <w:rPr>
        <w:rFonts w:ascii="Symbol" w:hAnsi="Symbol" w:hint="default"/>
        <w:color w:val="E21951"/>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13B2506A"/>
    <w:multiLevelType w:val="hybridMultilevel"/>
    <w:tmpl w:val="A31CEB20"/>
    <w:lvl w:ilvl="0" w:tplc="4A30794E">
      <w:start w:val="1"/>
      <w:numFmt w:val="bullet"/>
      <w:lvlText w:val=""/>
      <w:lvlJc w:val="left"/>
      <w:pPr>
        <w:ind w:left="644" w:hanging="360"/>
      </w:pPr>
      <w:rPr>
        <w:rFonts w:ascii="Symbol" w:hAnsi="Symbol" w:hint="default"/>
        <w:color w:val="E21951"/>
      </w:rPr>
    </w:lvl>
    <w:lvl w:ilvl="1" w:tplc="08090003" w:tentative="1">
      <w:start w:val="1"/>
      <w:numFmt w:val="bullet"/>
      <w:lvlText w:val="o"/>
      <w:lvlJc w:val="left"/>
      <w:pPr>
        <w:ind w:left="1364" w:hanging="360"/>
      </w:pPr>
      <w:rPr>
        <w:rFonts w:ascii="Courier New" w:hAnsi="Courier New" w:cs="Courier New" w:hint="default"/>
      </w:rPr>
    </w:lvl>
    <w:lvl w:ilvl="2" w:tplc="08090005" w:tentative="1">
      <w:start w:val="1"/>
      <w:numFmt w:val="bullet"/>
      <w:lvlText w:val=""/>
      <w:lvlJc w:val="left"/>
      <w:pPr>
        <w:ind w:left="2084" w:hanging="360"/>
      </w:pPr>
      <w:rPr>
        <w:rFonts w:ascii="Wingdings" w:hAnsi="Wingdings" w:hint="default"/>
      </w:rPr>
    </w:lvl>
    <w:lvl w:ilvl="3" w:tplc="08090001" w:tentative="1">
      <w:start w:val="1"/>
      <w:numFmt w:val="bullet"/>
      <w:lvlText w:val=""/>
      <w:lvlJc w:val="left"/>
      <w:pPr>
        <w:ind w:left="2804" w:hanging="360"/>
      </w:pPr>
      <w:rPr>
        <w:rFonts w:ascii="Symbol" w:hAnsi="Symbol" w:hint="default"/>
      </w:rPr>
    </w:lvl>
    <w:lvl w:ilvl="4" w:tplc="08090003" w:tentative="1">
      <w:start w:val="1"/>
      <w:numFmt w:val="bullet"/>
      <w:lvlText w:val="o"/>
      <w:lvlJc w:val="left"/>
      <w:pPr>
        <w:ind w:left="3524" w:hanging="360"/>
      </w:pPr>
      <w:rPr>
        <w:rFonts w:ascii="Courier New" w:hAnsi="Courier New" w:cs="Courier New" w:hint="default"/>
      </w:rPr>
    </w:lvl>
    <w:lvl w:ilvl="5" w:tplc="08090005" w:tentative="1">
      <w:start w:val="1"/>
      <w:numFmt w:val="bullet"/>
      <w:lvlText w:val=""/>
      <w:lvlJc w:val="left"/>
      <w:pPr>
        <w:ind w:left="4244" w:hanging="360"/>
      </w:pPr>
      <w:rPr>
        <w:rFonts w:ascii="Wingdings" w:hAnsi="Wingdings" w:hint="default"/>
      </w:rPr>
    </w:lvl>
    <w:lvl w:ilvl="6" w:tplc="08090001" w:tentative="1">
      <w:start w:val="1"/>
      <w:numFmt w:val="bullet"/>
      <w:lvlText w:val=""/>
      <w:lvlJc w:val="left"/>
      <w:pPr>
        <w:ind w:left="4964" w:hanging="360"/>
      </w:pPr>
      <w:rPr>
        <w:rFonts w:ascii="Symbol" w:hAnsi="Symbol" w:hint="default"/>
      </w:rPr>
    </w:lvl>
    <w:lvl w:ilvl="7" w:tplc="08090003" w:tentative="1">
      <w:start w:val="1"/>
      <w:numFmt w:val="bullet"/>
      <w:lvlText w:val="o"/>
      <w:lvlJc w:val="left"/>
      <w:pPr>
        <w:ind w:left="5684" w:hanging="360"/>
      </w:pPr>
      <w:rPr>
        <w:rFonts w:ascii="Courier New" w:hAnsi="Courier New" w:cs="Courier New" w:hint="default"/>
      </w:rPr>
    </w:lvl>
    <w:lvl w:ilvl="8" w:tplc="08090005" w:tentative="1">
      <w:start w:val="1"/>
      <w:numFmt w:val="bullet"/>
      <w:lvlText w:val=""/>
      <w:lvlJc w:val="left"/>
      <w:pPr>
        <w:ind w:left="6404" w:hanging="360"/>
      </w:pPr>
      <w:rPr>
        <w:rFonts w:ascii="Wingdings" w:hAnsi="Wingdings" w:hint="default"/>
      </w:rPr>
    </w:lvl>
  </w:abstractNum>
  <w:abstractNum w:abstractNumId="6" w15:restartNumberingAfterBreak="0">
    <w:nsid w:val="13DA4893"/>
    <w:multiLevelType w:val="hybridMultilevel"/>
    <w:tmpl w:val="A580CE26"/>
    <w:lvl w:ilvl="0" w:tplc="3BCE9ACA">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92C6A58"/>
    <w:multiLevelType w:val="hybridMultilevel"/>
    <w:tmpl w:val="6E067A92"/>
    <w:lvl w:ilvl="0" w:tplc="C2A2768A">
      <w:start w:val="1"/>
      <w:numFmt w:val="decimal"/>
      <w:lvlText w:val="%1."/>
      <w:lvlJc w:val="left"/>
      <w:pPr>
        <w:ind w:left="720" w:hanging="360"/>
      </w:pPr>
      <w:rPr>
        <w:rFonts w:hint="default"/>
        <w:color w:val="FF000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E490751"/>
    <w:multiLevelType w:val="hybridMultilevel"/>
    <w:tmpl w:val="A25C44F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FED10AE"/>
    <w:multiLevelType w:val="hybridMultilevel"/>
    <w:tmpl w:val="EEAAB344"/>
    <w:lvl w:ilvl="0" w:tplc="E9C4A304">
      <w:start w:val="1"/>
      <w:numFmt w:val="lowerLetter"/>
      <w:pStyle w:val="Lett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0" w15:restartNumberingAfterBreak="0">
    <w:nsid w:val="2BD41A3F"/>
    <w:multiLevelType w:val="hybridMultilevel"/>
    <w:tmpl w:val="46AA372C"/>
    <w:lvl w:ilvl="0" w:tplc="4A30794E">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3964EFB"/>
    <w:multiLevelType w:val="hybridMultilevel"/>
    <w:tmpl w:val="872E4EEA"/>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2" w15:restartNumberingAfterBreak="0">
    <w:nsid w:val="3567018A"/>
    <w:multiLevelType w:val="hybridMultilevel"/>
    <w:tmpl w:val="557863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F2527A7"/>
    <w:multiLevelType w:val="hybridMultilevel"/>
    <w:tmpl w:val="FB0EF1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7666428"/>
    <w:multiLevelType w:val="hybridMultilevel"/>
    <w:tmpl w:val="CFDCEA78"/>
    <w:lvl w:ilvl="0" w:tplc="96FCDCCE">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85A7162"/>
    <w:multiLevelType w:val="hybridMultilevel"/>
    <w:tmpl w:val="C3006E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97C5529"/>
    <w:multiLevelType w:val="hybridMultilevel"/>
    <w:tmpl w:val="C2968F04"/>
    <w:lvl w:ilvl="0" w:tplc="EE4A0ABA">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1FB535C"/>
    <w:multiLevelType w:val="hybridMultilevel"/>
    <w:tmpl w:val="593844C6"/>
    <w:lvl w:ilvl="0" w:tplc="DF78A8E8">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714701B"/>
    <w:multiLevelType w:val="hybridMultilevel"/>
    <w:tmpl w:val="23AA81D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8073CDA"/>
    <w:multiLevelType w:val="hybridMultilevel"/>
    <w:tmpl w:val="0EBCA05A"/>
    <w:lvl w:ilvl="0" w:tplc="0366D1F2">
      <w:start w:val="1"/>
      <w:numFmt w:val="lowerRoman"/>
      <w:pStyle w:val="Numerallist"/>
      <w:lvlText w:val="(%1)"/>
      <w:lvlJc w:val="righ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20" w15:restartNumberingAfterBreak="0">
    <w:nsid w:val="58F15894"/>
    <w:multiLevelType w:val="hybridMultilevel"/>
    <w:tmpl w:val="CFB29D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A87268C"/>
    <w:multiLevelType w:val="hybridMultilevel"/>
    <w:tmpl w:val="28080B04"/>
    <w:lvl w:ilvl="0" w:tplc="4A30794E">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C6A06C0"/>
    <w:multiLevelType w:val="hybridMultilevel"/>
    <w:tmpl w:val="96ACE364"/>
    <w:lvl w:ilvl="0" w:tplc="4A30794E">
      <w:start w:val="1"/>
      <w:numFmt w:val="bullet"/>
      <w:lvlText w:val=""/>
      <w:lvlJc w:val="left"/>
      <w:pPr>
        <w:ind w:left="720" w:hanging="360"/>
      </w:pPr>
      <w:rPr>
        <w:rFonts w:ascii="Symbol" w:hAnsi="Symbol" w:hint="default"/>
        <w:color w:val="E21951"/>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5D636E63"/>
    <w:multiLevelType w:val="hybridMultilevel"/>
    <w:tmpl w:val="736A25FA"/>
    <w:lvl w:ilvl="0" w:tplc="6014722C">
      <w:start w:val="1"/>
      <w:numFmt w:val="bullet"/>
      <w:lvlText w:val=""/>
      <w:lvlJc w:val="left"/>
      <w:pPr>
        <w:ind w:left="1077" w:hanging="360"/>
      </w:pPr>
      <w:rPr>
        <w:rFonts w:ascii="Symbol" w:hAnsi="Symbol" w:hint="default"/>
        <w:color w:val="E21951"/>
        <w:u w:val="none"/>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4" w15:restartNumberingAfterBreak="0">
    <w:nsid w:val="5FBC79F9"/>
    <w:multiLevelType w:val="hybridMultilevel"/>
    <w:tmpl w:val="CCD0F03C"/>
    <w:lvl w:ilvl="0" w:tplc="776C0150">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1B119B4"/>
    <w:multiLevelType w:val="hybridMultilevel"/>
    <w:tmpl w:val="9ABCCD30"/>
    <w:lvl w:ilvl="0" w:tplc="4A30794E">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4372414"/>
    <w:multiLevelType w:val="hybridMultilevel"/>
    <w:tmpl w:val="C6E82F76"/>
    <w:lvl w:ilvl="0" w:tplc="9F70050A">
      <w:start w:val="1"/>
      <w:numFmt w:val="bullet"/>
      <w:pStyle w:val="Sub-bullet"/>
      <w:lvlText w:val="o"/>
      <w:lvlJc w:val="left"/>
      <w:pPr>
        <w:ind w:left="1800" w:hanging="360"/>
      </w:pPr>
      <w:rPr>
        <w:rFonts w:ascii="Courier New" w:hAnsi="Courier New" w:hint="default"/>
        <w:color w:val="E21951"/>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27" w15:restartNumberingAfterBreak="0">
    <w:nsid w:val="78291AA9"/>
    <w:multiLevelType w:val="hybridMultilevel"/>
    <w:tmpl w:val="F1AE66FC"/>
    <w:lvl w:ilvl="0" w:tplc="57D2A5AE">
      <w:start w:val="1"/>
      <w:numFmt w:val="bullet"/>
      <w:pStyle w:val="Bulletedlist"/>
      <w:lvlText w:val=""/>
      <w:lvlJc w:val="left"/>
      <w:pPr>
        <w:ind w:left="717" w:hanging="360"/>
      </w:pPr>
      <w:rPr>
        <w:rFonts w:ascii="Symbol" w:hAnsi="Symbol" w:hint="default"/>
        <w:color w:val="E21951"/>
        <w:w w:val="131"/>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749276182">
    <w:abstractNumId w:val="27"/>
  </w:num>
  <w:num w:numId="2" w16cid:durableId="492646537">
    <w:abstractNumId w:val="9"/>
  </w:num>
  <w:num w:numId="3" w16cid:durableId="352268397">
    <w:abstractNumId w:val="19"/>
  </w:num>
  <w:num w:numId="4" w16cid:durableId="1454521718">
    <w:abstractNumId w:val="3"/>
  </w:num>
  <w:num w:numId="5" w16cid:durableId="689992909">
    <w:abstractNumId w:val="26"/>
  </w:num>
  <w:num w:numId="6" w16cid:durableId="683752722">
    <w:abstractNumId w:val="14"/>
  </w:num>
  <w:num w:numId="7" w16cid:durableId="2044288526">
    <w:abstractNumId w:val="6"/>
  </w:num>
  <w:num w:numId="8" w16cid:durableId="612446383">
    <w:abstractNumId w:val="7"/>
  </w:num>
  <w:num w:numId="9" w16cid:durableId="519243789">
    <w:abstractNumId w:val="17"/>
  </w:num>
  <w:num w:numId="10" w16cid:durableId="1363476672">
    <w:abstractNumId w:val="12"/>
  </w:num>
  <w:num w:numId="11" w16cid:durableId="1001591560">
    <w:abstractNumId w:val="18"/>
  </w:num>
  <w:num w:numId="12" w16cid:durableId="1222137288">
    <w:abstractNumId w:val="13"/>
  </w:num>
  <w:num w:numId="13" w16cid:durableId="91363590">
    <w:abstractNumId w:val="15"/>
  </w:num>
  <w:num w:numId="14" w16cid:durableId="884030277">
    <w:abstractNumId w:val="25"/>
  </w:num>
  <w:num w:numId="15" w16cid:durableId="304748314">
    <w:abstractNumId w:val="2"/>
  </w:num>
  <w:num w:numId="16" w16cid:durableId="373576968">
    <w:abstractNumId w:val="21"/>
  </w:num>
  <w:num w:numId="17" w16cid:durableId="1957832978">
    <w:abstractNumId w:val="0"/>
  </w:num>
  <w:num w:numId="18" w16cid:durableId="376783620">
    <w:abstractNumId w:val="5"/>
  </w:num>
  <w:num w:numId="19" w16cid:durableId="347295234">
    <w:abstractNumId w:val="10"/>
  </w:num>
  <w:num w:numId="20" w16cid:durableId="382605906">
    <w:abstractNumId w:val="8"/>
  </w:num>
  <w:num w:numId="21" w16cid:durableId="532352183">
    <w:abstractNumId w:val="24"/>
  </w:num>
  <w:num w:numId="22" w16cid:durableId="1940024559">
    <w:abstractNumId w:val="16"/>
  </w:num>
  <w:num w:numId="23" w16cid:durableId="1691299228">
    <w:abstractNumId w:val="23"/>
  </w:num>
  <w:num w:numId="24" w16cid:durableId="1172911245">
    <w:abstractNumId w:val="20"/>
  </w:num>
  <w:num w:numId="25" w16cid:durableId="266547048">
    <w:abstractNumId w:val="11"/>
  </w:num>
  <w:num w:numId="26" w16cid:durableId="1433358057">
    <w:abstractNumId w:val="1"/>
  </w:num>
  <w:num w:numId="27" w16cid:durableId="633558995">
    <w:abstractNumId w:val="4"/>
  </w:num>
  <w:num w:numId="28" w16cid:durableId="372659153">
    <w:abstractNumId w:val="22"/>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formatting="1" w:enforcement="0"/>
  <w:styleLockTheme/>
  <w:styleLockQFSet/>
  <w:defaultTabStop w:val="567"/>
  <w:evenAndOddHeaders/>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E204A"/>
    <w:rsid w:val="00000AEA"/>
    <w:rsid w:val="00002736"/>
    <w:rsid w:val="00007C4D"/>
    <w:rsid w:val="00010F1B"/>
    <w:rsid w:val="000110A4"/>
    <w:rsid w:val="000117DB"/>
    <w:rsid w:val="00012547"/>
    <w:rsid w:val="00012B4B"/>
    <w:rsid w:val="00015DB0"/>
    <w:rsid w:val="000212FA"/>
    <w:rsid w:val="000231F7"/>
    <w:rsid w:val="00030893"/>
    <w:rsid w:val="000308D2"/>
    <w:rsid w:val="00033912"/>
    <w:rsid w:val="000343F2"/>
    <w:rsid w:val="0003503A"/>
    <w:rsid w:val="00035671"/>
    <w:rsid w:val="00037711"/>
    <w:rsid w:val="00041A91"/>
    <w:rsid w:val="00042D3A"/>
    <w:rsid w:val="00042F4B"/>
    <w:rsid w:val="0004345B"/>
    <w:rsid w:val="0004366C"/>
    <w:rsid w:val="00045857"/>
    <w:rsid w:val="00046322"/>
    <w:rsid w:val="00046E2F"/>
    <w:rsid w:val="00050B5B"/>
    <w:rsid w:val="000511DA"/>
    <w:rsid w:val="0005166A"/>
    <w:rsid w:val="000567F2"/>
    <w:rsid w:val="00060B91"/>
    <w:rsid w:val="00061BA5"/>
    <w:rsid w:val="00061BD6"/>
    <w:rsid w:val="0006326F"/>
    <w:rsid w:val="00065F6E"/>
    <w:rsid w:val="000672A6"/>
    <w:rsid w:val="00067921"/>
    <w:rsid w:val="00070806"/>
    <w:rsid w:val="0007326A"/>
    <w:rsid w:val="00073847"/>
    <w:rsid w:val="000751EC"/>
    <w:rsid w:val="00075AD6"/>
    <w:rsid w:val="00076F0A"/>
    <w:rsid w:val="000813F7"/>
    <w:rsid w:val="00081771"/>
    <w:rsid w:val="000832A0"/>
    <w:rsid w:val="00084505"/>
    <w:rsid w:val="00084AA6"/>
    <w:rsid w:val="00086164"/>
    <w:rsid w:val="000866C8"/>
    <w:rsid w:val="00086C7D"/>
    <w:rsid w:val="00086F72"/>
    <w:rsid w:val="00090340"/>
    <w:rsid w:val="00090F5E"/>
    <w:rsid w:val="000935FB"/>
    <w:rsid w:val="000940D0"/>
    <w:rsid w:val="0009495F"/>
    <w:rsid w:val="00095852"/>
    <w:rsid w:val="000A003D"/>
    <w:rsid w:val="000A1BF4"/>
    <w:rsid w:val="000A2106"/>
    <w:rsid w:val="000A2B22"/>
    <w:rsid w:val="000A4F76"/>
    <w:rsid w:val="000A51AA"/>
    <w:rsid w:val="000A5892"/>
    <w:rsid w:val="000A7B9F"/>
    <w:rsid w:val="000B00C3"/>
    <w:rsid w:val="000B01AB"/>
    <w:rsid w:val="000B0C4B"/>
    <w:rsid w:val="000C2522"/>
    <w:rsid w:val="000C2A45"/>
    <w:rsid w:val="000C336A"/>
    <w:rsid w:val="000C7FAD"/>
    <w:rsid w:val="000D0AA0"/>
    <w:rsid w:val="000D26D4"/>
    <w:rsid w:val="000D26F6"/>
    <w:rsid w:val="000D2F58"/>
    <w:rsid w:val="000D4442"/>
    <w:rsid w:val="000D4D70"/>
    <w:rsid w:val="000E08F0"/>
    <w:rsid w:val="000E1C85"/>
    <w:rsid w:val="000E2532"/>
    <w:rsid w:val="000E597E"/>
    <w:rsid w:val="000F0840"/>
    <w:rsid w:val="000F50B5"/>
    <w:rsid w:val="000F5E51"/>
    <w:rsid w:val="000F5EB5"/>
    <w:rsid w:val="00100062"/>
    <w:rsid w:val="0010079E"/>
    <w:rsid w:val="00101485"/>
    <w:rsid w:val="001018AD"/>
    <w:rsid w:val="00104004"/>
    <w:rsid w:val="00105D33"/>
    <w:rsid w:val="00107B13"/>
    <w:rsid w:val="00112A7B"/>
    <w:rsid w:val="00112C26"/>
    <w:rsid w:val="00113CF9"/>
    <w:rsid w:val="0011497D"/>
    <w:rsid w:val="001154A3"/>
    <w:rsid w:val="00116993"/>
    <w:rsid w:val="0011731B"/>
    <w:rsid w:val="00117AA2"/>
    <w:rsid w:val="00117ED5"/>
    <w:rsid w:val="001221DD"/>
    <w:rsid w:val="0012302F"/>
    <w:rsid w:val="00123D4C"/>
    <w:rsid w:val="00124ABC"/>
    <w:rsid w:val="00132EBB"/>
    <w:rsid w:val="00134F27"/>
    <w:rsid w:val="00135D42"/>
    <w:rsid w:val="00141037"/>
    <w:rsid w:val="00143A57"/>
    <w:rsid w:val="00146682"/>
    <w:rsid w:val="00147BB2"/>
    <w:rsid w:val="00151266"/>
    <w:rsid w:val="00151E46"/>
    <w:rsid w:val="00153ACB"/>
    <w:rsid w:val="00154FF8"/>
    <w:rsid w:val="00156C3D"/>
    <w:rsid w:val="00161732"/>
    <w:rsid w:val="0016471F"/>
    <w:rsid w:val="001647F8"/>
    <w:rsid w:val="001666EB"/>
    <w:rsid w:val="00167229"/>
    <w:rsid w:val="00171862"/>
    <w:rsid w:val="00172EE6"/>
    <w:rsid w:val="001736C3"/>
    <w:rsid w:val="0017394D"/>
    <w:rsid w:val="001807A7"/>
    <w:rsid w:val="00180B83"/>
    <w:rsid w:val="00183D62"/>
    <w:rsid w:val="00183D86"/>
    <w:rsid w:val="00183F76"/>
    <w:rsid w:val="00185315"/>
    <w:rsid w:val="00185F64"/>
    <w:rsid w:val="001878F0"/>
    <w:rsid w:val="00190798"/>
    <w:rsid w:val="001957ED"/>
    <w:rsid w:val="00197038"/>
    <w:rsid w:val="001A1A81"/>
    <w:rsid w:val="001A23D9"/>
    <w:rsid w:val="001A49B6"/>
    <w:rsid w:val="001A5ABC"/>
    <w:rsid w:val="001B0A10"/>
    <w:rsid w:val="001B3707"/>
    <w:rsid w:val="001B53E5"/>
    <w:rsid w:val="001B5805"/>
    <w:rsid w:val="001B6C70"/>
    <w:rsid w:val="001C595F"/>
    <w:rsid w:val="001C6081"/>
    <w:rsid w:val="001C64A7"/>
    <w:rsid w:val="001C6929"/>
    <w:rsid w:val="001D017D"/>
    <w:rsid w:val="001D08CD"/>
    <w:rsid w:val="001D1720"/>
    <w:rsid w:val="001E0DFB"/>
    <w:rsid w:val="001E10FB"/>
    <w:rsid w:val="001E3AD7"/>
    <w:rsid w:val="001E45E8"/>
    <w:rsid w:val="001E5070"/>
    <w:rsid w:val="001E53C9"/>
    <w:rsid w:val="001E642B"/>
    <w:rsid w:val="001E6935"/>
    <w:rsid w:val="001E7791"/>
    <w:rsid w:val="001F1E16"/>
    <w:rsid w:val="001F54B7"/>
    <w:rsid w:val="001F6927"/>
    <w:rsid w:val="00200CCB"/>
    <w:rsid w:val="00200DDA"/>
    <w:rsid w:val="00201AAA"/>
    <w:rsid w:val="002020F1"/>
    <w:rsid w:val="00203128"/>
    <w:rsid w:val="002056AC"/>
    <w:rsid w:val="00205E49"/>
    <w:rsid w:val="00206967"/>
    <w:rsid w:val="00210FEA"/>
    <w:rsid w:val="0021181C"/>
    <w:rsid w:val="002151D7"/>
    <w:rsid w:val="00215C9B"/>
    <w:rsid w:val="0021639D"/>
    <w:rsid w:val="00220004"/>
    <w:rsid w:val="0022067D"/>
    <w:rsid w:val="002208BA"/>
    <w:rsid w:val="00221033"/>
    <w:rsid w:val="002234BF"/>
    <w:rsid w:val="002248D2"/>
    <w:rsid w:val="00226CD3"/>
    <w:rsid w:val="00230F62"/>
    <w:rsid w:val="00230FCE"/>
    <w:rsid w:val="00233658"/>
    <w:rsid w:val="002341E4"/>
    <w:rsid w:val="0023444C"/>
    <w:rsid w:val="0023548E"/>
    <w:rsid w:val="002368B2"/>
    <w:rsid w:val="00236AB9"/>
    <w:rsid w:val="0023712A"/>
    <w:rsid w:val="00237E08"/>
    <w:rsid w:val="00240A6E"/>
    <w:rsid w:val="00240FC1"/>
    <w:rsid w:val="002426AB"/>
    <w:rsid w:val="002433DA"/>
    <w:rsid w:val="002456A8"/>
    <w:rsid w:val="00245A60"/>
    <w:rsid w:val="00247BB1"/>
    <w:rsid w:val="0025162C"/>
    <w:rsid w:val="00252704"/>
    <w:rsid w:val="00252861"/>
    <w:rsid w:val="002533C1"/>
    <w:rsid w:val="00253518"/>
    <w:rsid w:val="00256F8D"/>
    <w:rsid w:val="00261D85"/>
    <w:rsid w:val="00265D0E"/>
    <w:rsid w:val="00266A6C"/>
    <w:rsid w:val="00270D4D"/>
    <w:rsid w:val="0027101E"/>
    <w:rsid w:val="002716E7"/>
    <w:rsid w:val="00273F73"/>
    <w:rsid w:val="00274078"/>
    <w:rsid w:val="00274A28"/>
    <w:rsid w:val="00274D0B"/>
    <w:rsid w:val="00275090"/>
    <w:rsid w:val="002760D6"/>
    <w:rsid w:val="0027624B"/>
    <w:rsid w:val="00277463"/>
    <w:rsid w:val="002804E4"/>
    <w:rsid w:val="00280D61"/>
    <w:rsid w:val="00283FD7"/>
    <w:rsid w:val="00284276"/>
    <w:rsid w:val="00284FF8"/>
    <w:rsid w:val="002856C0"/>
    <w:rsid w:val="002857F4"/>
    <w:rsid w:val="00287FE7"/>
    <w:rsid w:val="00290324"/>
    <w:rsid w:val="00291BAC"/>
    <w:rsid w:val="0029334B"/>
    <w:rsid w:val="0029577D"/>
    <w:rsid w:val="00296870"/>
    <w:rsid w:val="00296E66"/>
    <w:rsid w:val="002A136E"/>
    <w:rsid w:val="002A27E6"/>
    <w:rsid w:val="002A34D8"/>
    <w:rsid w:val="002A5F26"/>
    <w:rsid w:val="002A615E"/>
    <w:rsid w:val="002A665C"/>
    <w:rsid w:val="002A697F"/>
    <w:rsid w:val="002A7645"/>
    <w:rsid w:val="002B0F86"/>
    <w:rsid w:val="002B2EF2"/>
    <w:rsid w:val="002B4113"/>
    <w:rsid w:val="002B59FB"/>
    <w:rsid w:val="002B74D5"/>
    <w:rsid w:val="002B7B1D"/>
    <w:rsid w:val="002C399E"/>
    <w:rsid w:val="002C3CB2"/>
    <w:rsid w:val="002C41C2"/>
    <w:rsid w:val="002C45A7"/>
    <w:rsid w:val="002C460B"/>
    <w:rsid w:val="002C6489"/>
    <w:rsid w:val="002C7086"/>
    <w:rsid w:val="002D1EB8"/>
    <w:rsid w:val="002D4AFB"/>
    <w:rsid w:val="002D52FC"/>
    <w:rsid w:val="002D55DE"/>
    <w:rsid w:val="002D5F3A"/>
    <w:rsid w:val="002D64A6"/>
    <w:rsid w:val="002D6CE9"/>
    <w:rsid w:val="002E0574"/>
    <w:rsid w:val="002E17B5"/>
    <w:rsid w:val="002E3B8F"/>
    <w:rsid w:val="002E3C16"/>
    <w:rsid w:val="002E3D01"/>
    <w:rsid w:val="002E5ABB"/>
    <w:rsid w:val="002E614A"/>
    <w:rsid w:val="002E6B0D"/>
    <w:rsid w:val="002F513C"/>
    <w:rsid w:val="002F6185"/>
    <w:rsid w:val="002F6399"/>
    <w:rsid w:val="0030050F"/>
    <w:rsid w:val="00300E6D"/>
    <w:rsid w:val="0030222C"/>
    <w:rsid w:val="00302991"/>
    <w:rsid w:val="00302E2C"/>
    <w:rsid w:val="00303586"/>
    <w:rsid w:val="003035EC"/>
    <w:rsid w:val="003046B4"/>
    <w:rsid w:val="00305954"/>
    <w:rsid w:val="00305B3A"/>
    <w:rsid w:val="003063D5"/>
    <w:rsid w:val="00310400"/>
    <w:rsid w:val="0031077C"/>
    <w:rsid w:val="00311BA3"/>
    <w:rsid w:val="00315C1D"/>
    <w:rsid w:val="003232ED"/>
    <w:rsid w:val="00324381"/>
    <w:rsid w:val="00325465"/>
    <w:rsid w:val="0032649B"/>
    <w:rsid w:val="00330A5A"/>
    <w:rsid w:val="00331F54"/>
    <w:rsid w:val="00332C21"/>
    <w:rsid w:val="00333DDA"/>
    <w:rsid w:val="00340DAD"/>
    <w:rsid w:val="0034414A"/>
    <w:rsid w:val="0034436B"/>
    <w:rsid w:val="003521EF"/>
    <w:rsid w:val="003525ED"/>
    <w:rsid w:val="00353E6A"/>
    <w:rsid w:val="00354E86"/>
    <w:rsid w:val="00355895"/>
    <w:rsid w:val="00355B43"/>
    <w:rsid w:val="00355D94"/>
    <w:rsid w:val="00360379"/>
    <w:rsid w:val="00360DE7"/>
    <w:rsid w:val="00362B82"/>
    <w:rsid w:val="00363129"/>
    <w:rsid w:val="00363919"/>
    <w:rsid w:val="00363BC8"/>
    <w:rsid w:val="00366561"/>
    <w:rsid w:val="0037185A"/>
    <w:rsid w:val="00372509"/>
    <w:rsid w:val="00372B6D"/>
    <w:rsid w:val="0037375E"/>
    <w:rsid w:val="00375FFD"/>
    <w:rsid w:val="00380444"/>
    <w:rsid w:val="003828E9"/>
    <w:rsid w:val="003831E1"/>
    <w:rsid w:val="003848E1"/>
    <w:rsid w:val="00384998"/>
    <w:rsid w:val="0038560B"/>
    <w:rsid w:val="00385C61"/>
    <w:rsid w:val="00385D2D"/>
    <w:rsid w:val="00386015"/>
    <w:rsid w:val="00386D4E"/>
    <w:rsid w:val="0039078B"/>
    <w:rsid w:val="00390E81"/>
    <w:rsid w:val="00391130"/>
    <w:rsid w:val="00393777"/>
    <w:rsid w:val="003942E7"/>
    <w:rsid w:val="00395006"/>
    <w:rsid w:val="003A1643"/>
    <w:rsid w:val="003A307D"/>
    <w:rsid w:val="003A3EB3"/>
    <w:rsid w:val="003A42B4"/>
    <w:rsid w:val="003A47CE"/>
    <w:rsid w:val="003A7D71"/>
    <w:rsid w:val="003B23D4"/>
    <w:rsid w:val="003B2E7A"/>
    <w:rsid w:val="003B353A"/>
    <w:rsid w:val="003B3CF9"/>
    <w:rsid w:val="003B4BC1"/>
    <w:rsid w:val="003B6789"/>
    <w:rsid w:val="003C157A"/>
    <w:rsid w:val="003C1919"/>
    <w:rsid w:val="003C2EA7"/>
    <w:rsid w:val="003C454A"/>
    <w:rsid w:val="003D154E"/>
    <w:rsid w:val="003D1924"/>
    <w:rsid w:val="003D32F1"/>
    <w:rsid w:val="003D3ECD"/>
    <w:rsid w:val="003D6698"/>
    <w:rsid w:val="003E0558"/>
    <w:rsid w:val="003E09CC"/>
    <w:rsid w:val="003E0FCA"/>
    <w:rsid w:val="003E14C9"/>
    <w:rsid w:val="003E17AE"/>
    <w:rsid w:val="003E3CB6"/>
    <w:rsid w:val="003E3CC0"/>
    <w:rsid w:val="003E4652"/>
    <w:rsid w:val="003E493B"/>
    <w:rsid w:val="003E5646"/>
    <w:rsid w:val="003E71D6"/>
    <w:rsid w:val="003E7832"/>
    <w:rsid w:val="003E7CB1"/>
    <w:rsid w:val="003F1F97"/>
    <w:rsid w:val="003F4138"/>
    <w:rsid w:val="003F581E"/>
    <w:rsid w:val="0040123D"/>
    <w:rsid w:val="004021FD"/>
    <w:rsid w:val="00404B2D"/>
    <w:rsid w:val="004053C0"/>
    <w:rsid w:val="004059A2"/>
    <w:rsid w:val="00410B09"/>
    <w:rsid w:val="00410CEC"/>
    <w:rsid w:val="0041116B"/>
    <w:rsid w:val="0041166B"/>
    <w:rsid w:val="00414349"/>
    <w:rsid w:val="00414594"/>
    <w:rsid w:val="00414C4D"/>
    <w:rsid w:val="00414D10"/>
    <w:rsid w:val="00415025"/>
    <w:rsid w:val="004204E8"/>
    <w:rsid w:val="0042084F"/>
    <w:rsid w:val="004246FE"/>
    <w:rsid w:val="00424A50"/>
    <w:rsid w:val="00425E55"/>
    <w:rsid w:val="00426754"/>
    <w:rsid w:val="00427618"/>
    <w:rsid w:val="00427C3F"/>
    <w:rsid w:val="004309F5"/>
    <w:rsid w:val="004314DE"/>
    <w:rsid w:val="00434106"/>
    <w:rsid w:val="00434CFA"/>
    <w:rsid w:val="00434D4B"/>
    <w:rsid w:val="0044165A"/>
    <w:rsid w:val="00441EC8"/>
    <w:rsid w:val="0044520F"/>
    <w:rsid w:val="004476CA"/>
    <w:rsid w:val="00452AEE"/>
    <w:rsid w:val="00453D84"/>
    <w:rsid w:val="00453F54"/>
    <w:rsid w:val="00455D8F"/>
    <w:rsid w:val="00455FDB"/>
    <w:rsid w:val="004562C5"/>
    <w:rsid w:val="00456CF9"/>
    <w:rsid w:val="00463AB2"/>
    <w:rsid w:val="004670C3"/>
    <w:rsid w:val="004713B9"/>
    <w:rsid w:val="00471A3C"/>
    <w:rsid w:val="00471D20"/>
    <w:rsid w:val="004725C6"/>
    <w:rsid w:val="00474398"/>
    <w:rsid w:val="0047539B"/>
    <w:rsid w:val="0047760B"/>
    <w:rsid w:val="004801AE"/>
    <w:rsid w:val="004804A3"/>
    <w:rsid w:val="00482241"/>
    <w:rsid w:val="0048258A"/>
    <w:rsid w:val="00482694"/>
    <w:rsid w:val="00482D72"/>
    <w:rsid w:val="0048459F"/>
    <w:rsid w:val="0048622D"/>
    <w:rsid w:val="004867EC"/>
    <w:rsid w:val="00487BE4"/>
    <w:rsid w:val="00491204"/>
    <w:rsid w:val="00492ADD"/>
    <w:rsid w:val="004942B7"/>
    <w:rsid w:val="004945E5"/>
    <w:rsid w:val="00495ECA"/>
    <w:rsid w:val="004965A8"/>
    <w:rsid w:val="00496D8C"/>
    <w:rsid w:val="004A0B7D"/>
    <w:rsid w:val="004A1426"/>
    <w:rsid w:val="004A394D"/>
    <w:rsid w:val="004A3A7D"/>
    <w:rsid w:val="004A5A91"/>
    <w:rsid w:val="004A6265"/>
    <w:rsid w:val="004A6F3F"/>
    <w:rsid w:val="004A7FD6"/>
    <w:rsid w:val="004B12F2"/>
    <w:rsid w:val="004B4534"/>
    <w:rsid w:val="004B6AA9"/>
    <w:rsid w:val="004B77B5"/>
    <w:rsid w:val="004C024C"/>
    <w:rsid w:val="004C0D4E"/>
    <w:rsid w:val="004C2015"/>
    <w:rsid w:val="004C49F9"/>
    <w:rsid w:val="004C5449"/>
    <w:rsid w:val="004C5C30"/>
    <w:rsid w:val="004C5C90"/>
    <w:rsid w:val="004C77B1"/>
    <w:rsid w:val="004C7F4E"/>
    <w:rsid w:val="004D098A"/>
    <w:rsid w:val="004D1584"/>
    <w:rsid w:val="004D25B6"/>
    <w:rsid w:val="004D3530"/>
    <w:rsid w:val="004D36E9"/>
    <w:rsid w:val="004D51D5"/>
    <w:rsid w:val="004D7676"/>
    <w:rsid w:val="004E1778"/>
    <w:rsid w:val="004E18E4"/>
    <w:rsid w:val="004E25EE"/>
    <w:rsid w:val="004E4566"/>
    <w:rsid w:val="004E473B"/>
    <w:rsid w:val="004E547E"/>
    <w:rsid w:val="004E55AA"/>
    <w:rsid w:val="004E569F"/>
    <w:rsid w:val="004E5E77"/>
    <w:rsid w:val="004E6589"/>
    <w:rsid w:val="004E6E9D"/>
    <w:rsid w:val="004E7D98"/>
    <w:rsid w:val="004F019D"/>
    <w:rsid w:val="004F036B"/>
    <w:rsid w:val="004F03EB"/>
    <w:rsid w:val="004F383C"/>
    <w:rsid w:val="005010EA"/>
    <w:rsid w:val="00501327"/>
    <w:rsid w:val="00502C51"/>
    <w:rsid w:val="00502CBB"/>
    <w:rsid w:val="00504473"/>
    <w:rsid w:val="00505327"/>
    <w:rsid w:val="00506751"/>
    <w:rsid w:val="005067E4"/>
    <w:rsid w:val="00510916"/>
    <w:rsid w:val="005121A4"/>
    <w:rsid w:val="0051354C"/>
    <w:rsid w:val="00513EEB"/>
    <w:rsid w:val="0051547E"/>
    <w:rsid w:val="005162E7"/>
    <w:rsid w:val="00521C46"/>
    <w:rsid w:val="00525E33"/>
    <w:rsid w:val="005266B3"/>
    <w:rsid w:val="00527413"/>
    <w:rsid w:val="00531FAC"/>
    <w:rsid w:val="00534A2B"/>
    <w:rsid w:val="00536B76"/>
    <w:rsid w:val="00537303"/>
    <w:rsid w:val="00537FCA"/>
    <w:rsid w:val="005437D3"/>
    <w:rsid w:val="00543B0E"/>
    <w:rsid w:val="00545C8D"/>
    <w:rsid w:val="00545CC6"/>
    <w:rsid w:val="00545FE8"/>
    <w:rsid w:val="00546452"/>
    <w:rsid w:val="00550387"/>
    <w:rsid w:val="00552B94"/>
    <w:rsid w:val="00552C23"/>
    <w:rsid w:val="005533DA"/>
    <w:rsid w:val="00554148"/>
    <w:rsid w:val="005551C5"/>
    <w:rsid w:val="00562CED"/>
    <w:rsid w:val="00563555"/>
    <w:rsid w:val="005642B5"/>
    <w:rsid w:val="00565F8F"/>
    <w:rsid w:val="00567770"/>
    <w:rsid w:val="00575635"/>
    <w:rsid w:val="0057670B"/>
    <w:rsid w:val="00576733"/>
    <w:rsid w:val="00583E86"/>
    <w:rsid w:val="00583EE5"/>
    <w:rsid w:val="00584AFB"/>
    <w:rsid w:val="00587F06"/>
    <w:rsid w:val="00590784"/>
    <w:rsid w:val="00592FDB"/>
    <w:rsid w:val="00595545"/>
    <w:rsid w:val="00595A0A"/>
    <w:rsid w:val="005962C0"/>
    <w:rsid w:val="00596932"/>
    <w:rsid w:val="005A29C0"/>
    <w:rsid w:val="005A3104"/>
    <w:rsid w:val="005A461C"/>
    <w:rsid w:val="005A46F3"/>
    <w:rsid w:val="005A6058"/>
    <w:rsid w:val="005B0611"/>
    <w:rsid w:val="005B1D7D"/>
    <w:rsid w:val="005B3146"/>
    <w:rsid w:val="005B368D"/>
    <w:rsid w:val="005B3A91"/>
    <w:rsid w:val="005B4489"/>
    <w:rsid w:val="005B7BD9"/>
    <w:rsid w:val="005C2EAB"/>
    <w:rsid w:val="005C4444"/>
    <w:rsid w:val="005C57D6"/>
    <w:rsid w:val="005C5E29"/>
    <w:rsid w:val="005D08C6"/>
    <w:rsid w:val="005D1C66"/>
    <w:rsid w:val="005D23D4"/>
    <w:rsid w:val="005D2B5B"/>
    <w:rsid w:val="005D43EB"/>
    <w:rsid w:val="005D7DB8"/>
    <w:rsid w:val="005E23CD"/>
    <w:rsid w:val="005E24C4"/>
    <w:rsid w:val="005E4E26"/>
    <w:rsid w:val="005E61D0"/>
    <w:rsid w:val="005E7B06"/>
    <w:rsid w:val="005E7F26"/>
    <w:rsid w:val="005F0074"/>
    <w:rsid w:val="005F0359"/>
    <w:rsid w:val="005F11FE"/>
    <w:rsid w:val="005F1FA3"/>
    <w:rsid w:val="005F2E3F"/>
    <w:rsid w:val="005F5092"/>
    <w:rsid w:val="005F6A92"/>
    <w:rsid w:val="005F7206"/>
    <w:rsid w:val="006004C7"/>
    <w:rsid w:val="00600699"/>
    <w:rsid w:val="00602FF5"/>
    <w:rsid w:val="00603F59"/>
    <w:rsid w:val="00604AC0"/>
    <w:rsid w:val="006050D1"/>
    <w:rsid w:val="00605EC7"/>
    <w:rsid w:val="00606151"/>
    <w:rsid w:val="006063D9"/>
    <w:rsid w:val="00607B01"/>
    <w:rsid w:val="0061032D"/>
    <w:rsid w:val="00612667"/>
    <w:rsid w:val="00613285"/>
    <w:rsid w:val="00615416"/>
    <w:rsid w:val="00616286"/>
    <w:rsid w:val="0062074A"/>
    <w:rsid w:val="00621512"/>
    <w:rsid w:val="006220A5"/>
    <w:rsid w:val="0062278A"/>
    <w:rsid w:val="00624040"/>
    <w:rsid w:val="00624BD4"/>
    <w:rsid w:val="00625436"/>
    <w:rsid w:val="00626C9E"/>
    <w:rsid w:val="006309D3"/>
    <w:rsid w:val="00631DC6"/>
    <w:rsid w:val="006337B7"/>
    <w:rsid w:val="00635464"/>
    <w:rsid w:val="00635C26"/>
    <w:rsid w:val="00635CB0"/>
    <w:rsid w:val="0064463C"/>
    <w:rsid w:val="00645712"/>
    <w:rsid w:val="00646BEF"/>
    <w:rsid w:val="006471A2"/>
    <w:rsid w:val="00647D8D"/>
    <w:rsid w:val="00650F82"/>
    <w:rsid w:val="00653263"/>
    <w:rsid w:val="006547EF"/>
    <w:rsid w:val="0065666F"/>
    <w:rsid w:val="0066470C"/>
    <w:rsid w:val="00665104"/>
    <w:rsid w:val="0066567A"/>
    <w:rsid w:val="00673F10"/>
    <w:rsid w:val="006745F5"/>
    <w:rsid w:val="0067561A"/>
    <w:rsid w:val="00675D52"/>
    <w:rsid w:val="006779E0"/>
    <w:rsid w:val="00680E4F"/>
    <w:rsid w:val="00682281"/>
    <w:rsid w:val="006827E1"/>
    <w:rsid w:val="00683D98"/>
    <w:rsid w:val="00685045"/>
    <w:rsid w:val="0068542C"/>
    <w:rsid w:val="0068562B"/>
    <w:rsid w:val="0068597A"/>
    <w:rsid w:val="00685A75"/>
    <w:rsid w:val="00686B9B"/>
    <w:rsid w:val="006903F0"/>
    <w:rsid w:val="006915F0"/>
    <w:rsid w:val="00692C9E"/>
    <w:rsid w:val="00694166"/>
    <w:rsid w:val="00695D11"/>
    <w:rsid w:val="00695DB2"/>
    <w:rsid w:val="0069685F"/>
    <w:rsid w:val="006A0AEF"/>
    <w:rsid w:val="006A2576"/>
    <w:rsid w:val="006A3B4D"/>
    <w:rsid w:val="006A4020"/>
    <w:rsid w:val="006A4D15"/>
    <w:rsid w:val="006B0094"/>
    <w:rsid w:val="006B08C5"/>
    <w:rsid w:val="006B3F70"/>
    <w:rsid w:val="006B4882"/>
    <w:rsid w:val="006B5A9B"/>
    <w:rsid w:val="006B611C"/>
    <w:rsid w:val="006B70DF"/>
    <w:rsid w:val="006C09DC"/>
    <w:rsid w:val="006C0BA5"/>
    <w:rsid w:val="006C0F40"/>
    <w:rsid w:val="006C1C9D"/>
    <w:rsid w:val="006C299A"/>
    <w:rsid w:val="006C64AF"/>
    <w:rsid w:val="006C7149"/>
    <w:rsid w:val="006C74BD"/>
    <w:rsid w:val="006D1398"/>
    <w:rsid w:val="006D3868"/>
    <w:rsid w:val="006D3EF8"/>
    <w:rsid w:val="006D5843"/>
    <w:rsid w:val="006D6748"/>
    <w:rsid w:val="006D6E47"/>
    <w:rsid w:val="006D7C97"/>
    <w:rsid w:val="006E0ED6"/>
    <w:rsid w:val="006E245F"/>
    <w:rsid w:val="006E4097"/>
    <w:rsid w:val="006E7C46"/>
    <w:rsid w:val="006F17C9"/>
    <w:rsid w:val="006F6CB0"/>
    <w:rsid w:val="006F6F05"/>
    <w:rsid w:val="0070028E"/>
    <w:rsid w:val="0070049E"/>
    <w:rsid w:val="007004DE"/>
    <w:rsid w:val="007005B7"/>
    <w:rsid w:val="00700CBB"/>
    <w:rsid w:val="00702CA7"/>
    <w:rsid w:val="00703220"/>
    <w:rsid w:val="007063FD"/>
    <w:rsid w:val="00707FC8"/>
    <w:rsid w:val="00713FE3"/>
    <w:rsid w:val="007150A1"/>
    <w:rsid w:val="00715199"/>
    <w:rsid w:val="0071687C"/>
    <w:rsid w:val="00716B5E"/>
    <w:rsid w:val="00720511"/>
    <w:rsid w:val="00723A7A"/>
    <w:rsid w:val="00724131"/>
    <w:rsid w:val="00724CD2"/>
    <w:rsid w:val="0073174A"/>
    <w:rsid w:val="007319DD"/>
    <w:rsid w:val="007332B5"/>
    <w:rsid w:val="007339F0"/>
    <w:rsid w:val="00735F74"/>
    <w:rsid w:val="007363F1"/>
    <w:rsid w:val="0073674A"/>
    <w:rsid w:val="00736A36"/>
    <w:rsid w:val="00737296"/>
    <w:rsid w:val="00737AC4"/>
    <w:rsid w:val="00740CD6"/>
    <w:rsid w:val="007415BB"/>
    <w:rsid w:val="007447FD"/>
    <w:rsid w:val="007473A6"/>
    <w:rsid w:val="00752A8C"/>
    <w:rsid w:val="00756BB9"/>
    <w:rsid w:val="00757B76"/>
    <w:rsid w:val="0076061D"/>
    <w:rsid w:val="00766EE2"/>
    <w:rsid w:val="007746F5"/>
    <w:rsid w:val="00777B50"/>
    <w:rsid w:val="00777FE7"/>
    <w:rsid w:val="007807AE"/>
    <w:rsid w:val="0078336F"/>
    <w:rsid w:val="00784184"/>
    <w:rsid w:val="0078529D"/>
    <w:rsid w:val="00787AB4"/>
    <w:rsid w:val="00793F86"/>
    <w:rsid w:val="00794061"/>
    <w:rsid w:val="007955B3"/>
    <w:rsid w:val="0079567A"/>
    <w:rsid w:val="007A3AB8"/>
    <w:rsid w:val="007A72C2"/>
    <w:rsid w:val="007B0581"/>
    <w:rsid w:val="007B07EA"/>
    <w:rsid w:val="007B17A2"/>
    <w:rsid w:val="007B2727"/>
    <w:rsid w:val="007B33D0"/>
    <w:rsid w:val="007B3580"/>
    <w:rsid w:val="007B6417"/>
    <w:rsid w:val="007B6FB2"/>
    <w:rsid w:val="007C1EF4"/>
    <w:rsid w:val="007C292D"/>
    <w:rsid w:val="007C6FD7"/>
    <w:rsid w:val="007C76ED"/>
    <w:rsid w:val="007C7A78"/>
    <w:rsid w:val="007D0C32"/>
    <w:rsid w:val="007D2B33"/>
    <w:rsid w:val="007D2D40"/>
    <w:rsid w:val="007D3EB3"/>
    <w:rsid w:val="007E1D86"/>
    <w:rsid w:val="007E2FA6"/>
    <w:rsid w:val="007E33C6"/>
    <w:rsid w:val="007E4410"/>
    <w:rsid w:val="007E57A1"/>
    <w:rsid w:val="007E732F"/>
    <w:rsid w:val="007F08AF"/>
    <w:rsid w:val="007F32FD"/>
    <w:rsid w:val="007F3902"/>
    <w:rsid w:val="007F3F91"/>
    <w:rsid w:val="007F3FAB"/>
    <w:rsid w:val="007F46ED"/>
    <w:rsid w:val="007F4701"/>
    <w:rsid w:val="007F5F4B"/>
    <w:rsid w:val="007F66EB"/>
    <w:rsid w:val="008000D8"/>
    <w:rsid w:val="008029F6"/>
    <w:rsid w:val="008048AF"/>
    <w:rsid w:val="00804A57"/>
    <w:rsid w:val="008071E2"/>
    <w:rsid w:val="00810897"/>
    <w:rsid w:val="00810B33"/>
    <w:rsid w:val="00811188"/>
    <w:rsid w:val="00811310"/>
    <w:rsid w:val="00812D7B"/>
    <w:rsid w:val="00813258"/>
    <w:rsid w:val="0081676B"/>
    <w:rsid w:val="00817210"/>
    <w:rsid w:val="008211E5"/>
    <w:rsid w:val="0082284A"/>
    <w:rsid w:val="00826B6C"/>
    <w:rsid w:val="00830C24"/>
    <w:rsid w:val="00833869"/>
    <w:rsid w:val="0083598A"/>
    <w:rsid w:val="0083631C"/>
    <w:rsid w:val="00837ABD"/>
    <w:rsid w:val="0084000B"/>
    <w:rsid w:val="00844CA4"/>
    <w:rsid w:val="0084558F"/>
    <w:rsid w:val="0084695F"/>
    <w:rsid w:val="00847A31"/>
    <w:rsid w:val="008507FA"/>
    <w:rsid w:val="00850998"/>
    <w:rsid w:val="0085099A"/>
    <w:rsid w:val="008530B8"/>
    <w:rsid w:val="00854E67"/>
    <w:rsid w:val="008563D9"/>
    <w:rsid w:val="00857564"/>
    <w:rsid w:val="00857E73"/>
    <w:rsid w:val="008606E0"/>
    <w:rsid w:val="00862231"/>
    <w:rsid w:val="0086238F"/>
    <w:rsid w:val="00862B9A"/>
    <w:rsid w:val="0086435B"/>
    <w:rsid w:val="00865FB9"/>
    <w:rsid w:val="00866044"/>
    <w:rsid w:val="00866727"/>
    <w:rsid w:val="00867D2C"/>
    <w:rsid w:val="00870B8F"/>
    <w:rsid w:val="00871915"/>
    <w:rsid w:val="0087256C"/>
    <w:rsid w:val="008733BB"/>
    <w:rsid w:val="008749E7"/>
    <w:rsid w:val="00883022"/>
    <w:rsid w:val="00884583"/>
    <w:rsid w:val="00884BF1"/>
    <w:rsid w:val="00885B71"/>
    <w:rsid w:val="00886A78"/>
    <w:rsid w:val="0088711D"/>
    <w:rsid w:val="008918F9"/>
    <w:rsid w:val="008927DA"/>
    <w:rsid w:val="00892F8B"/>
    <w:rsid w:val="00897D9A"/>
    <w:rsid w:val="008A0BE4"/>
    <w:rsid w:val="008A0D86"/>
    <w:rsid w:val="008A2BA8"/>
    <w:rsid w:val="008A2E66"/>
    <w:rsid w:val="008A5839"/>
    <w:rsid w:val="008B73CC"/>
    <w:rsid w:val="008B74B8"/>
    <w:rsid w:val="008B75B3"/>
    <w:rsid w:val="008C1933"/>
    <w:rsid w:val="008C1A7D"/>
    <w:rsid w:val="008C33F1"/>
    <w:rsid w:val="008C405B"/>
    <w:rsid w:val="008C5B0A"/>
    <w:rsid w:val="008D1F79"/>
    <w:rsid w:val="008D3658"/>
    <w:rsid w:val="008D3BBA"/>
    <w:rsid w:val="008D461A"/>
    <w:rsid w:val="008D731C"/>
    <w:rsid w:val="008D7515"/>
    <w:rsid w:val="008D770D"/>
    <w:rsid w:val="008E099B"/>
    <w:rsid w:val="008E0F35"/>
    <w:rsid w:val="008E124D"/>
    <w:rsid w:val="008E204A"/>
    <w:rsid w:val="008E50B1"/>
    <w:rsid w:val="008E5153"/>
    <w:rsid w:val="008E75BA"/>
    <w:rsid w:val="008F032B"/>
    <w:rsid w:val="008F08C2"/>
    <w:rsid w:val="008F16A9"/>
    <w:rsid w:val="008F1875"/>
    <w:rsid w:val="008F22B1"/>
    <w:rsid w:val="008F2E6D"/>
    <w:rsid w:val="008F47C0"/>
    <w:rsid w:val="008F665D"/>
    <w:rsid w:val="008F73AD"/>
    <w:rsid w:val="009009F5"/>
    <w:rsid w:val="00901299"/>
    <w:rsid w:val="009020E1"/>
    <w:rsid w:val="00903836"/>
    <w:rsid w:val="00905C9A"/>
    <w:rsid w:val="009100BA"/>
    <w:rsid w:val="00910106"/>
    <w:rsid w:val="00910626"/>
    <w:rsid w:val="00910743"/>
    <w:rsid w:val="0091078C"/>
    <w:rsid w:val="00910D6F"/>
    <w:rsid w:val="00912033"/>
    <w:rsid w:val="00915A04"/>
    <w:rsid w:val="00917B53"/>
    <w:rsid w:val="00920881"/>
    <w:rsid w:val="009209D0"/>
    <w:rsid w:val="009244D6"/>
    <w:rsid w:val="00924BD7"/>
    <w:rsid w:val="0092574A"/>
    <w:rsid w:val="0092576B"/>
    <w:rsid w:val="009257A5"/>
    <w:rsid w:val="009263DC"/>
    <w:rsid w:val="00930049"/>
    <w:rsid w:val="00930F37"/>
    <w:rsid w:val="00931712"/>
    <w:rsid w:val="00931931"/>
    <w:rsid w:val="00933660"/>
    <w:rsid w:val="00941DB2"/>
    <w:rsid w:val="00945050"/>
    <w:rsid w:val="0094582D"/>
    <w:rsid w:val="00946628"/>
    <w:rsid w:val="00950073"/>
    <w:rsid w:val="009527D2"/>
    <w:rsid w:val="009533C2"/>
    <w:rsid w:val="00954341"/>
    <w:rsid w:val="00955DAF"/>
    <w:rsid w:val="009570A7"/>
    <w:rsid w:val="00960605"/>
    <w:rsid w:val="009615AF"/>
    <w:rsid w:val="00961E4E"/>
    <w:rsid w:val="009621F7"/>
    <w:rsid w:val="0096438F"/>
    <w:rsid w:val="0096512E"/>
    <w:rsid w:val="0097077C"/>
    <w:rsid w:val="0097411E"/>
    <w:rsid w:val="00976537"/>
    <w:rsid w:val="00976D64"/>
    <w:rsid w:val="009804B4"/>
    <w:rsid w:val="00980D18"/>
    <w:rsid w:val="00981C49"/>
    <w:rsid w:val="009835B8"/>
    <w:rsid w:val="0098605D"/>
    <w:rsid w:val="00986A3B"/>
    <w:rsid w:val="00990F81"/>
    <w:rsid w:val="0099121E"/>
    <w:rsid w:val="0099135E"/>
    <w:rsid w:val="00992CA9"/>
    <w:rsid w:val="00994C80"/>
    <w:rsid w:val="009952A2"/>
    <w:rsid w:val="009A007D"/>
    <w:rsid w:val="009A0235"/>
    <w:rsid w:val="009A06D2"/>
    <w:rsid w:val="009A1CA0"/>
    <w:rsid w:val="009A2F85"/>
    <w:rsid w:val="009A5C42"/>
    <w:rsid w:val="009B0C97"/>
    <w:rsid w:val="009B0FB3"/>
    <w:rsid w:val="009B2225"/>
    <w:rsid w:val="009B3FCA"/>
    <w:rsid w:val="009B4196"/>
    <w:rsid w:val="009B5075"/>
    <w:rsid w:val="009B66D0"/>
    <w:rsid w:val="009C00CD"/>
    <w:rsid w:val="009C1280"/>
    <w:rsid w:val="009C1C12"/>
    <w:rsid w:val="009C1CCC"/>
    <w:rsid w:val="009C1FED"/>
    <w:rsid w:val="009C24A9"/>
    <w:rsid w:val="009C36AA"/>
    <w:rsid w:val="009C46A1"/>
    <w:rsid w:val="009C6ABF"/>
    <w:rsid w:val="009C74E8"/>
    <w:rsid w:val="009D1523"/>
    <w:rsid w:val="009D19F5"/>
    <w:rsid w:val="009D1B5A"/>
    <w:rsid w:val="009D1DAA"/>
    <w:rsid w:val="009D2037"/>
    <w:rsid w:val="009D25AB"/>
    <w:rsid w:val="009D6F73"/>
    <w:rsid w:val="009D7B60"/>
    <w:rsid w:val="009E1155"/>
    <w:rsid w:val="009E2E61"/>
    <w:rsid w:val="009E51D5"/>
    <w:rsid w:val="009F0CCD"/>
    <w:rsid w:val="009F1D8E"/>
    <w:rsid w:val="009F268B"/>
    <w:rsid w:val="009F348E"/>
    <w:rsid w:val="009F4345"/>
    <w:rsid w:val="009F62F6"/>
    <w:rsid w:val="009F6836"/>
    <w:rsid w:val="009F6B49"/>
    <w:rsid w:val="00A00DCC"/>
    <w:rsid w:val="00A023EB"/>
    <w:rsid w:val="00A05228"/>
    <w:rsid w:val="00A05CD5"/>
    <w:rsid w:val="00A06202"/>
    <w:rsid w:val="00A0654A"/>
    <w:rsid w:val="00A06E85"/>
    <w:rsid w:val="00A12083"/>
    <w:rsid w:val="00A133E9"/>
    <w:rsid w:val="00A13760"/>
    <w:rsid w:val="00A13E86"/>
    <w:rsid w:val="00A155A2"/>
    <w:rsid w:val="00A169B9"/>
    <w:rsid w:val="00A16DC5"/>
    <w:rsid w:val="00A17597"/>
    <w:rsid w:val="00A20E32"/>
    <w:rsid w:val="00A22647"/>
    <w:rsid w:val="00A24A5C"/>
    <w:rsid w:val="00A25909"/>
    <w:rsid w:val="00A25C30"/>
    <w:rsid w:val="00A27F7A"/>
    <w:rsid w:val="00A302DF"/>
    <w:rsid w:val="00A31404"/>
    <w:rsid w:val="00A3421E"/>
    <w:rsid w:val="00A356BE"/>
    <w:rsid w:val="00A37840"/>
    <w:rsid w:val="00A400FA"/>
    <w:rsid w:val="00A43EA9"/>
    <w:rsid w:val="00A44592"/>
    <w:rsid w:val="00A44DCF"/>
    <w:rsid w:val="00A4761B"/>
    <w:rsid w:val="00A47855"/>
    <w:rsid w:val="00A5018D"/>
    <w:rsid w:val="00A50316"/>
    <w:rsid w:val="00A504CB"/>
    <w:rsid w:val="00A51F2F"/>
    <w:rsid w:val="00A53629"/>
    <w:rsid w:val="00A55EEF"/>
    <w:rsid w:val="00A56E20"/>
    <w:rsid w:val="00A578DE"/>
    <w:rsid w:val="00A61257"/>
    <w:rsid w:val="00A63251"/>
    <w:rsid w:val="00A63BF4"/>
    <w:rsid w:val="00A65609"/>
    <w:rsid w:val="00A67149"/>
    <w:rsid w:val="00A67833"/>
    <w:rsid w:val="00A67A7B"/>
    <w:rsid w:val="00A67F41"/>
    <w:rsid w:val="00A70379"/>
    <w:rsid w:val="00A75B49"/>
    <w:rsid w:val="00A803C1"/>
    <w:rsid w:val="00A812E0"/>
    <w:rsid w:val="00A827A1"/>
    <w:rsid w:val="00A8429F"/>
    <w:rsid w:val="00A84B43"/>
    <w:rsid w:val="00A87575"/>
    <w:rsid w:val="00A87C94"/>
    <w:rsid w:val="00A91B73"/>
    <w:rsid w:val="00A92F91"/>
    <w:rsid w:val="00A94719"/>
    <w:rsid w:val="00AA1713"/>
    <w:rsid w:val="00AA560F"/>
    <w:rsid w:val="00AA786A"/>
    <w:rsid w:val="00AB1065"/>
    <w:rsid w:val="00AB1E9A"/>
    <w:rsid w:val="00AB28B2"/>
    <w:rsid w:val="00AB35D2"/>
    <w:rsid w:val="00AB3D17"/>
    <w:rsid w:val="00AB57AD"/>
    <w:rsid w:val="00AB7A3E"/>
    <w:rsid w:val="00AC5231"/>
    <w:rsid w:val="00AC6F59"/>
    <w:rsid w:val="00AC7CC3"/>
    <w:rsid w:val="00AD21F4"/>
    <w:rsid w:val="00AD2DF9"/>
    <w:rsid w:val="00AD3792"/>
    <w:rsid w:val="00AD483F"/>
    <w:rsid w:val="00AD5344"/>
    <w:rsid w:val="00AD54A2"/>
    <w:rsid w:val="00AD5D06"/>
    <w:rsid w:val="00AD5D4A"/>
    <w:rsid w:val="00AE1010"/>
    <w:rsid w:val="00AE2D6A"/>
    <w:rsid w:val="00AE34D1"/>
    <w:rsid w:val="00AE34DA"/>
    <w:rsid w:val="00AE4E70"/>
    <w:rsid w:val="00AE5174"/>
    <w:rsid w:val="00AE53F1"/>
    <w:rsid w:val="00AE7709"/>
    <w:rsid w:val="00AE7E4D"/>
    <w:rsid w:val="00AF3B06"/>
    <w:rsid w:val="00AF4764"/>
    <w:rsid w:val="00AF5ACC"/>
    <w:rsid w:val="00AF628D"/>
    <w:rsid w:val="00B03EAC"/>
    <w:rsid w:val="00B0441D"/>
    <w:rsid w:val="00B0471F"/>
    <w:rsid w:val="00B04CBB"/>
    <w:rsid w:val="00B05AFE"/>
    <w:rsid w:val="00B06452"/>
    <w:rsid w:val="00B114A2"/>
    <w:rsid w:val="00B121EF"/>
    <w:rsid w:val="00B152C5"/>
    <w:rsid w:val="00B15649"/>
    <w:rsid w:val="00B16B2E"/>
    <w:rsid w:val="00B173BC"/>
    <w:rsid w:val="00B2112F"/>
    <w:rsid w:val="00B241C0"/>
    <w:rsid w:val="00B24427"/>
    <w:rsid w:val="00B2770D"/>
    <w:rsid w:val="00B30749"/>
    <w:rsid w:val="00B32205"/>
    <w:rsid w:val="00B33283"/>
    <w:rsid w:val="00B33819"/>
    <w:rsid w:val="00B33F3B"/>
    <w:rsid w:val="00B34A98"/>
    <w:rsid w:val="00B36F3B"/>
    <w:rsid w:val="00B3706A"/>
    <w:rsid w:val="00B403AE"/>
    <w:rsid w:val="00B416B0"/>
    <w:rsid w:val="00B42F87"/>
    <w:rsid w:val="00B439F4"/>
    <w:rsid w:val="00B44304"/>
    <w:rsid w:val="00B44397"/>
    <w:rsid w:val="00B46AFF"/>
    <w:rsid w:val="00B52DE6"/>
    <w:rsid w:val="00B55B68"/>
    <w:rsid w:val="00B55F13"/>
    <w:rsid w:val="00B61717"/>
    <w:rsid w:val="00B62172"/>
    <w:rsid w:val="00B62AE1"/>
    <w:rsid w:val="00B63E42"/>
    <w:rsid w:val="00B718FD"/>
    <w:rsid w:val="00B71B7C"/>
    <w:rsid w:val="00B721AB"/>
    <w:rsid w:val="00B72467"/>
    <w:rsid w:val="00B743FF"/>
    <w:rsid w:val="00B74665"/>
    <w:rsid w:val="00B75BB8"/>
    <w:rsid w:val="00B7620D"/>
    <w:rsid w:val="00B76A6F"/>
    <w:rsid w:val="00B77B8F"/>
    <w:rsid w:val="00B80162"/>
    <w:rsid w:val="00B80878"/>
    <w:rsid w:val="00B82C03"/>
    <w:rsid w:val="00B842C9"/>
    <w:rsid w:val="00B864E3"/>
    <w:rsid w:val="00B8678D"/>
    <w:rsid w:val="00B8736F"/>
    <w:rsid w:val="00B87445"/>
    <w:rsid w:val="00B87525"/>
    <w:rsid w:val="00B87AE5"/>
    <w:rsid w:val="00B87FF8"/>
    <w:rsid w:val="00B922CE"/>
    <w:rsid w:val="00B95262"/>
    <w:rsid w:val="00B9750B"/>
    <w:rsid w:val="00BA14C5"/>
    <w:rsid w:val="00BA2966"/>
    <w:rsid w:val="00BA34A2"/>
    <w:rsid w:val="00BA43A9"/>
    <w:rsid w:val="00BB0546"/>
    <w:rsid w:val="00BB2EA0"/>
    <w:rsid w:val="00BB3931"/>
    <w:rsid w:val="00BB4C80"/>
    <w:rsid w:val="00BB4E07"/>
    <w:rsid w:val="00BB5D62"/>
    <w:rsid w:val="00BB5F09"/>
    <w:rsid w:val="00BC1C5C"/>
    <w:rsid w:val="00BC349E"/>
    <w:rsid w:val="00BC723D"/>
    <w:rsid w:val="00BC7EDF"/>
    <w:rsid w:val="00BD02EA"/>
    <w:rsid w:val="00BD1531"/>
    <w:rsid w:val="00BD5F10"/>
    <w:rsid w:val="00BD608E"/>
    <w:rsid w:val="00BD7802"/>
    <w:rsid w:val="00BE0FE3"/>
    <w:rsid w:val="00BE18CA"/>
    <w:rsid w:val="00BE311F"/>
    <w:rsid w:val="00BE3638"/>
    <w:rsid w:val="00BE3E69"/>
    <w:rsid w:val="00BE4B86"/>
    <w:rsid w:val="00BE7909"/>
    <w:rsid w:val="00BF013A"/>
    <w:rsid w:val="00BF0CD1"/>
    <w:rsid w:val="00BF1A04"/>
    <w:rsid w:val="00BF1B1C"/>
    <w:rsid w:val="00BF3A96"/>
    <w:rsid w:val="00BF5E0C"/>
    <w:rsid w:val="00C0091F"/>
    <w:rsid w:val="00C01C4F"/>
    <w:rsid w:val="00C02134"/>
    <w:rsid w:val="00C021F9"/>
    <w:rsid w:val="00C0413B"/>
    <w:rsid w:val="00C04390"/>
    <w:rsid w:val="00C0496F"/>
    <w:rsid w:val="00C06433"/>
    <w:rsid w:val="00C06EDE"/>
    <w:rsid w:val="00C1227F"/>
    <w:rsid w:val="00C14369"/>
    <w:rsid w:val="00C14B2C"/>
    <w:rsid w:val="00C15A75"/>
    <w:rsid w:val="00C213D4"/>
    <w:rsid w:val="00C2164E"/>
    <w:rsid w:val="00C21EDB"/>
    <w:rsid w:val="00C259E3"/>
    <w:rsid w:val="00C25D5F"/>
    <w:rsid w:val="00C32299"/>
    <w:rsid w:val="00C32418"/>
    <w:rsid w:val="00C3334C"/>
    <w:rsid w:val="00C340F1"/>
    <w:rsid w:val="00C360A0"/>
    <w:rsid w:val="00C3746F"/>
    <w:rsid w:val="00C40B6C"/>
    <w:rsid w:val="00C4162D"/>
    <w:rsid w:val="00C4406F"/>
    <w:rsid w:val="00C44FF7"/>
    <w:rsid w:val="00C46CBF"/>
    <w:rsid w:val="00C47A15"/>
    <w:rsid w:val="00C5066D"/>
    <w:rsid w:val="00C520A9"/>
    <w:rsid w:val="00C5246D"/>
    <w:rsid w:val="00C5474B"/>
    <w:rsid w:val="00C5495E"/>
    <w:rsid w:val="00C55708"/>
    <w:rsid w:val="00C55971"/>
    <w:rsid w:val="00C56A72"/>
    <w:rsid w:val="00C57A40"/>
    <w:rsid w:val="00C60ABC"/>
    <w:rsid w:val="00C60DE9"/>
    <w:rsid w:val="00C61497"/>
    <w:rsid w:val="00C61B67"/>
    <w:rsid w:val="00C63824"/>
    <w:rsid w:val="00C67309"/>
    <w:rsid w:val="00C67392"/>
    <w:rsid w:val="00C706D1"/>
    <w:rsid w:val="00C70D3D"/>
    <w:rsid w:val="00C7164A"/>
    <w:rsid w:val="00C74D68"/>
    <w:rsid w:val="00C7519A"/>
    <w:rsid w:val="00C7540C"/>
    <w:rsid w:val="00C76FE5"/>
    <w:rsid w:val="00C80F51"/>
    <w:rsid w:val="00C8472D"/>
    <w:rsid w:val="00C90EB0"/>
    <w:rsid w:val="00C93B32"/>
    <w:rsid w:val="00C94D5A"/>
    <w:rsid w:val="00C97B7F"/>
    <w:rsid w:val="00CA2BC2"/>
    <w:rsid w:val="00CA5711"/>
    <w:rsid w:val="00CA5EED"/>
    <w:rsid w:val="00CA6A34"/>
    <w:rsid w:val="00CA73F7"/>
    <w:rsid w:val="00CB0436"/>
    <w:rsid w:val="00CB352B"/>
    <w:rsid w:val="00CB35EB"/>
    <w:rsid w:val="00CB4F04"/>
    <w:rsid w:val="00CB5E0D"/>
    <w:rsid w:val="00CB6A04"/>
    <w:rsid w:val="00CB6EC6"/>
    <w:rsid w:val="00CB76E6"/>
    <w:rsid w:val="00CB7B55"/>
    <w:rsid w:val="00CC0A9C"/>
    <w:rsid w:val="00CC1234"/>
    <w:rsid w:val="00CC202F"/>
    <w:rsid w:val="00CC2499"/>
    <w:rsid w:val="00CC4513"/>
    <w:rsid w:val="00CC464D"/>
    <w:rsid w:val="00CC4CDC"/>
    <w:rsid w:val="00CC5182"/>
    <w:rsid w:val="00CC540B"/>
    <w:rsid w:val="00CC5746"/>
    <w:rsid w:val="00CC614F"/>
    <w:rsid w:val="00CC66E7"/>
    <w:rsid w:val="00CC737A"/>
    <w:rsid w:val="00CD0999"/>
    <w:rsid w:val="00CD0A6B"/>
    <w:rsid w:val="00CD0C06"/>
    <w:rsid w:val="00CD1AA6"/>
    <w:rsid w:val="00CD1E0D"/>
    <w:rsid w:val="00CD5384"/>
    <w:rsid w:val="00CD54B2"/>
    <w:rsid w:val="00CE0241"/>
    <w:rsid w:val="00CE0D47"/>
    <w:rsid w:val="00CE0F4A"/>
    <w:rsid w:val="00CE19E9"/>
    <w:rsid w:val="00CE3936"/>
    <w:rsid w:val="00CE45DB"/>
    <w:rsid w:val="00CE6CB6"/>
    <w:rsid w:val="00CF31EC"/>
    <w:rsid w:val="00CF4F68"/>
    <w:rsid w:val="00CF5DAE"/>
    <w:rsid w:val="00D0192B"/>
    <w:rsid w:val="00D045B1"/>
    <w:rsid w:val="00D069B7"/>
    <w:rsid w:val="00D1043B"/>
    <w:rsid w:val="00D11A70"/>
    <w:rsid w:val="00D140B6"/>
    <w:rsid w:val="00D1488C"/>
    <w:rsid w:val="00D15B8E"/>
    <w:rsid w:val="00D1798A"/>
    <w:rsid w:val="00D215CD"/>
    <w:rsid w:val="00D21C4C"/>
    <w:rsid w:val="00D22254"/>
    <w:rsid w:val="00D239A0"/>
    <w:rsid w:val="00D241A2"/>
    <w:rsid w:val="00D24884"/>
    <w:rsid w:val="00D24FA7"/>
    <w:rsid w:val="00D26F28"/>
    <w:rsid w:val="00D27460"/>
    <w:rsid w:val="00D2796C"/>
    <w:rsid w:val="00D319B3"/>
    <w:rsid w:val="00D37643"/>
    <w:rsid w:val="00D37B8D"/>
    <w:rsid w:val="00D37BB8"/>
    <w:rsid w:val="00D40AE6"/>
    <w:rsid w:val="00D424FC"/>
    <w:rsid w:val="00D4394E"/>
    <w:rsid w:val="00D44645"/>
    <w:rsid w:val="00D450A0"/>
    <w:rsid w:val="00D454B2"/>
    <w:rsid w:val="00D45D2E"/>
    <w:rsid w:val="00D46B91"/>
    <w:rsid w:val="00D51CDA"/>
    <w:rsid w:val="00D51E3E"/>
    <w:rsid w:val="00D525FB"/>
    <w:rsid w:val="00D53DC5"/>
    <w:rsid w:val="00D54702"/>
    <w:rsid w:val="00D54829"/>
    <w:rsid w:val="00D55875"/>
    <w:rsid w:val="00D56426"/>
    <w:rsid w:val="00D6164E"/>
    <w:rsid w:val="00D62E11"/>
    <w:rsid w:val="00D637E7"/>
    <w:rsid w:val="00D640C3"/>
    <w:rsid w:val="00D66BF2"/>
    <w:rsid w:val="00D6707D"/>
    <w:rsid w:val="00D679DE"/>
    <w:rsid w:val="00D67C05"/>
    <w:rsid w:val="00D7164C"/>
    <w:rsid w:val="00D734C1"/>
    <w:rsid w:val="00D80216"/>
    <w:rsid w:val="00D8023C"/>
    <w:rsid w:val="00D80E90"/>
    <w:rsid w:val="00D83DEC"/>
    <w:rsid w:val="00D85E25"/>
    <w:rsid w:val="00D87D65"/>
    <w:rsid w:val="00D90EEC"/>
    <w:rsid w:val="00D90F5C"/>
    <w:rsid w:val="00D90F7F"/>
    <w:rsid w:val="00D91890"/>
    <w:rsid w:val="00D957ED"/>
    <w:rsid w:val="00D9587D"/>
    <w:rsid w:val="00D9708D"/>
    <w:rsid w:val="00DA2312"/>
    <w:rsid w:val="00DA2AFA"/>
    <w:rsid w:val="00DA305C"/>
    <w:rsid w:val="00DA3506"/>
    <w:rsid w:val="00DA3BB2"/>
    <w:rsid w:val="00DA4027"/>
    <w:rsid w:val="00DA4C8B"/>
    <w:rsid w:val="00DA5C36"/>
    <w:rsid w:val="00DA5FD5"/>
    <w:rsid w:val="00DA615E"/>
    <w:rsid w:val="00DA69CC"/>
    <w:rsid w:val="00DB258D"/>
    <w:rsid w:val="00DB34A9"/>
    <w:rsid w:val="00DB36C0"/>
    <w:rsid w:val="00DB414A"/>
    <w:rsid w:val="00DB65A3"/>
    <w:rsid w:val="00DB662C"/>
    <w:rsid w:val="00DB6778"/>
    <w:rsid w:val="00DB7963"/>
    <w:rsid w:val="00DC1145"/>
    <w:rsid w:val="00DC2610"/>
    <w:rsid w:val="00DC465D"/>
    <w:rsid w:val="00DC6C7C"/>
    <w:rsid w:val="00DC6CFD"/>
    <w:rsid w:val="00DD0D91"/>
    <w:rsid w:val="00DD2DB3"/>
    <w:rsid w:val="00DD47F3"/>
    <w:rsid w:val="00DD6AA5"/>
    <w:rsid w:val="00DD7D32"/>
    <w:rsid w:val="00DE0994"/>
    <w:rsid w:val="00DE2FC9"/>
    <w:rsid w:val="00DE6BC5"/>
    <w:rsid w:val="00DE735E"/>
    <w:rsid w:val="00DF0A03"/>
    <w:rsid w:val="00DF0C08"/>
    <w:rsid w:val="00DF10E6"/>
    <w:rsid w:val="00DF3A97"/>
    <w:rsid w:val="00DF5E1F"/>
    <w:rsid w:val="00E00416"/>
    <w:rsid w:val="00E00668"/>
    <w:rsid w:val="00E04F03"/>
    <w:rsid w:val="00E0613E"/>
    <w:rsid w:val="00E06A47"/>
    <w:rsid w:val="00E077E7"/>
    <w:rsid w:val="00E124E7"/>
    <w:rsid w:val="00E13F95"/>
    <w:rsid w:val="00E151E5"/>
    <w:rsid w:val="00E20748"/>
    <w:rsid w:val="00E23F70"/>
    <w:rsid w:val="00E24278"/>
    <w:rsid w:val="00E264C4"/>
    <w:rsid w:val="00E26BE9"/>
    <w:rsid w:val="00E30464"/>
    <w:rsid w:val="00E31B14"/>
    <w:rsid w:val="00E31BF1"/>
    <w:rsid w:val="00E328C9"/>
    <w:rsid w:val="00E328E9"/>
    <w:rsid w:val="00E32EB9"/>
    <w:rsid w:val="00E33335"/>
    <w:rsid w:val="00E34049"/>
    <w:rsid w:val="00E34F3C"/>
    <w:rsid w:val="00E3538C"/>
    <w:rsid w:val="00E408C6"/>
    <w:rsid w:val="00E44D44"/>
    <w:rsid w:val="00E54EAE"/>
    <w:rsid w:val="00E551B0"/>
    <w:rsid w:val="00E554CF"/>
    <w:rsid w:val="00E56206"/>
    <w:rsid w:val="00E564CE"/>
    <w:rsid w:val="00E567A7"/>
    <w:rsid w:val="00E61488"/>
    <w:rsid w:val="00E626E1"/>
    <w:rsid w:val="00E64220"/>
    <w:rsid w:val="00E67CD7"/>
    <w:rsid w:val="00E732F0"/>
    <w:rsid w:val="00E734D6"/>
    <w:rsid w:val="00E74684"/>
    <w:rsid w:val="00E76CC4"/>
    <w:rsid w:val="00E80954"/>
    <w:rsid w:val="00E81F9B"/>
    <w:rsid w:val="00E8227E"/>
    <w:rsid w:val="00E8234B"/>
    <w:rsid w:val="00E83361"/>
    <w:rsid w:val="00E860A9"/>
    <w:rsid w:val="00E913E9"/>
    <w:rsid w:val="00E91BE8"/>
    <w:rsid w:val="00E92E7E"/>
    <w:rsid w:val="00E9593A"/>
    <w:rsid w:val="00EA30AD"/>
    <w:rsid w:val="00EA4B77"/>
    <w:rsid w:val="00EA5B42"/>
    <w:rsid w:val="00EA5C34"/>
    <w:rsid w:val="00EA6A14"/>
    <w:rsid w:val="00EA6EA7"/>
    <w:rsid w:val="00EA73A6"/>
    <w:rsid w:val="00EA7E16"/>
    <w:rsid w:val="00EB0351"/>
    <w:rsid w:val="00EB1593"/>
    <w:rsid w:val="00EB18E7"/>
    <w:rsid w:val="00EB1BDA"/>
    <w:rsid w:val="00EB273B"/>
    <w:rsid w:val="00EB3EFB"/>
    <w:rsid w:val="00EB5D34"/>
    <w:rsid w:val="00EB6E20"/>
    <w:rsid w:val="00EB738D"/>
    <w:rsid w:val="00EB7D16"/>
    <w:rsid w:val="00EC0648"/>
    <w:rsid w:val="00EC0D5E"/>
    <w:rsid w:val="00EC1151"/>
    <w:rsid w:val="00EC2AC8"/>
    <w:rsid w:val="00EC3CB8"/>
    <w:rsid w:val="00EC4E4A"/>
    <w:rsid w:val="00EC6A91"/>
    <w:rsid w:val="00ED7105"/>
    <w:rsid w:val="00ED7487"/>
    <w:rsid w:val="00EE0357"/>
    <w:rsid w:val="00EE1E79"/>
    <w:rsid w:val="00EE4156"/>
    <w:rsid w:val="00EE421C"/>
    <w:rsid w:val="00EE50B5"/>
    <w:rsid w:val="00EE6028"/>
    <w:rsid w:val="00EE7A1C"/>
    <w:rsid w:val="00EF138B"/>
    <w:rsid w:val="00EF7190"/>
    <w:rsid w:val="00F00DF8"/>
    <w:rsid w:val="00F0185B"/>
    <w:rsid w:val="00F01FCF"/>
    <w:rsid w:val="00F03FB4"/>
    <w:rsid w:val="00F06A9D"/>
    <w:rsid w:val="00F11B8D"/>
    <w:rsid w:val="00F11F66"/>
    <w:rsid w:val="00F12D59"/>
    <w:rsid w:val="00F134FC"/>
    <w:rsid w:val="00F14DDE"/>
    <w:rsid w:val="00F157F5"/>
    <w:rsid w:val="00F15E9E"/>
    <w:rsid w:val="00F16360"/>
    <w:rsid w:val="00F16ECD"/>
    <w:rsid w:val="00F16F5F"/>
    <w:rsid w:val="00F233E5"/>
    <w:rsid w:val="00F24719"/>
    <w:rsid w:val="00F249A2"/>
    <w:rsid w:val="00F266C1"/>
    <w:rsid w:val="00F31E08"/>
    <w:rsid w:val="00F31F00"/>
    <w:rsid w:val="00F3431D"/>
    <w:rsid w:val="00F3496B"/>
    <w:rsid w:val="00F35E8A"/>
    <w:rsid w:val="00F36455"/>
    <w:rsid w:val="00F3669F"/>
    <w:rsid w:val="00F43AAA"/>
    <w:rsid w:val="00F43C1B"/>
    <w:rsid w:val="00F4423C"/>
    <w:rsid w:val="00F444FA"/>
    <w:rsid w:val="00F44B6C"/>
    <w:rsid w:val="00F46668"/>
    <w:rsid w:val="00F46C77"/>
    <w:rsid w:val="00F5087D"/>
    <w:rsid w:val="00F51ACE"/>
    <w:rsid w:val="00F526C3"/>
    <w:rsid w:val="00F528FB"/>
    <w:rsid w:val="00F537C3"/>
    <w:rsid w:val="00F53C4A"/>
    <w:rsid w:val="00F6079C"/>
    <w:rsid w:val="00F60D90"/>
    <w:rsid w:val="00F61F14"/>
    <w:rsid w:val="00F63739"/>
    <w:rsid w:val="00F64A63"/>
    <w:rsid w:val="00F65CE5"/>
    <w:rsid w:val="00F67C0F"/>
    <w:rsid w:val="00F723CF"/>
    <w:rsid w:val="00F75533"/>
    <w:rsid w:val="00F764B1"/>
    <w:rsid w:val="00F76BF1"/>
    <w:rsid w:val="00F77E79"/>
    <w:rsid w:val="00F8059D"/>
    <w:rsid w:val="00F80DBF"/>
    <w:rsid w:val="00F8153E"/>
    <w:rsid w:val="00F83B18"/>
    <w:rsid w:val="00F856F9"/>
    <w:rsid w:val="00F85778"/>
    <w:rsid w:val="00F85DE8"/>
    <w:rsid w:val="00F861E8"/>
    <w:rsid w:val="00F90091"/>
    <w:rsid w:val="00F93B65"/>
    <w:rsid w:val="00F95092"/>
    <w:rsid w:val="00F97B3A"/>
    <w:rsid w:val="00FA0468"/>
    <w:rsid w:val="00FA1896"/>
    <w:rsid w:val="00FA1B36"/>
    <w:rsid w:val="00FA322D"/>
    <w:rsid w:val="00FA32A2"/>
    <w:rsid w:val="00FA6FFB"/>
    <w:rsid w:val="00FB1F91"/>
    <w:rsid w:val="00FB251D"/>
    <w:rsid w:val="00FB294B"/>
    <w:rsid w:val="00FB2CB6"/>
    <w:rsid w:val="00FB36BC"/>
    <w:rsid w:val="00FB429A"/>
    <w:rsid w:val="00FB5338"/>
    <w:rsid w:val="00FB578A"/>
    <w:rsid w:val="00FB608A"/>
    <w:rsid w:val="00FB6D46"/>
    <w:rsid w:val="00FC0200"/>
    <w:rsid w:val="00FC0963"/>
    <w:rsid w:val="00FC1675"/>
    <w:rsid w:val="00FC402C"/>
    <w:rsid w:val="00FC581C"/>
    <w:rsid w:val="00FC5DA0"/>
    <w:rsid w:val="00FC64CD"/>
    <w:rsid w:val="00FC7B78"/>
    <w:rsid w:val="00FD304E"/>
    <w:rsid w:val="00FD33F9"/>
    <w:rsid w:val="00FD5EFA"/>
    <w:rsid w:val="00FD633E"/>
    <w:rsid w:val="00FE0D88"/>
    <w:rsid w:val="00FE3B05"/>
    <w:rsid w:val="00FE5C41"/>
    <w:rsid w:val="00FE6479"/>
    <w:rsid w:val="00FE6ABC"/>
    <w:rsid w:val="00FF002B"/>
    <w:rsid w:val="00FF0F7E"/>
    <w:rsid w:val="00FF16E8"/>
    <w:rsid w:val="00FF1A92"/>
    <w:rsid w:val="00FF205C"/>
    <w:rsid w:val="00FF375C"/>
    <w:rsid w:val="00FF38BB"/>
    <w:rsid w:val="00FF48DB"/>
    <w:rsid w:val="00FF4A5F"/>
    <w:rsid w:val="00FF5F28"/>
    <w:rsid w:val="00FF69EE"/>
    <w:rsid w:val="00FF739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4097"/>
    <o:shapelayout v:ext="edit">
      <o:idmap v:ext="edit" data="1"/>
    </o:shapelayout>
  </w:shapeDefaults>
  <w:decimalSymbol w:val="."/>
  <w:listSeparator w:val=","/>
  <w14:docId w14:val="0CC13282"/>
  <w14:defaultImageDpi w14:val="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1" w:defUIPriority="0" w:defSemiHidden="0" w:defUnhideWhenUsed="0" w:defQFormat="0" w:count="376">
    <w:lsdException w:name="Normal" w:locked="0"/>
    <w:lsdException w:name="heading 1" w:locked="0" w:uiPriority="9"/>
    <w:lsdException w:name="heading 2" w:locked="0"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qFormat="1"/>
    <w:lsdException w:name="toc 2" w:locked="0" w:semiHidden="1" w:uiPriority="39" w:unhideWhenUsed="1" w:qFormat="1"/>
    <w:lsdException w:name="toc 3" w:locked="0" w:semiHidden="1" w:uiPriority="39" w:unhideWhenUsed="1"/>
    <w:lsdException w:name="toc 4" w:locked="0" w:semiHidden="1" w:unhideWhenUsed="1"/>
    <w:lsdException w:name="toc 5" w:locked="0" w:semiHidden="1" w:unhideWhenUsed="1"/>
    <w:lsdException w:name="toc 6" w:locked="0" w:semiHidden="1" w:unhideWhenUsed="1"/>
    <w:lsdException w:name="toc 7" w:locked="0" w:semiHidden="1" w:unhideWhenUsed="1"/>
    <w:lsdException w:name="toc 8" w:locked="0" w:semiHidden="1" w:unhideWhenUsed="1"/>
    <w:lsdException w:name="toc 9" w:locked="0" w:semiHidden="1" w:unhideWhenUsed="1"/>
    <w:lsdException w:name="Normal Indent" w:semiHidden="1" w:unhideWhenUsed="1"/>
    <w:lsdException w:name="footnote text" w:semiHidden="1" w:unhideWhenUsed="1"/>
    <w:lsdException w:name="annotation text" w:locked="0" w:semiHidden="1" w:uiPriority="99" w:unhideWhenUsed="1"/>
    <w:lsdException w:name="header" w:locked="0" w:semiHidden="1" w:uiPriority="99" w:unhideWhenUsed="1"/>
    <w:lsdException w:name="footer" w:locked="0"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locked="0" w:semiHidden="1" w:uiPriority="99" w:unhideWhenUsed="1"/>
    <w:lsdException w:name="line number" w:semiHidden="1" w:unhideWhenUsed="1"/>
    <w:lsdException w:name="page number" w:locked="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locked="0" w:semiHidden="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iPriority="99" w:unhideWhenUsed="1"/>
    <w:lsdException w:name="FollowedHyperlink" w:locked="0" w:semiHidden="1" w:uiPriority="99" w:unhideWhenUsed="1"/>
    <w:lsdException w:name="Strong" w:locked="0" w:uiPriority="22"/>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iPriority="99" w:unhideWhenUsed="1"/>
    <w:lsdException w:name="No List" w:locked="0"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iPriority="99" w:unhideWhenUsed="1"/>
    <w:lsdException w:name="Table Grid" w:locked="0" w:uiPriority="5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locked="0" w:uiPriority="71"/>
    <w:lsdException w:name="Colorful List" w:locked="0" w:uiPriority="72"/>
    <w:lsdException w:name="Colorful Grid" w:locked="0"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locked="0"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locked="0" w:semiHidden="1" w:uiPriority="39" w:unhideWhenUsed="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rsid w:val="009C1FED"/>
    <w:pPr>
      <w:spacing w:after="200" w:line="276" w:lineRule="auto"/>
    </w:pPr>
    <w:rPr>
      <w:rFonts w:ascii="Calibri" w:hAnsi="Calibri"/>
      <w:sz w:val="22"/>
      <w:szCs w:val="22"/>
      <w:lang w:eastAsia="en-US"/>
    </w:rPr>
  </w:style>
  <w:style w:type="paragraph" w:styleId="Heading1">
    <w:name w:val="heading 1"/>
    <w:basedOn w:val="Normal"/>
    <w:next w:val="Normal"/>
    <w:link w:val="Heading1Char"/>
    <w:uiPriority w:val="9"/>
    <w:locked/>
    <w:rsid w:val="00545C8D"/>
    <w:pPr>
      <w:keepNext/>
      <w:keepLines/>
      <w:widowControl w:val="0"/>
      <w:spacing w:before="480" w:after="0"/>
      <w:outlineLvl w:val="0"/>
    </w:pPr>
    <w:rPr>
      <w:rFonts w:asciiTheme="majorHAnsi" w:eastAsiaTheme="majorEastAsia" w:hAnsiTheme="majorHAnsi"/>
      <w:b/>
      <w:bCs/>
      <w:color w:val="365F91" w:themeColor="accent1" w:themeShade="BF"/>
      <w:sz w:val="28"/>
      <w:szCs w:val="28"/>
    </w:rPr>
  </w:style>
  <w:style w:type="paragraph" w:styleId="Heading2">
    <w:name w:val="heading 2"/>
    <w:basedOn w:val="Normal"/>
    <w:next w:val="Normal"/>
    <w:link w:val="Heading2Char"/>
    <w:uiPriority w:val="9"/>
    <w:semiHidden/>
    <w:unhideWhenUsed/>
    <w:qFormat/>
    <w:locked/>
    <w:rsid w:val="00B718FD"/>
    <w:pPr>
      <w:keepNext/>
      <w:keepLines/>
      <w:spacing w:before="200" w:after="0"/>
      <w:outlineLvl w:val="1"/>
    </w:pPr>
    <w:rPr>
      <w:rFonts w:asciiTheme="majorHAnsi" w:eastAsiaTheme="majorEastAsia" w:hAnsiTheme="majorHAnsi"/>
      <w:b/>
      <w:bCs/>
      <w:color w:val="4F81BD" w:themeColor="accent1"/>
      <w:sz w:val="26"/>
      <w:szCs w:val="26"/>
    </w:rPr>
  </w:style>
  <w:style w:type="paragraph" w:styleId="Heading3">
    <w:name w:val="heading 3"/>
    <w:basedOn w:val="Normal"/>
    <w:next w:val="Normal"/>
    <w:link w:val="Heading3Char"/>
    <w:uiPriority w:val="9"/>
    <w:semiHidden/>
    <w:unhideWhenUsed/>
    <w:qFormat/>
    <w:locked/>
    <w:rsid w:val="007E2FA6"/>
    <w:pPr>
      <w:keepNext/>
      <w:keepLines/>
      <w:spacing w:before="200" w:after="0"/>
      <w:outlineLvl w:val="2"/>
    </w:pPr>
    <w:rPr>
      <w:rFonts w:asciiTheme="majorHAnsi" w:eastAsiaTheme="majorEastAsia" w:hAnsiTheme="majorHAns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545C8D"/>
    <w:rPr>
      <w:rFonts w:asciiTheme="majorHAnsi" w:eastAsiaTheme="majorEastAsia" w:hAnsiTheme="majorHAnsi" w:cs="Times New Roman"/>
      <w:b/>
      <w:bCs/>
      <w:color w:val="365F91" w:themeColor="accent1" w:themeShade="BF"/>
      <w:sz w:val="28"/>
      <w:szCs w:val="28"/>
      <w:lang w:val="x-none" w:eastAsia="en-US"/>
    </w:rPr>
  </w:style>
  <w:style w:type="character" w:customStyle="1" w:styleId="Heading2Char">
    <w:name w:val="Heading 2 Char"/>
    <w:basedOn w:val="DefaultParagraphFont"/>
    <w:link w:val="Heading2"/>
    <w:uiPriority w:val="9"/>
    <w:semiHidden/>
    <w:locked/>
    <w:rsid w:val="00B718FD"/>
    <w:rPr>
      <w:rFonts w:asciiTheme="majorHAnsi" w:eastAsiaTheme="majorEastAsia" w:hAnsiTheme="majorHAnsi" w:cs="Times New Roman"/>
      <w:b/>
      <w:bCs/>
      <w:color w:val="4F81BD" w:themeColor="accent1"/>
      <w:sz w:val="26"/>
      <w:szCs w:val="26"/>
      <w:lang w:val="x-none" w:eastAsia="en-US"/>
    </w:rPr>
  </w:style>
  <w:style w:type="character" w:customStyle="1" w:styleId="Heading3Char">
    <w:name w:val="Heading 3 Char"/>
    <w:basedOn w:val="DefaultParagraphFont"/>
    <w:link w:val="Heading3"/>
    <w:uiPriority w:val="9"/>
    <w:semiHidden/>
    <w:locked/>
    <w:rsid w:val="007E2FA6"/>
    <w:rPr>
      <w:rFonts w:asciiTheme="majorHAnsi" w:eastAsiaTheme="majorEastAsia" w:hAnsiTheme="majorHAnsi" w:cs="Times New Roman"/>
      <w:b/>
      <w:bCs/>
      <w:color w:val="4F81BD" w:themeColor="accent1"/>
      <w:sz w:val="22"/>
      <w:szCs w:val="22"/>
      <w:lang w:val="x-none" w:eastAsia="en-US"/>
    </w:rPr>
  </w:style>
  <w:style w:type="table" w:styleId="TableGrid">
    <w:name w:val="Table Grid"/>
    <w:basedOn w:val="TableNormal"/>
    <w:uiPriority w:val="59"/>
    <w:locked/>
    <w:rsid w:val="00837ABD"/>
    <w:pPr>
      <w:spacing w:after="200" w:line="276"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locked/>
    <w:rsid w:val="006B70DF"/>
    <w:pPr>
      <w:tabs>
        <w:tab w:val="center" w:pos="4320"/>
        <w:tab w:val="right" w:pos="8640"/>
      </w:tabs>
    </w:pPr>
  </w:style>
  <w:style w:type="character" w:customStyle="1" w:styleId="HeaderChar">
    <w:name w:val="Header Char"/>
    <w:basedOn w:val="DefaultParagraphFont"/>
    <w:link w:val="Header"/>
    <w:uiPriority w:val="99"/>
    <w:locked/>
    <w:rsid w:val="006B70DF"/>
    <w:rPr>
      <w:rFonts w:ascii="Calibri" w:eastAsia="Times New Roman" w:hAnsi="Calibri"/>
      <w:sz w:val="22"/>
    </w:rPr>
  </w:style>
  <w:style w:type="paragraph" w:styleId="Footer">
    <w:name w:val="footer"/>
    <w:basedOn w:val="Normal"/>
    <w:link w:val="FooterChar"/>
    <w:uiPriority w:val="99"/>
    <w:locked/>
    <w:rsid w:val="006B70DF"/>
    <w:pPr>
      <w:tabs>
        <w:tab w:val="center" w:pos="4320"/>
        <w:tab w:val="right" w:pos="8640"/>
      </w:tabs>
    </w:pPr>
  </w:style>
  <w:style w:type="character" w:customStyle="1" w:styleId="FooterChar">
    <w:name w:val="Footer Char"/>
    <w:basedOn w:val="DefaultParagraphFont"/>
    <w:link w:val="Footer"/>
    <w:uiPriority w:val="99"/>
    <w:locked/>
    <w:rsid w:val="006B70DF"/>
    <w:rPr>
      <w:rFonts w:ascii="Calibri" w:eastAsia="Times New Roman" w:hAnsi="Calibri"/>
      <w:sz w:val="22"/>
    </w:rPr>
  </w:style>
  <w:style w:type="character" w:styleId="PageNumber">
    <w:name w:val="page number"/>
    <w:basedOn w:val="DefaultParagraphFont"/>
    <w:uiPriority w:val="99"/>
    <w:locked/>
    <w:rsid w:val="003046B4"/>
  </w:style>
  <w:style w:type="paragraph" w:styleId="BalloonText">
    <w:name w:val="Balloon Text"/>
    <w:basedOn w:val="Normal"/>
    <w:link w:val="BalloonTextChar"/>
    <w:uiPriority w:val="99"/>
    <w:locked/>
    <w:rsid w:val="00076F0A"/>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locked/>
    <w:rsid w:val="00076F0A"/>
    <w:rPr>
      <w:rFonts w:ascii="Tahoma" w:eastAsia="Times New Roman" w:hAnsi="Tahoma" w:cs="Tahoma"/>
      <w:sz w:val="16"/>
      <w:szCs w:val="16"/>
      <w:lang w:val="x-none" w:eastAsia="en-US"/>
    </w:rPr>
  </w:style>
  <w:style w:type="paragraph" w:styleId="ListParagraph">
    <w:name w:val="List Paragraph"/>
    <w:basedOn w:val="Normal"/>
    <w:uiPriority w:val="34"/>
    <w:qFormat/>
    <w:locked/>
    <w:rsid w:val="000D26F6"/>
    <w:pPr>
      <w:ind w:left="720"/>
      <w:contextualSpacing/>
    </w:pPr>
  </w:style>
  <w:style w:type="table" w:customStyle="1" w:styleId="TableGrid1">
    <w:name w:val="Table Grid1"/>
    <w:basedOn w:val="TableNormal"/>
    <w:next w:val="TableGrid"/>
    <w:uiPriority w:val="59"/>
    <w:locked/>
    <w:rsid w:val="000D26F6"/>
    <w:rPr>
      <w:rFonts w:ascii="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locked/>
    <w:rsid w:val="000D26F6"/>
    <w:rPr>
      <w:rFonts w:ascii="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locked/>
    <w:rsid w:val="00B16B2E"/>
    <w:rPr>
      <w:rFonts w:ascii="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locked/>
    <w:rsid w:val="00B16B2E"/>
    <w:rPr>
      <w:rFonts w:ascii="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locked/>
    <w:rsid w:val="008B74B8"/>
    <w:rPr>
      <w:rFonts w:ascii="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unhideWhenUsed/>
    <w:qFormat/>
    <w:locked/>
    <w:rsid w:val="00284FF8"/>
    <w:pPr>
      <w:spacing w:before="120" w:after="120" w:line="240" w:lineRule="auto"/>
    </w:pPr>
    <w:rPr>
      <w:rFonts w:ascii="Arial" w:hAnsi="Arial"/>
      <w:bCs/>
      <w:sz w:val="20"/>
      <w:szCs w:val="20"/>
    </w:rPr>
  </w:style>
  <w:style w:type="character" w:styleId="CommentReference">
    <w:name w:val="annotation reference"/>
    <w:basedOn w:val="DefaultParagraphFont"/>
    <w:uiPriority w:val="99"/>
    <w:unhideWhenUsed/>
    <w:locked/>
    <w:rsid w:val="00545C8D"/>
    <w:rPr>
      <w:rFonts w:cs="Times New Roman"/>
      <w:sz w:val="16"/>
      <w:szCs w:val="16"/>
    </w:rPr>
  </w:style>
  <w:style w:type="paragraph" w:styleId="CommentText">
    <w:name w:val="annotation text"/>
    <w:basedOn w:val="Normal"/>
    <w:link w:val="CommentTextChar"/>
    <w:uiPriority w:val="99"/>
    <w:unhideWhenUsed/>
    <w:locked/>
    <w:rsid w:val="00545C8D"/>
    <w:pPr>
      <w:widowControl w:val="0"/>
      <w:spacing w:line="240" w:lineRule="auto"/>
    </w:pPr>
    <w:rPr>
      <w:rFonts w:asciiTheme="minorHAnsi" w:hAnsiTheme="minorHAnsi"/>
      <w:sz w:val="20"/>
      <w:szCs w:val="20"/>
    </w:rPr>
  </w:style>
  <w:style w:type="character" w:customStyle="1" w:styleId="CommentTextChar">
    <w:name w:val="Comment Text Char"/>
    <w:basedOn w:val="DefaultParagraphFont"/>
    <w:link w:val="CommentText"/>
    <w:uiPriority w:val="99"/>
    <w:locked/>
    <w:rsid w:val="00545C8D"/>
    <w:rPr>
      <w:rFonts w:asciiTheme="minorHAnsi" w:hAnsiTheme="minorHAnsi" w:cs="Times New Roman"/>
      <w:lang w:val="x-none" w:eastAsia="en-US"/>
    </w:rPr>
  </w:style>
  <w:style w:type="paragraph" w:styleId="CommentSubject">
    <w:name w:val="annotation subject"/>
    <w:basedOn w:val="CommentText"/>
    <w:next w:val="CommentText"/>
    <w:link w:val="CommentSubjectChar"/>
    <w:uiPriority w:val="99"/>
    <w:unhideWhenUsed/>
    <w:locked/>
    <w:rsid w:val="00545C8D"/>
    <w:rPr>
      <w:b/>
      <w:bCs/>
    </w:rPr>
  </w:style>
  <w:style w:type="character" w:customStyle="1" w:styleId="CommentSubjectChar">
    <w:name w:val="Comment Subject Char"/>
    <w:basedOn w:val="CommentTextChar"/>
    <w:link w:val="CommentSubject"/>
    <w:uiPriority w:val="99"/>
    <w:locked/>
    <w:rsid w:val="00545C8D"/>
    <w:rPr>
      <w:rFonts w:asciiTheme="minorHAnsi" w:hAnsiTheme="minorHAnsi" w:cs="Times New Roman"/>
      <w:b/>
      <w:bCs/>
      <w:lang w:val="x-none" w:eastAsia="en-US"/>
    </w:rPr>
  </w:style>
  <w:style w:type="paragraph" w:styleId="TOC2">
    <w:name w:val="toc 2"/>
    <w:basedOn w:val="Normal"/>
    <w:next w:val="Normal"/>
    <w:autoRedefine/>
    <w:uiPriority w:val="39"/>
    <w:unhideWhenUsed/>
    <w:qFormat/>
    <w:locked/>
    <w:rsid w:val="00B718FD"/>
    <w:pPr>
      <w:spacing w:before="120" w:after="120" w:line="240" w:lineRule="auto"/>
      <w:ind w:left="221"/>
    </w:pPr>
    <w:rPr>
      <w:rFonts w:ascii="Arial" w:hAnsi="Arial"/>
      <w:iCs/>
      <w:sz w:val="20"/>
      <w:szCs w:val="20"/>
    </w:rPr>
  </w:style>
  <w:style w:type="character" w:styleId="Hyperlink">
    <w:name w:val="Hyperlink"/>
    <w:basedOn w:val="DefaultParagraphFont"/>
    <w:uiPriority w:val="99"/>
    <w:unhideWhenUsed/>
    <w:locked/>
    <w:rsid w:val="00545C8D"/>
    <w:rPr>
      <w:rFonts w:cs="Times New Roman"/>
      <w:color w:val="0000FF" w:themeColor="hyperlink"/>
      <w:u w:val="single"/>
    </w:rPr>
  </w:style>
  <w:style w:type="paragraph" w:styleId="Revision">
    <w:name w:val="Revision"/>
    <w:hidden/>
    <w:uiPriority w:val="99"/>
    <w:semiHidden/>
    <w:rsid w:val="00545C8D"/>
    <w:rPr>
      <w:rFonts w:asciiTheme="minorHAnsi" w:hAnsiTheme="minorHAnsi"/>
      <w:sz w:val="22"/>
      <w:szCs w:val="22"/>
      <w:lang w:eastAsia="en-US"/>
    </w:rPr>
  </w:style>
  <w:style w:type="paragraph" w:styleId="TOC3">
    <w:name w:val="toc 3"/>
    <w:basedOn w:val="Normal"/>
    <w:next w:val="Normal"/>
    <w:autoRedefine/>
    <w:uiPriority w:val="39"/>
    <w:unhideWhenUsed/>
    <w:locked/>
    <w:rsid w:val="00DE2FC9"/>
    <w:pPr>
      <w:spacing w:before="120" w:after="120" w:line="240" w:lineRule="auto"/>
      <w:ind w:left="442"/>
    </w:pPr>
    <w:rPr>
      <w:rFonts w:ascii="Arial" w:hAnsi="Arial"/>
      <w:szCs w:val="20"/>
    </w:rPr>
  </w:style>
  <w:style w:type="character" w:styleId="FollowedHyperlink">
    <w:name w:val="FollowedHyperlink"/>
    <w:basedOn w:val="DefaultParagraphFont"/>
    <w:uiPriority w:val="99"/>
    <w:unhideWhenUsed/>
    <w:locked/>
    <w:rsid w:val="00545C8D"/>
    <w:rPr>
      <w:rFonts w:cs="Times New Roman"/>
      <w:color w:val="800080" w:themeColor="followedHyperlink"/>
      <w:u w:val="single"/>
    </w:rPr>
  </w:style>
  <w:style w:type="paragraph" w:styleId="TOC4">
    <w:name w:val="toc 4"/>
    <w:basedOn w:val="Normal"/>
    <w:next w:val="Normal"/>
    <w:autoRedefine/>
    <w:uiPriority w:val="39"/>
    <w:locked/>
    <w:rsid w:val="00AA560F"/>
    <w:pPr>
      <w:spacing w:after="0"/>
      <w:ind w:left="660"/>
    </w:pPr>
    <w:rPr>
      <w:rFonts w:asciiTheme="minorHAnsi" w:hAnsiTheme="minorHAnsi"/>
      <w:sz w:val="20"/>
      <w:szCs w:val="20"/>
    </w:rPr>
  </w:style>
  <w:style w:type="paragraph" w:styleId="TOC5">
    <w:name w:val="toc 5"/>
    <w:basedOn w:val="Normal"/>
    <w:next w:val="Normal"/>
    <w:autoRedefine/>
    <w:uiPriority w:val="39"/>
    <w:locked/>
    <w:rsid w:val="00AA560F"/>
    <w:pPr>
      <w:spacing w:after="0"/>
      <w:ind w:left="880"/>
    </w:pPr>
    <w:rPr>
      <w:rFonts w:asciiTheme="minorHAnsi" w:hAnsiTheme="minorHAnsi"/>
      <w:sz w:val="20"/>
      <w:szCs w:val="20"/>
    </w:rPr>
  </w:style>
  <w:style w:type="paragraph" w:styleId="TOC6">
    <w:name w:val="toc 6"/>
    <w:basedOn w:val="Normal"/>
    <w:next w:val="Normal"/>
    <w:autoRedefine/>
    <w:uiPriority w:val="39"/>
    <w:locked/>
    <w:rsid w:val="00AA560F"/>
    <w:pPr>
      <w:spacing w:after="0"/>
      <w:ind w:left="1100"/>
    </w:pPr>
    <w:rPr>
      <w:rFonts w:asciiTheme="minorHAnsi" w:hAnsiTheme="minorHAnsi"/>
      <w:sz w:val="20"/>
      <w:szCs w:val="20"/>
    </w:rPr>
  </w:style>
  <w:style w:type="paragraph" w:styleId="TOC7">
    <w:name w:val="toc 7"/>
    <w:basedOn w:val="Normal"/>
    <w:next w:val="Normal"/>
    <w:autoRedefine/>
    <w:uiPriority w:val="39"/>
    <w:locked/>
    <w:rsid w:val="00AA560F"/>
    <w:pPr>
      <w:spacing w:after="0"/>
      <w:ind w:left="1320"/>
    </w:pPr>
    <w:rPr>
      <w:rFonts w:asciiTheme="minorHAnsi" w:hAnsiTheme="minorHAnsi"/>
      <w:sz w:val="20"/>
      <w:szCs w:val="20"/>
    </w:rPr>
  </w:style>
  <w:style w:type="paragraph" w:styleId="TOC8">
    <w:name w:val="toc 8"/>
    <w:basedOn w:val="Normal"/>
    <w:next w:val="Normal"/>
    <w:autoRedefine/>
    <w:uiPriority w:val="39"/>
    <w:locked/>
    <w:rsid w:val="00AA560F"/>
    <w:pPr>
      <w:spacing w:after="0"/>
      <w:ind w:left="1540"/>
    </w:pPr>
    <w:rPr>
      <w:rFonts w:asciiTheme="minorHAnsi" w:hAnsiTheme="minorHAnsi"/>
      <w:sz w:val="20"/>
      <w:szCs w:val="20"/>
    </w:rPr>
  </w:style>
  <w:style w:type="paragraph" w:styleId="TOC9">
    <w:name w:val="toc 9"/>
    <w:basedOn w:val="Normal"/>
    <w:next w:val="Normal"/>
    <w:autoRedefine/>
    <w:uiPriority w:val="39"/>
    <w:locked/>
    <w:rsid w:val="00AA560F"/>
    <w:pPr>
      <w:spacing w:after="0"/>
      <w:ind w:left="1760"/>
    </w:pPr>
    <w:rPr>
      <w:rFonts w:asciiTheme="minorHAnsi" w:hAnsiTheme="minorHAnsi"/>
      <w:sz w:val="20"/>
      <w:szCs w:val="20"/>
    </w:rPr>
  </w:style>
  <w:style w:type="paragraph" w:customStyle="1" w:styleId="DSBasic">
    <w:name w:val="DS_Basic"/>
    <w:link w:val="DSBasicChar"/>
    <w:locked/>
    <w:rsid w:val="008927DA"/>
    <w:rPr>
      <w:rFonts w:ascii="Arial" w:hAnsi="Arial"/>
      <w:sz w:val="22"/>
      <w:szCs w:val="22"/>
      <w:lang w:eastAsia="en-US"/>
    </w:rPr>
  </w:style>
  <w:style w:type="paragraph" w:customStyle="1" w:styleId="SupportType">
    <w:name w:val="Support Type"/>
    <w:basedOn w:val="Normal"/>
    <w:link w:val="SupportTypeChar"/>
    <w:qFormat/>
    <w:rsid w:val="00C0413B"/>
    <w:pPr>
      <w:spacing w:before="120" w:after="0" w:line="240" w:lineRule="auto"/>
      <w:ind w:left="-284"/>
    </w:pPr>
    <w:rPr>
      <w:rFonts w:ascii="Bliss Pro Regular" w:hAnsi="Bliss Pro Regular" w:cs="Arial"/>
      <w:noProof/>
      <w:sz w:val="60"/>
      <w:szCs w:val="56"/>
      <w:lang w:eastAsia="en-GB"/>
    </w:rPr>
  </w:style>
  <w:style w:type="paragraph" w:customStyle="1" w:styleId="Qualificationtype">
    <w:name w:val="Qualification type"/>
    <w:basedOn w:val="Normal"/>
    <w:link w:val="QualificationtypeChar"/>
    <w:qFormat/>
    <w:rsid w:val="00FF0F7E"/>
    <w:pPr>
      <w:spacing w:after="0"/>
      <w:ind w:left="-284" w:right="-851"/>
    </w:pPr>
    <w:rPr>
      <w:rFonts w:ascii="Bliss Pro Regular" w:hAnsi="Bliss Pro Regular" w:cs="Arial"/>
      <w:noProof/>
      <w:color w:val="E21951"/>
      <w:sz w:val="60"/>
      <w:szCs w:val="52"/>
      <w:lang w:eastAsia="en-GB"/>
    </w:rPr>
  </w:style>
  <w:style w:type="character" w:customStyle="1" w:styleId="SupportTypeChar">
    <w:name w:val="Support Type Char"/>
    <w:basedOn w:val="DefaultParagraphFont"/>
    <w:link w:val="SupportType"/>
    <w:locked/>
    <w:rsid w:val="00C0413B"/>
    <w:rPr>
      <w:rFonts w:ascii="Bliss Pro Regular" w:hAnsi="Bliss Pro Regular" w:cs="Arial"/>
      <w:noProof/>
      <w:sz w:val="60"/>
      <w:szCs w:val="56"/>
    </w:rPr>
  </w:style>
  <w:style w:type="paragraph" w:customStyle="1" w:styleId="Subjecttitle">
    <w:name w:val="Subject title"/>
    <w:basedOn w:val="DSBasic"/>
    <w:link w:val="SubjecttitleChar"/>
    <w:qFormat/>
    <w:rsid w:val="00FF0F7E"/>
    <w:pPr>
      <w:ind w:left="-284"/>
    </w:pPr>
    <w:rPr>
      <w:rFonts w:ascii="Bliss Pro Regular" w:hAnsi="Bliss Pro Regular"/>
      <w:color w:val="E21951"/>
      <w:sz w:val="60"/>
      <w:szCs w:val="52"/>
    </w:rPr>
  </w:style>
  <w:style w:type="character" w:customStyle="1" w:styleId="QualificationtypeChar">
    <w:name w:val="Qualification type Char"/>
    <w:basedOn w:val="DefaultParagraphFont"/>
    <w:link w:val="Qualificationtype"/>
    <w:locked/>
    <w:rsid w:val="00FF0F7E"/>
    <w:rPr>
      <w:rFonts w:ascii="Bliss Pro Regular" w:hAnsi="Bliss Pro Regular" w:cs="Arial"/>
      <w:noProof/>
      <w:color w:val="E21951"/>
      <w:sz w:val="60"/>
      <w:szCs w:val="52"/>
    </w:rPr>
  </w:style>
  <w:style w:type="paragraph" w:customStyle="1" w:styleId="Forexaminationfrom">
    <w:name w:val="For examination from..."/>
    <w:basedOn w:val="DSBasic"/>
    <w:link w:val="ForexaminationfromChar"/>
    <w:qFormat/>
    <w:rsid w:val="00C0413B"/>
    <w:pPr>
      <w:spacing w:before="120" w:after="120"/>
      <w:ind w:left="-284"/>
    </w:pPr>
    <w:rPr>
      <w:rFonts w:ascii="Bliss Pro Regular" w:hAnsi="Bliss Pro Regular"/>
      <w:sz w:val="28"/>
      <w:szCs w:val="40"/>
    </w:rPr>
  </w:style>
  <w:style w:type="character" w:customStyle="1" w:styleId="DSBasicChar">
    <w:name w:val="DS_Basic Char"/>
    <w:basedOn w:val="DefaultParagraphFont"/>
    <w:link w:val="DSBasic"/>
    <w:locked/>
    <w:rsid w:val="000B0C4B"/>
    <w:rPr>
      <w:rFonts w:ascii="Arial" w:hAnsi="Arial" w:cs="Times New Roman"/>
      <w:sz w:val="22"/>
      <w:szCs w:val="22"/>
      <w:lang w:val="x-none" w:eastAsia="en-US"/>
    </w:rPr>
  </w:style>
  <w:style w:type="character" w:customStyle="1" w:styleId="SubjecttitleChar">
    <w:name w:val="Subject title Char"/>
    <w:basedOn w:val="DSBasicChar"/>
    <w:link w:val="Subjecttitle"/>
    <w:locked/>
    <w:rsid w:val="00FF0F7E"/>
    <w:rPr>
      <w:rFonts w:ascii="Bliss Pro Regular" w:hAnsi="Bliss Pro Regular" w:cs="Times New Roman"/>
      <w:color w:val="E21951"/>
      <w:sz w:val="60"/>
      <w:szCs w:val="52"/>
      <w:lang w:val="x-none" w:eastAsia="en-US"/>
    </w:rPr>
  </w:style>
  <w:style w:type="paragraph" w:customStyle="1" w:styleId="Body">
    <w:name w:val="Body"/>
    <w:basedOn w:val="DSBasic"/>
    <w:link w:val="BodyChar"/>
    <w:qFormat/>
    <w:rsid w:val="000B0C4B"/>
    <w:rPr>
      <w:rFonts w:cs="Arial"/>
      <w:sz w:val="20"/>
      <w:szCs w:val="20"/>
    </w:rPr>
  </w:style>
  <w:style w:type="character" w:customStyle="1" w:styleId="ForexaminationfromChar">
    <w:name w:val="For examination from... Char"/>
    <w:basedOn w:val="DSBasicChar"/>
    <w:link w:val="Forexaminationfrom"/>
    <w:locked/>
    <w:rsid w:val="00C0413B"/>
    <w:rPr>
      <w:rFonts w:ascii="Bliss Pro Regular" w:hAnsi="Bliss Pro Regular" w:cs="Times New Roman"/>
      <w:sz w:val="28"/>
      <w:szCs w:val="40"/>
      <w:lang w:val="x-none" w:eastAsia="en-US"/>
    </w:rPr>
  </w:style>
  <w:style w:type="paragraph" w:customStyle="1" w:styleId="SectionHead">
    <w:name w:val="Section Head"/>
    <w:basedOn w:val="TOC1"/>
    <w:link w:val="SectionHeadChar"/>
    <w:qFormat/>
    <w:rsid w:val="00FF0F7E"/>
    <w:pPr>
      <w:pBdr>
        <w:top w:val="single" w:sz="4" w:space="8" w:color="E21951"/>
        <w:bottom w:val="single" w:sz="4" w:space="8" w:color="E21951"/>
      </w:pBdr>
    </w:pPr>
    <w:rPr>
      <w:rFonts w:cs="Arial"/>
      <w:color w:val="E21951"/>
      <w:sz w:val="36"/>
      <w:szCs w:val="32"/>
    </w:rPr>
  </w:style>
  <w:style w:type="character" w:customStyle="1" w:styleId="BodyChar">
    <w:name w:val="Body Char"/>
    <w:basedOn w:val="DSBasicChar"/>
    <w:link w:val="Body"/>
    <w:locked/>
    <w:rsid w:val="000B0C4B"/>
    <w:rPr>
      <w:rFonts w:ascii="Arial" w:hAnsi="Arial" w:cs="Arial"/>
      <w:sz w:val="22"/>
      <w:szCs w:val="22"/>
      <w:lang w:val="x-none" w:eastAsia="en-US"/>
    </w:rPr>
  </w:style>
  <w:style w:type="paragraph" w:customStyle="1" w:styleId="AHead">
    <w:name w:val="A Head"/>
    <w:basedOn w:val="Normal"/>
    <w:link w:val="AHeadChar"/>
    <w:qFormat/>
    <w:rsid w:val="00FF0F7E"/>
    <w:pPr>
      <w:spacing w:after="0" w:line="240" w:lineRule="auto"/>
      <w:outlineLvl w:val="1"/>
    </w:pPr>
    <w:rPr>
      <w:rFonts w:ascii="Arial" w:hAnsi="Arial" w:cs="Arial"/>
      <w:bCs/>
      <w:color w:val="E21951"/>
      <w:sz w:val="28"/>
      <w:szCs w:val="28"/>
    </w:rPr>
  </w:style>
  <w:style w:type="character" w:customStyle="1" w:styleId="SectionHeadChar">
    <w:name w:val="Section Head Char"/>
    <w:basedOn w:val="DefaultParagraphFont"/>
    <w:link w:val="SectionHead"/>
    <w:locked/>
    <w:rsid w:val="00FF0F7E"/>
    <w:rPr>
      <w:rFonts w:ascii="Arial" w:hAnsi="Arial" w:cs="Arial"/>
      <w:bCs/>
      <w:color w:val="E21951"/>
      <w:sz w:val="36"/>
      <w:szCs w:val="32"/>
      <w:lang w:eastAsia="en-US"/>
    </w:rPr>
  </w:style>
  <w:style w:type="paragraph" w:customStyle="1" w:styleId="BHead">
    <w:name w:val="B Head"/>
    <w:basedOn w:val="Normal"/>
    <w:link w:val="BHeadChar"/>
    <w:qFormat/>
    <w:rsid w:val="00FF0F7E"/>
    <w:pPr>
      <w:spacing w:after="0" w:line="240" w:lineRule="auto"/>
      <w:outlineLvl w:val="2"/>
    </w:pPr>
    <w:rPr>
      <w:rFonts w:ascii="Arial" w:hAnsi="Arial" w:cs="Arial"/>
      <w:bCs/>
      <w:color w:val="E21951"/>
      <w:sz w:val="24"/>
    </w:rPr>
  </w:style>
  <w:style w:type="character" w:customStyle="1" w:styleId="AHeadChar">
    <w:name w:val="A Head Char"/>
    <w:basedOn w:val="DefaultParagraphFont"/>
    <w:link w:val="AHead"/>
    <w:locked/>
    <w:rsid w:val="00FF0F7E"/>
    <w:rPr>
      <w:rFonts w:ascii="Arial" w:hAnsi="Arial" w:cs="Arial"/>
      <w:bCs/>
      <w:color w:val="E21951"/>
      <w:sz w:val="28"/>
      <w:szCs w:val="28"/>
      <w:lang w:eastAsia="en-US"/>
    </w:rPr>
  </w:style>
  <w:style w:type="paragraph" w:customStyle="1" w:styleId="CHead">
    <w:name w:val="C Head"/>
    <w:basedOn w:val="Normal"/>
    <w:link w:val="CHeadChar"/>
    <w:qFormat/>
    <w:rsid w:val="0071687C"/>
    <w:pPr>
      <w:spacing w:after="0" w:line="240" w:lineRule="auto"/>
      <w:outlineLvl w:val="2"/>
    </w:pPr>
    <w:rPr>
      <w:rFonts w:ascii="Arial" w:hAnsi="Arial" w:cs="Arial"/>
      <w:b/>
      <w:bCs/>
      <w:sz w:val="20"/>
      <w:szCs w:val="20"/>
    </w:rPr>
  </w:style>
  <w:style w:type="character" w:customStyle="1" w:styleId="BHeadChar">
    <w:name w:val="B Head Char"/>
    <w:basedOn w:val="DefaultParagraphFont"/>
    <w:link w:val="BHead"/>
    <w:locked/>
    <w:rsid w:val="00FF0F7E"/>
    <w:rPr>
      <w:rFonts w:ascii="Arial" w:hAnsi="Arial" w:cs="Arial"/>
      <w:bCs/>
      <w:color w:val="E21951"/>
      <w:sz w:val="24"/>
      <w:szCs w:val="22"/>
      <w:lang w:eastAsia="en-US"/>
    </w:rPr>
  </w:style>
  <w:style w:type="paragraph" w:styleId="TOCHeading">
    <w:name w:val="TOC Heading"/>
    <w:basedOn w:val="Heading1"/>
    <w:next w:val="Normal"/>
    <w:uiPriority w:val="39"/>
    <w:unhideWhenUsed/>
    <w:locked/>
    <w:rsid w:val="00B718FD"/>
    <w:pPr>
      <w:widowControl/>
      <w:outlineLvl w:val="9"/>
    </w:pPr>
    <w:rPr>
      <w:lang w:val="en-US" w:eastAsia="ja-JP"/>
    </w:rPr>
  </w:style>
  <w:style w:type="character" w:customStyle="1" w:styleId="CHeadChar">
    <w:name w:val="C Head Char"/>
    <w:basedOn w:val="DefaultParagraphFont"/>
    <w:link w:val="CHead"/>
    <w:locked/>
    <w:rsid w:val="0071687C"/>
    <w:rPr>
      <w:rFonts w:ascii="Arial" w:eastAsia="Times New Roman" w:hAnsi="Arial" w:cs="Arial"/>
      <w:b/>
      <w:bCs/>
      <w:lang w:val="x-none" w:eastAsia="en-US"/>
    </w:rPr>
  </w:style>
  <w:style w:type="paragraph" w:customStyle="1" w:styleId="SyllabusCode">
    <w:name w:val="Syllabus Code"/>
    <w:basedOn w:val="Subjecttitle"/>
    <w:link w:val="SyllabusCodeChar"/>
    <w:qFormat/>
    <w:rsid w:val="00C0413B"/>
  </w:style>
  <w:style w:type="character" w:customStyle="1" w:styleId="SyllabusCodeChar">
    <w:name w:val="Syllabus Code Char"/>
    <w:basedOn w:val="SubjecttitleChar"/>
    <w:link w:val="SyllabusCode"/>
    <w:locked/>
    <w:rsid w:val="00C0413B"/>
    <w:rPr>
      <w:rFonts w:ascii="Bliss Pro Regular" w:hAnsi="Bliss Pro Regular" w:cs="Times New Roman"/>
      <w:color w:val="EA5B0C"/>
      <w:sz w:val="60"/>
      <w:szCs w:val="52"/>
      <w:lang w:val="x-none" w:eastAsia="en-US"/>
    </w:rPr>
  </w:style>
  <w:style w:type="paragraph" w:customStyle="1" w:styleId="weblink">
    <w:name w:val="weblink"/>
    <w:basedOn w:val="Normal"/>
    <w:link w:val="weblinkChar"/>
    <w:rsid w:val="00F444FA"/>
    <w:rPr>
      <w:rFonts w:ascii="Arial Rounded MT Bold" w:hAnsi="Arial Rounded MT Bold"/>
      <w:sz w:val="20"/>
    </w:rPr>
  </w:style>
  <w:style w:type="character" w:customStyle="1" w:styleId="CIELink">
    <w:name w:val="CIE Link"/>
    <w:basedOn w:val="Strong"/>
    <w:uiPriority w:val="1"/>
    <w:rsid w:val="00C3746F"/>
    <w:rPr>
      <w:rFonts w:ascii="Arial" w:hAnsi="Arial" w:cs="Times New Roman"/>
      <w:b/>
      <w:bCs/>
      <w:sz w:val="20"/>
    </w:rPr>
  </w:style>
  <w:style w:type="character" w:customStyle="1" w:styleId="weblinkChar">
    <w:name w:val="weblink Char"/>
    <w:basedOn w:val="BodyChar"/>
    <w:link w:val="weblink"/>
    <w:locked/>
    <w:rsid w:val="00F444FA"/>
    <w:rPr>
      <w:rFonts w:ascii="Arial Rounded MT Bold" w:eastAsia="Times New Roman" w:hAnsi="Arial Rounded MT Bold" w:cs="Arial"/>
      <w:sz w:val="22"/>
      <w:szCs w:val="22"/>
      <w:lang w:val="x-none" w:eastAsia="en-US"/>
    </w:rPr>
  </w:style>
  <w:style w:type="paragraph" w:customStyle="1" w:styleId="Boxtext">
    <w:name w:val="Box text"/>
    <w:basedOn w:val="Body"/>
    <w:link w:val="BoxtextChar"/>
    <w:qFormat/>
    <w:rsid w:val="00BD1531"/>
    <w:pPr>
      <w:pBdr>
        <w:top w:val="single" w:sz="4" w:space="10" w:color="F4A1B8"/>
        <w:left w:val="single" w:sz="4" w:space="10" w:color="F4A1B8"/>
        <w:bottom w:val="single" w:sz="4" w:space="10" w:color="F4A1B8"/>
        <w:right w:val="single" w:sz="4" w:space="10" w:color="F4A1B8"/>
      </w:pBdr>
      <w:shd w:val="clear" w:color="auto" w:fill="F4A1B8"/>
      <w:ind w:left="284" w:right="851"/>
    </w:pPr>
  </w:style>
  <w:style w:type="character" w:styleId="Strong">
    <w:name w:val="Strong"/>
    <w:aliases w:val="Character style: bold"/>
    <w:basedOn w:val="DefaultParagraphFont"/>
    <w:uiPriority w:val="22"/>
    <w:rsid w:val="00C3746F"/>
    <w:rPr>
      <w:rFonts w:cs="Times New Roman"/>
      <w:b/>
      <w:bCs/>
    </w:rPr>
  </w:style>
  <w:style w:type="paragraph" w:customStyle="1" w:styleId="BoxHead">
    <w:name w:val="Box Head"/>
    <w:basedOn w:val="Boxtext"/>
    <w:link w:val="BoxHeadChar"/>
    <w:qFormat/>
    <w:rsid w:val="00FF0F7E"/>
    <w:rPr>
      <w:b/>
      <w:noProof/>
      <w:u w:val="single"/>
    </w:rPr>
  </w:style>
  <w:style w:type="character" w:customStyle="1" w:styleId="BoxtextChar">
    <w:name w:val="Box text Char"/>
    <w:basedOn w:val="BodyChar"/>
    <w:link w:val="Boxtext"/>
    <w:locked/>
    <w:rsid w:val="00BD1531"/>
    <w:rPr>
      <w:rFonts w:ascii="Arial" w:hAnsi="Arial" w:cs="Arial"/>
      <w:sz w:val="22"/>
      <w:szCs w:val="22"/>
      <w:shd w:val="clear" w:color="auto" w:fill="F4A1B8"/>
      <w:lang w:val="x-none" w:eastAsia="en-US"/>
    </w:rPr>
  </w:style>
  <w:style w:type="character" w:customStyle="1" w:styleId="Italics">
    <w:name w:val="Italics"/>
    <w:basedOn w:val="DefaultParagraphFont"/>
    <w:uiPriority w:val="1"/>
    <w:qFormat/>
    <w:rsid w:val="00EC6A91"/>
    <w:rPr>
      <w:rFonts w:ascii="Arial" w:hAnsi="Arial" w:cs="Times New Roman"/>
      <w:i/>
      <w:sz w:val="20"/>
    </w:rPr>
  </w:style>
  <w:style w:type="character" w:customStyle="1" w:styleId="BoxHeadChar">
    <w:name w:val="Box Head Char"/>
    <w:basedOn w:val="BoxtextChar"/>
    <w:link w:val="BoxHead"/>
    <w:locked/>
    <w:rsid w:val="00FF0F7E"/>
    <w:rPr>
      <w:rFonts w:ascii="Arial" w:hAnsi="Arial" w:cs="Arial"/>
      <w:b/>
      <w:noProof/>
      <w:sz w:val="22"/>
      <w:szCs w:val="22"/>
      <w:u w:val="single"/>
      <w:shd w:val="clear" w:color="auto" w:fill="F2DBDB" w:themeFill="accent2" w:themeFillTint="33"/>
      <w:lang w:val="x-none" w:eastAsia="en-US"/>
    </w:rPr>
  </w:style>
  <w:style w:type="character" w:customStyle="1" w:styleId="Bold">
    <w:name w:val="Bold"/>
    <w:basedOn w:val="DefaultParagraphFont"/>
    <w:uiPriority w:val="1"/>
    <w:qFormat/>
    <w:rsid w:val="00EC6A91"/>
    <w:rPr>
      <w:rFonts w:ascii="Arial" w:hAnsi="Arial" w:cs="Times New Roman"/>
      <w:b/>
      <w:sz w:val="20"/>
    </w:rPr>
  </w:style>
  <w:style w:type="paragraph" w:customStyle="1" w:styleId="PageHeader">
    <w:name w:val="Page Header"/>
    <w:basedOn w:val="Normal"/>
    <w:link w:val="PageHeaderChar"/>
    <w:qFormat/>
    <w:rsid w:val="00EC6A91"/>
    <w:rPr>
      <w:rFonts w:ascii="Calisto MT" w:hAnsi="Calisto MT"/>
      <w:sz w:val="20"/>
      <w:szCs w:val="20"/>
    </w:rPr>
  </w:style>
  <w:style w:type="paragraph" w:customStyle="1" w:styleId="Pagefooter">
    <w:name w:val="Page footer"/>
    <w:basedOn w:val="Normal"/>
    <w:link w:val="PagefooterChar"/>
    <w:qFormat/>
    <w:rsid w:val="00030893"/>
    <w:rPr>
      <w:rFonts w:ascii="Calisto MT" w:hAnsi="Calisto MT"/>
    </w:rPr>
  </w:style>
  <w:style w:type="character" w:customStyle="1" w:styleId="PageHeaderChar">
    <w:name w:val="Page Header Char"/>
    <w:basedOn w:val="DefaultParagraphFont"/>
    <w:link w:val="PageHeader"/>
    <w:locked/>
    <w:rsid w:val="00EC6A91"/>
    <w:rPr>
      <w:rFonts w:ascii="Calisto MT" w:eastAsia="Times New Roman" w:hAnsi="Calisto MT" w:cs="Times New Roman"/>
      <w:lang w:val="x-none" w:eastAsia="en-US"/>
    </w:rPr>
  </w:style>
  <w:style w:type="paragraph" w:customStyle="1" w:styleId="Code">
    <w:name w:val="Code"/>
    <w:basedOn w:val="Body"/>
    <w:link w:val="CodeChar"/>
    <w:qFormat/>
    <w:rsid w:val="00030893"/>
    <w:rPr>
      <w:rFonts w:ascii="Courier New" w:hAnsi="Courier New" w:cs="Courier New"/>
    </w:rPr>
  </w:style>
  <w:style w:type="character" w:customStyle="1" w:styleId="PagefooterChar">
    <w:name w:val="Page footer Char"/>
    <w:basedOn w:val="DefaultParagraphFont"/>
    <w:link w:val="Pagefooter"/>
    <w:locked/>
    <w:rsid w:val="00030893"/>
    <w:rPr>
      <w:rFonts w:ascii="Calisto MT" w:eastAsia="Times New Roman" w:hAnsi="Calisto MT" w:cs="Times New Roman"/>
      <w:sz w:val="22"/>
      <w:szCs w:val="22"/>
      <w:lang w:val="x-none" w:eastAsia="en-US"/>
    </w:rPr>
  </w:style>
  <w:style w:type="paragraph" w:customStyle="1" w:styleId="Symbols">
    <w:name w:val="Symbols"/>
    <w:basedOn w:val="Body"/>
    <w:link w:val="SymbolsChar"/>
    <w:qFormat/>
    <w:rsid w:val="00030893"/>
    <w:rPr>
      <w:rFonts w:ascii="Cambria Math" w:hAnsi="Cambria Math"/>
    </w:rPr>
  </w:style>
  <w:style w:type="character" w:customStyle="1" w:styleId="CodeChar">
    <w:name w:val="Code Char"/>
    <w:basedOn w:val="BodyChar"/>
    <w:link w:val="Code"/>
    <w:locked/>
    <w:rsid w:val="00030893"/>
    <w:rPr>
      <w:rFonts w:ascii="Courier New" w:hAnsi="Courier New" w:cs="Courier New"/>
      <w:sz w:val="22"/>
      <w:szCs w:val="22"/>
      <w:lang w:val="x-none" w:eastAsia="en-US"/>
    </w:rPr>
  </w:style>
  <w:style w:type="character" w:customStyle="1" w:styleId="SymbolsChar">
    <w:name w:val="Symbols Char"/>
    <w:basedOn w:val="BodyChar"/>
    <w:link w:val="Symbols"/>
    <w:locked/>
    <w:rsid w:val="00030893"/>
    <w:rPr>
      <w:rFonts w:ascii="Cambria Math" w:hAnsi="Cambria Math" w:cs="Arial"/>
      <w:sz w:val="22"/>
      <w:szCs w:val="22"/>
      <w:lang w:val="x-none" w:eastAsia="en-US"/>
    </w:rPr>
  </w:style>
  <w:style w:type="paragraph" w:customStyle="1" w:styleId="Bulletedlist">
    <w:name w:val="Bulleted list"/>
    <w:basedOn w:val="Body"/>
    <w:link w:val="BulletedlistChar"/>
    <w:qFormat/>
    <w:rsid w:val="00FF0F7E"/>
    <w:pPr>
      <w:numPr>
        <w:numId w:val="1"/>
      </w:numPr>
    </w:pPr>
  </w:style>
  <w:style w:type="paragraph" w:customStyle="1" w:styleId="Sub-bullet">
    <w:name w:val="Sub-bullet"/>
    <w:basedOn w:val="Body"/>
    <w:link w:val="Sub-bulletChar"/>
    <w:qFormat/>
    <w:rsid w:val="00FF0F7E"/>
    <w:pPr>
      <w:numPr>
        <w:numId w:val="5"/>
      </w:numPr>
    </w:pPr>
  </w:style>
  <w:style w:type="character" w:customStyle="1" w:styleId="BulletedlistChar">
    <w:name w:val="Bulleted list Char"/>
    <w:basedOn w:val="BodyChar"/>
    <w:link w:val="Bulletedlist"/>
    <w:locked/>
    <w:rsid w:val="00D454B2"/>
    <w:rPr>
      <w:rFonts w:ascii="Arial" w:hAnsi="Arial" w:cs="Arial"/>
      <w:sz w:val="22"/>
      <w:szCs w:val="22"/>
      <w:lang w:val="x-none" w:eastAsia="en-US"/>
    </w:rPr>
  </w:style>
  <w:style w:type="paragraph" w:customStyle="1" w:styleId="Letteredlist">
    <w:name w:val="Lettered list"/>
    <w:basedOn w:val="Body"/>
    <w:link w:val="LetteredlistChar"/>
    <w:qFormat/>
    <w:rsid w:val="00300E6D"/>
    <w:pPr>
      <w:numPr>
        <w:numId w:val="2"/>
      </w:numPr>
    </w:pPr>
  </w:style>
  <w:style w:type="character" w:customStyle="1" w:styleId="Sub-bulletChar">
    <w:name w:val="Sub-bullet Char"/>
    <w:basedOn w:val="BodyChar"/>
    <w:link w:val="Sub-bullet"/>
    <w:locked/>
    <w:rsid w:val="00C0413B"/>
    <w:rPr>
      <w:rFonts w:ascii="Arial" w:hAnsi="Arial" w:cs="Arial"/>
      <w:sz w:val="22"/>
      <w:szCs w:val="22"/>
      <w:lang w:val="x-none" w:eastAsia="en-US"/>
    </w:rPr>
  </w:style>
  <w:style w:type="paragraph" w:customStyle="1" w:styleId="Numerallist">
    <w:name w:val="Numeral list"/>
    <w:basedOn w:val="Body"/>
    <w:link w:val="NumerallistChar"/>
    <w:qFormat/>
    <w:rsid w:val="00300E6D"/>
    <w:pPr>
      <w:numPr>
        <w:numId w:val="3"/>
      </w:numPr>
      <w:ind w:hanging="153"/>
    </w:pPr>
  </w:style>
  <w:style w:type="character" w:customStyle="1" w:styleId="LetteredlistChar">
    <w:name w:val="Lettered list Char"/>
    <w:basedOn w:val="BodyChar"/>
    <w:link w:val="Letteredlist"/>
    <w:locked/>
    <w:rsid w:val="00300E6D"/>
    <w:rPr>
      <w:rFonts w:ascii="Arial" w:hAnsi="Arial" w:cs="Arial"/>
      <w:sz w:val="22"/>
      <w:szCs w:val="22"/>
      <w:lang w:val="x-none" w:eastAsia="en-US"/>
    </w:rPr>
  </w:style>
  <w:style w:type="paragraph" w:customStyle="1" w:styleId="Numberedlist">
    <w:name w:val="Numbered list"/>
    <w:basedOn w:val="Body"/>
    <w:link w:val="NumberedlistChar"/>
    <w:qFormat/>
    <w:rsid w:val="00300E6D"/>
    <w:pPr>
      <w:numPr>
        <w:numId w:val="4"/>
      </w:numPr>
    </w:pPr>
  </w:style>
  <w:style w:type="character" w:customStyle="1" w:styleId="NumerallistChar">
    <w:name w:val="Numeral list Char"/>
    <w:basedOn w:val="BodyChar"/>
    <w:link w:val="Numerallist"/>
    <w:locked/>
    <w:rsid w:val="00300E6D"/>
    <w:rPr>
      <w:rFonts w:ascii="Arial" w:hAnsi="Arial" w:cs="Arial"/>
      <w:sz w:val="22"/>
      <w:szCs w:val="22"/>
      <w:lang w:val="x-none" w:eastAsia="en-US"/>
    </w:rPr>
  </w:style>
  <w:style w:type="character" w:customStyle="1" w:styleId="subscript">
    <w:name w:val="subscript"/>
    <w:basedOn w:val="DefaultParagraphFont"/>
    <w:uiPriority w:val="1"/>
    <w:qFormat/>
    <w:rsid w:val="00300E6D"/>
    <w:rPr>
      <w:rFonts w:cs="Times New Roman"/>
      <w:vertAlign w:val="subscript"/>
    </w:rPr>
  </w:style>
  <w:style w:type="character" w:customStyle="1" w:styleId="NumberedlistChar">
    <w:name w:val="Numbered list Char"/>
    <w:basedOn w:val="BodyChar"/>
    <w:link w:val="Numberedlist"/>
    <w:locked/>
    <w:rsid w:val="00300E6D"/>
    <w:rPr>
      <w:rFonts w:ascii="Arial" w:hAnsi="Arial" w:cs="Arial"/>
      <w:sz w:val="22"/>
      <w:szCs w:val="22"/>
      <w:lang w:val="x-none" w:eastAsia="en-US"/>
    </w:rPr>
  </w:style>
  <w:style w:type="character" w:customStyle="1" w:styleId="superscript">
    <w:name w:val="superscript"/>
    <w:basedOn w:val="DefaultParagraphFont"/>
    <w:uiPriority w:val="1"/>
    <w:qFormat/>
    <w:rsid w:val="00300E6D"/>
    <w:rPr>
      <w:rFonts w:cs="Times New Roman"/>
      <w:vertAlign w:val="superscript"/>
    </w:rPr>
  </w:style>
  <w:style w:type="paragraph" w:styleId="NoSpacing">
    <w:name w:val="No Spacing"/>
    <w:uiPriority w:val="1"/>
    <w:locked/>
    <w:rsid w:val="009B0C97"/>
    <w:rPr>
      <w:rFonts w:ascii="Calibri" w:hAnsi="Calibri"/>
      <w:sz w:val="22"/>
      <w:szCs w:val="22"/>
      <w:lang w:eastAsia="en-US"/>
    </w:rPr>
  </w:style>
  <w:style w:type="paragraph" w:styleId="BodyText">
    <w:name w:val="Body Text"/>
    <w:basedOn w:val="Normal"/>
    <w:link w:val="BodyTextChar"/>
    <w:uiPriority w:val="1"/>
    <w:qFormat/>
    <w:locked/>
    <w:rsid w:val="00453F54"/>
    <w:pPr>
      <w:spacing w:after="0" w:line="240" w:lineRule="auto"/>
    </w:pPr>
    <w:rPr>
      <w:rFonts w:ascii="Arial" w:eastAsia="MS ??" w:hAnsi="Arial" w:cs="Arial"/>
      <w:sz w:val="20"/>
      <w:szCs w:val="20"/>
    </w:rPr>
  </w:style>
  <w:style w:type="character" w:customStyle="1" w:styleId="BodyTextChar">
    <w:name w:val="Body Text Char"/>
    <w:basedOn w:val="DefaultParagraphFont"/>
    <w:link w:val="BodyText"/>
    <w:uiPriority w:val="1"/>
    <w:locked/>
    <w:rsid w:val="00453F54"/>
    <w:rPr>
      <w:rFonts w:ascii="Arial" w:eastAsia="MS ??" w:hAnsi="Arial" w:cs="Arial"/>
      <w:lang w:val="x-none" w:eastAsia="en-US"/>
    </w:rPr>
  </w:style>
  <w:style w:type="paragraph" w:customStyle="1" w:styleId="TableHead">
    <w:name w:val="Table Head"/>
    <w:basedOn w:val="DSBasic"/>
    <w:link w:val="TableHeadChar"/>
    <w:qFormat/>
    <w:rsid w:val="00453F54"/>
    <w:pPr>
      <w:spacing w:before="60" w:after="60"/>
    </w:pPr>
    <w:rPr>
      <w:b/>
      <w:color w:val="FFFFFF" w:themeColor="background1"/>
    </w:rPr>
  </w:style>
  <w:style w:type="character" w:customStyle="1" w:styleId="TableHeadChar">
    <w:name w:val="Table Head Char"/>
    <w:basedOn w:val="DSBasicChar"/>
    <w:link w:val="TableHead"/>
    <w:locked/>
    <w:rsid w:val="00453F54"/>
    <w:rPr>
      <w:rFonts w:ascii="Arial" w:hAnsi="Arial" w:cs="Times New Roman"/>
      <w:b/>
      <w:color w:val="FFFFFF" w:themeColor="background1"/>
      <w:sz w:val="22"/>
      <w:szCs w:val="22"/>
      <w:lang w:val="x-none" w:eastAsia="en-US"/>
    </w:rPr>
  </w:style>
  <w:style w:type="paragraph" w:customStyle="1" w:styleId="Weblink0">
    <w:name w:val="Weblink"/>
    <w:basedOn w:val="Body"/>
    <w:link w:val="WeblinkChar0"/>
    <w:qFormat/>
    <w:rsid w:val="00274A28"/>
    <w:rPr>
      <w:color w:val="4A4A4A"/>
      <w:u w:val="single"/>
    </w:rPr>
  </w:style>
  <w:style w:type="character" w:customStyle="1" w:styleId="WeblinkChar0">
    <w:name w:val="Weblink Char"/>
    <w:basedOn w:val="BodyChar"/>
    <w:link w:val="Weblink0"/>
    <w:locked/>
    <w:rsid w:val="00274A28"/>
    <w:rPr>
      <w:rFonts w:ascii="Arial" w:hAnsi="Arial" w:cs="Arial"/>
      <w:color w:val="4A4A4A"/>
      <w:sz w:val="22"/>
      <w:szCs w:val="22"/>
      <w:u w:val="single"/>
      <w:lang w:val="x-none" w:eastAsia="en-US"/>
    </w:rPr>
  </w:style>
  <w:style w:type="paragraph" w:customStyle="1" w:styleId="Style5">
    <w:name w:val="Style5"/>
    <w:basedOn w:val="Normal"/>
    <w:uiPriority w:val="99"/>
    <w:rsid w:val="004F036B"/>
    <w:pPr>
      <w:widowControl w:val="0"/>
      <w:autoSpaceDE w:val="0"/>
      <w:autoSpaceDN w:val="0"/>
      <w:adjustRightInd w:val="0"/>
      <w:spacing w:after="0" w:line="254" w:lineRule="exact"/>
    </w:pPr>
    <w:rPr>
      <w:rFonts w:ascii="Microsoft Sans Serif" w:hAnsi="Microsoft Sans Serif" w:cs="Microsoft Sans Serif"/>
      <w:sz w:val="24"/>
      <w:szCs w:val="24"/>
      <w:lang w:eastAsia="en-GB"/>
    </w:rPr>
  </w:style>
  <w:style w:type="character" w:customStyle="1" w:styleId="FontStyle14">
    <w:name w:val="Font Style14"/>
    <w:uiPriority w:val="99"/>
    <w:rsid w:val="004F036B"/>
    <w:rPr>
      <w:rFonts w:ascii="Microsoft Sans Serif" w:hAnsi="Microsoft Sans Serif" w:cs="Microsoft Sans Serif"/>
      <w:b/>
      <w:bCs/>
      <w:sz w:val="18"/>
      <w:szCs w:val="18"/>
    </w:rPr>
  </w:style>
  <w:style w:type="paragraph" w:customStyle="1" w:styleId="Default">
    <w:name w:val="Default"/>
    <w:rsid w:val="004F036B"/>
    <w:pPr>
      <w:autoSpaceDE w:val="0"/>
      <w:autoSpaceDN w:val="0"/>
      <w:adjustRightInd w:val="0"/>
    </w:pPr>
    <w:rPr>
      <w:rFonts w:ascii="Book Antiqua" w:eastAsiaTheme="minorHAnsi" w:hAnsi="Book Antiqua" w:cs="Book Antiqua"/>
      <w:color w:val="000000"/>
      <w:sz w:val="24"/>
      <w:szCs w:val="24"/>
      <w:lang w:eastAsia="en-US"/>
    </w:rPr>
  </w:style>
  <w:style w:type="character" w:customStyle="1" w:styleId="Style1">
    <w:name w:val="Style1"/>
    <w:basedOn w:val="Hyperlink"/>
    <w:uiPriority w:val="1"/>
    <w:rsid w:val="00C67309"/>
    <w:rPr>
      <w:rFonts w:cs="Times New Roman"/>
      <w:color w:val="4BACC6" w:themeColor="accent5"/>
      <w:sz w:val="22"/>
      <w:szCs w:val="22"/>
      <w:u w:val="dotted"/>
    </w:rPr>
  </w:style>
  <w:style w:type="character" w:customStyle="1" w:styleId="Style2">
    <w:name w:val="Style2"/>
    <w:basedOn w:val="Style1"/>
    <w:uiPriority w:val="1"/>
    <w:rsid w:val="00994C80"/>
    <w:rPr>
      <w:rFonts w:cs="Times New Roman"/>
      <w:color w:val="4BACC6" w:themeColor="accent5"/>
      <w:sz w:val="22"/>
      <w:szCs w:val="22"/>
      <w:u w:val="dotted"/>
    </w:rPr>
  </w:style>
  <w:style w:type="paragraph" w:customStyle="1" w:styleId="Maincontentbodytext">
    <w:name w:val="Main content: body text"/>
    <w:basedOn w:val="Normal"/>
    <w:rsid w:val="00B3706A"/>
    <w:rPr>
      <w:rFonts w:asciiTheme="minorHAnsi" w:eastAsiaTheme="minorHAnsi" w:hAnsiTheme="minorHAnsi" w:cstheme="minorBidi"/>
    </w:rPr>
  </w:style>
  <w:style w:type="paragraph" w:customStyle="1" w:styleId="Tabletextblack">
    <w:name w:val="Table text: black"/>
    <w:basedOn w:val="Normal"/>
    <w:rsid w:val="00B3706A"/>
    <w:rPr>
      <w:rFonts w:asciiTheme="minorHAnsi" w:eastAsiaTheme="minorHAnsi" w:hAnsiTheme="minorHAnsi" w:cstheme="minorBidi"/>
    </w:rPr>
  </w:style>
  <w:style w:type="character" w:customStyle="1" w:styleId="Internalhyperlink">
    <w:name w:val="Internal_hyperlink"/>
    <w:basedOn w:val="Style2"/>
    <w:uiPriority w:val="1"/>
    <w:rsid w:val="000F0840"/>
    <w:rPr>
      <w:rFonts w:cs="Times New Roman"/>
      <w:color w:val="4BACC6" w:themeColor="accent5"/>
      <w:sz w:val="22"/>
      <w:szCs w:val="22"/>
      <w:u w:val="dotted"/>
    </w:rPr>
  </w:style>
  <w:style w:type="character" w:customStyle="1" w:styleId="CAIELink">
    <w:name w:val="CAIE Link"/>
    <w:basedOn w:val="Strong"/>
    <w:uiPriority w:val="1"/>
    <w:rsid w:val="00E30464"/>
    <w:rPr>
      <w:rFonts w:ascii="Arial" w:hAnsi="Arial" w:cs="Times New Roman" w:hint="default"/>
      <w:b/>
      <w:bCs/>
      <w:sz w:val="20"/>
    </w:rPr>
  </w:style>
  <w:style w:type="character" w:styleId="PlaceholderText">
    <w:name w:val="Placeholder Text"/>
    <w:basedOn w:val="DefaultParagraphFont"/>
    <w:uiPriority w:val="99"/>
    <w:semiHidden/>
    <w:locked/>
    <w:rsid w:val="00920881"/>
    <w:rPr>
      <w:color w:val="808080"/>
    </w:rPr>
  </w:style>
  <w:style w:type="paragraph" w:customStyle="1" w:styleId="paragraph">
    <w:name w:val="paragraph"/>
    <w:basedOn w:val="Normal"/>
    <w:rsid w:val="005067E4"/>
    <w:pPr>
      <w:spacing w:before="100" w:beforeAutospacing="1" w:after="100" w:afterAutospacing="1" w:line="240" w:lineRule="auto"/>
    </w:pPr>
    <w:rPr>
      <w:rFonts w:ascii="Times New Roman" w:hAnsi="Times New Roman"/>
      <w:sz w:val="24"/>
      <w:szCs w:val="24"/>
      <w:lang w:eastAsia="ja-JP"/>
    </w:rPr>
  </w:style>
  <w:style w:type="character" w:customStyle="1" w:styleId="normaltextrun">
    <w:name w:val="normaltextrun"/>
    <w:basedOn w:val="DefaultParagraphFont"/>
    <w:rsid w:val="005067E4"/>
  </w:style>
  <w:style w:type="character" w:customStyle="1" w:styleId="eop">
    <w:name w:val="eop"/>
    <w:basedOn w:val="DefaultParagraphFont"/>
    <w:rsid w:val="005067E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37089581">
      <w:marLeft w:val="0"/>
      <w:marRight w:val="0"/>
      <w:marTop w:val="0"/>
      <w:marBottom w:val="0"/>
      <w:divBdr>
        <w:top w:val="none" w:sz="0" w:space="0" w:color="auto"/>
        <w:left w:val="none" w:sz="0" w:space="0" w:color="auto"/>
        <w:bottom w:val="none" w:sz="0" w:space="0" w:color="auto"/>
        <w:right w:val="none" w:sz="0" w:space="0" w:color="auto"/>
      </w:divBdr>
    </w:div>
    <w:div w:id="1697392372">
      <w:bodyDiv w:val="1"/>
      <w:marLeft w:val="0"/>
      <w:marRight w:val="0"/>
      <w:marTop w:val="0"/>
      <w:marBottom w:val="0"/>
      <w:divBdr>
        <w:top w:val="none" w:sz="0" w:space="0" w:color="auto"/>
        <w:left w:val="none" w:sz="0" w:space="0" w:color="auto"/>
        <w:bottom w:val="none" w:sz="0" w:space="0" w:color="auto"/>
        <w:right w:val="none" w:sz="0" w:space="0" w:color="auto"/>
      </w:divBdr>
      <w:divsChild>
        <w:div w:id="505436582">
          <w:marLeft w:val="0"/>
          <w:marRight w:val="0"/>
          <w:marTop w:val="0"/>
          <w:marBottom w:val="0"/>
          <w:divBdr>
            <w:top w:val="none" w:sz="0" w:space="0" w:color="auto"/>
            <w:left w:val="none" w:sz="0" w:space="0" w:color="auto"/>
            <w:bottom w:val="none" w:sz="0" w:space="0" w:color="auto"/>
            <w:right w:val="none" w:sz="0" w:space="0" w:color="auto"/>
          </w:divBdr>
        </w:div>
        <w:div w:id="1379161669">
          <w:marLeft w:val="0"/>
          <w:marRight w:val="0"/>
          <w:marTop w:val="0"/>
          <w:marBottom w:val="0"/>
          <w:divBdr>
            <w:top w:val="none" w:sz="0" w:space="0" w:color="auto"/>
            <w:left w:val="none" w:sz="0" w:space="0" w:color="auto"/>
            <w:bottom w:val="none" w:sz="0" w:space="0" w:color="auto"/>
            <w:right w:val="none" w:sz="0" w:space="0" w:color="auto"/>
          </w:divBdr>
        </w:div>
        <w:div w:id="1204713457">
          <w:marLeft w:val="0"/>
          <w:marRight w:val="0"/>
          <w:marTop w:val="0"/>
          <w:marBottom w:val="0"/>
          <w:divBdr>
            <w:top w:val="none" w:sz="0" w:space="0" w:color="auto"/>
            <w:left w:val="none" w:sz="0" w:space="0" w:color="auto"/>
            <w:bottom w:val="none" w:sz="0" w:space="0" w:color="auto"/>
            <w:right w:val="none" w:sz="0" w:space="0" w:color="auto"/>
          </w:divBdr>
        </w:div>
        <w:div w:id="278028599">
          <w:marLeft w:val="0"/>
          <w:marRight w:val="0"/>
          <w:marTop w:val="0"/>
          <w:marBottom w:val="0"/>
          <w:divBdr>
            <w:top w:val="none" w:sz="0" w:space="0" w:color="auto"/>
            <w:left w:val="none" w:sz="0" w:space="0" w:color="auto"/>
            <w:bottom w:val="none" w:sz="0" w:space="0" w:color="auto"/>
            <w:right w:val="none" w:sz="0" w:space="0" w:color="auto"/>
          </w:divBdr>
        </w:div>
        <w:div w:id="567032201">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6.png"/><Relationship Id="rId26" Type="http://schemas.openxmlformats.org/officeDocument/2006/relationships/image" Target="media/image9.png"/><Relationship Id="rId39" Type="http://schemas.openxmlformats.org/officeDocument/2006/relationships/image" Target="media/image22.png"/><Relationship Id="rId21" Type="http://schemas.openxmlformats.org/officeDocument/2006/relationships/header" Target="header3.xml"/><Relationship Id="rId34" Type="http://schemas.openxmlformats.org/officeDocument/2006/relationships/image" Target="media/image17.png"/><Relationship Id="rId42" Type="http://schemas.openxmlformats.org/officeDocument/2006/relationships/image" Target="media/image25.png"/><Relationship Id="rId47" Type="http://schemas.openxmlformats.org/officeDocument/2006/relationships/image" Target="media/image30.png"/><Relationship Id="rId50" Type="http://schemas.openxmlformats.org/officeDocument/2006/relationships/image" Target="media/image33.png"/><Relationship Id="rId55" Type="http://schemas.openxmlformats.org/officeDocument/2006/relationships/image" Target="media/image38.png"/><Relationship Id="rId63" Type="http://schemas.openxmlformats.org/officeDocument/2006/relationships/image" Target="media/image46.png"/><Relationship Id="rId68" Type="http://schemas.openxmlformats.org/officeDocument/2006/relationships/image" Target="media/image51.png"/><Relationship Id="rId76" Type="http://schemas.openxmlformats.org/officeDocument/2006/relationships/image" Target="media/image59.png"/><Relationship Id="rId84" Type="http://schemas.openxmlformats.org/officeDocument/2006/relationships/image" Target="media/image67.png"/><Relationship Id="rId89" Type="http://schemas.openxmlformats.org/officeDocument/2006/relationships/header" Target="header5.xml"/><Relationship Id="rId7" Type="http://schemas.openxmlformats.org/officeDocument/2006/relationships/styles" Target="styles.xml"/><Relationship Id="rId71" Type="http://schemas.openxmlformats.org/officeDocument/2006/relationships/image" Target="media/image54.png"/><Relationship Id="rId92"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4.png"/><Relationship Id="rId29" Type="http://schemas.openxmlformats.org/officeDocument/2006/relationships/image" Target="media/image12.png"/><Relationship Id="rId11" Type="http://schemas.openxmlformats.org/officeDocument/2006/relationships/endnotes" Target="endnotes.xml"/><Relationship Id="rId24" Type="http://schemas.openxmlformats.org/officeDocument/2006/relationships/footer" Target="footer3.xml"/><Relationship Id="rId32" Type="http://schemas.openxmlformats.org/officeDocument/2006/relationships/image" Target="media/image15.png"/><Relationship Id="rId37" Type="http://schemas.openxmlformats.org/officeDocument/2006/relationships/image" Target="media/image20.png"/><Relationship Id="rId40" Type="http://schemas.openxmlformats.org/officeDocument/2006/relationships/image" Target="media/image23.png"/><Relationship Id="rId45" Type="http://schemas.openxmlformats.org/officeDocument/2006/relationships/image" Target="media/image28.png"/><Relationship Id="rId53" Type="http://schemas.openxmlformats.org/officeDocument/2006/relationships/image" Target="media/image36.png"/><Relationship Id="rId58" Type="http://schemas.openxmlformats.org/officeDocument/2006/relationships/image" Target="media/image41.png"/><Relationship Id="rId66" Type="http://schemas.openxmlformats.org/officeDocument/2006/relationships/image" Target="media/image49.png"/><Relationship Id="rId74" Type="http://schemas.openxmlformats.org/officeDocument/2006/relationships/image" Target="media/image57.png"/><Relationship Id="rId79" Type="http://schemas.openxmlformats.org/officeDocument/2006/relationships/image" Target="media/image62.png"/><Relationship Id="rId87" Type="http://schemas.openxmlformats.org/officeDocument/2006/relationships/hyperlink" Target="mailto:info@cambridgeinternational.org" TargetMode="External"/><Relationship Id="rId5" Type="http://schemas.openxmlformats.org/officeDocument/2006/relationships/customXml" Target="../customXml/item5.xml"/><Relationship Id="rId61" Type="http://schemas.openxmlformats.org/officeDocument/2006/relationships/image" Target="media/image44.png"/><Relationship Id="rId82" Type="http://schemas.openxmlformats.org/officeDocument/2006/relationships/image" Target="media/image65.png"/><Relationship Id="rId90" Type="http://schemas.openxmlformats.org/officeDocument/2006/relationships/header" Target="header6.xml"/><Relationship Id="rId19" Type="http://schemas.openxmlformats.org/officeDocument/2006/relationships/image" Target="media/image7.png"/><Relationship Id="rId14" Type="http://schemas.openxmlformats.org/officeDocument/2006/relationships/header" Target="header1.xml"/><Relationship Id="rId22" Type="http://schemas.openxmlformats.org/officeDocument/2006/relationships/header" Target="header4.xml"/><Relationship Id="rId27" Type="http://schemas.openxmlformats.org/officeDocument/2006/relationships/image" Target="media/image10.png"/><Relationship Id="rId30" Type="http://schemas.openxmlformats.org/officeDocument/2006/relationships/image" Target="media/image13.png"/><Relationship Id="rId35" Type="http://schemas.openxmlformats.org/officeDocument/2006/relationships/image" Target="media/image18.png"/><Relationship Id="rId43" Type="http://schemas.openxmlformats.org/officeDocument/2006/relationships/image" Target="media/image26.png"/><Relationship Id="rId48" Type="http://schemas.openxmlformats.org/officeDocument/2006/relationships/image" Target="media/image31.png"/><Relationship Id="rId56" Type="http://schemas.openxmlformats.org/officeDocument/2006/relationships/image" Target="media/image39.png"/><Relationship Id="rId64" Type="http://schemas.openxmlformats.org/officeDocument/2006/relationships/image" Target="media/image47.png"/><Relationship Id="rId69" Type="http://schemas.openxmlformats.org/officeDocument/2006/relationships/image" Target="media/image52.png"/><Relationship Id="rId77" Type="http://schemas.openxmlformats.org/officeDocument/2006/relationships/image" Target="media/image60.png"/><Relationship Id="rId8" Type="http://schemas.openxmlformats.org/officeDocument/2006/relationships/settings" Target="settings.xml"/><Relationship Id="rId51" Type="http://schemas.openxmlformats.org/officeDocument/2006/relationships/image" Target="media/image34.png"/><Relationship Id="rId72" Type="http://schemas.openxmlformats.org/officeDocument/2006/relationships/image" Target="media/image55.png"/><Relationship Id="rId80" Type="http://schemas.openxmlformats.org/officeDocument/2006/relationships/image" Target="media/image63.png"/><Relationship Id="rId85" Type="http://schemas.openxmlformats.org/officeDocument/2006/relationships/image" Target="media/image68.png"/><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image" Target="media/image1.jpg"/><Relationship Id="rId17" Type="http://schemas.openxmlformats.org/officeDocument/2006/relationships/image" Target="media/image5.png"/><Relationship Id="rId25" Type="http://schemas.openxmlformats.org/officeDocument/2006/relationships/image" Target="media/image8.png"/><Relationship Id="rId33" Type="http://schemas.openxmlformats.org/officeDocument/2006/relationships/image" Target="media/image16.png"/><Relationship Id="rId38" Type="http://schemas.openxmlformats.org/officeDocument/2006/relationships/image" Target="media/image21.png"/><Relationship Id="rId46" Type="http://schemas.openxmlformats.org/officeDocument/2006/relationships/image" Target="media/image29.png"/><Relationship Id="rId59" Type="http://schemas.openxmlformats.org/officeDocument/2006/relationships/image" Target="media/image42.png"/><Relationship Id="rId67" Type="http://schemas.openxmlformats.org/officeDocument/2006/relationships/image" Target="media/image50.png"/><Relationship Id="rId20" Type="http://schemas.openxmlformats.org/officeDocument/2006/relationships/header" Target="header2.xml"/><Relationship Id="rId41" Type="http://schemas.openxmlformats.org/officeDocument/2006/relationships/image" Target="media/image24.png"/><Relationship Id="rId54" Type="http://schemas.openxmlformats.org/officeDocument/2006/relationships/image" Target="media/image37.png"/><Relationship Id="rId62" Type="http://schemas.openxmlformats.org/officeDocument/2006/relationships/image" Target="media/image45.png"/><Relationship Id="rId70" Type="http://schemas.openxmlformats.org/officeDocument/2006/relationships/image" Target="media/image53.png"/><Relationship Id="rId75" Type="http://schemas.openxmlformats.org/officeDocument/2006/relationships/image" Target="media/image58.png"/><Relationship Id="rId83" Type="http://schemas.openxmlformats.org/officeDocument/2006/relationships/image" Target="media/image66.png"/><Relationship Id="rId88" Type="http://schemas.openxmlformats.org/officeDocument/2006/relationships/hyperlink" Target="http://www.cambridgeinternational.org" TargetMode="External"/><Relationship Id="rId91"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2.xml"/><Relationship Id="rId28" Type="http://schemas.openxmlformats.org/officeDocument/2006/relationships/image" Target="media/image11.png"/><Relationship Id="rId36" Type="http://schemas.openxmlformats.org/officeDocument/2006/relationships/image" Target="media/image19.png"/><Relationship Id="rId49" Type="http://schemas.openxmlformats.org/officeDocument/2006/relationships/image" Target="media/image32.png"/><Relationship Id="rId57" Type="http://schemas.openxmlformats.org/officeDocument/2006/relationships/image" Target="media/image40.png"/><Relationship Id="rId10" Type="http://schemas.openxmlformats.org/officeDocument/2006/relationships/footnotes" Target="footnotes.xml"/><Relationship Id="rId31" Type="http://schemas.openxmlformats.org/officeDocument/2006/relationships/image" Target="media/image14.png"/><Relationship Id="rId44" Type="http://schemas.openxmlformats.org/officeDocument/2006/relationships/image" Target="media/image27.png"/><Relationship Id="rId52" Type="http://schemas.openxmlformats.org/officeDocument/2006/relationships/image" Target="media/image35.png"/><Relationship Id="rId60" Type="http://schemas.openxmlformats.org/officeDocument/2006/relationships/image" Target="media/image43.png"/><Relationship Id="rId65" Type="http://schemas.openxmlformats.org/officeDocument/2006/relationships/image" Target="media/image48.png"/><Relationship Id="rId73" Type="http://schemas.openxmlformats.org/officeDocument/2006/relationships/image" Target="media/image56.png"/><Relationship Id="rId78" Type="http://schemas.openxmlformats.org/officeDocument/2006/relationships/image" Target="media/image61.png"/><Relationship Id="rId81" Type="http://schemas.openxmlformats.org/officeDocument/2006/relationships/image" Target="media/image64.png"/><Relationship Id="rId86" Type="http://schemas.openxmlformats.org/officeDocument/2006/relationships/image" Target="media/image69.png"/><Relationship Id="rId4" Type="http://schemas.openxmlformats.org/officeDocument/2006/relationships/customXml" Target="../customXml/item4.xml"/><Relationship Id="rId9" Type="http://schemas.openxmlformats.org/officeDocument/2006/relationships/webSettings" Target="webSettings.xml"/></Relationships>
</file>

<file path=word/_rels/footer1.xml.rels><?xml version="1.0" encoding="UTF-8" standalone="yes"?>
<Relationships xmlns="http://schemas.openxmlformats.org/package/2006/relationships"><Relationship Id="rId1" Type="http://schemas.openxmlformats.org/officeDocument/2006/relationships/image" Target="media/image3.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7VPTP7ZE6X33-1933993375-331</_dlc_DocId>
    <_dlc_DocIdUrl xmlns="9ad1216b-cdc1-40e2-a0c2-94597fd44697">
      <Url>https://cambridgeorg.sharepoint.com/sites/cie/education/pd/Curriculum_Support/_layouts/15/DocIdRedir.aspx?ID=7VPTP7ZE6X33-1933993375-331</Url>
      <Description>7VPTP7ZE6X33-1933993375-331</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370FC16EDE49814FBBE83568B9FA2901" ma:contentTypeVersion="12" ma:contentTypeDescription="Create a new document." ma:contentTypeScope="" ma:versionID="126c79837039b0c4cae5fd96724c61a3">
  <xsd:schema xmlns:xsd="http://www.w3.org/2001/XMLSchema" xmlns:xs="http://www.w3.org/2001/XMLSchema" xmlns:p="http://schemas.microsoft.com/office/2006/metadata/properties" xmlns:ns2="9ad1216b-cdc1-40e2-a0c2-94597fd44697" xmlns:ns3="3fcf4a81-aca0-43b6-bff7-87efdc296efa" targetNamespace="http://schemas.microsoft.com/office/2006/metadata/properties" ma:root="true" ma:fieldsID="2bf71f683afee526755965e9abd0d947" ns2:_="" ns3:_="">
    <xsd:import namespace="9ad1216b-cdc1-40e2-a0c2-94597fd44697"/>
    <xsd:import namespace="3fcf4a81-aca0-43b6-bff7-87efdc296ef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ServiceObjectDetectorVersions" minOccurs="0"/>
                <xsd:element ref="ns3:MediaLengthInSeconds" minOccurs="0"/>
                <xsd:element ref="ns2:SharedWithUsers" minOccurs="0"/>
                <xsd:element ref="ns2:SharedWithDetail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cf4a81-aca0-43b6-bff7-87efdc296ef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AF5171-C757-4FF5-AFE2-A9005AC60190}">
  <ds:schemaRefs>
    <ds:schemaRef ds:uri="http://schemas.microsoft.com/sharepoint/events"/>
  </ds:schemaRefs>
</ds:datastoreItem>
</file>

<file path=customXml/itemProps2.xml><?xml version="1.0" encoding="utf-8"?>
<ds:datastoreItem xmlns:ds="http://schemas.openxmlformats.org/officeDocument/2006/customXml" ds:itemID="{1A50B2EE-6B89-4BB2-8C83-72907AA5BDE7}">
  <ds:schemaRefs>
    <ds:schemaRef ds:uri="http://schemas.openxmlformats.org/officeDocument/2006/bibliography"/>
  </ds:schemaRefs>
</ds:datastoreItem>
</file>

<file path=customXml/itemProps3.xml><?xml version="1.0" encoding="utf-8"?>
<ds:datastoreItem xmlns:ds="http://schemas.openxmlformats.org/officeDocument/2006/customXml" ds:itemID="{C378AC29-C65A-48AC-960B-01D0CB6C89CB}">
  <ds:schemaRefs>
    <ds:schemaRef ds:uri="http://purl.org/dc/terms/"/>
    <ds:schemaRef ds:uri="http://schemas.openxmlformats.org/package/2006/metadata/core-properties"/>
    <ds:schemaRef ds:uri="http://purl.org/dc/dcmitype/"/>
    <ds:schemaRef ds:uri="http://schemas.microsoft.com/office/infopath/2007/PartnerControls"/>
    <ds:schemaRef ds:uri="3fcf4a81-aca0-43b6-bff7-87efdc296efa"/>
    <ds:schemaRef ds:uri="http://purl.org/dc/elements/1.1/"/>
    <ds:schemaRef ds:uri="http://schemas.microsoft.com/office/2006/documentManagement/types"/>
    <ds:schemaRef ds:uri="9ad1216b-cdc1-40e2-a0c2-94597fd44697"/>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988753CE-B931-4578-AEF6-B61F508449E8}">
  <ds:schemaRefs>
    <ds:schemaRef ds:uri="http://schemas.microsoft.com/sharepoint/v3/contenttype/forms"/>
  </ds:schemaRefs>
</ds:datastoreItem>
</file>

<file path=customXml/itemProps5.xml><?xml version="1.0" encoding="utf-8"?>
<ds:datastoreItem xmlns:ds="http://schemas.openxmlformats.org/officeDocument/2006/customXml" ds:itemID="{1CAA2DB5-BF81-429A-B4CD-C27E5365E7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d1216b-cdc1-40e2-a0c2-94597fd44697"/>
    <ds:schemaRef ds:uri="3fcf4a81-aca0-43b6-bff7-87efdc296e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5d6cc78-71b9-42e6-aa2a-b9889a0f080f}" enabled="0" method="" siteId="{75d6cc78-71b9-42e6-aa2a-b9889a0f080f}" removed="1"/>
</clbl:labelList>
</file>

<file path=docProps/app.xml><?xml version="1.0" encoding="utf-8"?>
<Properties xmlns="http://schemas.openxmlformats.org/officeDocument/2006/extended-properties" xmlns:vt="http://schemas.openxmlformats.org/officeDocument/2006/docPropsVTypes">
  <Template>Normal</Template>
  <TotalTime>0</TotalTime>
  <Pages>28</Pages>
  <Words>4041</Words>
  <Characters>22411</Characters>
  <Application>Microsoft Office Word</Application>
  <DocSecurity>0</DocSecurity>
  <Lines>186</Lines>
  <Paragraphs>52</Paragraphs>
  <ScaleCrop>false</ScaleCrop>
  <HeadingPairs>
    <vt:vector size="2" baseType="variant">
      <vt:variant>
        <vt:lpstr>Title</vt:lpstr>
      </vt:variant>
      <vt:variant>
        <vt:i4>1</vt:i4>
      </vt:variant>
    </vt:vector>
  </HeadingPairs>
  <TitlesOfParts>
    <vt:vector size="1" baseType="lpstr">
      <vt:lpstr>Cambridge International AS &amp; A Level</vt:lpstr>
    </vt:vector>
  </TitlesOfParts>
  <LinksUpToDate>false</LinksUpToDate>
  <CharactersWithSpaces>26400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Cambridge International AS &amp; A Level</dc:title>
  <dc:creator/>
  <cp:lastModifiedBy/>
  <cp:revision>1</cp:revision>
  <dcterms:created xsi:type="dcterms:W3CDTF">2023-11-13T08:45:00Z</dcterms:created>
  <dcterms:modified xsi:type="dcterms:W3CDTF">2023-11-13T12:45:00Z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0x010100370FC16EDE49814FBBE83568B9FA2901</vt:lpwstr>
  </property>
  <property fmtid="{D5CDD505-2E9C-101B-9397-08002B2CF9AE}" pid="3" name="_dlc_DocIdItemGuid">
    <vt:lpwstr>ded080d4-ea59-4e06-9d4f-d19a2f4b9616</vt:lpwstr>
  </property>
  <property fmtid="{D5CDD505-2E9C-101B-9397-08002B2CF9AE}" pid="4" name="MediaServiceImageTags">
    <vt:lpwstr/>
  </property>
</Properties>
</file>