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96" r:id="rId2"/>
    <p:sldId id="299" r:id="rId3"/>
    <p:sldId id="301" r:id="rId4"/>
    <p:sldId id="298" r:id="rId5"/>
    <p:sldId id="300" r:id="rId6"/>
    <p:sldId id="302" r:id="rId7"/>
    <p:sldId id="303" r:id="rId8"/>
    <p:sldId id="304" r:id="rId9"/>
    <p:sldId id="305" r:id="rId10"/>
    <p:sldId id="306" r:id="rId11"/>
    <p:sldId id="307" r:id="rId12"/>
    <p:sldId id="308" r:id="rId13"/>
    <p:sldId id="309" r:id="rId14"/>
    <p:sldId id="310" r:id="rId15"/>
    <p:sldId id="311" r:id="rId16"/>
    <p:sldId id="312" r:id="rId17"/>
    <p:sldId id="313" r:id="rId18"/>
    <p:sldId id="314" r:id="rId19"/>
    <p:sldId id="315" r:id="rId20"/>
    <p:sldId id="316" r:id="rId21"/>
    <p:sldId id="317" r:id="rId22"/>
    <p:sldId id="318" r:id="rId23"/>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21951"/>
    <a:srgbClr val="0033CC"/>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850" autoAdjust="0"/>
    <p:restoredTop sz="75400" autoAdjust="0"/>
  </p:normalViewPr>
  <p:slideViewPr>
    <p:cSldViewPr snapToGrid="0">
      <p:cViewPr varScale="1">
        <p:scale>
          <a:sx n="87" d="100"/>
          <a:sy n="87" d="100"/>
        </p:scale>
        <p:origin x="1440" y="84"/>
      </p:cViewPr>
      <p:guideLst>
        <p:guide orient="horz" pos="2160"/>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500" cy="50165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902075" y="0"/>
            <a:ext cx="2984500" cy="501650"/>
          </a:xfrm>
          <a:prstGeom prst="rect">
            <a:avLst/>
          </a:prstGeom>
        </p:spPr>
        <p:txBody>
          <a:bodyPr vert="horz" lIns="91440" tIns="45720" rIns="91440" bIns="45720" rtlCol="0"/>
          <a:lstStyle>
            <a:lvl1pPr algn="r">
              <a:defRPr sz="1200"/>
            </a:lvl1pPr>
          </a:lstStyle>
          <a:p>
            <a:fld id="{02F6DA5C-4951-490A-806D-C6E233A1CCC4}" type="datetimeFigureOut">
              <a:rPr lang="en-GB" smtClean="0"/>
              <a:t>11/02/2019</a:t>
            </a:fld>
            <a:endParaRPr lang="en-GB"/>
          </a:p>
        </p:txBody>
      </p:sp>
      <p:sp>
        <p:nvSpPr>
          <p:cNvPr id="4" name="Slide Image Placeholder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8975" y="4821238"/>
            <a:ext cx="5510213" cy="3944937"/>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517063"/>
            <a:ext cx="2984500" cy="50165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902075" y="9517063"/>
            <a:ext cx="2984500" cy="501650"/>
          </a:xfrm>
          <a:prstGeom prst="rect">
            <a:avLst/>
          </a:prstGeom>
        </p:spPr>
        <p:txBody>
          <a:bodyPr vert="horz" lIns="91440" tIns="45720" rIns="91440" bIns="45720" rtlCol="0" anchor="b"/>
          <a:lstStyle>
            <a:lvl1pPr algn="r">
              <a:defRPr sz="1200"/>
            </a:lvl1pPr>
          </a:lstStyle>
          <a:p>
            <a:fld id="{EC591581-0ADF-470F-AAC7-05EDE80DB34F}" type="slidenum">
              <a:rPr lang="en-GB" smtClean="0"/>
              <a:t>‹#›</a:t>
            </a:fld>
            <a:endParaRPr lang="en-GB"/>
          </a:p>
        </p:txBody>
      </p:sp>
    </p:spTree>
    <p:extLst>
      <p:ext uri="{BB962C8B-B14F-4D97-AF65-F5344CB8AC3E}">
        <p14:creationId xmlns:p14="http://schemas.microsoft.com/office/powerpoint/2010/main" val="6206330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EC591581-0ADF-470F-AAC7-05EDE80DB34F}" type="slidenum">
              <a:rPr lang="en-GB" smtClean="0"/>
              <a:t>1</a:t>
            </a:fld>
            <a:endParaRPr lang="en-GB"/>
          </a:p>
        </p:txBody>
      </p:sp>
    </p:spTree>
    <p:extLst>
      <p:ext uri="{BB962C8B-B14F-4D97-AF65-F5344CB8AC3E}">
        <p14:creationId xmlns:p14="http://schemas.microsoft.com/office/powerpoint/2010/main" val="30692778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Teacher Notes: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The box which starts being drawn as the slide is opened takes 30 seconds to complete.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Either discuss after each slide or discuss at the end of the quiz:</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Here, the number of outcomes or ways is found by listing.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How efficient is it to list outcomes if all you need to know is the number of outcomes? Is there a better way?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Do not start to discuss the product rule for counting at this stage, but it is useful to point out the number of outcomes of each object or the number of ways each ‘position’ can be filled. This should help learners to make connections in the investigation that follows.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If any learners are using efficient methods already at this stage and are not writing up full lists or listing at all, ask them to explain to the rest of the class how they worked out their answers.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r>
              <a:rPr lang="en-GB" dirty="0" smtClean="0"/>
              <a:t>Assessment</a:t>
            </a:r>
            <a:r>
              <a:rPr lang="en-GB" baseline="0" dirty="0" smtClean="0"/>
              <a:t> for learning opportunities arise through this Question and Answer process.</a:t>
            </a:r>
          </a:p>
          <a:p>
            <a:endParaRPr lang="en-GB" baseline="0" dirty="0" smtClean="0"/>
          </a:p>
          <a:p>
            <a:r>
              <a:rPr lang="en-GB" baseline="0" dirty="0" smtClean="0"/>
              <a:t>Timing: 10 to 15 minutes.</a:t>
            </a:r>
          </a:p>
          <a:p>
            <a:endParaRPr lang="en-GB"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sym typeface="Webdings"/>
              </a:rPr>
              <a:t>Left</a:t>
            </a:r>
            <a:r>
              <a:rPr lang="en-GB" baseline="0" dirty="0" smtClean="0">
                <a:sym typeface="Webdings"/>
              </a:rPr>
              <a:t> c</a:t>
            </a:r>
            <a:r>
              <a:rPr lang="en-GB" dirty="0" smtClean="0"/>
              <a:t>lick at the end of each slide in order to move to</a:t>
            </a:r>
            <a:r>
              <a:rPr lang="en-GB" baseline="0" dirty="0" smtClean="0"/>
              <a:t> the next slide. The next slide will then start automatically.</a:t>
            </a:r>
          </a:p>
          <a:p>
            <a:pPr marL="0" marR="0" indent="0" algn="l" defTabSz="914400" rtl="0" eaLnBrk="1" fontAlgn="auto" latinLnBrk="0" hangingPunct="1">
              <a:lnSpc>
                <a:spcPct val="100000"/>
              </a:lnSpc>
              <a:spcBef>
                <a:spcPts val="0"/>
              </a:spcBef>
              <a:spcAft>
                <a:spcPts val="0"/>
              </a:spcAft>
              <a:buClrTx/>
              <a:buSzTx/>
              <a:buFontTx/>
              <a:buNone/>
              <a:tabLst/>
              <a:defRPr/>
            </a:pPr>
            <a:endParaRPr lang="en-GB" baseline="0" dirty="0" smtClean="0"/>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aseline="0" dirty="0" smtClean="0"/>
              <a:t> </a:t>
            </a: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next slide</a:t>
            </a: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p>
          <a:p>
            <a:endParaRPr lang="en-GB" dirty="0"/>
          </a:p>
        </p:txBody>
      </p:sp>
      <p:sp>
        <p:nvSpPr>
          <p:cNvPr id="4" name="Slide Number Placeholder 3"/>
          <p:cNvSpPr>
            <a:spLocks noGrp="1"/>
          </p:cNvSpPr>
          <p:nvPr>
            <p:ph type="sldNum" sz="quarter" idx="10"/>
          </p:nvPr>
        </p:nvSpPr>
        <p:spPr/>
        <p:txBody>
          <a:bodyPr/>
          <a:lstStyle/>
          <a:p>
            <a:fld id="{EC591581-0ADF-470F-AAC7-05EDE80DB34F}" type="slidenum">
              <a:rPr lang="en-GB" smtClean="0"/>
              <a:t>2</a:t>
            </a:fld>
            <a:endParaRPr lang="en-GB"/>
          </a:p>
        </p:txBody>
      </p:sp>
    </p:spTree>
    <p:extLst>
      <p:ext uri="{BB962C8B-B14F-4D97-AF65-F5344CB8AC3E}">
        <p14:creationId xmlns:p14="http://schemas.microsoft.com/office/powerpoint/2010/main" val="6809916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latin typeface="Arial" panose="020B0604020202020204" pitchFamily="34" charset="0"/>
                <a:cs typeface="Arial" panose="020B0604020202020204" pitchFamily="34" charset="0"/>
              </a:rPr>
              <a:t>Teacher</a:t>
            </a:r>
            <a:r>
              <a:rPr lang="en-GB" baseline="0" dirty="0" smtClean="0">
                <a:latin typeface="Arial" panose="020B0604020202020204" pitchFamily="34" charset="0"/>
                <a:cs typeface="Arial" panose="020B0604020202020204" pitchFamily="34" charset="0"/>
              </a:rPr>
              <a:t> notes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Can each number of outcomes be found using the number of outcomes for each object?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e.g. a single coin has two possible. </a:t>
            </a:r>
          </a:p>
          <a:p>
            <a:endParaRPr lang="en-GB" dirty="0" smtClean="0">
              <a:latin typeface="Arial" panose="020B0604020202020204" pitchFamily="34" charset="0"/>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next slide</a:t>
            </a: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smtClean="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EC591581-0ADF-470F-AAC7-05EDE80DB34F}" type="slidenum">
              <a:rPr lang="en-GB" smtClean="0">
                <a:solidFill>
                  <a:prstClr val="black"/>
                </a:solidFill>
              </a:rPr>
              <a:pPr/>
              <a:t>3</a:t>
            </a:fld>
            <a:endParaRPr lang="en-GB">
              <a:solidFill>
                <a:prstClr val="black"/>
              </a:solidFill>
            </a:endParaRPr>
          </a:p>
        </p:txBody>
      </p:sp>
    </p:spTree>
    <p:extLst>
      <p:ext uri="{BB962C8B-B14F-4D97-AF65-F5344CB8AC3E}">
        <p14:creationId xmlns:p14="http://schemas.microsoft.com/office/powerpoint/2010/main" val="28072897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latin typeface="Arial" panose="020B0604020202020204" pitchFamily="34" charset="0"/>
                <a:cs typeface="Arial" panose="020B0604020202020204" pitchFamily="34" charset="0"/>
              </a:rPr>
              <a:t>Teacher</a:t>
            </a:r>
            <a:r>
              <a:rPr lang="en-GB" baseline="0" dirty="0" smtClean="0">
                <a:latin typeface="Arial" panose="020B0604020202020204" pitchFamily="34" charset="0"/>
                <a:cs typeface="Arial" panose="020B0604020202020204" pitchFamily="34" charset="0"/>
              </a:rPr>
              <a:t> notes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Can each number of outcomes be found using the number of outcomes for each object?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e.g. an ordinary dice has 6 outcomes. </a:t>
            </a:r>
          </a:p>
          <a:p>
            <a:endParaRPr lang="en-GB" dirty="0" smtClean="0">
              <a:latin typeface="Arial" panose="020B0604020202020204" pitchFamily="34" charset="0"/>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next slide</a:t>
            </a: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EC591581-0ADF-470F-AAC7-05EDE80DB34F}" type="slidenum">
              <a:rPr lang="en-GB" smtClean="0"/>
              <a:t>4</a:t>
            </a:fld>
            <a:endParaRPr lang="en-GB"/>
          </a:p>
        </p:txBody>
      </p:sp>
    </p:spTree>
    <p:extLst>
      <p:ext uri="{BB962C8B-B14F-4D97-AF65-F5344CB8AC3E}">
        <p14:creationId xmlns:p14="http://schemas.microsoft.com/office/powerpoint/2010/main" val="28072897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latin typeface="Arial" panose="020B0604020202020204" pitchFamily="34" charset="0"/>
                <a:cs typeface="Arial" panose="020B0604020202020204" pitchFamily="34" charset="0"/>
              </a:rPr>
              <a:t>Teacher notes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Discuss how many ways there are to fill the hundreds digit, the tens digit and the units digit.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Here, as repetition is allowed, each can be filled 3 ways. </a:t>
            </a:r>
          </a:p>
          <a:p>
            <a:endParaRPr lang="en-GB" dirty="0" smtClean="0">
              <a:latin typeface="Arial" panose="020B0604020202020204" pitchFamily="34" charset="0"/>
              <a:cs typeface="Arial" panose="020B0604020202020204" pitchFamily="34" charset="0"/>
            </a:endParaRP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next slide</a:t>
            </a: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EC591581-0ADF-470F-AAC7-05EDE80DB34F}" type="slidenum">
              <a:rPr lang="en-GB" smtClean="0">
                <a:solidFill>
                  <a:prstClr val="black"/>
                </a:solidFill>
              </a:rPr>
              <a:pPr/>
              <a:t>5</a:t>
            </a:fld>
            <a:endParaRPr lang="en-GB">
              <a:solidFill>
                <a:prstClr val="black"/>
              </a:solidFill>
            </a:endParaRPr>
          </a:p>
        </p:txBody>
      </p:sp>
    </p:spTree>
    <p:extLst>
      <p:ext uri="{BB962C8B-B14F-4D97-AF65-F5344CB8AC3E}">
        <p14:creationId xmlns:p14="http://schemas.microsoft.com/office/powerpoint/2010/main" val="28072897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latin typeface="Arial" panose="020B0604020202020204" pitchFamily="34" charset="0"/>
                <a:cs typeface="Arial" panose="020B0604020202020204" pitchFamily="34" charset="0"/>
              </a:rPr>
              <a:t>Teacher notes</a:t>
            </a:r>
          </a:p>
          <a:p>
            <a:endParaRPr lang="en-GB" dirty="0" smtClean="0">
              <a:latin typeface="Arial" panose="020B0604020202020204" pitchFamily="34" charset="0"/>
              <a:cs typeface="Arial" panose="020B0604020202020204" pitchFamily="34" charset="0"/>
            </a:endParaRPr>
          </a:p>
          <a:p>
            <a:r>
              <a:rPr lang="en-GB" baseline="0" dirty="0" smtClean="0">
                <a:latin typeface="Arial" panose="020B0604020202020204" pitchFamily="34" charset="0"/>
                <a:cs typeface="Arial" panose="020B0604020202020204" pitchFamily="34" charset="0"/>
              </a:rPr>
              <a:t>Discuss how many ways there are to fill each seat. It should be clear from the context that one person cannot sit in more than one seat and so there are 3 ways to fill the first seat, 2 ways to fill the second and 1 way to fill the last. </a:t>
            </a:r>
            <a:endParaRPr lang="en-GB" dirty="0" smtClean="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sym typeface="Wingdings"/>
            </a:endParaRP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next slide</a:t>
            </a: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EC591581-0ADF-470F-AAC7-05EDE80DB34F}" type="slidenum">
              <a:rPr lang="en-GB" smtClean="0">
                <a:solidFill>
                  <a:prstClr val="black"/>
                </a:solidFill>
              </a:rPr>
              <a:pPr/>
              <a:t>6</a:t>
            </a:fld>
            <a:endParaRPr lang="en-GB">
              <a:solidFill>
                <a:prstClr val="black"/>
              </a:solidFill>
            </a:endParaRPr>
          </a:p>
        </p:txBody>
      </p:sp>
    </p:spTree>
    <p:extLst>
      <p:ext uri="{BB962C8B-B14F-4D97-AF65-F5344CB8AC3E}">
        <p14:creationId xmlns:p14="http://schemas.microsoft.com/office/powerpoint/2010/main" val="28072897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latin typeface="Arial" panose="020B0604020202020204" pitchFamily="34" charset="0"/>
                <a:cs typeface="Arial" panose="020B0604020202020204" pitchFamily="34" charset="0"/>
              </a:rPr>
              <a:t>Teacher notes</a:t>
            </a:r>
          </a:p>
          <a:p>
            <a:endParaRPr lang="en-GB" dirty="0" smtClean="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Here is</a:t>
            </a:r>
            <a:r>
              <a:rPr lang="en-GB" baseline="0" dirty="0" smtClean="0">
                <a:latin typeface="Arial" panose="020B0604020202020204" pitchFamily="34" charset="0"/>
                <a:cs typeface="Arial" panose="020B0604020202020204" pitchFamily="34" charset="0"/>
              </a:rPr>
              <a:t> a good opportunity for learners to start thinking about the impact of a restriction. The answer is still 6 as only the first 3 seats will change. </a:t>
            </a:r>
            <a:endParaRPr lang="en-GB" dirty="0" smtClean="0">
              <a:latin typeface="Arial" panose="020B0604020202020204" pitchFamily="34" charset="0"/>
              <a:cs typeface="Arial" panose="020B0604020202020204" pitchFamily="34" charset="0"/>
            </a:endParaRPr>
          </a:p>
          <a:p>
            <a:endParaRPr lang="en-GB" dirty="0" smtClean="0"/>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next slide</a:t>
            </a: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smtClean="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10"/>
          </p:nvPr>
        </p:nvSpPr>
        <p:spPr/>
        <p:txBody>
          <a:bodyPr/>
          <a:lstStyle/>
          <a:p>
            <a:fld id="{EC591581-0ADF-470F-AAC7-05EDE80DB34F}" type="slidenum">
              <a:rPr lang="en-GB" smtClean="0">
                <a:solidFill>
                  <a:prstClr val="black"/>
                </a:solidFill>
              </a:rPr>
              <a:pPr/>
              <a:t>7</a:t>
            </a:fld>
            <a:endParaRPr lang="en-GB">
              <a:solidFill>
                <a:prstClr val="black"/>
              </a:solidFill>
            </a:endParaRPr>
          </a:p>
        </p:txBody>
      </p:sp>
    </p:spTree>
    <p:extLst>
      <p:ext uri="{BB962C8B-B14F-4D97-AF65-F5344CB8AC3E}">
        <p14:creationId xmlns:p14="http://schemas.microsoft.com/office/powerpoint/2010/main" val="2807289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Teacher</a:t>
            </a:r>
            <a:r>
              <a:rPr lang="en-GB" baseline="0" dirty="0" smtClean="0"/>
              <a:t> notes</a:t>
            </a:r>
          </a:p>
          <a:p>
            <a:endParaRPr lang="en-GB" baseline="0" dirty="0" smtClean="0"/>
          </a:p>
          <a:p>
            <a:r>
              <a:rPr lang="en-GB" baseline="0" dirty="0" smtClean="0"/>
              <a:t>This will be the plenary discussion so learners need to be told not to try to come up with the answer now. </a:t>
            </a:r>
            <a:endParaRPr lang="en-GB" dirty="0"/>
          </a:p>
        </p:txBody>
      </p:sp>
      <p:sp>
        <p:nvSpPr>
          <p:cNvPr id="4" name="Slide Number Placeholder 3"/>
          <p:cNvSpPr>
            <a:spLocks noGrp="1"/>
          </p:cNvSpPr>
          <p:nvPr>
            <p:ph type="sldNum" sz="quarter" idx="10"/>
          </p:nvPr>
        </p:nvSpPr>
        <p:spPr/>
        <p:txBody>
          <a:bodyPr/>
          <a:lstStyle/>
          <a:p>
            <a:fld id="{EC591581-0ADF-470F-AAC7-05EDE80DB34F}" type="slidenum">
              <a:rPr lang="en-GB" smtClean="0"/>
              <a:t>8</a:t>
            </a:fld>
            <a:endParaRPr lang="en-GB"/>
          </a:p>
        </p:txBody>
      </p:sp>
    </p:spTree>
    <p:extLst>
      <p:ext uri="{BB962C8B-B14F-4D97-AF65-F5344CB8AC3E}">
        <p14:creationId xmlns:p14="http://schemas.microsoft.com/office/powerpoint/2010/main" val="16585735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latin typeface="Arial" panose="020B0604020202020204" pitchFamily="34" charset="0"/>
                <a:cs typeface="Arial" panose="020B0604020202020204" pitchFamily="34" charset="0"/>
              </a:rPr>
              <a:t>Teacher</a:t>
            </a:r>
            <a:r>
              <a:rPr lang="en-GB" baseline="0" dirty="0" smtClean="0">
                <a:latin typeface="Arial" panose="020B0604020202020204" pitchFamily="34" charset="0"/>
                <a:cs typeface="Arial" panose="020B0604020202020204" pitchFamily="34" charset="0"/>
              </a:rPr>
              <a:t> notes:	Q1 from both Task 1 and Task 2</a:t>
            </a:r>
          </a:p>
          <a:p>
            <a:endParaRPr lang="en-GB" baseline="0" dirty="0" smtClean="0">
              <a:latin typeface="Arial" panose="020B0604020202020204" pitchFamily="34" charset="0"/>
              <a:cs typeface="Arial" panose="020B0604020202020204" pitchFamily="34" charset="0"/>
            </a:endParaRPr>
          </a:p>
          <a:p>
            <a:r>
              <a:rPr lang="en-GB" baseline="0" dirty="0" smtClean="0">
                <a:latin typeface="Arial" panose="020B0604020202020204" pitchFamily="34" charset="0"/>
                <a:cs typeface="Arial" panose="020B0604020202020204" pitchFamily="34" charset="0"/>
              </a:rPr>
              <a:t>This summary can be used either to sum up results that learners have already presented to the class or to help learners explain results through discussion. </a:t>
            </a:r>
            <a:endParaRPr lang="en-GB" dirty="0" smtClean="0">
              <a:latin typeface="Arial" panose="020B0604020202020204" pitchFamily="34" charset="0"/>
              <a:cs typeface="Arial" panose="020B0604020202020204" pitchFamily="34" charset="0"/>
            </a:endParaRPr>
          </a:p>
          <a:p>
            <a:endParaRPr lang="en-GB" dirty="0" smtClean="0"/>
          </a:p>
          <a:p>
            <a:r>
              <a:rPr lang="en-GB" dirty="0" smtClean="0"/>
              <a:t>Possible dialogue:</a:t>
            </a:r>
          </a:p>
          <a:p>
            <a:endParaRPr lang="en-GB" dirty="0" smtClean="0"/>
          </a:p>
          <a:p>
            <a:r>
              <a:rPr lang="en-GB" i="1" dirty="0" smtClean="0"/>
              <a:t>Now you have completed</a:t>
            </a:r>
            <a:r>
              <a:rPr lang="en-GB" i="1" baseline="0" dirty="0" smtClean="0"/>
              <a:t> your investigations, let us look at the results.</a:t>
            </a:r>
          </a:p>
          <a:p>
            <a:r>
              <a:rPr lang="en-GB" i="1" baseline="0" dirty="0" smtClean="0"/>
              <a:t>The number of arrangements of 3 or 4 objects is?</a:t>
            </a:r>
            <a:endParaRPr lang="en-GB" i="1" dirty="0" smtClean="0"/>
          </a:p>
          <a:p>
            <a:pPr marL="171450" indent="-171450" algn="r">
              <a:buFont typeface="Arial" panose="020B0604020202020204" pitchFamily="34" charset="0"/>
              <a:buChar char="•"/>
            </a:pPr>
            <a:r>
              <a:rPr lang="en-GB" i="1" dirty="0" smtClean="0"/>
              <a:t>4 clicks to complete the table shown</a:t>
            </a:r>
          </a:p>
          <a:p>
            <a:pPr marL="0" indent="0" algn="l">
              <a:buFont typeface="Arial" panose="020B0604020202020204" pitchFamily="34" charset="0"/>
              <a:buNone/>
            </a:pPr>
            <a:r>
              <a:rPr lang="en-GB" i="1" dirty="0" smtClean="0"/>
              <a:t>How is the</a:t>
            </a:r>
            <a:r>
              <a:rPr lang="en-GB" i="1" baseline="0" dirty="0" smtClean="0"/>
              <a:t> number of arrangements for each row connected to the result for the previous row?</a:t>
            </a:r>
            <a:endParaRPr lang="en-GB" i="1" dirty="0" smtClean="0"/>
          </a:p>
          <a:p>
            <a:pPr marL="171450" indent="-171450" algn="r">
              <a:buFont typeface="Arial" panose="020B0604020202020204" pitchFamily="34" charset="0"/>
              <a:buChar char="•"/>
            </a:pPr>
            <a:r>
              <a:rPr lang="en-GB" dirty="0" smtClean="0"/>
              <a:t>1 click to reveal the column Connection to previous row</a:t>
            </a:r>
          </a:p>
          <a:p>
            <a:pPr marL="171450" indent="-171450" algn="r">
              <a:buFont typeface="Arial" panose="020B0604020202020204" pitchFamily="34" charset="0"/>
              <a:buChar char="•"/>
            </a:pPr>
            <a:r>
              <a:rPr lang="en-GB" dirty="0" smtClean="0"/>
              <a:t>2 clicks x 3  to complete this column</a:t>
            </a:r>
          </a:p>
          <a:p>
            <a:pPr marL="0" indent="0" algn="l">
              <a:buFont typeface="Arial" panose="020B0604020202020204" pitchFamily="34" charset="0"/>
              <a:buNone/>
            </a:pPr>
            <a:r>
              <a:rPr lang="en-GB" i="1" dirty="0" smtClean="0"/>
              <a:t>Notice</a:t>
            </a:r>
            <a:r>
              <a:rPr lang="en-GB" i="1" baseline="0" dirty="0" smtClean="0"/>
              <a:t> that this pattern always starts with the number of letters. We can also see that the number of arrangements for 4 letters is 4 times the number for 3 letters , which is 3 times the  number for 2 letters and so on.</a:t>
            </a:r>
          </a:p>
          <a:p>
            <a:pPr marL="0" indent="0" algn="l">
              <a:buFont typeface="Arial" panose="020B0604020202020204" pitchFamily="34" charset="0"/>
              <a:buNone/>
            </a:pPr>
            <a:r>
              <a:rPr lang="en-GB" i="1" baseline="0" dirty="0" smtClean="0"/>
              <a:t>So how many ways were there of arranging 10 letters when they could only be used once?</a:t>
            </a:r>
            <a:endParaRPr lang="en-GB" i="1" dirty="0" smtClean="0"/>
          </a:p>
          <a:p>
            <a:pPr marL="171450" indent="-171450" algn="r">
              <a:buFont typeface="Arial" panose="020B0604020202020204" pitchFamily="34" charset="0"/>
              <a:buChar char="•"/>
            </a:pPr>
            <a:r>
              <a:rPr lang="en-GB" dirty="0" smtClean="0"/>
              <a:t>2 click to reveal the number</a:t>
            </a:r>
            <a:r>
              <a:rPr lang="en-GB" baseline="0" dirty="0" smtClean="0"/>
              <a:t> of ways of arranging the 10 letters</a:t>
            </a:r>
          </a:p>
          <a:p>
            <a:pPr marL="0" indent="0" algn="l">
              <a:buFont typeface="Arial" panose="020B0604020202020204" pitchFamily="34" charset="0"/>
              <a:buNone/>
            </a:pPr>
            <a:r>
              <a:rPr lang="en-GB" i="1" baseline="0" dirty="0" smtClean="0"/>
              <a:t>We have seen that we start with 10 letters and, as we want to use all the letters, we multiply by 9 then 8 and so on all the way down to 1. </a:t>
            </a:r>
          </a:p>
          <a:p>
            <a:pPr marL="0" indent="0" algn="l">
              <a:buFont typeface="Arial" panose="020B0604020202020204" pitchFamily="34" charset="0"/>
              <a:buNone/>
            </a:pPr>
            <a:endParaRPr lang="en-GB" i="1" baseline="0" dirty="0" smtClean="0"/>
          </a:p>
          <a:p>
            <a:pPr marL="0" indent="0" algn="r">
              <a:buFont typeface="Arial" panose="020B0604020202020204" pitchFamily="34" charset="0"/>
              <a:buNone/>
            </a:pPr>
            <a:r>
              <a:rPr lang="en-GB" i="1" baseline="0" dirty="0" smtClean="0">
                <a:sym typeface="Wingdings"/>
              </a:rPr>
              <a:t> </a:t>
            </a:r>
            <a:r>
              <a:rPr lang="en-GB" i="0" baseline="0" dirty="0" smtClean="0">
                <a:sym typeface="Wingdings"/>
              </a:rPr>
              <a:t>Click for next slide</a:t>
            </a:r>
            <a:endParaRPr lang="en-GB" i="0" dirty="0"/>
          </a:p>
        </p:txBody>
      </p:sp>
      <p:sp>
        <p:nvSpPr>
          <p:cNvPr id="4" name="Slide Number Placeholder 3"/>
          <p:cNvSpPr>
            <a:spLocks noGrp="1"/>
          </p:cNvSpPr>
          <p:nvPr>
            <p:ph type="sldNum" sz="quarter" idx="10"/>
          </p:nvPr>
        </p:nvSpPr>
        <p:spPr/>
        <p:txBody>
          <a:bodyPr/>
          <a:lstStyle/>
          <a:p>
            <a:fld id="{EC591581-0ADF-470F-AAC7-05EDE80DB34F}" type="slidenum">
              <a:rPr lang="en-GB" smtClean="0"/>
              <a:t>9</a:t>
            </a:fld>
            <a:endParaRPr lang="en-GB"/>
          </a:p>
        </p:txBody>
      </p:sp>
    </p:spTree>
    <p:extLst>
      <p:ext uri="{BB962C8B-B14F-4D97-AF65-F5344CB8AC3E}">
        <p14:creationId xmlns:p14="http://schemas.microsoft.com/office/powerpoint/2010/main" val="25217887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Teacher notes: Q2 Task 1 and Task 2</a:t>
            </a:r>
          </a:p>
          <a:p>
            <a:endParaRPr lang="en-GB" dirty="0" smtClean="0"/>
          </a:p>
          <a:p>
            <a:r>
              <a:rPr lang="en-GB" dirty="0" smtClean="0"/>
              <a:t>Possible</a:t>
            </a:r>
            <a:r>
              <a:rPr lang="en-GB" baseline="0" dirty="0" smtClean="0"/>
              <a:t> dialogue:</a:t>
            </a:r>
          </a:p>
          <a:p>
            <a:endParaRPr lang="en-GB" baseline="0" dirty="0" smtClean="0"/>
          </a:p>
          <a:p>
            <a:r>
              <a:rPr lang="en-GB" i="1" baseline="0" dirty="0" smtClean="0"/>
              <a:t>As each character cannot be repeated, the number of possible rearrangements using all 8 of these characters is?</a:t>
            </a:r>
          </a:p>
          <a:p>
            <a:pPr marL="171450" indent="-171450" algn="r">
              <a:buFont typeface="Arial" panose="020B0604020202020204" pitchFamily="34" charset="0"/>
              <a:buChar char="•"/>
            </a:pPr>
            <a:r>
              <a:rPr lang="en-GB" i="0" dirty="0" smtClean="0"/>
              <a:t>1 click</a:t>
            </a:r>
            <a:r>
              <a:rPr lang="en-GB" i="0" baseline="0" dirty="0" smtClean="0"/>
              <a:t> to reveal the product</a:t>
            </a:r>
          </a:p>
          <a:p>
            <a:pPr marL="0" indent="0" algn="l">
              <a:buFont typeface="Arial" panose="020B0604020202020204" pitchFamily="34" charset="0"/>
              <a:buNone/>
            </a:pPr>
            <a:r>
              <a:rPr lang="en-GB" i="1" baseline="0" dirty="0" smtClean="0"/>
              <a:t>Why is this the case?  There are</a:t>
            </a:r>
          </a:p>
          <a:p>
            <a:pPr marL="171450" indent="-171450" algn="r">
              <a:buFont typeface="Arial" panose="020B0604020202020204" pitchFamily="34" charset="0"/>
              <a:buChar char="•"/>
            </a:pPr>
            <a:r>
              <a:rPr lang="en-GB" i="0" dirty="0" smtClean="0"/>
              <a:t>1 click to reveal the 8 arrows one after the other</a:t>
            </a:r>
          </a:p>
          <a:p>
            <a:pPr marL="171450" indent="-171450" algn="r">
              <a:buFont typeface="Arial" panose="020B0604020202020204" pitchFamily="34" charset="0"/>
              <a:buChar char="•"/>
            </a:pPr>
            <a:endParaRPr lang="en-GB" i="0" dirty="0" smtClean="0"/>
          </a:p>
          <a:p>
            <a:pPr marL="171450" marR="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i="1" baseline="0" dirty="0" smtClean="0">
                <a:sym typeface="Wingdings"/>
              </a:rPr>
              <a:t> </a:t>
            </a:r>
            <a:r>
              <a:rPr lang="en-GB" i="0" baseline="0" dirty="0" smtClean="0">
                <a:sym typeface="Wingdings"/>
              </a:rPr>
              <a:t>Click for next slide</a:t>
            </a:r>
            <a:endParaRPr lang="en-GB" i="0" dirty="0" smtClean="0"/>
          </a:p>
          <a:p>
            <a:pPr marL="171450" indent="-171450" algn="r">
              <a:buFont typeface="Arial" panose="020B0604020202020204" pitchFamily="34" charset="0"/>
              <a:buChar char="•"/>
            </a:pPr>
            <a:endParaRPr lang="en-GB" i="0" dirty="0"/>
          </a:p>
        </p:txBody>
      </p:sp>
      <p:sp>
        <p:nvSpPr>
          <p:cNvPr id="4" name="Slide Number Placeholder 3"/>
          <p:cNvSpPr>
            <a:spLocks noGrp="1"/>
          </p:cNvSpPr>
          <p:nvPr>
            <p:ph type="sldNum" sz="quarter" idx="10"/>
          </p:nvPr>
        </p:nvSpPr>
        <p:spPr/>
        <p:txBody>
          <a:bodyPr/>
          <a:lstStyle/>
          <a:p>
            <a:fld id="{EC591581-0ADF-470F-AAC7-05EDE80DB34F}" type="slidenum">
              <a:rPr lang="en-GB" smtClean="0"/>
              <a:t>10</a:t>
            </a:fld>
            <a:endParaRPr lang="en-GB"/>
          </a:p>
        </p:txBody>
      </p:sp>
    </p:spTree>
    <p:extLst>
      <p:ext uri="{BB962C8B-B14F-4D97-AF65-F5344CB8AC3E}">
        <p14:creationId xmlns:p14="http://schemas.microsoft.com/office/powerpoint/2010/main" val="24971009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Teacher notes: Q2 Task 1 and Task 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Possible dialogue: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As each character can be repeated, the number of possible 8-character rearrangements is?</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product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Why is this the case?  There are</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8 arrows one after the other</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How can we write this in a more simple way? Well there are 8 possible positions and so we have</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simplified form</a:t>
            </a: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next slide</a:t>
            </a: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EC591581-0ADF-470F-AAC7-05EDE80DB34F}" type="slidenum">
              <a:rPr lang="en-GB" smtClean="0"/>
              <a:t>11</a:t>
            </a:fld>
            <a:endParaRPr lang="en-GB"/>
          </a:p>
        </p:txBody>
      </p:sp>
    </p:spTree>
    <p:extLst>
      <p:ext uri="{BB962C8B-B14F-4D97-AF65-F5344CB8AC3E}">
        <p14:creationId xmlns:p14="http://schemas.microsoft.com/office/powerpoint/2010/main" val="37408493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Teacher notes: Q3 Task 1</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Even though this was only included in Task 1, anyone having done task 2 should be able to answer.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Possible dialogue: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As each character cannot be repeated, the number of possible rearrangements using all 50 characters is?</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product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Why is this the case?  There are</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8 arrows one after the other</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next slide</a:t>
            </a: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EC591581-0ADF-470F-AAC7-05EDE80DB34F}" type="slidenum">
              <a:rPr lang="en-GB" smtClean="0">
                <a:solidFill>
                  <a:prstClr val="black"/>
                </a:solidFill>
              </a:rPr>
              <a:pPr/>
              <a:t>12</a:t>
            </a:fld>
            <a:endParaRPr lang="en-GB">
              <a:solidFill>
                <a:prstClr val="black"/>
              </a:solidFill>
            </a:endParaRPr>
          </a:p>
        </p:txBody>
      </p:sp>
    </p:spTree>
    <p:extLst>
      <p:ext uri="{BB962C8B-B14F-4D97-AF65-F5344CB8AC3E}">
        <p14:creationId xmlns:p14="http://schemas.microsoft.com/office/powerpoint/2010/main" val="960446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Teacher notes: Q3 Task 1</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Even though this was only included in Task 1, anyone having done Task 2 should be able to answer.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Possible dialogue: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As each character can be repeated, the number of possible 50-character rearrangements is?</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product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Why is this the case?  There are</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8 arrows one after the other</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How can we write this in a more simple way? Well there are 50 possible positions and so we have</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simplified form</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next slide</a:t>
            </a: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EC591581-0ADF-470F-AAC7-05EDE80DB34F}" type="slidenum">
              <a:rPr lang="en-GB" smtClean="0">
                <a:solidFill>
                  <a:prstClr val="black"/>
                </a:solidFill>
              </a:rPr>
              <a:pPr/>
              <a:t>13</a:t>
            </a:fld>
            <a:endParaRPr lang="en-GB">
              <a:solidFill>
                <a:prstClr val="black"/>
              </a:solidFill>
            </a:endParaRPr>
          </a:p>
        </p:txBody>
      </p:sp>
    </p:spTree>
    <p:extLst>
      <p:ext uri="{BB962C8B-B14F-4D97-AF65-F5344CB8AC3E}">
        <p14:creationId xmlns:p14="http://schemas.microsoft.com/office/powerpoint/2010/main" val="24667744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Teacher notes: Q3 Task 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Even though this was only included in Task 2, learners who have attempted Task 1 should be able to follow the logic.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Possible dialogue: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As each character cannot be repeated, the number of possible rearrangements using all 8 of these characters is?</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product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Why is this the case?  There are</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first arrow</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How many ways are there to fill the next position in the pattern? We know that we have to reduce n by 1 so we have</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second arrow</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How about the 3</a:t>
            </a:r>
            <a:r>
              <a:rPr kumimoji="0" lang="en-GB" sz="1200" b="0" i="1" u="none" strike="noStrike" kern="1200" cap="none" spc="0" normalizeH="0" baseline="30000" noProof="0" dirty="0" smtClean="0">
                <a:ln>
                  <a:noFill/>
                </a:ln>
                <a:solidFill>
                  <a:prstClr val="black"/>
                </a:solidFill>
                <a:effectLst/>
                <a:uLnTx/>
                <a:uFillTx/>
                <a:latin typeface="+mn-lt"/>
                <a:ea typeface="+mn-ea"/>
                <a:cs typeface="+mn-cs"/>
              </a:rPr>
              <a:t>rd</a:t>
            </a:r>
            <a:r>
              <a:rPr kumimoji="0" lang="en-GB" sz="1200" b="0" i="1" u="none" strike="noStrike" kern="1200" cap="none" spc="0" normalizeH="0" baseline="0" noProof="0" dirty="0" smtClean="0">
                <a:ln>
                  <a:noFill/>
                </a:ln>
                <a:solidFill>
                  <a:prstClr val="black"/>
                </a:solidFill>
                <a:effectLst/>
                <a:uLnTx/>
                <a:uFillTx/>
                <a:latin typeface="+mn-lt"/>
                <a:ea typeface="+mn-ea"/>
                <a:cs typeface="+mn-cs"/>
              </a:rPr>
              <a:t> position? Well here we have to reduce n by 2 which gives us</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third arrow</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What will the next term be?</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third arrow</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And what about the last 3 terms?</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last 3 arrows</a:t>
            </a: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This is not easy to write as the values of n get larger! We will look, in the next tutorial, at how we can use notation to make this neater and easier!</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200" b="0" i="1"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end slide</a:t>
            </a: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EC591581-0ADF-470F-AAC7-05EDE80DB34F}" type="slidenum">
              <a:rPr lang="en-GB" smtClean="0">
                <a:solidFill>
                  <a:prstClr val="black"/>
                </a:solidFill>
              </a:rPr>
              <a:pPr/>
              <a:t>14</a:t>
            </a:fld>
            <a:endParaRPr lang="en-GB">
              <a:solidFill>
                <a:prstClr val="black"/>
              </a:solidFill>
            </a:endParaRPr>
          </a:p>
        </p:txBody>
      </p:sp>
    </p:spTree>
    <p:extLst>
      <p:ext uri="{BB962C8B-B14F-4D97-AF65-F5344CB8AC3E}">
        <p14:creationId xmlns:p14="http://schemas.microsoft.com/office/powerpoint/2010/main" val="6836133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Teacher notes: Q3 Task 2</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Arial" panose="020B0604020202020204" pitchFamily="34" charset="0"/>
                <a:ea typeface="+mn-ea"/>
                <a:cs typeface="Arial" panose="020B0604020202020204" pitchFamily="34" charset="0"/>
              </a:rPr>
              <a:t>Even though this was only included in Task 2, learners who have attempted Task 1 should be able to follow the logic.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Possible dialogue: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As each character can be repeated, the number of possible </a:t>
            </a:r>
            <a:r>
              <a:rPr kumimoji="0" lang="en-GB" sz="1200" b="0" i="1"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n</a:t>
            </a:r>
            <a:r>
              <a:rPr kumimoji="0" lang="en-GB" sz="1200" b="0" i="1" u="none" strike="noStrike" kern="1200" cap="none" spc="0" normalizeH="0" baseline="0" noProof="0" dirty="0" smtClean="0">
                <a:ln>
                  <a:noFill/>
                </a:ln>
                <a:solidFill>
                  <a:prstClr val="black"/>
                </a:solidFill>
                <a:effectLst/>
                <a:uLnTx/>
                <a:uFillTx/>
                <a:latin typeface="+mn-lt"/>
                <a:ea typeface="+mn-ea"/>
                <a:cs typeface="+mn-cs"/>
              </a:rPr>
              <a:t>-character rearrangements is?</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product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Why is this the case?  There are</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8 arrows one after the other</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How can we write this in a more simple way? Well there are n possible positions and so we have</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simplified form</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next slide</a:t>
            </a: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EC591581-0ADF-470F-AAC7-05EDE80DB34F}" type="slidenum">
              <a:rPr lang="en-GB" smtClean="0">
                <a:solidFill>
                  <a:prstClr val="black"/>
                </a:solidFill>
              </a:rPr>
              <a:pPr/>
              <a:t>15</a:t>
            </a:fld>
            <a:endParaRPr lang="en-GB">
              <a:solidFill>
                <a:prstClr val="black"/>
              </a:solidFill>
            </a:endParaRPr>
          </a:p>
        </p:txBody>
      </p:sp>
    </p:spTree>
    <p:extLst>
      <p:ext uri="{BB962C8B-B14F-4D97-AF65-F5344CB8AC3E}">
        <p14:creationId xmlns:p14="http://schemas.microsoft.com/office/powerpoint/2010/main" val="6939752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Possible dialogue:</a:t>
            </a:r>
          </a:p>
          <a:p>
            <a:r>
              <a:rPr lang="en-GB" i="1" dirty="0" smtClean="0"/>
              <a:t>We have seen that</a:t>
            </a:r>
            <a:r>
              <a:rPr lang="en-GB" i="1" baseline="0" dirty="0" smtClean="0"/>
              <a:t> when we have n characters and we make a pattern that is n characters long with repeats we get</a:t>
            </a:r>
          </a:p>
          <a:p>
            <a:pPr marL="171450" indent="-171450" algn="r">
              <a:buFont typeface="Arial" panose="020B0604020202020204" pitchFamily="34" charset="0"/>
              <a:buChar char="•"/>
            </a:pPr>
            <a:r>
              <a:rPr lang="en-GB" i="0" baseline="0" dirty="0" smtClean="0"/>
              <a:t>1 click to reveal</a:t>
            </a:r>
            <a:r>
              <a:rPr lang="en-GB" i="1" baseline="0" dirty="0" smtClean="0"/>
              <a:t> n </a:t>
            </a:r>
            <a:r>
              <a:rPr lang="en-GB" i="0" baseline="0" dirty="0" smtClean="0"/>
              <a:t>to the power of </a:t>
            </a:r>
            <a:r>
              <a:rPr lang="en-GB" i="1" baseline="0" dirty="0" smtClean="0"/>
              <a:t>n</a:t>
            </a:r>
          </a:p>
          <a:p>
            <a:pPr marL="171450" indent="-171450" algn="r">
              <a:buFont typeface="Arial" panose="020B0604020202020204" pitchFamily="34" charset="0"/>
              <a:buChar char="•"/>
            </a:pPr>
            <a:r>
              <a:rPr lang="en-GB" i="0" baseline="0" dirty="0" smtClean="0"/>
              <a:t>1 click to reveal the non-repeating case</a:t>
            </a:r>
          </a:p>
          <a:p>
            <a:pPr marL="0" indent="0" algn="l">
              <a:buFont typeface="Arial" panose="020B0604020202020204" pitchFamily="34" charset="0"/>
              <a:buNone/>
            </a:pPr>
            <a:r>
              <a:rPr lang="en-GB" i="1" baseline="0" dirty="0" smtClean="0"/>
              <a:t>When repeats are not allowed, the expression we found there were</a:t>
            </a:r>
          </a:p>
          <a:p>
            <a:pPr marL="171450" indent="-171450" algn="r">
              <a:buFont typeface="Arial" panose="020B0604020202020204" pitchFamily="34" charset="0"/>
              <a:buChar char="•"/>
            </a:pPr>
            <a:r>
              <a:rPr lang="en-GB" i="0" baseline="0" dirty="0" smtClean="0"/>
              <a:t>1 click to reveal the product</a:t>
            </a:r>
          </a:p>
          <a:p>
            <a:pPr marL="0" indent="0" algn="l">
              <a:buFont typeface="Arial" panose="020B0604020202020204" pitchFamily="34" charset="0"/>
              <a:buNone/>
            </a:pPr>
            <a:r>
              <a:rPr lang="en-GB" i="1" baseline="0" dirty="0" smtClean="0"/>
              <a:t>this number of possible arrangements. </a:t>
            </a:r>
          </a:p>
          <a:p>
            <a:pPr marL="0" indent="0" algn="l">
              <a:buFont typeface="Arial" panose="020B0604020202020204" pitchFamily="34" charset="0"/>
              <a:buNone/>
            </a:pPr>
            <a:endParaRPr lang="en-GB" i="1" baseline="0" dirty="0" smtClean="0"/>
          </a:p>
          <a:p>
            <a:pPr marL="0" indent="0" algn="l">
              <a:buFont typeface="Arial" panose="020B0604020202020204" pitchFamily="34" charset="0"/>
              <a:buNone/>
            </a:pPr>
            <a:r>
              <a:rPr lang="en-GB" i="1" baseline="0" dirty="0" smtClean="0"/>
              <a:t>This is not easy to write. For this reason, we have some shorthand to represent this product, as it is so important. </a:t>
            </a:r>
          </a:p>
          <a:p>
            <a:pPr marL="171450" marR="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i="0" baseline="0" dirty="0" smtClean="0"/>
              <a:t>1 click to reveal n factorial</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i="1" baseline="0" dirty="0" smtClean="0"/>
              <a:t>These products are examples of the product rule for counting. This rule states that, if there are x ways of doing one thing and y ways of doing another then there will be </a:t>
            </a:r>
            <a:r>
              <a:rPr lang="en-GB" i="1" baseline="0" dirty="0" err="1" smtClean="0"/>
              <a:t>xy</a:t>
            </a:r>
            <a:r>
              <a:rPr lang="en-GB" i="1" baseline="0" dirty="0" smtClean="0"/>
              <a:t> ways of doing both things.</a:t>
            </a:r>
          </a:p>
          <a:p>
            <a:pPr marL="0" marR="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i="0" baseline="0" dirty="0" smtClean="0"/>
          </a:p>
          <a:p>
            <a:pPr marL="0" marR="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next slide</a:t>
            </a:r>
            <a:endParaRPr lang="en-GB" i="0" baseline="0" dirty="0" smtClean="0"/>
          </a:p>
          <a:p>
            <a:pPr marL="0" indent="0" algn="l">
              <a:buFont typeface="Arial" panose="020B0604020202020204" pitchFamily="34" charset="0"/>
              <a:buNone/>
            </a:pPr>
            <a:endParaRPr lang="en-GB" i="1" dirty="0"/>
          </a:p>
        </p:txBody>
      </p:sp>
      <p:sp>
        <p:nvSpPr>
          <p:cNvPr id="4" name="Slide Number Placeholder 3"/>
          <p:cNvSpPr>
            <a:spLocks noGrp="1"/>
          </p:cNvSpPr>
          <p:nvPr>
            <p:ph type="sldNum" sz="quarter" idx="10"/>
          </p:nvPr>
        </p:nvSpPr>
        <p:spPr/>
        <p:txBody>
          <a:bodyPr/>
          <a:lstStyle/>
          <a:p>
            <a:fld id="{EC591581-0ADF-470F-AAC7-05EDE80DB34F}" type="slidenum">
              <a:rPr lang="en-GB" smtClean="0"/>
              <a:t>16</a:t>
            </a:fld>
            <a:endParaRPr lang="en-GB"/>
          </a:p>
        </p:txBody>
      </p:sp>
    </p:spTree>
    <p:extLst>
      <p:ext uri="{BB962C8B-B14F-4D97-AF65-F5344CB8AC3E}">
        <p14:creationId xmlns:p14="http://schemas.microsoft.com/office/powerpoint/2010/main" val="34608108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Possible dialogue:</a:t>
            </a:r>
          </a:p>
          <a:p>
            <a:endParaRPr lang="en-GB" dirty="0" smtClean="0"/>
          </a:p>
          <a:p>
            <a:r>
              <a:rPr lang="en-GB" i="1" dirty="0" smtClean="0"/>
              <a:t>Have</a:t>
            </a:r>
            <a:r>
              <a:rPr lang="en-GB" i="1" baseline="0" dirty="0" smtClean="0"/>
              <a:t> a look at your calculator. Can you find the factorial key. </a:t>
            </a:r>
            <a:endParaRPr lang="en-GB" i="1" dirty="0" smtClean="0"/>
          </a:p>
          <a:p>
            <a:pPr marL="171450" indent="-171450" algn="r">
              <a:buFont typeface="Arial" panose="020B0604020202020204" pitchFamily="34" charset="0"/>
              <a:buChar char="•"/>
            </a:pPr>
            <a:r>
              <a:rPr lang="en-GB" dirty="0" smtClean="0"/>
              <a:t>1 click to reveal </a:t>
            </a:r>
            <a:r>
              <a:rPr lang="en-GB" i="1" dirty="0" smtClean="0"/>
              <a:t>x!</a:t>
            </a:r>
          </a:p>
          <a:p>
            <a:pPr marL="171450" indent="-171450" algn="r">
              <a:buFont typeface="Arial" panose="020B0604020202020204" pitchFamily="34" charset="0"/>
              <a:buChar char="•"/>
            </a:pPr>
            <a:r>
              <a:rPr lang="en-GB" i="0" dirty="0" smtClean="0"/>
              <a:t>1 click to circle the shift</a:t>
            </a:r>
            <a:r>
              <a:rPr lang="en-GB" i="0" baseline="0" dirty="0" smtClean="0"/>
              <a:t> and factorial function on the calculator image and reveal the text about using the shift key</a:t>
            </a:r>
            <a:endParaRPr lang="en-GB" i="0" dirty="0" smtClean="0"/>
          </a:p>
          <a:p>
            <a:pPr marL="0" indent="0" algn="l">
              <a:buFont typeface="Arial" panose="020B0604020202020204" pitchFamily="34" charset="0"/>
              <a:buNone/>
            </a:pPr>
            <a:endParaRPr lang="en-GB" i="1" dirty="0" smtClean="0"/>
          </a:p>
          <a:p>
            <a:pPr marL="0" indent="0" algn="l">
              <a:buFont typeface="Arial" panose="020B0604020202020204" pitchFamily="34" charset="0"/>
              <a:buNone/>
            </a:pPr>
            <a:r>
              <a:rPr lang="en-GB" i="1" dirty="0" smtClean="0"/>
              <a:t>Let’s see if you can use it now. </a:t>
            </a:r>
          </a:p>
          <a:p>
            <a:pPr marL="171450" indent="-171450" algn="r">
              <a:buFont typeface="Arial" panose="020B0604020202020204" pitchFamily="34" charset="0"/>
              <a:buChar char="•"/>
            </a:pPr>
            <a:r>
              <a:rPr lang="en-GB" i="0" dirty="0" smtClean="0"/>
              <a:t>1</a:t>
            </a:r>
            <a:r>
              <a:rPr lang="en-GB" i="0" baseline="0" dirty="0" smtClean="0"/>
              <a:t> click to reveal  what value to find</a:t>
            </a:r>
          </a:p>
          <a:p>
            <a:pPr marL="171450" indent="-171450" algn="r">
              <a:buFont typeface="Arial" panose="020B0604020202020204" pitchFamily="34" charset="0"/>
              <a:buChar char="•"/>
            </a:pPr>
            <a:r>
              <a:rPr lang="en-GB" i="0" baseline="0" dirty="0" smtClean="0"/>
              <a:t>1 click to reveal the answer</a:t>
            </a:r>
          </a:p>
          <a:p>
            <a:pPr marL="171450" indent="-171450" algn="r">
              <a:buFont typeface="Arial" panose="020B0604020202020204" pitchFamily="34" charset="0"/>
              <a:buChar char="•"/>
            </a:pPr>
            <a:endParaRPr lang="en-GB" i="0" baseline="0" dirty="0" smtClean="0"/>
          </a:p>
          <a:p>
            <a:r>
              <a:rPr lang="en-GB" i="1" dirty="0" smtClean="0"/>
              <a:t>Did you find the right value? Try 6 SHIFT</a:t>
            </a:r>
            <a:r>
              <a:rPr lang="en-GB" i="1" baseline="0" dirty="0" smtClean="0"/>
              <a:t> then the factorial function on the type of calculator shown here.</a:t>
            </a:r>
          </a:p>
          <a:p>
            <a:endParaRPr lang="en-GB" i="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i="1" baseline="0" dirty="0" smtClean="0"/>
              <a:t>Sometimes, when arranging objects such as letters, we have restrictions given so that not all the arrangements are allowed. This means that we need to take care with interpreting the question very carefully. Language is important. Here is an example of what I mean.</a:t>
            </a:r>
          </a:p>
          <a:p>
            <a:endParaRPr lang="en-GB" i="1" dirty="0" smtClean="0"/>
          </a:p>
          <a:p>
            <a:pPr algn="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next slide</a:t>
            </a:r>
            <a:endParaRPr lang="en-GB" dirty="0"/>
          </a:p>
        </p:txBody>
      </p:sp>
      <p:sp>
        <p:nvSpPr>
          <p:cNvPr id="4" name="Slide Number Placeholder 3"/>
          <p:cNvSpPr>
            <a:spLocks noGrp="1"/>
          </p:cNvSpPr>
          <p:nvPr>
            <p:ph type="sldNum" sz="quarter" idx="10"/>
          </p:nvPr>
        </p:nvSpPr>
        <p:spPr/>
        <p:txBody>
          <a:bodyPr/>
          <a:lstStyle/>
          <a:p>
            <a:fld id="{EC591581-0ADF-470F-AAC7-05EDE80DB34F}" type="slidenum">
              <a:rPr lang="en-GB" smtClean="0"/>
              <a:t>17</a:t>
            </a:fld>
            <a:endParaRPr lang="en-GB"/>
          </a:p>
        </p:txBody>
      </p:sp>
    </p:spTree>
    <p:extLst>
      <p:ext uri="{BB962C8B-B14F-4D97-AF65-F5344CB8AC3E}">
        <p14:creationId xmlns:p14="http://schemas.microsoft.com/office/powerpoint/2010/main" val="3792792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Possible dialogue:</a:t>
            </a:r>
          </a:p>
          <a:p>
            <a:endParaRPr lang="en-GB" baseline="0" dirty="0" smtClean="0"/>
          </a:p>
          <a:p>
            <a:r>
              <a:rPr lang="en-GB" i="1" baseline="0" dirty="0" smtClean="0"/>
              <a:t>We looked at this in Q1b of our investigation. But let’s keep thinking about it in terms of ‘how many ways can we fill this position.’</a:t>
            </a:r>
          </a:p>
          <a:p>
            <a:pPr marL="171450" indent="-171450" algn="r">
              <a:buFont typeface="Arial" panose="020B0604020202020204" pitchFamily="34" charset="0"/>
              <a:buChar char="•"/>
            </a:pPr>
            <a:r>
              <a:rPr lang="en-GB" i="0" baseline="0" dirty="0" smtClean="0"/>
              <a:t>1 click to reveal the product template</a:t>
            </a:r>
          </a:p>
          <a:p>
            <a:r>
              <a:rPr lang="en-GB" i="1" dirty="0" smtClean="0"/>
              <a:t>As the arrangements all have to start with the letter D, how many ways are there of fillin</a:t>
            </a:r>
            <a:r>
              <a:rPr lang="en-GB" i="1" baseline="0" dirty="0" smtClean="0"/>
              <a:t>g the 1</a:t>
            </a:r>
            <a:r>
              <a:rPr lang="en-GB" i="1" baseline="30000" dirty="0" smtClean="0"/>
              <a:t>st</a:t>
            </a:r>
            <a:r>
              <a:rPr lang="en-GB" i="1" baseline="0" dirty="0" smtClean="0"/>
              <a:t> position?</a:t>
            </a:r>
          </a:p>
          <a:p>
            <a:pPr marL="171450" indent="-171450" algn="r">
              <a:buFont typeface="Arial" panose="020B0604020202020204" pitchFamily="34" charset="0"/>
              <a:buChar char="•"/>
            </a:pPr>
            <a:r>
              <a:rPr lang="en-GB" i="0" dirty="0" smtClean="0"/>
              <a:t>1 click to reveal</a:t>
            </a:r>
            <a:r>
              <a:rPr lang="en-GB" i="0" baseline="0" dirty="0" smtClean="0"/>
              <a:t> the first arrow and fill in ‘1’</a:t>
            </a:r>
          </a:p>
          <a:p>
            <a:pPr marL="0" indent="0" algn="l">
              <a:buFont typeface="Arial" panose="020B0604020202020204" pitchFamily="34" charset="0"/>
              <a:buNone/>
            </a:pPr>
            <a:r>
              <a:rPr lang="en-GB" i="1" dirty="0" smtClean="0"/>
              <a:t>Yes, just one way to fill this position. How many letters are left to fill the second</a:t>
            </a:r>
            <a:r>
              <a:rPr lang="en-GB" i="1" baseline="0" dirty="0" smtClean="0"/>
              <a:t> position?</a:t>
            </a:r>
          </a:p>
          <a:p>
            <a:pPr marL="171450" marR="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i="0" dirty="0" smtClean="0"/>
              <a:t>1 click to reveal</a:t>
            </a:r>
            <a:r>
              <a:rPr lang="en-GB" i="0" baseline="0" dirty="0" smtClean="0"/>
              <a:t> the second arrow and fill in ‘7’</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i="1" baseline="0" dirty="0" smtClean="0"/>
              <a:t>What about all the other positions? How many ways to fill those?</a:t>
            </a:r>
          </a:p>
          <a:p>
            <a:pPr marL="171450" indent="-171450" algn="r">
              <a:buFont typeface="Arial" panose="020B0604020202020204" pitchFamily="34" charset="0"/>
              <a:buChar char="•"/>
            </a:pPr>
            <a:r>
              <a:rPr lang="en-GB" i="0" dirty="0" smtClean="0"/>
              <a:t>5 clicks to reveal the remaining arrows and numbers</a:t>
            </a:r>
          </a:p>
          <a:p>
            <a:pPr marL="0" indent="0" algn="l">
              <a:buFont typeface="Arial" panose="020B0604020202020204" pitchFamily="34" charset="0"/>
              <a:buNone/>
            </a:pPr>
            <a:r>
              <a:rPr lang="en-GB" i="1" dirty="0" smtClean="0"/>
              <a:t>So,</a:t>
            </a:r>
            <a:r>
              <a:rPr lang="en-GB" i="1" baseline="0" dirty="0" smtClean="0"/>
              <a:t> in fact, this is 7!. This is the same number of arrangements of 7 objects under these conditions, as you should expect. </a:t>
            </a:r>
          </a:p>
          <a:p>
            <a:pPr marL="171450" marR="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i="0" dirty="0" smtClean="0"/>
              <a:t>1 click to reveal</a:t>
            </a:r>
            <a:r>
              <a:rPr lang="en-GB" i="0" baseline="0" dirty="0" smtClean="0"/>
              <a:t> the answer</a:t>
            </a:r>
          </a:p>
          <a:p>
            <a:pPr marL="0" indent="0" algn="l">
              <a:buFont typeface="Arial" panose="020B0604020202020204" pitchFamily="34" charset="0"/>
              <a:buNone/>
            </a:pPr>
            <a:endParaRPr lang="en-GB" i="1" baseline="0" dirty="0" smtClean="0"/>
          </a:p>
          <a:p>
            <a:pPr marL="0" indent="0" algn="l">
              <a:buFont typeface="Arial" panose="020B0604020202020204" pitchFamily="34" charset="0"/>
              <a:buNone/>
            </a:pPr>
            <a:r>
              <a:rPr lang="en-GB" i="0" baseline="0" dirty="0" smtClean="0"/>
              <a:t>Discussion point:</a:t>
            </a:r>
            <a:r>
              <a:rPr lang="en-GB" i="1" baseline="0" dirty="0" smtClean="0"/>
              <a:t>	Why is this the case?  </a:t>
            </a:r>
          </a:p>
          <a:p>
            <a:pPr marL="0" indent="0" algn="l">
              <a:buFont typeface="Arial" panose="020B0604020202020204" pitchFamily="34" charset="0"/>
              <a:buNone/>
            </a:pPr>
            <a:r>
              <a:rPr lang="en-GB" i="1" baseline="0" dirty="0" smtClean="0"/>
              <a:t>		</a:t>
            </a:r>
            <a:r>
              <a:rPr lang="en-GB" i="0" baseline="0" dirty="0" smtClean="0"/>
              <a:t>Learners should understand that as the first position has been fixed only the remaining 7 		objects are arranged.</a:t>
            </a:r>
          </a:p>
          <a:p>
            <a:pPr marL="0" indent="0" algn="l">
              <a:buFont typeface="Arial" panose="020B0604020202020204" pitchFamily="34" charset="0"/>
              <a:buNone/>
            </a:pPr>
            <a:endParaRPr lang="en-GB" i="1" baseline="0" dirty="0" smtClean="0"/>
          </a:p>
          <a:p>
            <a:pPr marL="0" indent="0" algn="l">
              <a:buFont typeface="Arial" panose="020B0604020202020204" pitchFamily="34" charset="0"/>
              <a:buNone/>
            </a:pPr>
            <a:r>
              <a:rPr lang="en-GB" i="1" baseline="0" dirty="0" smtClean="0"/>
              <a:t>Let’s look at another example.</a:t>
            </a:r>
          </a:p>
          <a:p>
            <a:pPr marL="0" marR="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next slide</a:t>
            </a:r>
            <a:endParaRPr lang="en-GB" dirty="0" smtClean="0"/>
          </a:p>
          <a:p>
            <a:pPr marL="0" indent="0" algn="l">
              <a:buFont typeface="Arial" panose="020B0604020202020204" pitchFamily="34" charset="0"/>
              <a:buNone/>
            </a:pPr>
            <a:endParaRPr lang="en-GB" i="1" dirty="0"/>
          </a:p>
        </p:txBody>
      </p:sp>
      <p:sp>
        <p:nvSpPr>
          <p:cNvPr id="4" name="Slide Number Placeholder 3"/>
          <p:cNvSpPr>
            <a:spLocks noGrp="1"/>
          </p:cNvSpPr>
          <p:nvPr>
            <p:ph type="sldNum" sz="quarter" idx="10"/>
          </p:nvPr>
        </p:nvSpPr>
        <p:spPr/>
        <p:txBody>
          <a:bodyPr/>
          <a:lstStyle/>
          <a:p>
            <a:fld id="{EC591581-0ADF-470F-AAC7-05EDE80DB34F}" type="slidenum">
              <a:rPr lang="en-GB" smtClean="0"/>
              <a:t>18</a:t>
            </a:fld>
            <a:endParaRPr lang="en-GB"/>
          </a:p>
        </p:txBody>
      </p:sp>
    </p:spTree>
    <p:extLst>
      <p:ext uri="{BB962C8B-B14F-4D97-AF65-F5344CB8AC3E}">
        <p14:creationId xmlns:p14="http://schemas.microsoft.com/office/powerpoint/2010/main" val="26027343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smtClean="0"/>
              <a:t>Possible dialogue:</a:t>
            </a:r>
          </a:p>
          <a:p>
            <a:endParaRPr lang="en-GB" baseline="0" dirty="0" smtClean="0"/>
          </a:p>
          <a:p>
            <a:r>
              <a:rPr lang="en-GB" i="1" baseline="0" dirty="0" smtClean="0"/>
              <a:t>This time we have a choice of how we fill the first position.</a:t>
            </a:r>
          </a:p>
          <a:p>
            <a:pPr marL="171450" indent="-171450" algn="r">
              <a:buFont typeface="Arial" panose="020B0604020202020204" pitchFamily="34" charset="0"/>
              <a:buChar char="•"/>
            </a:pPr>
            <a:r>
              <a:rPr lang="en-GB" i="0" baseline="0" dirty="0" smtClean="0"/>
              <a:t>1 click to reveal the product template</a:t>
            </a:r>
          </a:p>
          <a:p>
            <a:pPr marL="171450" indent="-171450" algn="r">
              <a:buFont typeface="Arial" panose="020B0604020202020204" pitchFamily="34" charset="0"/>
              <a:buChar char="•"/>
            </a:pPr>
            <a:endParaRPr lang="en-GB" i="0" baseline="0" dirty="0" smtClean="0"/>
          </a:p>
          <a:p>
            <a:r>
              <a:rPr lang="en-GB" i="1" dirty="0" smtClean="0"/>
              <a:t>As the arrangements all have to start with 4</a:t>
            </a:r>
            <a:r>
              <a:rPr lang="en-GB" i="1" baseline="0" dirty="0" smtClean="0"/>
              <a:t> or $</a:t>
            </a:r>
            <a:r>
              <a:rPr lang="en-GB" i="1" dirty="0" smtClean="0"/>
              <a:t>, how many ways are there of fillin</a:t>
            </a:r>
            <a:r>
              <a:rPr lang="en-GB" i="1" baseline="0" dirty="0" smtClean="0"/>
              <a:t>g the 1</a:t>
            </a:r>
            <a:r>
              <a:rPr lang="en-GB" i="1" baseline="30000" dirty="0" smtClean="0"/>
              <a:t>st</a:t>
            </a:r>
            <a:r>
              <a:rPr lang="en-GB" i="1" baseline="0" dirty="0" smtClean="0"/>
              <a:t> position?</a:t>
            </a:r>
          </a:p>
          <a:p>
            <a:pPr marL="171450" indent="-171450" algn="r">
              <a:buFont typeface="Arial" panose="020B0604020202020204" pitchFamily="34" charset="0"/>
              <a:buChar char="•"/>
            </a:pPr>
            <a:r>
              <a:rPr lang="en-GB" i="0" dirty="0" smtClean="0"/>
              <a:t>1 click to reveal</a:t>
            </a:r>
            <a:r>
              <a:rPr lang="en-GB" i="0" baseline="0" dirty="0" smtClean="0"/>
              <a:t> the first arrow and fill in ‘2’</a:t>
            </a:r>
          </a:p>
          <a:p>
            <a:pPr marL="0" indent="0" algn="l">
              <a:buFont typeface="Arial" panose="020B0604020202020204" pitchFamily="34" charset="0"/>
              <a:buNone/>
            </a:pPr>
            <a:r>
              <a:rPr lang="en-GB" i="1" dirty="0" smtClean="0"/>
              <a:t>So two ways to fill this position. How many letters are left to fill the second</a:t>
            </a:r>
            <a:r>
              <a:rPr lang="en-GB" i="1" baseline="0" dirty="0" smtClean="0"/>
              <a:t> position?</a:t>
            </a:r>
          </a:p>
          <a:p>
            <a:pPr marL="0" indent="0" algn="l">
              <a:buFont typeface="Arial" panose="020B0604020202020204" pitchFamily="34" charset="0"/>
              <a:buNone/>
            </a:pPr>
            <a:endParaRPr lang="en-GB" i="1" baseline="0" dirty="0" smtClean="0"/>
          </a:p>
          <a:p>
            <a:pPr marL="0" indent="0" algn="l">
              <a:buFont typeface="Arial" panose="020B0604020202020204" pitchFamily="34" charset="0"/>
              <a:buNone/>
            </a:pPr>
            <a:r>
              <a:rPr lang="en-GB" i="0" baseline="0" dirty="0" smtClean="0"/>
              <a:t>Discussion point:</a:t>
            </a:r>
            <a:r>
              <a:rPr lang="en-GB" i="1" baseline="0" dirty="0" smtClean="0"/>
              <a:t>	Why are there 6 ways to fill this position and not 5?</a:t>
            </a:r>
          </a:p>
          <a:p>
            <a:pPr marL="0" indent="0" algn="l">
              <a:buFont typeface="Arial" panose="020B0604020202020204" pitchFamily="34" charset="0"/>
              <a:buNone/>
            </a:pPr>
            <a:r>
              <a:rPr lang="en-GB" i="1" baseline="0" dirty="0" smtClean="0"/>
              <a:t>		</a:t>
            </a:r>
            <a:r>
              <a:rPr lang="en-GB" i="0" baseline="0" dirty="0" smtClean="0"/>
              <a:t>Learners need to be sure of this point. As only one character can fit in the first position, 		there will still be 6 remaining for the rest of the positions in the password. Some learners 		may benefit from considering the number of arrangements that start with 4 and the 		number of arrangements that start with $ and then adding the results together. </a:t>
            </a:r>
          </a:p>
          <a:p>
            <a:pPr marL="171450" marR="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i="0" dirty="0" smtClean="0"/>
              <a:t>1 click to reveal</a:t>
            </a:r>
            <a:r>
              <a:rPr lang="en-GB" i="0" baseline="0" dirty="0" smtClean="0"/>
              <a:t> the second arrow and fill in ‘6’</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i="1" baseline="0" dirty="0" smtClean="0"/>
              <a:t>What about all the other positions? How many ways to fill those?</a:t>
            </a:r>
          </a:p>
          <a:p>
            <a:pPr marL="171450" indent="-171450" algn="r">
              <a:buFont typeface="Arial" panose="020B0604020202020204" pitchFamily="34" charset="0"/>
              <a:buChar char="•"/>
            </a:pPr>
            <a:r>
              <a:rPr lang="en-GB" i="0" dirty="0" smtClean="0"/>
              <a:t>5 clicks to reveal the remaining arrows and numbers</a:t>
            </a:r>
          </a:p>
          <a:p>
            <a:pPr marL="0" indent="0" algn="l">
              <a:buFont typeface="Arial" panose="020B0604020202020204" pitchFamily="34" charset="0"/>
              <a:buNone/>
            </a:pPr>
            <a:r>
              <a:rPr lang="en-GB" i="1" dirty="0" smtClean="0"/>
              <a:t>So,</a:t>
            </a:r>
            <a:r>
              <a:rPr lang="en-GB" i="1" baseline="0" dirty="0" smtClean="0"/>
              <a:t> in fact, this is 2 </a:t>
            </a:r>
            <a:r>
              <a:rPr lang="en-GB" i="1" baseline="0" dirty="0" smtClean="0">
                <a:sym typeface="Symbol"/>
              </a:rPr>
              <a:t> 6!</a:t>
            </a:r>
            <a:r>
              <a:rPr lang="en-GB" i="1" baseline="0" dirty="0" smtClean="0"/>
              <a:t>. </a:t>
            </a:r>
          </a:p>
          <a:p>
            <a:pPr marL="171450" indent="-171450" algn="r">
              <a:buFont typeface="Arial" panose="020B0604020202020204" pitchFamily="34" charset="0"/>
              <a:buChar char="•"/>
            </a:pPr>
            <a:r>
              <a:rPr lang="en-GB" i="0" dirty="0" smtClean="0"/>
              <a:t>1 click to reveal</a:t>
            </a:r>
            <a:r>
              <a:rPr lang="en-GB" i="0" baseline="0" dirty="0" smtClean="0"/>
              <a:t> the answer</a:t>
            </a:r>
          </a:p>
          <a:p>
            <a:pPr marL="0" indent="0" algn="l">
              <a:buFont typeface="Arial" panose="020B0604020202020204" pitchFamily="34" charset="0"/>
              <a:buNone/>
            </a:pPr>
            <a:endParaRPr lang="en-GB" i="1" baseline="0" dirty="0" smtClean="0"/>
          </a:p>
          <a:p>
            <a:pPr marL="0" indent="0" algn="l">
              <a:buFont typeface="Arial" panose="020B0604020202020204" pitchFamily="34" charset="0"/>
              <a:buNone/>
            </a:pPr>
            <a:r>
              <a:rPr lang="en-GB" i="1" baseline="0" dirty="0" smtClean="0"/>
              <a:t>Let’s look at another example.</a:t>
            </a:r>
          </a:p>
          <a:p>
            <a:pPr marL="0" marR="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next slide</a:t>
            </a:r>
            <a:endParaRPr lang="en-GB" dirty="0" smtClean="0"/>
          </a:p>
          <a:p>
            <a:pPr marL="0" indent="0" algn="l">
              <a:buFont typeface="Arial" panose="020B0604020202020204" pitchFamily="34" charset="0"/>
              <a:buNone/>
            </a:pPr>
            <a:endParaRPr lang="en-GB" i="1" dirty="0"/>
          </a:p>
        </p:txBody>
      </p:sp>
      <p:sp>
        <p:nvSpPr>
          <p:cNvPr id="4" name="Slide Number Placeholder 3"/>
          <p:cNvSpPr>
            <a:spLocks noGrp="1"/>
          </p:cNvSpPr>
          <p:nvPr>
            <p:ph type="sldNum" sz="quarter" idx="10"/>
          </p:nvPr>
        </p:nvSpPr>
        <p:spPr/>
        <p:txBody>
          <a:bodyPr/>
          <a:lstStyle/>
          <a:p>
            <a:fld id="{EC591581-0ADF-470F-AAC7-05EDE80DB34F}" type="slidenum">
              <a:rPr lang="en-GB" smtClean="0">
                <a:solidFill>
                  <a:prstClr val="black"/>
                </a:solidFill>
              </a:rPr>
              <a:pPr/>
              <a:t>19</a:t>
            </a:fld>
            <a:endParaRPr lang="en-GB">
              <a:solidFill>
                <a:prstClr val="black"/>
              </a:solidFill>
            </a:endParaRPr>
          </a:p>
        </p:txBody>
      </p:sp>
    </p:spTree>
    <p:extLst>
      <p:ext uri="{BB962C8B-B14F-4D97-AF65-F5344CB8AC3E}">
        <p14:creationId xmlns:p14="http://schemas.microsoft.com/office/powerpoint/2010/main" val="41045084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Teacher</a:t>
            </a:r>
            <a:r>
              <a:rPr lang="en-GB" baseline="0" dirty="0" smtClean="0"/>
              <a:t> notes:</a:t>
            </a:r>
          </a:p>
          <a:p>
            <a:endParaRPr lang="en-GB" baseline="0" dirty="0" smtClean="0"/>
          </a:p>
          <a:p>
            <a:r>
              <a:rPr lang="en-GB" baseline="0" dirty="0" smtClean="0"/>
              <a:t>Possible dialogue:</a:t>
            </a:r>
          </a:p>
          <a:p>
            <a:endParaRPr lang="en-GB" baseline="0" dirty="0" smtClean="0"/>
          </a:p>
          <a:p>
            <a:r>
              <a:rPr lang="en-GB" i="1" baseline="0" dirty="0" smtClean="0"/>
              <a:t>This time the middle position is fixed.</a:t>
            </a:r>
          </a:p>
          <a:p>
            <a:pPr marL="171450" indent="-171450" algn="r">
              <a:buFont typeface="Arial" panose="020B0604020202020204" pitchFamily="34" charset="0"/>
              <a:buChar char="•"/>
            </a:pPr>
            <a:r>
              <a:rPr lang="en-GB" i="0" baseline="0" dirty="0" smtClean="0"/>
              <a:t>1 click to reveal the product template</a:t>
            </a:r>
          </a:p>
          <a:p>
            <a:pPr marL="171450" indent="-171450" algn="r">
              <a:buFont typeface="Arial" panose="020B0604020202020204" pitchFamily="34" charset="0"/>
              <a:buChar char="•"/>
            </a:pPr>
            <a:endParaRPr lang="en-GB" i="0" baseline="0" dirty="0" smtClean="0"/>
          </a:p>
          <a:p>
            <a:r>
              <a:rPr lang="en-GB" i="1" baseline="0" dirty="0" smtClean="0"/>
              <a:t>Start with the condition given. This means starting with the middle seat. How many ways can the middle seat be filled?</a:t>
            </a:r>
          </a:p>
          <a:p>
            <a:pPr marL="171450" indent="-171450" algn="r">
              <a:buFont typeface="Arial" panose="020B0604020202020204" pitchFamily="34" charset="0"/>
              <a:buChar char="•"/>
            </a:pPr>
            <a:r>
              <a:rPr lang="en-GB" i="0" dirty="0" smtClean="0"/>
              <a:t>1 click to reveal</a:t>
            </a:r>
            <a:r>
              <a:rPr lang="en-GB" i="0" baseline="0" dirty="0" smtClean="0"/>
              <a:t> the first arrow and fill in ‘1’</a:t>
            </a:r>
          </a:p>
          <a:p>
            <a:pPr marL="0" indent="0" algn="l">
              <a:buFont typeface="Arial" panose="020B0604020202020204" pitchFamily="34" charset="0"/>
              <a:buNone/>
            </a:pPr>
            <a:endParaRPr lang="en-GB" i="1" dirty="0" smtClean="0"/>
          </a:p>
          <a:p>
            <a:pPr marL="0" indent="0" algn="l">
              <a:buFont typeface="Arial" panose="020B0604020202020204" pitchFamily="34" charset="0"/>
              <a:buNone/>
            </a:pPr>
            <a:r>
              <a:rPr lang="en-GB" i="1" dirty="0" smtClean="0"/>
              <a:t>How many people</a:t>
            </a:r>
            <a:r>
              <a:rPr lang="en-GB" i="1" baseline="0" dirty="0" smtClean="0"/>
              <a:t> </a:t>
            </a:r>
            <a:r>
              <a:rPr lang="en-GB" i="1" dirty="0" smtClean="0"/>
              <a:t>are left to sit</a:t>
            </a:r>
            <a:r>
              <a:rPr lang="en-GB" i="1" baseline="0" dirty="0" smtClean="0"/>
              <a:t> in</a:t>
            </a:r>
            <a:r>
              <a:rPr lang="en-GB" i="1" dirty="0" smtClean="0"/>
              <a:t> the first seat</a:t>
            </a:r>
            <a:r>
              <a:rPr lang="en-GB" i="1" baseline="0" dirty="0" smtClean="0"/>
              <a:t>?</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next arrow and fill in ‘4’</a:t>
            </a: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How many people are left to sit in the second seat?</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1 click to reveal the next arrow and fill in ‘3’</a:t>
            </a:r>
          </a:p>
          <a:p>
            <a:pPr marL="0" marR="0" lvl="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rPr>
              <a:t>Using the same thinking there will be how many ways to fill the 4</a:t>
            </a:r>
            <a:r>
              <a:rPr kumimoji="0" lang="en-GB" sz="1200" b="0" i="1" u="none" strike="noStrike" kern="1200" cap="none" spc="0" normalizeH="0" baseline="30000" noProof="0" dirty="0" smtClean="0">
                <a:ln>
                  <a:noFill/>
                </a:ln>
                <a:solidFill>
                  <a:prstClr val="black"/>
                </a:solidFill>
                <a:effectLst/>
                <a:uLnTx/>
                <a:uFillTx/>
                <a:latin typeface="+mn-lt"/>
                <a:ea typeface="+mn-ea"/>
                <a:cs typeface="+mn-cs"/>
              </a:rPr>
              <a:t>th</a:t>
            </a:r>
            <a:r>
              <a:rPr kumimoji="0" lang="en-GB" sz="1200" b="0" i="1" u="none" strike="noStrike" kern="1200" cap="none" spc="0" normalizeH="0" baseline="0" noProof="0" dirty="0" smtClean="0">
                <a:ln>
                  <a:noFill/>
                </a:ln>
                <a:solidFill>
                  <a:prstClr val="black"/>
                </a:solidFill>
                <a:effectLst/>
                <a:uLnTx/>
                <a:uFillTx/>
                <a:latin typeface="+mn-lt"/>
                <a:ea typeface="+mn-ea"/>
                <a:cs typeface="+mn-cs"/>
              </a:rPr>
              <a:t> and 5</a:t>
            </a:r>
            <a:r>
              <a:rPr kumimoji="0" lang="en-GB" sz="1200" b="0" i="1" u="none" strike="noStrike" kern="1200" cap="none" spc="0" normalizeH="0" baseline="30000" noProof="0" dirty="0" smtClean="0">
                <a:ln>
                  <a:noFill/>
                </a:ln>
                <a:solidFill>
                  <a:prstClr val="black"/>
                </a:solidFill>
                <a:effectLst/>
                <a:uLnTx/>
                <a:uFillTx/>
                <a:latin typeface="+mn-lt"/>
                <a:ea typeface="+mn-ea"/>
                <a:cs typeface="+mn-cs"/>
              </a:rPr>
              <a:t>th</a:t>
            </a:r>
            <a:r>
              <a:rPr kumimoji="0" lang="en-GB" sz="1200" b="0" i="1" u="none" strike="noStrike" kern="1200" cap="none" spc="0" normalizeH="0" baseline="0" noProof="0" dirty="0" smtClean="0">
                <a:ln>
                  <a:noFill/>
                </a:ln>
                <a:solidFill>
                  <a:prstClr val="black"/>
                </a:solidFill>
                <a:effectLst/>
                <a:uLnTx/>
                <a:uFillTx/>
                <a:latin typeface="+mn-lt"/>
                <a:ea typeface="+mn-ea"/>
                <a:cs typeface="+mn-cs"/>
              </a:rPr>
              <a:t> seats?</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2 clicks to reveal the next 2 arrows and the 2 and 1</a:t>
            </a:r>
          </a:p>
          <a:p>
            <a:pPr marL="0" indent="0" algn="l">
              <a:buFont typeface="Arial" panose="020B0604020202020204" pitchFamily="34" charset="0"/>
              <a:buNone/>
            </a:pPr>
            <a:endParaRPr lang="en-GB" i="1" baseline="0" dirty="0" smtClean="0"/>
          </a:p>
          <a:p>
            <a:pPr marL="0" indent="0" algn="l">
              <a:buFont typeface="Arial" panose="020B0604020202020204" pitchFamily="34" charset="0"/>
              <a:buNone/>
            </a:pPr>
            <a:r>
              <a:rPr lang="en-GB" i="1" dirty="0" smtClean="0"/>
              <a:t>So,</a:t>
            </a:r>
            <a:r>
              <a:rPr lang="en-GB" i="1" baseline="0" dirty="0" smtClean="0"/>
              <a:t> in fact, this is 4!. This is the same number of arrangements of 4 objects under these conditions, as you should expect. </a:t>
            </a:r>
          </a:p>
          <a:p>
            <a:pPr marL="171450" marR="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i="0" dirty="0" smtClean="0"/>
              <a:t>1 click to reveal</a:t>
            </a:r>
            <a:r>
              <a:rPr lang="en-GB" i="0" baseline="0" dirty="0" smtClean="0"/>
              <a:t> the answer</a:t>
            </a:r>
          </a:p>
          <a:p>
            <a:pPr marL="0" indent="0" algn="l">
              <a:buFont typeface="Arial" panose="020B0604020202020204" pitchFamily="34" charset="0"/>
              <a:buNone/>
            </a:pPr>
            <a:endParaRPr lang="en-GB" i="1" baseline="0" dirty="0" smtClean="0"/>
          </a:p>
          <a:p>
            <a:pPr marL="0" indent="0" algn="l">
              <a:buFont typeface="Arial" panose="020B0604020202020204" pitchFamily="34" charset="0"/>
              <a:buNone/>
            </a:pPr>
            <a:r>
              <a:rPr lang="en-GB" i="0" baseline="0" dirty="0" smtClean="0"/>
              <a:t>Discussion point:</a:t>
            </a:r>
            <a:r>
              <a:rPr lang="en-GB" i="1" baseline="0" dirty="0" smtClean="0"/>
              <a:t>	Why is this the case?  </a:t>
            </a:r>
            <a:r>
              <a:rPr lang="en-GB" i="0" baseline="0" dirty="0" smtClean="0"/>
              <a:t>Learners should understand that as the middle position has been 		fixed only the remaining 4 objects are arranged.</a:t>
            </a:r>
          </a:p>
          <a:p>
            <a:pPr marL="0" indent="0" algn="l">
              <a:buFont typeface="Arial" panose="020B0604020202020204" pitchFamily="34" charset="0"/>
              <a:buNone/>
            </a:pPr>
            <a:endParaRPr lang="en-GB" i="1" baseline="0" dirty="0" smtClean="0"/>
          </a:p>
          <a:p>
            <a:pPr marL="0" indent="0" algn="l">
              <a:buFont typeface="Arial" panose="020B0604020202020204" pitchFamily="34" charset="0"/>
              <a:buNone/>
            </a:pPr>
            <a:r>
              <a:rPr lang="en-GB" i="1" baseline="0" dirty="0" smtClean="0"/>
              <a:t>Let’s look at another example.</a:t>
            </a:r>
          </a:p>
          <a:p>
            <a:pPr marL="0" marR="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next slide</a:t>
            </a:r>
            <a:endParaRPr lang="en-GB" dirty="0" smtClean="0"/>
          </a:p>
          <a:p>
            <a:pPr marL="0" indent="0" algn="l">
              <a:buFont typeface="Arial" panose="020B0604020202020204" pitchFamily="34" charset="0"/>
              <a:buNone/>
            </a:pPr>
            <a:endParaRPr lang="en-GB" i="1" dirty="0"/>
          </a:p>
        </p:txBody>
      </p:sp>
      <p:sp>
        <p:nvSpPr>
          <p:cNvPr id="4" name="Slide Number Placeholder 3"/>
          <p:cNvSpPr>
            <a:spLocks noGrp="1"/>
          </p:cNvSpPr>
          <p:nvPr>
            <p:ph type="sldNum" sz="quarter" idx="10"/>
          </p:nvPr>
        </p:nvSpPr>
        <p:spPr/>
        <p:txBody>
          <a:bodyPr/>
          <a:lstStyle/>
          <a:p>
            <a:fld id="{EC591581-0ADF-470F-AAC7-05EDE80DB34F}" type="slidenum">
              <a:rPr lang="en-GB" smtClean="0">
                <a:solidFill>
                  <a:prstClr val="black"/>
                </a:solidFill>
              </a:rPr>
              <a:pPr/>
              <a:t>20</a:t>
            </a:fld>
            <a:endParaRPr lang="en-GB">
              <a:solidFill>
                <a:prstClr val="black"/>
              </a:solidFill>
            </a:endParaRPr>
          </a:p>
        </p:txBody>
      </p:sp>
    </p:spTree>
    <p:extLst>
      <p:ext uri="{BB962C8B-B14F-4D97-AF65-F5344CB8AC3E}">
        <p14:creationId xmlns:p14="http://schemas.microsoft.com/office/powerpoint/2010/main" val="14688096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Teacher</a:t>
            </a:r>
            <a:r>
              <a:rPr lang="en-GB" baseline="0" dirty="0" smtClean="0"/>
              <a:t> notes:</a:t>
            </a:r>
          </a:p>
          <a:p>
            <a:endParaRPr lang="en-GB" baseline="0" dirty="0" smtClean="0"/>
          </a:p>
          <a:p>
            <a:r>
              <a:rPr lang="en-GB" baseline="0" dirty="0" smtClean="0"/>
              <a:t>Possible dialogue:</a:t>
            </a:r>
          </a:p>
          <a:p>
            <a:endParaRPr lang="en-GB" baseline="0" dirty="0" smtClean="0"/>
          </a:p>
          <a:p>
            <a:r>
              <a:rPr lang="en-GB" i="1" baseline="0" dirty="0" smtClean="0"/>
              <a:t>Here </a:t>
            </a:r>
            <a:r>
              <a:rPr lang="en-GB" i="1" baseline="0" dirty="0" err="1" smtClean="0"/>
              <a:t>Badhra</a:t>
            </a:r>
            <a:r>
              <a:rPr lang="en-GB" i="1" baseline="0" dirty="0" smtClean="0"/>
              <a:t> and Chen must be treated as ‘one object’ as they must move together.  So we are rearranging 4 objects not 5 : The B and C pair and the other 3 people.</a:t>
            </a:r>
          </a:p>
          <a:p>
            <a:pPr marL="171450" indent="-171450" algn="r">
              <a:buFont typeface="Arial" panose="020B0604020202020204" pitchFamily="34" charset="0"/>
              <a:buChar char="•"/>
            </a:pPr>
            <a:r>
              <a:rPr lang="en-GB" i="0" baseline="0" dirty="0" smtClean="0"/>
              <a:t>1 click to reveal the product template</a:t>
            </a:r>
          </a:p>
          <a:p>
            <a:pPr marL="171450" indent="-171450" algn="r">
              <a:buFont typeface="Arial" panose="020B0604020202020204" pitchFamily="34" charset="0"/>
              <a:buChar char="•"/>
            </a:pPr>
            <a:endParaRPr lang="en-GB" i="0" baseline="0" dirty="0" smtClean="0"/>
          </a:p>
          <a:p>
            <a:r>
              <a:rPr lang="en-GB" i="1" baseline="0" dirty="0" smtClean="0"/>
              <a:t>How many ways are there are of rearranging 4 objects under these conditions?</a:t>
            </a:r>
          </a:p>
          <a:p>
            <a:pPr marL="171450" indent="-171450" algn="r">
              <a:buFont typeface="Arial" panose="020B0604020202020204" pitchFamily="34" charset="0"/>
              <a:buChar char="•"/>
            </a:pPr>
            <a:r>
              <a:rPr lang="en-GB" i="0" dirty="0" smtClean="0"/>
              <a:t>4 clicks to reveal</a:t>
            </a:r>
            <a:r>
              <a:rPr lang="en-GB" i="0" baseline="0" dirty="0" smtClean="0"/>
              <a:t> 4, 3, 2 and 1</a:t>
            </a:r>
          </a:p>
          <a:p>
            <a:pPr marL="171450" indent="-171450" algn="r">
              <a:buFont typeface="Arial" panose="020B0604020202020204" pitchFamily="34" charset="0"/>
              <a:buChar char="•"/>
            </a:pPr>
            <a:endParaRPr lang="en-GB" i="0" baseline="0" dirty="0" smtClean="0"/>
          </a:p>
          <a:p>
            <a:pPr marL="0" indent="0" algn="l">
              <a:buFont typeface="Arial" panose="020B0604020202020204" pitchFamily="34" charset="0"/>
              <a:buNone/>
            </a:pPr>
            <a:r>
              <a:rPr lang="en-GB" sz="1100" i="0" baseline="0" dirty="0" smtClean="0"/>
              <a:t>Discussion point:</a:t>
            </a:r>
            <a:r>
              <a:rPr lang="en-GB" sz="1100" i="1" baseline="0" dirty="0" smtClean="0"/>
              <a:t>	So is the answer to the problem 4! = 24?</a:t>
            </a:r>
          </a:p>
          <a:p>
            <a:pPr marL="0" indent="0" algn="l">
              <a:buFont typeface="Arial" panose="020B0604020202020204" pitchFamily="34" charset="0"/>
              <a:buNone/>
            </a:pPr>
            <a:r>
              <a:rPr lang="en-GB" sz="1100" i="1" baseline="0" dirty="0" smtClean="0"/>
              <a:t>		</a:t>
            </a:r>
            <a:r>
              <a:rPr lang="en-GB" sz="1100" i="0" baseline="0" dirty="0" smtClean="0"/>
              <a:t>Learners need to see that in this example, there are 2 arrangements in one problem. Not 		only are there 4! ways of the 5 friends sitting under these conditions, but </a:t>
            </a:r>
            <a:r>
              <a:rPr lang="en-GB" sz="1100" i="0" baseline="0" dirty="0" err="1" smtClean="0"/>
              <a:t>Badhra</a:t>
            </a:r>
            <a:r>
              <a:rPr lang="en-GB" sz="1100" i="0" baseline="0" dirty="0" smtClean="0"/>
              <a:t> and 		Chen could swop positions, meaning that there are 2! ways in which they could sit. Some 		candidates may understand this better if they are encouraged to list the 24 outcomes 		using BC as a pair and then extending this idea to CB as a pair. </a:t>
            </a:r>
          </a:p>
          <a:p>
            <a:pPr marL="0" indent="0" algn="l">
              <a:buFont typeface="Arial" panose="020B0604020202020204" pitchFamily="34" charset="0"/>
              <a:buNone/>
            </a:pPr>
            <a:endParaRPr lang="en-GB" i="0" baseline="0" dirty="0" smtClean="0"/>
          </a:p>
          <a:p>
            <a:pPr marL="171450" marR="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i="0" dirty="0" smtClean="0"/>
              <a:t>1 click to reveal</a:t>
            </a:r>
            <a:r>
              <a:rPr lang="en-GB" i="0" baseline="0" dirty="0" smtClean="0"/>
              <a:t> the arrow </a:t>
            </a:r>
          </a:p>
          <a:p>
            <a:pPr marL="0" indent="0" algn="l">
              <a:buFont typeface="Arial" panose="020B0604020202020204" pitchFamily="34" charset="0"/>
              <a:buNone/>
            </a:pPr>
            <a:r>
              <a:rPr lang="en-GB" i="1" dirty="0" smtClean="0"/>
              <a:t>So,</a:t>
            </a:r>
            <a:r>
              <a:rPr lang="en-GB" i="1" baseline="0" dirty="0" smtClean="0"/>
              <a:t> in fact, this is 2! </a:t>
            </a:r>
            <a:r>
              <a:rPr lang="en-GB" i="1" baseline="0" dirty="0" smtClean="0">
                <a:sym typeface="Symbol"/>
              </a:rPr>
              <a:t> 4</a:t>
            </a:r>
            <a:r>
              <a:rPr lang="en-GB" i="1" baseline="0" dirty="0" smtClean="0"/>
              <a:t>!. </a:t>
            </a:r>
          </a:p>
          <a:p>
            <a:pPr marL="171450" marR="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i="0" dirty="0" smtClean="0"/>
              <a:t>2 clicks to reveal</a:t>
            </a:r>
            <a:r>
              <a:rPr lang="en-GB" i="0" baseline="0" dirty="0" smtClean="0"/>
              <a:t> the answer</a:t>
            </a:r>
          </a:p>
          <a:p>
            <a:pPr marL="0" indent="0" algn="l">
              <a:buFont typeface="Arial" panose="020B0604020202020204" pitchFamily="34" charset="0"/>
              <a:buNone/>
            </a:pPr>
            <a:endParaRPr lang="en-GB" i="1" baseline="0" dirty="0" smtClean="0"/>
          </a:p>
          <a:p>
            <a:pPr marL="0" indent="0" algn="l">
              <a:buFont typeface="Arial" panose="020B0604020202020204" pitchFamily="34" charset="0"/>
              <a:buNone/>
            </a:pPr>
            <a:r>
              <a:rPr lang="en-GB" i="1" baseline="0" dirty="0" smtClean="0"/>
              <a:t>Now let’s look at an example involving rows.</a:t>
            </a:r>
          </a:p>
          <a:p>
            <a:pPr marL="0" marR="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next slide</a:t>
            </a:r>
            <a:endParaRPr lang="en-GB" dirty="0" smtClean="0"/>
          </a:p>
          <a:p>
            <a:pPr marL="0" indent="0" algn="l">
              <a:buFont typeface="Arial" panose="020B0604020202020204" pitchFamily="34" charset="0"/>
              <a:buNone/>
            </a:pPr>
            <a:endParaRPr lang="en-GB" i="1" dirty="0"/>
          </a:p>
        </p:txBody>
      </p:sp>
      <p:sp>
        <p:nvSpPr>
          <p:cNvPr id="4" name="Slide Number Placeholder 3"/>
          <p:cNvSpPr>
            <a:spLocks noGrp="1"/>
          </p:cNvSpPr>
          <p:nvPr>
            <p:ph type="sldNum" sz="quarter" idx="10"/>
          </p:nvPr>
        </p:nvSpPr>
        <p:spPr/>
        <p:txBody>
          <a:bodyPr/>
          <a:lstStyle/>
          <a:p>
            <a:fld id="{EC591581-0ADF-470F-AAC7-05EDE80DB34F}" type="slidenum">
              <a:rPr lang="en-GB" smtClean="0">
                <a:solidFill>
                  <a:prstClr val="black"/>
                </a:solidFill>
              </a:rPr>
              <a:pPr/>
              <a:t>21</a:t>
            </a:fld>
            <a:endParaRPr lang="en-GB">
              <a:solidFill>
                <a:prstClr val="black"/>
              </a:solidFill>
            </a:endParaRPr>
          </a:p>
        </p:txBody>
      </p:sp>
    </p:spTree>
    <p:extLst>
      <p:ext uri="{BB962C8B-B14F-4D97-AF65-F5344CB8AC3E}">
        <p14:creationId xmlns:p14="http://schemas.microsoft.com/office/powerpoint/2010/main" val="19153877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i="0" dirty="0" smtClean="0"/>
              <a:t>Teacher notes:</a:t>
            </a:r>
          </a:p>
          <a:p>
            <a:pPr marL="0" marR="0" indent="0" algn="l" defTabSz="914400" rtl="0" eaLnBrk="1" fontAlgn="auto" latinLnBrk="0" hangingPunct="1">
              <a:lnSpc>
                <a:spcPct val="100000"/>
              </a:lnSpc>
              <a:spcBef>
                <a:spcPts val="0"/>
              </a:spcBef>
              <a:spcAft>
                <a:spcPts val="0"/>
              </a:spcAft>
              <a:buClrTx/>
              <a:buSzTx/>
              <a:buFontTx/>
              <a:buNone/>
              <a:tabLst/>
              <a:defRPr/>
            </a:pPr>
            <a:endParaRPr lang="en-GB" i="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i="0" dirty="0" smtClean="0"/>
              <a:t>This example could be given as a challenge</a:t>
            </a:r>
            <a:r>
              <a:rPr lang="en-GB" i="0" baseline="0" dirty="0" smtClean="0"/>
              <a:t> to stretch more able learners who could then explain it to the rest of the class. </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i="0" dirty="0" smtClean="0"/>
              <a:t>If it is used with the class as a whole for a discussion, possible</a:t>
            </a:r>
            <a:r>
              <a:rPr lang="en-GB" i="0" baseline="0" dirty="0" smtClean="0"/>
              <a:t> dialogue:</a:t>
            </a:r>
          </a:p>
          <a:p>
            <a:pPr marL="0" marR="0" indent="0" algn="l" defTabSz="914400" rtl="0" eaLnBrk="1" fontAlgn="auto" latinLnBrk="0" hangingPunct="1">
              <a:lnSpc>
                <a:spcPct val="100000"/>
              </a:lnSpc>
              <a:spcBef>
                <a:spcPts val="0"/>
              </a:spcBef>
              <a:spcAft>
                <a:spcPts val="0"/>
              </a:spcAft>
              <a:buClrTx/>
              <a:buSzTx/>
              <a:buFontTx/>
              <a:buNone/>
              <a:tabLst/>
              <a:defRPr/>
            </a:pPr>
            <a:endParaRPr lang="en-GB" i="0"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i="1" baseline="0" dirty="0" smtClean="0"/>
              <a:t>As the men have the condition, place them first. In the empty carriage, in how many seats can the first man sit?</a:t>
            </a:r>
          </a:p>
          <a:p>
            <a:pPr marL="171450" marR="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i="0" baseline="0" dirty="0" smtClean="0"/>
              <a:t>2 clicks to reveal that the first man can sit in any of the 8 seats and M</a:t>
            </a:r>
            <a:r>
              <a:rPr lang="en-GB" i="0" baseline="-25000" dirty="0" smtClean="0"/>
              <a:t>1</a:t>
            </a:r>
            <a:r>
              <a:rPr lang="en-GB" i="0" baseline="0" dirty="0" smtClean="0"/>
              <a:t> on the diagram</a:t>
            </a:r>
          </a:p>
          <a:p>
            <a:pPr marL="0" marR="0" indent="0" algn="r"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i="0" baseline="0" dirty="0" smtClean="0"/>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i="1" baseline="0" dirty="0" smtClean="0"/>
              <a:t>Now the first man has taken a seat, in how many seats can the second man sit?</a:t>
            </a:r>
          </a:p>
          <a:p>
            <a:pPr marL="171450" marR="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i="0" baseline="0" dirty="0" smtClean="0"/>
              <a:t>2 clicks to reveal that the second man can sit in one seat only and M</a:t>
            </a:r>
            <a:r>
              <a:rPr lang="en-GB" i="0" baseline="-25000" dirty="0" smtClean="0"/>
              <a:t>2</a:t>
            </a:r>
            <a:r>
              <a:rPr lang="en-GB" i="0" baseline="0" dirty="0" smtClean="0"/>
              <a:t> on the diagram</a:t>
            </a:r>
          </a:p>
          <a:p>
            <a:pPr marL="171450" marR="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i="0" baseline="0" dirty="0" smtClean="0"/>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i="1" baseline="0" dirty="0" smtClean="0"/>
              <a:t>Now the women can be seated. How many seats remain for them and in how many ways can they fill those seats?</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2 clicks to reveal that the women can sit in 6! ways</a:t>
            </a:r>
          </a:p>
          <a:p>
            <a:pPr marL="171450" marR="0" lvl="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200" b="0" i="0" u="none" strike="noStrike" kern="1200" cap="none" spc="0" normalizeH="0" baseline="0" noProof="0" dirty="0" smtClean="0">
                <a:ln>
                  <a:noFill/>
                </a:ln>
                <a:solidFill>
                  <a:prstClr val="black"/>
                </a:solidFill>
                <a:effectLst/>
                <a:uLnTx/>
                <a:uFillTx/>
                <a:latin typeface="+mn-lt"/>
                <a:ea typeface="+mn-ea"/>
                <a:cs typeface="+mn-cs"/>
              </a:rPr>
              <a:t>Discussion point</a:t>
            </a:r>
            <a:r>
              <a:rPr kumimoji="0" lang="en-GB" sz="1200" b="0" i="1" u="none" strike="noStrike" kern="1200" cap="none" spc="0" normalizeH="0" baseline="0" noProof="0" dirty="0" smtClean="0">
                <a:ln>
                  <a:noFill/>
                </a:ln>
                <a:solidFill>
                  <a:prstClr val="black"/>
                </a:solidFill>
                <a:effectLst/>
                <a:uLnTx/>
                <a:uFillTx/>
                <a:latin typeface="+mn-lt"/>
                <a:ea typeface="+mn-ea"/>
                <a:cs typeface="+mn-cs"/>
              </a:rPr>
              <a:t>	How can we now work out the number of arrangements that have the two men opposite 		each other?</a:t>
            </a: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i="1" baseline="0" dirty="0" smtClean="0"/>
              <a:t>		</a:t>
            </a:r>
            <a:r>
              <a:rPr lang="en-GB" i="0" baseline="0" dirty="0" smtClean="0"/>
              <a:t>Learners need to be confident that the product rule for counting still applies here. To find 		the answer they need to multiply the possible ways.</a:t>
            </a:r>
          </a:p>
          <a:p>
            <a:pPr marL="171450" marR="0" indent="-171450" algn="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i="0" baseline="0" dirty="0" smtClean="0"/>
              <a:t>3 clicks to reveal the answer</a:t>
            </a:r>
            <a:endParaRPr lang="en-GB" i="1"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GB" i="1"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GB" i="1" dirty="0" smtClean="0"/>
              <a:t>Sometimes</a:t>
            </a:r>
            <a:r>
              <a:rPr lang="en-GB" i="1" baseline="0" dirty="0" smtClean="0"/>
              <a:t> the objects which are being rearranged have repeats. Let’s look at how that changes our thinking.</a:t>
            </a:r>
          </a:p>
          <a:p>
            <a:pPr marL="0" marR="0" indent="0" algn="l" defTabSz="914400" rtl="0" eaLnBrk="1" fontAlgn="auto" latinLnBrk="0" hangingPunct="1">
              <a:lnSpc>
                <a:spcPct val="100000"/>
              </a:lnSpc>
              <a:spcBef>
                <a:spcPts val="0"/>
              </a:spcBef>
              <a:spcAft>
                <a:spcPts val="0"/>
              </a:spcAft>
              <a:buClrTx/>
              <a:buSzTx/>
              <a:buFontTx/>
              <a:buNone/>
              <a:tabLst/>
              <a:defRPr/>
            </a:pPr>
            <a:endParaRPr lang="en-GB" i="1" dirty="0" smtClean="0"/>
          </a:p>
          <a:p>
            <a:pPr marL="0" marR="0" indent="0" algn="r" defTabSz="914400" rtl="0" eaLnBrk="1" fontAlgn="auto" latinLnBrk="0" hangingPunct="1">
              <a:lnSpc>
                <a:spcPct val="100000"/>
              </a:lnSpc>
              <a:spcBef>
                <a:spcPts val="0"/>
              </a:spcBef>
              <a:spcAft>
                <a:spcPts val="0"/>
              </a:spcAft>
              <a:buClrTx/>
              <a:buSzTx/>
              <a:buFontTx/>
              <a:buNone/>
              <a:tabLst/>
              <a:defRPr/>
            </a:pPr>
            <a:r>
              <a:rPr kumimoji="0" lang="en-GB" sz="1200" b="0" i="1" u="none" strike="noStrike" kern="1200" cap="none" spc="0" normalizeH="0" baseline="0" noProof="0" dirty="0" smtClean="0">
                <a:ln>
                  <a:noFill/>
                </a:ln>
                <a:solidFill>
                  <a:prstClr val="black"/>
                </a:solidFill>
                <a:effectLst/>
                <a:uLnTx/>
                <a:uFillTx/>
                <a:latin typeface="+mn-lt"/>
                <a:ea typeface="+mn-ea"/>
                <a:cs typeface="+mn-cs"/>
                <a:sym typeface="Wingdings"/>
              </a:rPr>
              <a:t> </a:t>
            </a:r>
            <a:r>
              <a:rPr kumimoji="0" lang="en-GB" sz="1200" b="0" i="0" u="none" strike="noStrike" kern="1200" cap="none" spc="0" normalizeH="0" baseline="0" noProof="0" dirty="0" smtClean="0">
                <a:ln>
                  <a:noFill/>
                </a:ln>
                <a:solidFill>
                  <a:prstClr val="black"/>
                </a:solidFill>
                <a:effectLst/>
                <a:uLnTx/>
                <a:uFillTx/>
                <a:latin typeface="+mn-lt"/>
                <a:ea typeface="+mn-ea"/>
                <a:cs typeface="+mn-cs"/>
                <a:sym typeface="Wingdings"/>
              </a:rPr>
              <a:t>Click for end slide</a:t>
            </a:r>
            <a:endParaRPr lang="en-GB" dirty="0" smtClean="0"/>
          </a:p>
          <a:p>
            <a:endParaRPr lang="en-GB" dirty="0"/>
          </a:p>
        </p:txBody>
      </p:sp>
      <p:sp>
        <p:nvSpPr>
          <p:cNvPr id="4" name="Slide Number Placeholder 3"/>
          <p:cNvSpPr>
            <a:spLocks noGrp="1"/>
          </p:cNvSpPr>
          <p:nvPr>
            <p:ph type="sldNum" sz="quarter" idx="10"/>
          </p:nvPr>
        </p:nvSpPr>
        <p:spPr/>
        <p:txBody>
          <a:bodyPr/>
          <a:lstStyle/>
          <a:p>
            <a:fld id="{EC591581-0ADF-470F-AAC7-05EDE80DB34F}" type="slidenum">
              <a:rPr lang="en-GB" smtClean="0"/>
              <a:t>22</a:t>
            </a:fld>
            <a:endParaRPr lang="en-GB"/>
          </a:p>
        </p:txBody>
      </p:sp>
    </p:spTree>
    <p:extLst>
      <p:ext uri="{BB962C8B-B14F-4D97-AF65-F5344CB8AC3E}">
        <p14:creationId xmlns:p14="http://schemas.microsoft.com/office/powerpoint/2010/main" val="229115877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85439" y="451912"/>
            <a:ext cx="4046220" cy="650471"/>
          </a:xfrm>
          <a:prstGeom prst="rect">
            <a:avLst/>
          </a:prstGeom>
        </p:spPr>
      </p:pic>
      <p:pic>
        <p:nvPicPr>
          <p:cNvPr id="13" name="Picture 12"/>
          <p:cNvPicPr/>
          <p:nvPr userDrawn="1"/>
        </p:nvPicPr>
        <p:blipFill>
          <a:blip r:embed="rId3" cstate="print">
            <a:extLst>
              <a:ext uri="{28A0092B-C50C-407E-A947-70E740481C1C}">
                <a14:useLocalDpi xmlns:a14="http://schemas.microsoft.com/office/drawing/2010/main" val="0"/>
              </a:ext>
            </a:extLst>
          </a:blip>
          <a:stretch>
            <a:fillRect/>
          </a:stretch>
        </p:blipFill>
        <p:spPr>
          <a:xfrm>
            <a:off x="10371511" y="6168533"/>
            <a:ext cx="1292225" cy="449580"/>
          </a:xfrm>
          <a:prstGeom prst="rect">
            <a:avLst/>
          </a:prstGeom>
        </p:spPr>
      </p:pic>
      <p:pic>
        <p:nvPicPr>
          <p:cNvPr id="14" name="Picture 13"/>
          <p:cNvPicPr>
            <a:picLocks noChangeAspect="1"/>
          </p:cNvPicPr>
          <p:nvPr userDrawn="1"/>
        </p:nvPicPr>
        <p:blipFill>
          <a:blip r:embed="rId4"/>
          <a:stretch>
            <a:fillRect/>
          </a:stretch>
        </p:blipFill>
        <p:spPr>
          <a:xfrm>
            <a:off x="7836964" y="3117570"/>
            <a:ext cx="3913001" cy="2736000"/>
          </a:xfrm>
          <a:prstGeom prst="rect">
            <a:avLst/>
          </a:prstGeom>
        </p:spPr>
      </p:pic>
    </p:spTree>
    <p:extLst>
      <p:ext uri="{BB962C8B-B14F-4D97-AF65-F5344CB8AC3E}">
        <p14:creationId xmlns:p14="http://schemas.microsoft.com/office/powerpoint/2010/main" val="1108230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p:cNvSpPr/>
          <p:nvPr userDrawn="1"/>
        </p:nvSpPr>
        <p:spPr>
          <a:xfrm>
            <a:off x="0" y="0"/>
            <a:ext cx="12192000" cy="900000"/>
          </a:xfrm>
          <a:prstGeom prst="rect">
            <a:avLst/>
          </a:prstGeom>
          <a:solidFill>
            <a:srgbClr val="E21951"/>
          </a:solidFill>
          <a:ln>
            <a:solidFill>
              <a:srgbClr val="EA5B0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63538"/>
            <a:endParaRPr lang="en-GB" sz="2800" b="1" dirty="0" smtClean="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B11C3206-257D-4762-B461-A249DF0C704C}"/>
              </a:ext>
            </a:extLst>
          </p:cNvPr>
          <p:cNvSpPr>
            <a:spLocks noGrp="1"/>
          </p:cNvSpPr>
          <p:nvPr>
            <p:ph type="title"/>
          </p:nvPr>
        </p:nvSpPr>
        <p:spPr>
          <a:xfrm>
            <a:off x="331788" y="173140"/>
            <a:ext cx="11524932" cy="553720"/>
          </a:xfrm>
          <a:prstGeom prst="rect">
            <a:avLst/>
          </a:prstGeom>
        </p:spPr>
        <p:txBody>
          <a:bodyPr anchor="b">
            <a:normAutofit/>
          </a:bodyPr>
          <a:lstStyle>
            <a:lvl1pPr>
              <a:defRPr sz="2800" b="1" i="0" baseline="0">
                <a:solidFill>
                  <a:schemeClr val="bg1"/>
                </a:solidFill>
                <a:latin typeface="Arial" panose="020B0604020202020204" pitchFamily="34" charset="0"/>
                <a:cs typeface="Arial" panose="020B0604020202020204" pitchFamily="34" charset="0"/>
              </a:defRPr>
            </a:lvl1pPr>
          </a:lstStyle>
          <a:p>
            <a:r>
              <a:rPr lang="en-US" dirty="0"/>
              <a:t>Click to edit Master title style</a:t>
            </a:r>
            <a:endParaRPr lang="en-GB" dirty="0"/>
          </a:p>
        </p:txBody>
      </p:sp>
      <p:sp>
        <p:nvSpPr>
          <p:cNvPr id="8" name="Text Placeholder 7"/>
          <p:cNvSpPr>
            <a:spLocks noGrp="1"/>
          </p:cNvSpPr>
          <p:nvPr>
            <p:ph type="body" sz="quarter" idx="10"/>
          </p:nvPr>
        </p:nvSpPr>
        <p:spPr>
          <a:xfrm>
            <a:off x="331788" y="1270000"/>
            <a:ext cx="11525250" cy="5324475"/>
          </a:xfrm>
          <a:prstGeom prst="rect">
            <a:avLst/>
          </a:prstGeo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5499829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7876781"/>
      </p:ext>
    </p:extLst>
  </p:cSld>
  <p:clrMap bg1="lt1" tx1="dk1" bg2="lt2" tx2="dk2" accent1="accent1" accent2="accent2" accent3="accent3" accent4="accent4" accent5="accent5" accent6="accent6" hlink="hlink" folHlink="folHlink"/>
  <p:sldLayoutIdLst>
    <p:sldLayoutId id="2147483654" r:id="rId1"/>
    <p:sldLayoutId id="2147483655" r:id="rId2"/>
  </p:sldLayoutIdLst>
  <p:txStyles>
    <p:titleStyle>
      <a:lvl1pPr algn="l" defTabSz="914400" rtl="0" eaLnBrk="1" latinLnBrk="0" hangingPunct="1">
        <a:lnSpc>
          <a:spcPct val="90000"/>
        </a:lnSpc>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idx="4294967295"/>
          </p:nvPr>
        </p:nvSpPr>
        <p:spPr>
          <a:xfrm>
            <a:off x="1053296" y="1733703"/>
            <a:ext cx="10803424" cy="1958619"/>
          </a:xfrm>
          <a:prstGeom prst="rect">
            <a:avLst/>
          </a:prstGeom>
        </p:spPr>
        <p:txBody>
          <a:bodyPr>
            <a:noAutofit/>
          </a:bodyPr>
          <a:lstStyle/>
          <a:p>
            <a:pPr>
              <a:lnSpc>
                <a:spcPts val="3500"/>
              </a:lnSpc>
            </a:pPr>
            <a:r>
              <a:rPr lang="en-GB" sz="2800" b="1" dirty="0" smtClean="0"/>
              <a:t>Lesson slides</a:t>
            </a:r>
            <a:br>
              <a:rPr lang="en-GB" sz="2800" b="1" dirty="0" smtClean="0"/>
            </a:br>
            <a:r>
              <a:rPr lang="en-GB" sz="2600" dirty="0" smtClean="0"/>
              <a:t>Topic: 5.2 Permutations and combinations</a:t>
            </a:r>
            <a:r>
              <a:rPr lang="en-GB" sz="2600" dirty="0" smtClean="0"/>
              <a:t/>
            </a:r>
            <a:br>
              <a:rPr lang="en-GB" sz="2600" dirty="0" smtClean="0"/>
            </a:br>
            <a:r>
              <a:rPr lang="en-GB" sz="2600" dirty="0" smtClean="0"/>
              <a:t>Lesson </a:t>
            </a:r>
            <a:r>
              <a:rPr lang="en-GB" sz="2600" dirty="0" smtClean="0"/>
              <a:t>1</a:t>
            </a:r>
            <a:r>
              <a:rPr lang="en-GB" sz="2600" dirty="0"/>
              <a:t>: </a:t>
            </a:r>
            <a:r>
              <a:rPr lang="en-GB" sz="2600" dirty="0" smtClean="0"/>
              <a:t>Arrangements</a:t>
            </a:r>
            <a:endParaRPr lang="en-GB" sz="2600" dirty="0"/>
          </a:p>
        </p:txBody>
      </p:sp>
      <p:sp>
        <p:nvSpPr>
          <p:cNvPr id="9" name="Title 7"/>
          <p:cNvSpPr txBox="1">
            <a:spLocks/>
          </p:cNvSpPr>
          <p:nvPr/>
        </p:nvSpPr>
        <p:spPr>
          <a:xfrm>
            <a:off x="1053296" y="6261336"/>
            <a:ext cx="1005068" cy="266785"/>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Arial" panose="020B0604020202020204" pitchFamily="34" charset="0"/>
                <a:ea typeface="+mj-ea"/>
                <a:cs typeface="Arial" panose="020B0604020202020204" pitchFamily="34" charset="0"/>
              </a:defRPr>
            </a:lvl1pPr>
          </a:lstStyle>
          <a:p>
            <a:r>
              <a:rPr lang="en-GB" sz="1400" b="1" dirty="0" smtClean="0"/>
              <a:t>Version 1</a:t>
            </a:r>
            <a:endParaRPr lang="en-GB" sz="1400" b="1" dirty="0"/>
          </a:p>
        </p:txBody>
      </p:sp>
    </p:spTree>
    <p:extLst>
      <p:ext uri="{BB962C8B-B14F-4D97-AF65-F5344CB8AC3E}">
        <p14:creationId xmlns:p14="http://schemas.microsoft.com/office/powerpoint/2010/main" val="41838093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Starter Quiz </a:t>
            </a:r>
            <a:r>
              <a:rPr lang="en-GB" dirty="0" smtClean="0"/>
              <a:t>Instructions</a:t>
            </a:r>
            <a:endParaRPr lang="en-GB" dirty="0"/>
          </a:p>
        </p:txBody>
      </p:sp>
      <p:sp>
        <p:nvSpPr>
          <p:cNvPr id="3" name="Text Placeholder 2"/>
          <p:cNvSpPr>
            <a:spLocks noGrp="1"/>
          </p:cNvSpPr>
          <p:nvPr>
            <p:ph type="body" sz="quarter" idx="10"/>
          </p:nvPr>
        </p:nvSpPr>
        <p:spPr/>
        <p:txBody>
          <a:bodyPr/>
          <a:lstStyle/>
          <a:p>
            <a:pPr marL="0" indent="0">
              <a:buNone/>
            </a:pPr>
            <a:r>
              <a:rPr lang="en-GB" dirty="0" smtClean="0"/>
              <a:t>There are 5 questions.</a:t>
            </a:r>
          </a:p>
          <a:p>
            <a:pPr marL="0" indent="0">
              <a:buNone/>
            </a:pPr>
            <a:endParaRPr lang="en-GB" dirty="0" smtClean="0"/>
          </a:p>
          <a:p>
            <a:pPr marL="0" indent="0">
              <a:buNone/>
            </a:pPr>
            <a:r>
              <a:rPr lang="en-GB" dirty="0" smtClean="0"/>
              <a:t>Write down your answer and put up your hand once you are ready.</a:t>
            </a:r>
          </a:p>
          <a:p>
            <a:pPr marL="0" indent="0">
              <a:buNone/>
            </a:pPr>
            <a:endParaRPr lang="en-GB" dirty="0" smtClean="0"/>
          </a:p>
          <a:p>
            <a:pPr marL="0" indent="0">
              <a:buNone/>
            </a:pPr>
            <a:r>
              <a:rPr lang="en-GB" dirty="0" smtClean="0"/>
              <a:t>The correct answer for each question will appear on the screen after </a:t>
            </a:r>
            <a:r>
              <a:rPr lang="en-GB" dirty="0"/>
              <a:t>30 </a:t>
            </a:r>
            <a:r>
              <a:rPr lang="en-GB" dirty="0" smtClean="0"/>
              <a:t>seconds.</a:t>
            </a:r>
            <a:endParaRPr lang="en-GB" dirty="0"/>
          </a:p>
          <a:p>
            <a:pPr marL="0" indent="0">
              <a:buNone/>
            </a:pPr>
            <a:endParaRPr lang="en-GB" dirty="0"/>
          </a:p>
        </p:txBody>
      </p:sp>
    </p:spTree>
    <p:extLst>
      <p:ext uri="{BB962C8B-B14F-4D97-AF65-F5344CB8AC3E}">
        <p14:creationId xmlns:p14="http://schemas.microsoft.com/office/powerpoint/2010/main" val="31091920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 1</a:t>
            </a:r>
            <a:endParaRPr lang="en-GB" dirty="0"/>
          </a:p>
        </p:txBody>
      </p:sp>
      <p:sp>
        <p:nvSpPr>
          <p:cNvPr id="3" name="Text Placeholder 2"/>
          <p:cNvSpPr>
            <a:spLocks noGrp="1"/>
          </p:cNvSpPr>
          <p:nvPr>
            <p:ph type="body" sz="quarter" idx="10"/>
          </p:nvPr>
        </p:nvSpPr>
        <p:spPr/>
        <p:txBody>
          <a:bodyPr/>
          <a:lstStyle/>
          <a:p>
            <a:pPr marL="0" indent="0">
              <a:buNone/>
            </a:pPr>
            <a:endParaRPr lang="en-GB" sz="2400" dirty="0" smtClean="0"/>
          </a:p>
          <a:p>
            <a:pPr marL="0" indent="0">
              <a:buNone/>
            </a:pPr>
            <a:r>
              <a:rPr lang="en-GB" sz="2400" dirty="0"/>
              <a:t>	</a:t>
            </a:r>
            <a:r>
              <a:rPr lang="en-GB" sz="2400" dirty="0" smtClean="0"/>
              <a:t>How many different outcomes are there when</a:t>
            </a:r>
          </a:p>
          <a:p>
            <a:pPr marL="0" indent="0">
              <a:buNone/>
            </a:pPr>
            <a:r>
              <a:rPr lang="en-GB" sz="2400" dirty="0"/>
              <a:t>	</a:t>
            </a:r>
            <a:r>
              <a:rPr lang="en-GB" sz="2400" dirty="0" smtClean="0"/>
              <a:t>three coins are tossed together?</a:t>
            </a:r>
          </a:p>
          <a:p>
            <a:pPr marL="0" indent="0">
              <a:buNone/>
            </a:pPr>
            <a:r>
              <a:rPr lang="en-GB" sz="2400" dirty="0"/>
              <a:t>	</a:t>
            </a:r>
          </a:p>
        </p:txBody>
      </p:sp>
      <p:sp>
        <p:nvSpPr>
          <p:cNvPr id="4" name="Rounded Rectangle 3"/>
          <p:cNvSpPr/>
          <p:nvPr/>
        </p:nvSpPr>
        <p:spPr>
          <a:xfrm>
            <a:off x="324091" y="1273214"/>
            <a:ext cx="11551534" cy="5347505"/>
          </a:xfrm>
          <a:prstGeom prst="roundRect">
            <a:avLst>
              <a:gd name="adj" fmla="val 7835"/>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5" name="Oval 4"/>
          <p:cNvSpPr/>
          <p:nvPr/>
        </p:nvSpPr>
        <p:spPr>
          <a:xfrm>
            <a:off x="1039352" y="3423741"/>
            <a:ext cx="1440000" cy="144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a:solidFill>
                  <a:prstClr val="white"/>
                </a:solidFill>
              </a:rPr>
              <a:t>8</a:t>
            </a:r>
          </a:p>
        </p:txBody>
      </p:sp>
      <p:graphicFrame>
        <p:nvGraphicFramePr>
          <p:cNvPr id="7" name="Table 6"/>
          <p:cNvGraphicFramePr>
            <a:graphicFrameLocks noGrp="1"/>
          </p:cNvGraphicFramePr>
          <p:nvPr>
            <p:extLst>
              <p:ext uri="{D42A27DB-BD31-4B8C-83A1-F6EECF244321}">
                <p14:modId xmlns:p14="http://schemas.microsoft.com/office/powerpoint/2010/main" val="2702231357"/>
              </p:ext>
            </p:extLst>
          </p:nvPr>
        </p:nvGraphicFramePr>
        <p:xfrm>
          <a:off x="7536163" y="4863741"/>
          <a:ext cx="4064000" cy="741680"/>
        </p:xfrm>
        <a:graphic>
          <a:graphicData uri="http://schemas.openxmlformats.org/drawingml/2006/table">
            <a:tbl>
              <a:tblPr firstRow="1" bandRow="1">
                <a:tableStyleId>{5940675A-B579-460E-94D1-54222C63F5DA}</a:tableStyleId>
              </a:tblPr>
              <a:tblGrid>
                <a:gridCol w="1016000">
                  <a:extLst>
                    <a:ext uri="{9D8B030D-6E8A-4147-A177-3AD203B41FA5}">
                      <a16:colId xmlns:a16="http://schemas.microsoft.com/office/drawing/2014/main" val="20000"/>
                    </a:ext>
                  </a:extLst>
                </a:gridCol>
                <a:gridCol w="1016000">
                  <a:extLst>
                    <a:ext uri="{9D8B030D-6E8A-4147-A177-3AD203B41FA5}">
                      <a16:colId xmlns:a16="http://schemas.microsoft.com/office/drawing/2014/main" val="20001"/>
                    </a:ext>
                  </a:extLst>
                </a:gridCol>
                <a:gridCol w="1016000">
                  <a:extLst>
                    <a:ext uri="{9D8B030D-6E8A-4147-A177-3AD203B41FA5}">
                      <a16:colId xmlns:a16="http://schemas.microsoft.com/office/drawing/2014/main" val="20002"/>
                    </a:ext>
                  </a:extLst>
                </a:gridCol>
                <a:gridCol w="1016000">
                  <a:extLst>
                    <a:ext uri="{9D8B030D-6E8A-4147-A177-3AD203B41FA5}">
                      <a16:colId xmlns:a16="http://schemas.microsoft.com/office/drawing/2014/main" val="20003"/>
                    </a:ext>
                  </a:extLst>
                </a:gridCol>
              </a:tblGrid>
              <a:tr h="370840">
                <a:tc>
                  <a:txBody>
                    <a:bodyPr/>
                    <a:lstStyle/>
                    <a:p>
                      <a:pPr algn="ctr"/>
                      <a:r>
                        <a:rPr lang="en-GB" dirty="0" smtClean="0"/>
                        <a:t>HHH</a:t>
                      </a:r>
                      <a:endParaRPr lang="en-GB" dirty="0"/>
                    </a:p>
                  </a:txBody>
                  <a:tcPr anchor="ctr"/>
                </a:tc>
                <a:tc>
                  <a:txBody>
                    <a:bodyPr/>
                    <a:lstStyle/>
                    <a:p>
                      <a:pPr algn="ctr"/>
                      <a:r>
                        <a:rPr lang="en-GB" dirty="0" smtClean="0"/>
                        <a:t>HHT</a:t>
                      </a:r>
                      <a:endParaRPr lang="en-GB" dirty="0"/>
                    </a:p>
                  </a:txBody>
                  <a:tcPr anchor="ctr"/>
                </a:tc>
                <a:tc>
                  <a:txBody>
                    <a:bodyPr/>
                    <a:lstStyle/>
                    <a:p>
                      <a:pPr algn="ctr"/>
                      <a:r>
                        <a:rPr lang="en-GB" dirty="0" smtClean="0"/>
                        <a:t>HTH</a:t>
                      </a:r>
                      <a:endParaRPr lang="en-GB" dirty="0"/>
                    </a:p>
                  </a:txBody>
                  <a:tcPr anchor="ctr"/>
                </a:tc>
                <a:tc>
                  <a:txBody>
                    <a:bodyPr/>
                    <a:lstStyle/>
                    <a:p>
                      <a:pPr algn="ctr"/>
                      <a:r>
                        <a:rPr lang="en-GB" dirty="0" smtClean="0"/>
                        <a:t>HTT</a:t>
                      </a:r>
                      <a:endParaRPr lang="en-GB" dirty="0"/>
                    </a:p>
                  </a:txBody>
                  <a:tcPr anchor="ctr"/>
                </a:tc>
                <a:extLst>
                  <a:ext uri="{0D108BD9-81ED-4DB2-BD59-A6C34878D82A}">
                    <a16:rowId xmlns:a16="http://schemas.microsoft.com/office/drawing/2014/main" val="10000"/>
                  </a:ext>
                </a:extLst>
              </a:tr>
              <a:tr h="370840">
                <a:tc>
                  <a:txBody>
                    <a:bodyPr/>
                    <a:lstStyle/>
                    <a:p>
                      <a:pPr algn="ctr"/>
                      <a:r>
                        <a:rPr lang="en-GB" dirty="0" smtClean="0"/>
                        <a:t>TTT</a:t>
                      </a:r>
                      <a:endParaRPr lang="en-GB" dirty="0"/>
                    </a:p>
                  </a:txBody>
                  <a:tcPr anchor="ctr"/>
                </a:tc>
                <a:tc>
                  <a:txBody>
                    <a:bodyPr/>
                    <a:lstStyle/>
                    <a:p>
                      <a:pPr algn="ctr"/>
                      <a:r>
                        <a:rPr lang="en-GB" dirty="0" smtClean="0"/>
                        <a:t>TTH</a:t>
                      </a:r>
                      <a:endParaRPr lang="en-GB" dirty="0"/>
                    </a:p>
                  </a:txBody>
                  <a:tcPr anchor="ctr"/>
                </a:tc>
                <a:tc>
                  <a:txBody>
                    <a:bodyPr/>
                    <a:lstStyle/>
                    <a:p>
                      <a:pPr algn="ctr"/>
                      <a:r>
                        <a:rPr lang="en-GB" dirty="0" smtClean="0"/>
                        <a:t>THT</a:t>
                      </a:r>
                      <a:endParaRPr lang="en-GB" dirty="0"/>
                    </a:p>
                  </a:txBody>
                  <a:tcPr anchor="ctr"/>
                </a:tc>
                <a:tc>
                  <a:txBody>
                    <a:bodyPr/>
                    <a:lstStyle/>
                    <a:p>
                      <a:pPr algn="ctr"/>
                      <a:r>
                        <a:rPr lang="en-GB" dirty="0" smtClean="0"/>
                        <a:t>THH</a:t>
                      </a:r>
                      <a:endParaRPr lang="en-GB" dirty="0"/>
                    </a:p>
                  </a:txBody>
                  <a:tcPr anchor="ctr"/>
                </a:tc>
                <a:extLst>
                  <a:ext uri="{0D108BD9-81ED-4DB2-BD59-A6C34878D82A}">
                    <a16:rowId xmlns:a16="http://schemas.microsoft.com/office/drawing/2014/main" val="10001"/>
                  </a:ext>
                </a:extLst>
              </a:tr>
            </a:tbl>
          </a:graphicData>
        </a:graphic>
      </p:graphicFrame>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20132" y="3059837"/>
            <a:ext cx="1615580" cy="1646063"/>
          </a:xfrm>
          <a:prstGeom prst="rect">
            <a:avLst/>
          </a:prstGeom>
        </p:spPr>
      </p:pic>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86757" y="2693307"/>
            <a:ext cx="1615580" cy="1646063"/>
          </a:xfrm>
          <a:prstGeom prst="rect">
            <a:avLst/>
          </a:prstGeom>
        </p:spPr>
      </p:pic>
      <p:pic>
        <p:nvPicPr>
          <p:cNvPr id="3074" name="Picture 2"/>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42438" y="1445415"/>
            <a:ext cx="1605090" cy="16144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424341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30000"/>
                                        <p:tgtEl>
                                          <p:spTgt spid="4"/>
                                        </p:tgtEl>
                                      </p:cBhvr>
                                    </p:animEffect>
                                  </p:childTnLst>
                                </p:cTn>
                              </p:par>
                            </p:childTnLst>
                          </p:cTn>
                        </p:par>
                        <p:par>
                          <p:cTn id="8" fill="hold">
                            <p:stCondLst>
                              <p:cond delay="30000"/>
                            </p:stCondLst>
                            <p:childTnLst>
                              <p:par>
                                <p:cTn id="9" presetID="4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anim calcmode="lin" valueType="num">
                                      <p:cBhvr>
                                        <p:cTn id="12" dur="500" fill="hold"/>
                                        <p:tgtEl>
                                          <p:spTgt spid="5"/>
                                        </p:tgtEl>
                                        <p:attrNameLst>
                                          <p:attrName>ppt_w</p:attrName>
                                        </p:attrNameLst>
                                      </p:cBhvr>
                                      <p:tavLst>
                                        <p:tav tm="0" fmla="#ppt_w*sin(2.5*pi*$)">
                                          <p:val>
                                            <p:fltVal val="0"/>
                                          </p:val>
                                        </p:tav>
                                        <p:tav tm="100000">
                                          <p:val>
                                            <p:fltVal val="1"/>
                                          </p:val>
                                        </p:tav>
                                      </p:tavLst>
                                    </p:anim>
                                    <p:anim calcmode="lin" valueType="num">
                                      <p:cBhvr>
                                        <p:cTn id="13" dur="500" fill="hold"/>
                                        <p:tgtEl>
                                          <p:spTgt spid="5"/>
                                        </p:tgtEl>
                                        <p:attrNameLst>
                                          <p:attrName>ppt_h</p:attrName>
                                        </p:attrNameLst>
                                      </p:cBhvr>
                                      <p:tavLst>
                                        <p:tav tm="0">
                                          <p:val>
                                            <p:strVal val="#ppt_h"/>
                                          </p:val>
                                        </p:tav>
                                        <p:tav tm="100000">
                                          <p:val>
                                            <p:strVal val="#ppt_h"/>
                                          </p:val>
                                        </p:tav>
                                      </p:tavLst>
                                    </p:anim>
                                  </p:childTnLst>
                                </p:cTn>
                              </p:par>
                              <p:par>
                                <p:cTn id="14" presetID="22" presetClass="entr" presetSubtype="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 2</a:t>
            </a:r>
            <a:endParaRPr lang="en-GB" dirty="0"/>
          </a:p>
        </p:txBody>
      </p:sp>
      <p:sp>
        <p:nvSpPr>
          <p:cNvPr id="3" name="Text Placeholder 2"/>
          <p:cNvSpPr>
            <a:spLocks noGrp="1"/>
          </p:cNvSpPr>
          <p:nvPr>
            <p:ph type="body" sz="quarter" idx="10"/>
          </p:nvPr>
        </p:nvSpPr>
        <p:spPr/>
        <p:txBody>
          <a:bodyPr/>
          <a:lstStyle/>
          <a:p>
            <a:pPr marL="0" indent="0">
              <a:buNone/>
            </a:pPr>
            <a:endParaRPr lang="en-GB" sz="2400" dirty="0" smtClean="0"/>
          </a:p>
          <a:p>
            <a:pPr marL="0" indent="0">
              <a:buNone/>
            </a:pPr>
            <a:r>
              <a:rPr lang="en-GB" sz="2400" dirty="0"/>
              <a:t>	</a:t>
            </a:r>
            <a:r>
              <a:rPr lang="en-GB" sz="2400" dirty="0" smtClean="0"/>
              <a:t>How many different outcomes are there when</a:t>
            </a:r>
          </a:p>
          <a:p>
            <a:pPr marL="0" indent="0">
              <a:buNone/>
            </a:pPr>
            <a:r>
              <a:rPr lang="en-GB" sz="2400" dirty="0"/>
              <a:t>	</a:t>
            </a:r>
            <a:r>
              <a:rPr lang="en-GB" sz="2400" dirty="0" smtClean="0"/>
              <a:t>two ordinary dice are rolled together?</a:t>
            </a:r>
          </a:p>
          <a:p>
            <a:pPr marL="0" indent="0">
              <a:buNone/>
            </a:pPr>
            <a:r>
              <a:rPr lang="en-GB" sz="2400" dirty="0"/>
              <a:t>	</a:t>
            </a:r>
          </a:p>
        </p:txBody>
      </p:sp>
      <p:sp>
        <p:nvSpPr>
          <p:cNvPr id="4" name="Rounded Rectangle 3"/>
          <p:cNvSpPr/>
          <p:nvPr/>
        </p:nvSpPr>
        <p:spPr>
          <a:xfrm>
            <a:off x="324091" y="1273214"/>
            <a:ext cx="11551534" cy="5347505"/>
          </a:xfrm>
          <a:prstGeom prst="roundRect">
            <a:avLst>
              <a:gd name="adj" fmla="val 7835"/>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04478" y="1498322"/>
            <a:ext cx="2596586" cy="16181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Oval 4"/>
          <p:cNvSpPr/>
          <p:nvPr/>
        </p:nvSpPr>
        <p:spPr>
          <a:xfrm>
            <a:off x="1050930" y="3429009"/>
            <a:ext cx="1440000" cy="144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smtClean="0"/>
              <a:t>36</a:t>
            </a:r>
            <a:endParaRPr lang="en-GB" sz="4000" dirty="0"/>
          </a:p>
        </p:txBody>
      </p:sp>
      <p:graphicFrame>
        <p:nvGraphicFramePr>
          <p:cNvPr id="6" name="Table 5"/>
          <p:cNvGraphicFramePr>
            <a:graphicFrameLocks noGrp="1"/>
          </p:cNvGraphicFramePr>
          <p:nvPr>
            <p:extLst>
              <p:ext uri="{D42A27DB-BD31-4B8C-83A1-F6EECF244321}">
                <p14:modId xmlns:p14="http://schemas.microsoft.com/office/powerpoint/2010/main" val="3998578117"/>
              </p:ext>
            </p:extLst>
          </p:nvPr>
        </p:nvGraphicFramePr>
        <p:xfrm>
          <a:off x="7081064" y="3426091"/>
          <a:ext cx="4320000" cy="2376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20000"/>
                    </a:ext>
                  </a:extLst>
                </a:gridCol>
                <a:gridCol w="720000">
                  <a:extLst>
                    <a:ext uri="{9D8B030D-6E8A-4147-A177-3AD203B41FA5}">
                      <a16:colId xmlns:a16="http://schemas.microsoft.com/office/drawing/2014/main" val="20001"/>
                    </a:ext>
                  </a:extLst>
                </a:gridCol>
                <a:gridCol w="720000">
                  <a:extLst>
                    <a:ext uri="{9D8B030D-6E8A-4147-A177-3AD203B41FA5}">
                      <a16:colId xmlns:a16="http://schemas.microsoft.com/office/drawing/2014/main" val="20002"/>
                    </a:ext>
                  </a:extLst>
                </a:gridCol>
                <a:gridCol w="720000">
                  <a:extLst>
                    <a:ext uri="{9D8B030D-6E8A-4147-A177-3AD203B41FA5}">
                      <a16:colId xmlns:a16="http://schemas.microsoft.com/office/drawing/2014/main" val="20003"/>
                    </a:ext>
                  </a:extLst>
                </a:gridCol>
                <a:gridCol w="720000">
                  <a:extLst>
                    <a:ext uri="{9D8B030D-6E8A-4147-A177-3AD203B41FA5}">
                      <a16:colId xmlns:a16="http://schemas.microsoft.com/office/drawing/2014/main" val="20004"/>
                    </a:ext>
                  </a:extLst>
                </a:gridCol>
                <a:gridCol w="720000">
                  <a:extLst>
                    <a:ext uri="{9D8B030D-6E8A-4147-A177-3AD203B41FA5}">
                      <a16:colId xmlns:a16="http://schemas.microsoft.com/office/drawing/2014/main" val="20005"/>
                    </a:ext>
                  </a:extLst>
                </a:gridCol>
              </a:tblGrid>
              <a:tr h="396000">
                <a:tc>
                  <a:txBody>
                    <a:bodyPr/>
                    <a:lstStyle/>
                    <a:p>
                      <a:pPr algn="ctr"/>
                      <a:r>
                        <a:rPr lang="en-GB" dirty="0" smtClean="0"/>
                        <a:t>1, 1</a:t>
                      </a:r>
                      <a:endParaRPr lang="en-GB" dirty="0"/>
                    </a:p>
                  </a:txBody>
                  <a:tcPr anchor="ctr"/>
                </a:tc>
                <a:tc>
                  <a:txBody>
                    <a:bodyPr/>
                    <a:lstStyle/>
                    <a:p>
                      <a:pPr algn="ctr"/>
                      <a:r>
                        <a:rPr lang="en-GB" dirty="0" smtClean="0"/>
                        <a:t>2, 1</a:t>
                      </a:r>
                      <a:endParaRPr lang="en-GB" dirty="0"/>
                    </a:p>
                  </a:txBody>
                  <a:tcPr anchor="ctr"/>
                </a:tc>
                <a:tc>
                  <a:txBody>
                    <a:bodyPr/>
                    <a:lstStyle/>
                    <a:p>
                      <a:pPr algn="ctr"/>
                      <a:r>
                        <a:rPr lang="en-GB" dirty="0" smtClean="0"/>
                        <a:t>3, 1</a:t>
                      </a:r>
                      <a:endParaRPr lang="en-GB" dirty="0"/>
                    </a:p>
                  </a:txBody>
                  <a:tcPr anchor="ctr"/>
                </a:tc>
                <a:tc>
                  <a:txBody>
                    <a:bodyPr/>
                    <a:lstStyle/>
                    <a:p>
                      <a:pPr algn="ctr"/>
                      <a:r>
                        <a:rPr lang="en-GB" dirty="0" smtClean="0"/>
                        <a:t>4, 1</a:t>
                      </a:r>
                      <a:endParaRPr lang="en-GB" dirty="0"/>
                    </a:p>
                  </a:txBody>
                  <a:tcPr anchor="ctr"/>
                </a:tc>
                <a:tc>
                  <a:txBody>
                    <a:bodyPr/>
                    <a:lstStyle/>
                    <a:p>
                      <a:pPr algn="ctr"/>
                      <a:r>
                        <a:rPr lang="en-GB" dirty="0" smtClean="0"/>
                        <a:t>5, 1</a:t>
                      </a:r>
                      <a:endParaRPr lang="en-GB" dirty="0"/>
                    </a:p>
                  </a:txBody>
                  <a:tcPr anchor="ctr"/>
                </a:tc>
                <a:tc>
                  <a:txBody>
                    <a:bodyPr/>
                    <a:lstStyle/>
                    <a:p>
                      <a:pPr algn="ctr"/>
                      <a:r>
                        <a:rPr lang="en-GB" dirty="0" smtClean="0"/>
                        <a:t>6, 1</a:t>
                      </a:r>
                      <a:endParaRPr lang="en-GB" dirty="0"/>
                    </a:p>
                  </a:txBody>
                  <a:tcPr anchor="ctr"/>
                </a:tc>
                <a:extLst>
                  <a:ext uri="{0D108BD9-81ED-4DB2-BD59-A6C34878D82A}">
                    <a16:rowId xmlns:a16="http://schemas.microsoft.com/office/drawing/2014/main" val="10000"/>
                  </a:ext>
                </a:extLst>
              </a:tr>
              <a:tr h="396000">
                <a:tc>
                  <a:txBody>
                    <a:bodyPr/>
                    <a:lstStyle/>
                    <a:p>
                      <a:pPr algn="ctr"/>
                      <a:r>
                        <a:rPr lang="en-GB" dirty="0" smtClean="0"/>
                        <a:t>1, 2</a:t>
                      </a:r>
                      <a:endParaRPr lang="en-GB" dirty="0"/>
                    </a:p>
                  </a:txBody>
                  <a:tcPr anchor="ctr"/>
                </a:tc>
                <a:tc>
                  <a:txBody>
                    <a:bodyPr/>
                    <a:lstStyle/>
                    <a:p>
                      <a:pPr algn="ctr"/>
                      <a:r>
                        <a:rPr lang="en-GB" dirty="0" smtClean="0"/>
                        <a:t>2,</a:t>
                      </a:r>
                      <a:r>
                        <a:rPr lang="en-GB" baseline="0" dirty="0" smtClean="0"/>
                        <a:t> 2</a:t>
                      </a:r>
                      <a:endParaRPr lang="en-GB" dirty="0"/>
                    </a:p>
                  </a:txBody>
                  <a:tcPr anchor="ctr"/>
                </a:tc>
                <a:tc>
                  <a:txBody>
                    <a:bodyPr/>
                    <a:lstStyle/>
                    <a:p>
                      <a:pPr algn="ctr"/>
                      <a:r>
                        <a:rPr lang="en-GB" dirty="0" smtClean="0"/>
                        <a:t>3,</a:t>
                      </a:r>
                      <a:r>
                        <a:rPr lang="en-GB" baseline="0" dirty="0" smtClean="0"/>
                        <a:t> 2</a:t>
                      </a:r>
                      <a:endParaRPr lang="en-GB" dirty="0"/>
                    </a:p>
                  </a:txBody>
                  <a:tcPr anchor="ctr"/>
                </a:tc>
                <a:tc>
                  <a:txBody>
                    <a:bodyPr/>
                    <a:lstStyle/>
                    <a:p>
                      <a:pPr algn="ctr"/>
                      <a:r>
                        <a:rPr lang="en-GB" dirty="0" smtClean="0"/>
                        <a:t>4, 2</a:t>
                      </a:r>
                      <a:endParaRPr lang="en-GB" dirty="0"/>
                    </a:p>
                  </a:txBody>
                  <a:tcPr anchor="ctr"/>
                </a:tc>
                <a:tc>
                  <a:txBody>
                    <a:bodyPr/>
                    <a:lstStyle/>
                    <a:p>
                      <a:pPr algn="ctr"/>
                      <a:r>
                        <a:rPr lang="en-GB" dirty="0" smtClean="0"/>
                        <a:t>5, 2</a:t>
                      </a:r>
                      <a:endParaRPr lang="en-GB" dirty="0"/>
                    </a:p>
                  </a:txBody>
                  <a:tcPr anchor="ctr"/>
                </a:tc>
                <a:tc>
                  <a:txBody>
                    <a:bodyPr/>
                    <a:lstStyle/>
                    <a:p>
                      <a:pPr algn="ctr"/>
                      <a:r>
                        <a:rPr lang="en-GB" dirty="0" smtClean="0"/>
                        <a:t>6, 2</a:t>
                      </a:r>
                      <a:endParaRPr lang="en-GB" dirty="0"/>
                    </a:p>
                  </a:txBody>
                  <a:tcPr anchor="ctr"/>
                </a:tc>
                <a:extLst>
                  <a:ext uri="{0D108BD9-81ED-4DB2-BD59-A6C34878D82A}">
                    <a16:rowId xmlns:a16="http://schemas.microsoft.com/office/drawing/2014/main" val="10001"/>
                  </a:ext>
                </a:extLst>
              </a:tr>
              <a:tr h="396000">
                <a:tc>
                  <a:txBody>
                    <a:bodyPr/>
                    <a:lstStyle/>
                    <a:p>
                      <a:pPr algn="ctr"/>
                      <a:r>
                        <a:rPr lang="en-GB" dirty="0" smtClean="0"/>
                        <a:t>1, 3</a:t>
                      </a:r>
                      <a:endParaRPr lang="en-GB" dirty="0"/>
                    </a:p>
                  </a:txBody>
                  <a:tcPr anchor="ctr"/>
                </a:tc>
                <a:tc>
                  <a:txBody>
                    <a:bodyPr/>
                    <a:lstStyle/>
                    <a:p>
                      <a:pPr algn="ctr"/>
                      <a:r>
                        <a:rPr lang="en-GB" dirty="0" smtClean="0"/>
                        <a:t>2, 3</a:t>
                      </a:r>
                      <a:endParaRPr lang="en-GB" dirty="0"/>
                    </a:p>
                  </a:txBody>
                  <a:tcPr anchor="ctr"/>
                </a:tc>
                <a:tc>
                  <a:txBody>
                    <a:bodyPr/>
                    <a:lstStyle/>
                    <a:p>
                      <a:pPr algn="ctr"/>
                      <a:r>
                        <a:rPr lang="en-GB" dirty="0" smtClean="0"/>
                        <a:t>3, 3</a:t>
                      </a:r>
                      <a:endParaRPr lang="en-GB" dirty="0"/>
                    </a:p>
                  </a:txBody>
                  <a:tcPr anchor="ctr"/>
                </a:tc>
                <a:tc>
                  <a:txBody>
                    <a:bodyPr/>
                    <a:lstStyle/>
                    <a:p>
                      <a:pPr algn="ctr"/>
                      <a:r>
                        <a:rPr lang="en-GB" dirty="0" smtClean="0"/>
                        <a:t>4, 3</a:t>
                      </a:r>
                      <a:endParaRPr lang="en-GB" dirty="0"/>
                    </a:p>
                  </a:txBody>
                  <a:tcPr anchor="ctr"/>
                </a:tc>
                <a:tc>
                  <a:txBody>
                    <a:bodyPr/>
                    <a:lstStyle/>
                    <a:p>
                      <a:pPr algn="ctr"/>
                      <a:r>
                        <a:rPr lang="en-GB" dirty="0" smtClean="0"/>
                        <a:t>5, 3</a:t>
                      </a:r>
                      <a:endParaRPr lang="en-GB" dirty="0"/>
                    </a:p>
                  </a:txBody>
                  <a:tcPr anchor="ctr"/>
                </a:tc>
                <a:tc>
                  <a:txBody>
                    <a:bodyPr/>
                    <a:lstStyle/>
                    <a:p>
                      <a:pPr algn="ctr"/>
                      <a:r>
                        <a:rPr lang="en-GB" dirty="0" smtClean="0"/>
                        <a:t>6, 3</a:t>
                      </a:r>
                      <a:endParaRPr lang="en-GB" dirty="0"/>
                    </a:p>
                  </a:txBody>
                  <a:tcPr anchor="ctr"/>
                </a:tc>
                <a:extLst>
                  <a:ext uri="{0D108BD9-81ED-4DB2-BD59-A6C34878D82A}">
                    <a16:rowId xmlns:a16="http://schemas.microsoft.com/office/drawing/2014/main" val="10002"/>
                  </a:ext>
                </a:extLst>
              </a:tr>
              <a:tr h="396000">
                <a:tc>
                  <a:txBody>
                    <a:bodyPr/>
                    <a:lstStyle/>
                    <a:p>
                      <a:pPr algn="ctr"/>
                      <a:r>
                        <a:rPr lang="en-GB" dirty="0" smtClean="0"/>
                        <a:t>1,</a:t>
                      </a:r>
                      <a:r>
                        <a:rPr lang="en-GB" baseline="0" dirty="0" smtClean="0"/>
                        <a:t> </a:t>
                      </a:r>
                      <a:r>
                        <a:rPr lang="en-GB" dirty="0" smtClean="0"/>
                        <a:t>4</a:t>
                      </a:r>
                      <a:endParaRPr lang="en-GB" dirty="0"/>
                    </a:p>
                  </a:txBody>
                  <a:tcPr anchor="ctr"/>
                </a:tc>
                <a:tc>
                  <a:txBody>
                    <a:bodyPr/>
                    <a:lstStyle/>
                    <a:p>
                      <a:pPr algn="ctr"/>
                      <a:r>
                        <a:rPr lang="en-GB" dirty="0" smtClean="0"/>
                        <a:t>2, 4</a:t>
                      </a:r>
                      <a:endParaRPr lang="en-GB" dirty="0"/>
                    </a:p>
                  </a:txBody>
                  <a:tcPr anchor="ctr"/>
                </a:tc>
                <a:tc>
                  <a:txBody>
                    <a:bodyPr/>
                    <a:lstStyle/>
                    <a:p>
                      <a:pPr algn="ctr"/>
                      <a:r>
                        <a:rPr lang="en-GB" dirty="0" smtClean="0"/>
                        <a:t>3, 4</a:t>
                      </a:r>
                      <a:endParaRPr lang="en-GB" dirty="0"/>
                    </a:p>
                  </a:txBody>
                  <a:tcPr anchor="ctr"/>
                </a:tc>
                <a:tc>
                  <a:txBody>
                    <a:bodyPr/>
                    <a:lstStyle/>
                    <a:p>
                      <a:pPr algn="ctr"/>
                      <a:r>
                        <a:rPr lang="en-GB" dirty="0" smtClean="0"/>
                        <a:t>4, 4</a:t>
                      </a:r>
                      <a:endParaRPr lang="en-GB" dirty="0"/>
                    </a:p>
                  </a:txBody>
                  <a:tcPr anchor="ctr"/>
                </a:tc>
                <a:tc>
                  <a:txBody>
                    <a:bodyPr/>
                    <a:lstStyle/>
                    <a:p>
                      <a:pPr algn="ctr"/>
                      <a:r>
                        <a:rPr lang="en-GB" dirty="0" smtClean="0"/>
                        <a:t>5, 4</a:t>
                      </a:r>
                      <a:endParaRPr lang="en-GB" dirty="0"/>
                    </a:p>
                  </a:txBody>
                  <a:tcPr anchor="ctr"/>
                </a:tc>
                <a:tc>
                  <a:txBody>
                    <a:bodyPr/>
                    <a:lstStyle/>
                    <a:p>
                      <a:pPr algn="ctr"/>
                      <a:r>
                        <a:rPr lang="en-GB" dirty="0" smtClean="0"/>
                        <a:t>6, 4</a:t>
                      </a:r>
                      <a:endParaRPr lang="en-GB" dirty="0"/>
                    </a:p>
                  </a:txBody>
                  <a:tcPr anchor="ctr"/>
                </a:tc>
                <a:extLst>
                  <a:ext uri="{0D108BD9-81ED-4DB2-BD59-A6C34878D82A}">
                    <a16:rowId xmlns:a16="http://schemas.microsoft.com/office/drawing/2014/main" val="10003"/>
                  </a:ext>
                </a:extLst>
              </a:tr>
              <a:tr h="396000">
                <a:tc>
                  <a:txBody>
                    <a:bodyPr/>
                    <a:lstStyle/>
                    <a:p>
                      <a:pPr algn="ctr"/>
                      <a:r>
                        <a:rPr lang="en-GB" dirty="0" smtClean="0"/>
                        <a:t>1, 5</a:t>
                      </a:r>
                      <a:endParaRPr lang="en-GB" dirty="0"/>
                    </a:p>
                  </a:txBody>
                  <a:tcPr anchor="ctr"/>
                </a:tc>
                <a:tc>
                  <a:txBody>
                    <a:bodyPr/>
                    <a:lstStyle/>
                    <a:p>
                      <a:pPr algn="ctr"/>
                      <a:r>
                        <a:rPr lang="en-GB" dirty="0" smtClean="0"/>
                        <a:t>2, 5</a:t>
                      </a:r>
                      <a:endParaRPr lang="en-GB" dirty="0"/>
                    </a:p>
                  </a:txBody>
                  <a:tcPr anchor="ctr"/>
                </a:tc>
                <a:tc>
                  <a:txBody>
                    <a:bodyPr/>
                    <a:lstStyle/>
                    <a:p>
                      <a:pPr algn="ctr"/>
                      <a:r>
                        <a:rPr lang="en-GB" dirty="0" smtClean="0"/>
                        <a:t>3, 5</a:t>
                      </a:r>
                      <a:endParaRPr lang="en-GB" dirty="0"/>
                    </a:p>
                  </a:txBody>
                  <a:tcPr anchor="ctr"/>
                </a:tc>
                <a:tc>
                  <a:txBody>
                    <a:bodyPr/>
                    <a:lstStyle/>
                    <a:p>
                      <a:pPr algn="ctr"/>
                      <a:r>
                        <a:rPr lang="en-GB" dirty="0" smtClean="0"/>
                        <a:t>4, 5</a:t>
                      </a:r>
                      <a:endParaRPr lang="en-GB" dirty="0"/>
                    </a:p>
                  </a:txBody>
                  <a:tcPr anchor="ctr"/>
                </a:tc>
                <a:tc>
                  <a:txBody>
                    <a:bodyPr/>
                    <a:lstStyle/>
                    <a:p>
                      <a:pPr algn="ctr"/>
                      <a:r>
                        <a:rPr lang="en-GB" dirty="0" smtClean="0"/>
                        <a:t>5, 5</a:t>
                      </a:r>
                      <a:endParaRPr lang="en-GB" dirty="0"/>
                    </a:p>
                  </a:txBody>
                  <a:tcPr anchor="ctr"/>
                </a:tc>
                <a:tc>
                  <a:txBody>
                    <a:bodyPr/>
                    <a:lstStyle/>
                    <a:p>
                      <a:pPr algn="ctr"/>
                      <a:r>
                        <a:rPr lang="en-GB" dirty="0" smtClean="0"/>
                        <a:t>6, 5</a:t>
                      </a:r>
                      <a:endParaRPr lang="en-GB" dirty="0"/>
                    </a:p>
                  </a:txBody>
                  <a:tcPr anchor="ctr"/>
                </a:tc>
                <a:extLst>
                  <a:ext uri="{0D108BD9-81ED-4DB2-BD59-A6C34878D82A}">
                    <a16:rowId xmlns:a16="http://schemas.microsoft.com/office/drawing/2014/main" val="10004"/>
                  </a:ext>
                </a:extLst>
              </a:tr>
              <a:tr h="396000">
                <a:tc>
                  <a:txBody>
                    <a:bodyPr/>
                    <a:lstStyle/>
                    <a:p>
                      <a:pPr algn="ctr"/>
                      <a:r>
                        <a:rPr lang="en-GB" dirty="0" smtClean="0"/>
                        <a:t>1, 6</a:t>
                      </a:r>
                      <a:endParaRPr lang="en-GB" dirty="0"/>
                    </a:p>
                  </a:txBody>
                  <a:tcPr anchor="ctr"/>
                </a:tc>
                <a:tc>
                  <a:txBody>
                    <a:bodyPr/>
                    <a:lstStyle/>
                    <a:p>
                      <a:pPr algn="ctr"/>
                      <a:r>
                        <a:rPr lang="en-GB" dirty="0" smtClean="0"/>
                        <a:t>2, 6</a:t>
                      </a:r>
                      <a:endParaRPr lang="en-GB" dirty="0"/>
                    </a:p>
                  </a:txBody>
                  <a:tcPr anchor="ctr"/>
                </a:tc>
                <a:tc>
                  <a:txBody>
                    <a:bodyPr/>
                    <a:lstStyle/>
                    <a:p>
                      <a:pPr algn="ctr"/>
                      <a:r>
                        <a:rPr lang="en-GB" dirty="0" smtClean="0"/>
                        <a:t>3, 6</a:t>
                      </a:r>
                      <a:endParaRPr lang="en-GB" dirty="0"/>
                    </a:p>
                  </a:txBody>
                  <a:tcPr anchor="ctr"/>
                </a:tc>
                <a:tc>
                  <a:txBody>
                    <a:bodyPr/>
                    <a:lstStyle/>
                    <a:p>
                      <a:pPr algn="ctr"/>
                      <a:r>
                        <a:rPr lang="en-GB" dirty="0" smtClean="0"/>
                        <a:t>4, 6</a:t>
                      </a:r>
                      <a:endParaRPr lang="en-GB" dirty="0"/>
                    </a:p>
                  </a:txBody>
                  <a:tcPr anchor="ctr"/>
                </a:tc>
                <a:tc>
                  <a:txBody>
                    <a:bodyPr/>
                    <a:lstStyle/>
                    <a:p>
                      <a:pPr algn="ctr"/>
                      <a:r>
                        <a:rPr lang="en-GB" dirty="0" smtClean="0"/>
                        <a:t>5, 6</a:t>
                      </a:r>
                      <a:endParaRPr lang="en-GB" dirty="0"/>
                    </a:p>
                  </a:txBody>
                  <a:tcPr anchor="ctr"/>
                </a:tc>
                <a:tc>
                  <a:txBody>
                    <a:bodyPr/>
                    <a:lstStyle/>
                    <a:p>
                      <a:pPr algn="ctr"/>
                      <a:r>
                        <a:rPr lang="en-GB" dirty="0" smtClean="0"/>
                        <a:t>6, 6</a:t>
                      </a:r>
                      <a:endParaRPr lang="en-GB" dirty="0"/>
                    </a:p>
                  </a:txBody>
                  <a:tcPr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2437792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30000"/>
                                        <p:tgtEl>
                                          <p:spTgt spid="4"/>
                                        </p:tgtEl>
                                      </p:cBhvr>
                                    </p:animEffect>
                                  </p:childTnLst>
                                </p:cTn>
                              </p:par>
                            </p:childTnLst>
                          </p:cTn>
                        </p:par>
                        <p:par>
                          <p:cTn id="8" fill="hold">
                            <p:stCondLst>
                              <p:cond delay="30000"/>
                            </p:stCondLst>
                            <p:childTnLst>
                              <p:par>
                                <p:cTn id="9" presetID="4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anim calcmode="lin" valueType="num">
                                      <p:cBhvr>
                                        <p:cTn id="12" dur="500" fill="hold"/>
                                        <p:tgtEl>
                                          <p:spTgt spid="5"/>
                                        </p:tgtEl>
                                        <p:attrNameLst>
                                          <p:attrName>ppt_w</p:attrName>
                                        </p:attrNameLst>
                                      </p:cBhvr>
                                      <p:tavLst>
                                        <p:tav tm="0" fmla="#ppt_w*sin(2.5*pi*$)">
                                          <p:val>
                                            <p:fltVal val="0"/>
                                          </p:val>
                                        </p:tav>
                                        <p:tav tm="100000">
                                          <p:val>
                                            <p:fltVal val="1"/>
                                          </p:val>
                                        </p:tav>
                                      </p:tavLst>
                                    </p:anim>
                                    <p:anim calcmode="lin" valueType="num">
                                      <p:cBhvr>
                                        <p:cTn id="13" dur="500" fill="hold"/>
                                        <p:tgtEl>
                                          <p:spTgt spid="5"/>
                                        </p:tgtEl>
                                        <p:attrNameLst>
                                          <p:attrName>ppt_h</p:attrName>
                                        </p:attrNameLst>
                                      </p:cBhvr>
                                      <p:tavLst>
                                        <p:tav tm="0">
                                          <p:val>
                                            <p:strVal val="#ppt_h"/>
                                          </p:val>
                                        </p:tav>
                                        <p:tav tm="100000">
                                          <p:val>
                                            <p:strVal val="#ppt_h"/>
                                          </p:val>
                                        </p:tav>
                                      </p:tavLst>
                                    </p:anim>
                                  </p:childTnLst>
                                </p:cTn>
                              </p:par>
                              <p:par>
                                <p:cTn id="14" presetID="22"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 3</a:t>
            </a:r>
            <a:endParaRPr lang="en-GB" dirty="0"/>
          </a:p>
        </p:txBody>
      </p:sp>
      <p:sp>
        <p:nvSpPr>
          <p:cNvPr id="3" name="Text Placeholder 2"/>
          <p:cNvSpPr>
            <a:spLocks noGrp="1"/>
          </p:cNvSpPr>
          <p:nvPr>
            <p:ph type="body" sz="quarter" idx="10"/>
          </p:nvPr>
        </p:nvSpPr>
        <p:spPr/>
        <p:txBody>
          <a:bodyPr/>
          <a:lstStyle/>
          <a:p>
            <a:pPr marL="0" indent="0">
              <a:buNone/>
            </a:pPr>
            <a:endParaRPr lang="en-GB" sz="2400" dirty="0" smtClean="0"/>
          </a:p>
          <a:p>
            <a:pPr marL="0" indent="0">
              <a:buNone/>
            </a:pPr>
            <a:r>
              <a:rPr lang="en-GB" sz="2400" dirty="0"/>
              <a:t>	</a:t>
            </a:r>
            <a:r>
              <a:rPr lang="en-GB" sz="2400" dirty="0" smtClean="0"/>
              <a:t>How many different 3-digit numbers can be made with the</a:t>
            </a:r>
          </a:p>
          <a:p>
            <a:pPr marL="0" indent="0">
              <a:buNone/>
            </a:pPr>
            <a:r>
              <a:rPr lang="en-GB" sz="2400" dirty="0"/>
              <a:t>	</a:t>
            </a:r>
            <a:r>
              <a:rPr lang="en-GB" sz="2400" dirty="0" smtClean="0"/>
              <a:t>numbers 1, 2 and 3 when each number can be repeated?</a:t>
            </a:r>
          </a:p>
          <a:p>
            <a:pPr marL="0" indent="0">
              <a:buNone/>
            </a:pPr>
            <a:r>
              <a:rPr lang="en-GB" sz="2400" dirty="0"/>
              <a:t>	</a:t>
            </a:r>
          </a:p>
        </p:txBody>
      </p:sp>
      <p:sp>
        <p:nvSpPr>
          <p:cNvPr id="4" name="Rounded Rectangle 3"/>
          <p:cNvSpPr/>
          <p:nvPr/>
        </p:nvSpPr>
        <p:spPr>
          <a:xfrm>
            <a:off x="324091" y="1273214"/>
            <a:ext cx="11551534" cy="5347505"/>
          </a:xfrm>
          <a:prstGeom prst="roundRect">
            <a:avLst>
              <a:gd name="adj" fmla="val 7835"/>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5" name="Oval 4"/>
          <p:cNvSpPr/>
          <p:nvPr/>
        </p:nvSpPr>
        <p:spPr>
          <a:xfrm>
            <a:off x="1039352" y="3423741"/>
            <a:ext cx="1440000" cy="144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smtClean="0">
                <a:solidFill>
                  <a:prstClr val="white"/>
                </a:solidFill>
              </a:rPr>
              <a:t>27</a:t>
            </a:r>
            <a:endParaRPr lang="en-GB" sz="4000" dirty="0">
              <a:solidFill>
                <a:prstClr val="white"/>
              </a:solidFill>
            </a:endParaRPr>
          </a:p>
        </p:txBody>
      </p:sp>
      <p:sp>
        <p:nvSpPr>
          <p:cNvPr id="9" name="Rectangle 8"/>
          <p:cNvSpPr/>
          <p:nvPr/>
        </p:nvSpPr>
        <p:spPr>
          <a:xfrm>
            <a:off x="9501368" y="2144179"/>
            <a:ext cx="1237839"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123</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5" name="Rectangle 14"/>
          <p:cNvSpPr/>
          <p:nvPr/>
        </p:nvSpPr>
        <p:spPr>
          <a:xfrm rot="1431642">
            <a:off x="10445003" y="1559224"/>
            <a:ext cx="1237839"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133</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16" name="Rectangle 15"/>
          <p:cNvSpPr/>
          <p:nvPr/>
        </p:nvSpPr>
        <p:spPr>
          <a:xfrm rot="20224971">
            <a:off x="10454025" y="2810411"/>
            <a:ext cx="1237839" cy="923330"/>
          </a:xfrm>
          <a:prstGeom prst="rect">
            <a:avLst/>
          </a:prstGeom>
          <a:noFill/>
        </p:spPr>
        <p:txBody>
          <a:bodyPr wrap="none" lIns="91440" tIns="45720" rIns="91440" bIns="45720">
            <a:spAutoFit/>
          </a:bodyPr>
          <a:lstStyle/>
          <a:p>
            <a:pPr algn="ctr"/>
            <a:r>
              <a:rPr lang="en-US" sz="5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33</a:t>
            </a: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3</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graphicFrame>
        <p:nvGraphicFramePr>
          <p:cNvPr id="10" name="Table 9"/>
          <p:cNvGraphicFramePr>
            <a:graphicFrameLocks noGrp="1"/>
          </p:cNvGraphicFramePr>
          <p:nvPr>
            <p:extLst>
              <p:ext uri="{D42A27DB-BD31-4B8C-83A1-F6EECF244321}">
                <p14:modId xmlns:p14="http://schemas.microsoft.com/office/powerpoint/2010/main" val="293769891"/>
              </p:ext>
            </p:extLst>
          </p:nvPr>
        </p:nvGraphicFramePr>
        <p:xfrm>
          <a:off x="6099858" y="3217821"/>
          <a:ext cx="2724936" cy="3291840"/>
        </p:xfrm>
        <a:graphic>
          <a:graphicData uri="http://schemas.openxmlformats.org/drawingml/2006/table">
            <a:tbl>
              <a:tblPr firstRow="1" bandRow="1">
                <a:tableStyleId>{5940675A-B579-460E-94D1-54222C63F5DA}</a:tableStyleId>
              </a:tblPr>
              <a:tblGrid>
                <a:gridCol w="908312">
                  <a:extLst>
                    <a:ext uri="{9D8B030D-6E8A-4147-A177-3AD203B41FA5}">
                      <a16:colId xmlns:a16="http://schemas.microsoft.com/office/drawing/2014/main" val="20000"/>
                    </a:ext>
                  </a:extLst>
                </a:gridCol>
                <a:gridCol w="908312">
                  <a:extLst>
                    <a:ext uri="{9D8B030D-6E8A-4147-A177-3AD203B41FA5}">
                      <a16:colId xmlns:a16="http://schemas.microsoft.com/office/drawing/2014/main" val="20001"/>
                    </a:ext>
                  </a:extLst>
                </a:gridCol>
                <a:gridCol w="908312">
                  <a:extLst>
                    <a:ext uri="{9D8B030D-6E8A-4147-A177-3AD203B41FA5}">
                      <a16:colId xmlns:a16="http://schemas.microsoft.com/office/drawing/2014/main" val="20002"/>
                    </a:ext>
                  </a:extLst>
                </a:gridCol>
              </a:tblGrid>
              <a:tr h="364000">
                <a:tc>
                  <a:txBody>
                    <a:bodyPr/>
                    <a:lstStyle/>
                    <a:p>
                      <a:pPr algn="ctr"/>
                      <a:r>
                        <a:rPr lang="en-GB" dirty="0" smtClean="0"/>
                        <a:t>111</a:t>
                      </a:r>
                      <a:endParaRPr lang="en-GB" dirty="0"/>
                    </a:p>
                  </a:txBody>
                  <a:tcPr anchor="ctr"/>
                </a:tc>
                <a:tc>
                  <a:txBody>
                    <a:bodyPr/>
                    <a:lstStyle/>
                    <a:p>
                      <a:pPr algn="ctr"/>
                      <a:r>
                        <a:rPr lang="en-GB" dirty="0" smtClean="0"/>
                        <a:t>211</a:t>
                      </a:r>
                      <a:endParaRPr lang="en-GB" dirty="0"/>
                    </a:p>
                  </a:txBody>
                  <a:tcPr anchor="ctr"/>
                </a:tc>
                <a:tc>
                  <a:txBody>
                    <a:bodyPr/>
                    <a:lstStyle/>
                    <a:p>
                      <a:pPr algn="ctr"/>
                      <a:r>
                        <a:rPr lang="en-GB" dirty="0" smtClean="0"/>
                        <a:t>311</a:t>
                      </a:r>
                      <a:endParaRPr lang="en-GB" dirty="0"/>
                    </a:p>
                  </a:txBody>
                  <a:tcPr anchor="ctr"/>
                </a:tc>
                <a:extLst>
                  <a:ext uri="{0D108BD9-81ED-4DB2-BD59-A6C34878D82A}">
                    <a16:rowId xmlns:a16="http://schemas.microsoft.com/office/drawing/2014/main" val="10000"/>
                  </a:ext>
                </a:extLst>
              </a:tr>
              <a:tr h="364000">
                <a:tc>
                  <a:txBody>
                    <a:bodyPr/>
                    <a:lstStyle/>
                    <a:p>
                      <a:pPr algn="ctr"/>
                      <a:r>
                        <a:rPr lang="en-GB" dirty="0" smtClean="0"/>
                        <a:t>112</a:t>
                      </a:r>
                      <a:endParaRPr lang="en-GB" dirty="0"/>
                    </a:p>
                  </a:txBody>
                  <a:tcPr anchor="ctr"/>
                </a:tc>
                <a:tc>
                  <a:txBody>
                    <a:bodyPr/>
                    <a:lstStyle/>
                    <a:p>
                      <a:pPr algn="ctr"/>
                      <a:r>
                        <a:rPr lang="en-GB" dirty="0" smtClean="0"/>
                        <a:t>212</a:t>
                      </a:r>
                      <a:endParaRPr lang="en-GB" dirty="0"/>
                    </a:p>
                  </a:txBody>
                  <a:tcPr anchor="ctr"/>
                </a:tc>
                <a:tc>
                  <a:txBody>
                    <a:bodyPr/>
                    <a:lstStyle/>
                    <a:p>
                      <a:pPr algn="ctr"/>
                      <a:r>
                        <a:rPr lang="en-GB" dirty="0" smtClean="0"/>
                        <a:t>312</a:t>
                      </a:r>
                      <a:endParaRPr lang="en-GB" dirty="0"/>
                    </a:p>
                  </a:txBody>
                  <a:tcPr anchor="ctr"/>
                </a:tc>
                <a:extLst>
                  <a:ext uri="{0D108BD9-81ED-4DB2-BD59-A6C34878D82A}">
                    <a16:rowId xmlns:a16="http://schemas.microsoft.com/office/drawing/2014/main" val="10001"/>
                  </a:ext>
                </a:extLst>
              </a:tr>
              <a:tr h="364000">
                <a:tc>
                  <a:txBody>
                    <a:bodyPr/>
                    <a:lstStyle/>
                    <a:p>
                      <a:pPr algn="ctr"/>
                      <a:r>
                        <a:rPr lang="en-GB" dirty="0" smtClean="0"/>
                        <a:t>113</a:t>
                      </a:r>
                      <a:endParaRPr lang="en-GB" dirty="0"/>
                    </a:p>
                  </a:txBody>
                  <a:tcPr anchor="ctr"/>
                </a:tc>
                <a:tc>
                  <a:txBody>
                    <a:bodyPr/>
                    <a:lstStyle/>
                    <a:p>
                      <a:pPr algn="ctr"/>
                      <a:r>
                        <a:rPr lang="en-GB" dirty="0" smtClean="0"/>
                        <a:t>213</a:t>
                      </a:r>
                      <a:endParaRPr lang="en-GB" dirty="0"/>
                    </a:p>
                  </a:txBody>
                  <a:tcPr anchor="ctr"/>
                </a:tc>
                <a:tc>
                  <a:txBody>
                    <a:bodyPr/>
                    <a:lstStyle/>
                    <a:p>
                      <a:pPr algn="ctr"/>
                      <a:r>
                        <a:rPr lang="en-GB" dirty="0" smtClean="0"/>
                        <a:t>313</a:t>
                      </a:r>
                      <a:endParaRPr lang="en-GB" dirty="0"/>
                    </a:p>
                  </a:txBody>
                  <a:tcPr anchor="ctr"/>
                </a:tc>
                <a:extLst>
                  <a:ext uri="{0D108BD9-81ED-4DB2-BD59-A6C34878D82A}">
                    <a16:rowId xmlns:a16="http://schemas.microsoft.com/office/drawing/2014/main" val="10002"/>
                  </a:ext>
                </a:extLst>
              </a:tr>
              <a:tr h="364000">
                <a:tc>
                  <a:txBody>
                    <a:bodyPr/>
                    <a:lstStyle/>
                    <a:p>
                      <a:pPr algn="ctr"/>
                      <a:r>
                        <a:rPr lang="en-GB" dirty="0" smtClean="0"/>
                        <a:t>121</a:t>
                      </a:r>
                      <a:endParaRPr lang="en-GB" dirty="0"/>
                    </a:p>
                  </a:txBody>
                  <a:tcPr anchor="ctr"/>
                </a:tc>
                <a:tc>
                  <a:txBody>
                    <a:bodyPr/>
                    <a:lstStyle/>
                    <a:p>
                      <a:pPr algn="ctr"/>
                      <a:r>
                        <a:rPr lang="en-GB" dirty="0" smtClean="0"/>
                        <a:t>221</a:t>
                      </a:r>
                      <a:endParaRPr lang="en-GB" dirty="0"/>
                    </a:p>
                  </a:txBody>
                  <a:tcPr anchor="ctr"/>
                </a:tc>
                <a:tc>
                  <a:txBody>
                    <a:bodyPr/>
                    <a:lstStyle/>
                    <a:p>
                      <a:pPr algn="ctr"/>
                      <a:r>
                        <a:rPr lang="en-GB" dirty="0" smtClean="0"/>
                        <a:t>321</a:t>
                      </a:r>
                      <a:endParaRPr lang="en-GB" dirty="0"/>
                    </a:p>
                  </a:txBody>
                  <a:tcPr anchor="ctr"/>
                </a:tc>
                <a:extLst>
                  <a:ext uri="{0D108BD9-81ED-4DB2-BD59-A6C34878D82A}">
                    <a16:rowId xmlns:a16="http://schemas.microsoft.com/office/drawing/2014/main" val="10003"/>
                  </a:ext>
                </a:extLst>
              </a:tr>
              <a:tr h="364000">
                <a:tc>
                  <a:txBody>
                    <a:bodyPr/>
                    <a:lstStyle/>
                    <a:p>
                      <a:pPr algn="ctr"/>
                      <a:r>
                        <a:rPr lang="en-GB" dirty="0" smtClean="0"/>
                        <a:t>122</a:t>
                      </a:r>
                      <a:endParaRPr lang="en-GB" dirty="0"/>
                    </a:p>
                  </a:txBody>
                  <a:tcPr anchor="ctr"/>
                </a:tc>
                <a:tc>
                  <a:txBody>
                    <a:bodyPr/>
                    <a:lstStyle/>
                    <a:p>
                      <a:pPr algn="ctr"/>
                      <a:r>
                        <a:rPr lang="en-GB" dirty="0" smtClean="0"/>
                        <a:t>222</a:t>
                      </a:r>
                      <a:endParaRPr lang="en-GB" dirty="0"/>
                    </a:p>
                  </a:txBody>
                  <a:tcPr anchor="ctr"/>
                </a:tc>
                <a:tc>
                  <a:txBody>
                    <a:bodyPr/>
                    <a:lstStyle/>
                    <a:p>
                      <a:pPr algn="ctr"/>
                      <a:r>
                        <a:rPr lang="en-GB" dirty="0" smtClean="0"/>
                        <a:t>322</a:t>
                      </a:r>
                      <a:endParaRPr lang="en-GB" dirty="0"/>
                    </a:p>
                  </a:txBody>
                  <a:tcPr anchor="ctr"/>
                </a:tc>
                <a:extLst>
                  <a:ext uri="{0D108BD9-81ED-4DB2-BD59-A6C34878D82A}">
                    <a16:rowId xmlns:a16="http://schemas.microsoft.com/office/drawing/2014/main" val="10004"/>
                  </a:ext>
                </a:extLst>
              </a:tr>
              <a:tr h="364000">
                <a:tc>
                  <a:txBody>
                    <a:bodyPr/>
                    <a:lstStyle/>
                    <a:p>
                      <a:pPr algn="ctr"/>
                      <a:r>
                        <a:rPr lang="en-GB" dirty="0" smtClean="0"/>
                        <a:t>123</a:t>
                      </a:r>
                      <a:endParaRPr lang="en-GB" dirty="0"/>
                    </a:p>
                  </a:txBody>
                  <a:tcPr anchor="ctr"/>
                </a:tc>
                <a:tc>
                  <a:txBody>
                    <a:bodyPr/>
                    <a:lstStyle/>
                    <a:p>
                      <a:pPr algn="ctr"/>
                      <a:r>
                        <a:rPr lang="en-GB" dirty="0" smtClean="0"/>
                        <a:t>223</a:t>
                      </a:r>
                      <a:endParaRPr lang="en-GB" dirty="0"/>
                    </a:p>
                  </a:txBody>
                  <a:tcPr anchor="ctr"/>
                </a:tc>
                <a:tc>
                  <a:txBody>
                    <a:bodyPr/>
                    <a:lstStyle/>
                    <a:p>
                      <a:pPr algn="ctr"/>
                      <a:r>
                        <a:rPr lang="en-GB" dirty="0" smtClean="0"/>
                        <a:t>323</a:t>
                      </a:r>
                      <a:endParaRPr lang="en-GB" dirty="0"/>
                    </a:p>
                  </a:txBody>
                  <a:tcPr anchor="ctr"/>
                </a:tc>
                <a:extLst>
                  <a:ext uri="{0D108BD9-81ED-4DB2-BD59-A6C34878D82A}">
                    <a16:rowId xmlns:a16="http://schemas.microsoft.com/office/drawing/2014/main" val="10005"/>
                  </a:ext>
                </a:extLst>
              </a:tr>
              <a:tr h="364000">
                <a:tc>
                  <a:txBody>
                    <a:bodyPr/>
                    <a:lstStyle/>
                    <a:p>
                      <a:pPr algn="ctr"/>
                      <a:r>
                        <a:rPr lang="en-GB" dirty="0" smtClean="0"/>
                        <a:t>131</a:t>
                      </a:r>
                      <a:endParaRPr lang="en-GB" dirty="0"/>
                    </a:p>
                  </a:txBody>
                  <a:tcPr anchor="ctr"/>
                </a:tc>
                <a:tc>
                  <a:txBody>
                    <a:bodyPr/>
                    <a:lstStyle/>
                    <a:p>
                      <a:pPr algn="ctr"/>
                      <a:r>
                        <a:rPr lang="en-GB" dirty="0" smtClean="0"/>
                        <a:t>231</a:t>
                      </a:r>
                      <a:endParaRPr lang="en-GB" dirty="0"/>
                    </a:p>
                  </a:txBody>
                  <a:tcPr anchor="ctr"/>
                </a:tc>
                <a:tc>
                  <a:txBody>
                    <a:bodyPr/>
                    <a:lstStyle/>
                    <a:p>
                      <a:pPr algn="ctr"/>
                      <a:r>
                        <a:rPr lang="en-GB" dirty="0" smtClean="0"/>
                        <a:t>331</a:t>
                      </a:r>
                      <a:endParaRPr lang="en-GB" dirty="0"/>
                    </a:p>
                  </a:txBody>
                  <a:tcPr anchor="ctr"/>
                </a:tc>
                <a:extLst>
                  <a:ext uri="{0D108BD9-81ED-4DB2-BD59-A6C34878D82A}">
                    <a16:rowId xmlns:a16="http://schemas.microsoft.com/office/drawing/2014/main" val="10006"/>
                  </a:ext>
                </a:extLst>
              </a:tr>
              <a:tr h="364000">
                <a:tc>
                  <a:txBody>
                    <a:bodyPr/>
                    <a:lstStyle/>
                    <a:p>
                      <a:pPr algn="ctr"/>
                      <a:r>
                        <a:rPr lang="en-GB" dirty="0" smtClean="0"/>
                        <a:t>132</a:t>
                      </a:r>
                      <a:endParaRPr lang="en-GB" dirty="0"/>
                    </a:p>
                  </a:txBody>
                  <a:tcPr anchor="ctr"/>
                </a:tc>
                <a:tc>
                  <a:txBody>
                    <a:bodyPr/>
                    <a:lstStyle/>
                    <a:p>
                      <a:pPr algn="ctr"/>
                      <a:r>
                        <a:rPr lang="en-GB" dirty="0" smtClean="0"/>
                        <a:t>232</a:t>
                      </a:r>
                      <a:endParaRPr lang="en-GB" dirty="0"/>
                    </a:p>
                  </a:txBody>
                  <a:tcPr anchor="ctr"/>
                </a:tc>
                <a:tc>
                  <a:txBody>
                    <a:bodyPr/>
                    <a:lstStyle/>
                    <a:p>
                      <a:pPr algn="ctr"/>
                      <a:r>
                        <a:rPr lang="en-GB" dirty="0" smtClean="0"/>
                        <a:t>332</a:t>
                      </a:r>
                      <a:endParaRPr lang="en-GB" dirty="0"/>
                    </a:p>
                  </a:txBody>
                  <a:tcPr anchor="ctr"/>
                </a:tc>
                <a:extLst>
                  <a:ext uri="{0D108BD9-81ED-4DB2-BD59-A6C34878D82A}">
                    <a16:rowId xmlns:a16="http://schemas.microsoft.com/office/drawing/2014/main" val="10007"/>
                  </a:ext>
                </a:extLst>
              </a:tr>
              <a:tr h="364000">
                <a:tc>
                  <a:txBody>
                    <a:bodyPr/>
                    <a:lstStyle/>
                    <a:p>
                      <a:pPr algn="ctr"/>
                      <a:r>
                        <a:rPr lang="en-GB" dirty="0" smtClean="0"/>
                        <a:t>133</a:t>
                      </a:r>
                      <a:endParaRPr lang="en-GB" dirty="0"/>
                    </a:p>
                  </a:txBody>
                  <a:tcPr anchor="ctr"/>
                </a:tc>
                <a:tc>
                  <a:txBody>
                    <a:bodyPr/>
                    <a:lstStyle/>
                    <a:p>
                      <a:pPr algn="ctr"/>
                      <a:r>
                        <a:rPr lang="en-GB" dirty="0" smtClean="0"/>
                        <a:t>233</a:t>
                      </a:r>
                      <a:endParaRPr lang="en-GB" dirty="0"/>
                    </a:p>
                  </a:txBody>
                  <a:tcPr anchor="ctr"/>
                </a:tc>
                <a:tc>
                  <a:txBody>
                    <a:bodyPr/>
                    <a:lstStyle/>
                    <a:p>
                      <a:pPr algn="ctr"/>
                      <a:r>
                        <a:rPr lang="en-GB" dirty="0" smtClean="0"/>
                        <a:t>333</a:t>
                      </a:r>
                      <a:endParaRPr lang="en-GB" dirty="0"/>
                    </a:p>
                  </a:txBody>
                  <a:tcPr anchor="ct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778464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30000"/>
                                        <p:tgtEl>
                                          <p:spTgt spid="4"/>
                                        </p:tgtEl>
                                      </p:cBhvr>
                                    </p:animEffect>
                                  </p:childTnLst>
                                </p:cTn>
                              </p:par>
                            </p:childTnLst>
                          </p:cTn>
                        </p:par>
                        <p:par>
                          <p:cTn id="8" fill="hold">
                            <p:stCondLst>
                              <p:cond delay="30000"/>
                            </p:stCondLst>
                            <p:childTnLst>
                              <p:par>
                                <p:cTn id="9" presetID="4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anim calcmode="lin" valueType="num">
                                      <p:cBhvr>
                                        <p:cTn id="12" dur="500" fill="hold"/>
                                        <p:tgtEl>
                                          <p:spTgt spid="5"/>
                                        </p:tgtEl>
                                        <p:attrNameLst>
                                          <p:attrName>ppt_w</p:attrName>
                                        </p:attrNameLst>
                                      </p:cBhvr>
                                      <p:tavLst>
                                        <p:tav tm="0" fmla="#ppt_w*sin(2.5*pi*$)">
                                          <p:val>
                                            <p:fltVal val="0"/>
                                          </p:val>
                                        </p:tav>
                                        <p:tav tm="100000">
                                          <p:val>
                                            <p:fltVal val="1"/>
                                          </p:val>
                                        </p:tav>
                                      </p:tavLst>
                                    </p:anim>
                                    <p:anim calcmode="lin" valueType="num">
                                      <p:cBhvr>
                                        <p:cTn id="13" dur="500" fill="hold"/>
                                        <p:tgtEl>
                                          <p:spTgt spid="5"/>
                                        </p:tgtEl>
                                        <p:attrNameLst>
                                          <p:attrName>ppt_h</p:attrName>
                                        </p:attrNameLst>
                                      </p:cBhvr>
                                      <p:tavLst>
                                        <p:tav tm="0">
                                          <p:val>
                                            <p:strVal val="#ppt_h"/>
                                          </p:val>
                                        </p:tav>
                                        <p:tav tm="100000">
                                          <p:val>
                                            <p:strVal val="#ppt_h"/>
                                          </p:val>
                                        </p:tav>
                                      </p:tavLst>
                                    </p:anim>
                                  </p:childTnLst>
                                </p:cTn>
                              </p:par>
                              <p:par>
                                <p:cTn id="14" presetID="22" presetClass="entr" presetSubtype="8"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ipe(left)">
                                      <p:cBhvr>
                                        <p:cTn id="1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 4</a:t>
            </a:r>
            <a:endParaRPr lang="en-GB" dirty="0"/>
          </a:p>
        </p:txBody>
      </p:sp>
      <p:sp>
        <p:nvSpPr>
          <p:cNvPr id="3" name="Text Placeholder 2"/>
          <p:cNvSpPr>
            <a:spLocks noGrp="1"/>
          </p:cNvSpPr>
          <p:nvPr>
            <p:ph type="body" sz="quarter" idx="10"/>
          </p:nvPr>
        </p:nvSpPr>
        <p:spPr/>
        <p:txBody>
          <a:bodyPr/>
          <a:lstStyle/>
          <a:p>
            <a:pPr marL="0" indent="0">
              <a:buNone/>
            </a:pPr>
            <a:endParaRPr lang="en-GB" sz="2400" dirty="0" smtClean="0"/>
          </a:p>
          <a:p>
            <a:pPr marL="0" indent="0">
              <a:buNone/>
            </a:pPr>
            <a:r>
              <a:rPr lang="en-GB" sz="2400" dirty="0"/>
              <a:t>	</a:t>
            </a:r>
            <a:r>
              <a:rPr lang="en-GB" sz="2400" dirty="0" err="1" smtClean="0"/>
              <a:t>Araf</a:t>
            </a:r>
            <a:r>
              <a:rPr lang="en-GB" sz="2400" dirty="0" smtClean="0"/>
              <a:t>, Ben and Cora are going to sit in these seats on a plane.</a:t>
            </a:r>
          </a:p>
          <a:p>
            <a:pPr marL="0" indent="0">
              <a:buNone/>
            </a:pPr>
            <a:r>
              <a:rPr lang="en-GB" sz="2400" dirty="0"/>
              <a:t>	</a:t>
            </a:r>
            <a:r>
              <a:rPr lang="en-GB" sz="2400" dirty="0" smtClean="0"/>
              <a:t>In how many different ways can they sit?</a:t>
            </a:r>
          </a:p>
          <a:p>
            <a:pPr marL="0" indent="0">
              <a:buNone/>
            </a:pPr>
            <a:r>
              <a:rPr lang="en-GB" sz="2400" dirty="0"/>
              <a:t>	</a:t>
            </a:r>
          </a:p>
        </p:txBody>
      </p:sp>
      <p:sp>
        <p:nvSpPr>
          <p:cNvPr id="4" name="Rounded Rectangle 3"/>
          <p:cNvSpPr/>
          <p:nvPr/>
        </p:nvSpPr>
        <p:spPr>
          <a:xfrm>
            <a:off x="324091" y="1273214"/>
            <a:ext cx="11551534" cy="5347505"/>
          </a:xfrm>
          <a:prstGeom prst="roundRect">
            <a:avLst>
              <a:gd name="adj" fmla="val 7835"/>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5" name="Oval 4"/>
          <p:cNvSpPr/>
          <p:nvPr/>
        </p:nvSpPr>
        <p:spPr>
          <a:xfrm>
            <a:off x="1039352" y="3423741"/>
            <a:ext cx="1440000" cy="144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smtClean="0">
                <a:solidFill>
                  <a:prstClr val="white"/>
                </a:solidFill>
              </a:rPr>
              <a:t>6</a:t>
            </a:r>
            <a:endParaRPr lang="en-GB" sz="4000" dirty="0">
              <a:solidFill>
                <a:prstClr val="white"/>
              </a:solidFill>
            </a:endParaRPr>
          </a:p>
        </p:txBody>
      </p:sp>
      <p:pic>
        <p:nvPicPr>
          <p:cNvPr id="409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332"/>
          <a:stretch/>
        </p:blipFill>
        <p:spPr bwMode="auto">
          <a:xfrm>
            <a:off x="4930815" y="2742693"/>
            <a:ext cx="6690999" cy="361876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6" name="Table 5"/>
          <p:cNvGraphicFramePr>
            <a:graphicFrameLocks noGrp="1"/>
          </p:cNvGraphicFramePr>
          <p:nvPr>
            <p:extLst>
              <p:ext uri="{D42A27DB-BD31-4B8C-83A1-F6EECF244321}">
                <p14:modId xmlns:p14="http://schemas.microsoft.com/office/powerpoint/2010/main" val="2195562751"/>
              </p:ext>
            </p:extLst>
          </p:nvPr>
        </p:nvGraphicFramePr>
        <p:xfrm>
          <a:off x="5411816" y="3503090"/>
          <a:ext cx="5868000" cy="365760"/>
        </p:xfrm>
        <a:graphic>
          <a:graphicData uri="http://schemas.openxmlformats.org/drawingml/2006/table">
            <a:tbl>
              <a:tblPr firstRow="1" bandRow="1">
                <a:tableStyleId>{2D5ABB26-0587-4C30-8999-92F81FD0307C}</a:tableStyleId>
              </a:tblPr>
              <a:tblGrid>
                <a:gridCol w="1956000">
                  <a:extLst>
                    <a:ext uri="{9D8B030D-6E8A-4147-A177-3AD203B41FA5}">
                      <a16:colId xmlns:a16="http://schemas.microsoft.com/office/drawing/2014/main" val="20000"/>
                    </a:ext>
                  </a:extLst>
                </a:gridCol>
                <a:gridCol w="1956000">
                  <a:extLst>
                    <a:ext uri="{9D8B030D-6E8A-4147-A177-3AD203B41FA5}">
                      <a16:colId xmlns:a16="http://schemas.microsoft.com/office/drawing/2014/main" val="20001"/>
                    </a:ext>
                  </a:extLst>
                </a:gridCol>
                <a:gridCol w="1956000">
                  <a:extLst>
                    <a:ext uri="{9D8B030D-6E8A-4147-A177-3AD203B41FA5}">
                      <a16:colId xmlns:a16="http://schemas.microsoft.com/office/drawing/2014/main" val="20002"/>
                    </a:ext>
                  </a:extLst>
                </a:gridCol>
              </a:tblGrid>
              <a:tr h="0">
                <a:tc>
                  <a:txBody>
                    <a:bodyPr/>
                    <a:lstStyle/>
                    <a:p>
                      <a:pPr algn="ctr"/>
                      <a:r>
                        <a:rPr lang="en-GB" dirty="0" smtClean="0">
                          <a:solidFill>
                            <a:schemeClr val="bg1"/>
                          </a:solidFill>
                        </a:rPr>
                        <a:t>A</a:t>
                      </a:r>
                      <a:endParaRPr lang="en-GB" dirty="0">
                        <a:solidFill>
                          <a:schemeClr val="bg1"/>
                        </a:solidFill>
                      </a:endParaRPr>
                    </a:p>
                  </a:txBody>
                  <a:tcPr anchor="ctr"/>
                </a:tc>
                <a:tc>
                  <a:txBody>
                    <a:bodyPr/>
                    <a:lstStyle/>
                    <a:p>
                      <a:pPr algn="ctr"/>
                      <a:r>
                        <a:rPr lang="en-GB" dirty="0" smtClean="0">
                          <a:solidFill>
                            <a:schemeClr val="bg1"/>
                          </a:solidFill>
                        </a:rPr>
                        <a:t>B</a:t>
                      </a:r>
                      <a:endParaRPr lang="en-GB" dirty="0">
                        <a:solidFill>
                          <a:schemeClr val="bg1"/>
                        </a:solidFill>
                      </a:endParaRPr>
                    </a:p>
                  </a:txBody>
                  <a:tcPr anchor="ctr"/>
                </a:tc>
                <a:tc>
                  <a:txBody>
                    <a:bodyPr/>
                    <a:lstStyle/>
                    <a:p>
                      <a:pPr algn="ctr"/>
                      <a:r>
                        <a:rPr lang="en-GB" dirty="0" smtClean="0">
                          <a:solidFill>
                            <a:schemeClr val="bg1"/>
                          </a:solidFill>
                        </a:rPr>
                        <a:t>C</a:t>
                      </a:r>
                      <a:endParaRPr lang="en-GB" dirty="0">
                        <a:solidFill>
                          <a:schemeClr val="bg1"/>
                        </a:solidFill>
                      </a:endParaRPr>
                    </a:p>
                  </a:txBody>
                  <a:tcPr anchor="ctr"/>
                </a:tc>
                <a:extLst>
                  <a:ext uri="{0D108BD9-81ED-4DB2-BD59-A6C34878D82A}">
                    <a16:rowId xmlns:a16="http://schemas.microsoft.com/office/drawing/2014/main" val="10000"/>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2244330274"/>
              </p:ext>
            </p:extLst>
          </p:nvPr>
        </p:nvGraphicFramePr>
        <p:xfrm>
          <a:off x="5413741" y="3771240"/>
          <a:ext cx="5868000" cy="365760"/>
        </p:xfrm>
        <a:graphic>
          <a:graphicData uri="http://schemas.openxmlformats.org/drawingml/2006/table">
            <a:tbl>
              <a:tblPr firstRow="1" bandRow="1">
                <a:tableStyleId>{2D5ABB26-0587-4C30-8999-92F81FD0307C}</a:tableStyleId>
              </a:tblPr>
              <a:tblGrid>
                <a:gridCol w="1956000">
                  <a:extLst>
                    <a:ext uri="{9D8B030D-6E8A-4147-A177-3AD203B41FA5}">
                      <a16:colId xmlns:a16="http://schemas.microsoft.com/office/drawing/2014/main" val="20000"/>
                    </a:ext>
                  </a:extLst>
                </a:gridCol>
                <a:gridCol w="1956000">
                  <a:extLst>
                    <a:ext uri="{9D8B030D-6E8A-4147-A177-3AD203B41FA5}">
                      <a16:colId xmlns:a16="http://schemas.microsoft.com/office/drawing/2014/main" val="20001"/>
                    </a:ext>
                  </a:extLst>
                </a:gridCol>
                <a:gridCol w="1956000">
                  <a:extLst>
                    <a:ext uri="{9D8B030D-6E8A-4147-A177-3AD203B41FA5}">
                      <a16:colId xmlns:a16="http://schemas.microsoft.com/office/drawing/2014/main" val="20002"/>
                    </a:ext>
                  </a:extLst>
                </a:gridCol>
              </a:tblGrid>
              <a:tr h="0">
                <a:tc>
                  <a:txBody>
                    <a:bodyPr/>
                    <a:lstStyle/>
                    <a:p>
                      <a:pPr algn="ctr"/>
                      <a:r>
                        <a:rPr lang="en-GB" dirty="0" smtClean="0">
                          <a:solidFill>
                            <a:schemeClr val="bg1"/>
                          </a:solidFill>
                        </a:rPr>
                        <a:t>A</a:t>
                      </a:r>
                      <a:endParaRPr lang="en-GB" dirty="0">
                        <a:solidFill>
                          <a:schemeClr val="bg1"/>
                        </a:solidFill>
                      </a:endParaRPr>
                    </a:p>
                  </a:txBody>
                  <a:tcPr anchor="ctr"/>
                </a:tc>
                <a:tc>
                  <a:txBody>
                    <a:bodyPr/>
                    <a:lstStyle/>
                    <a:p>
                      <a:pPr algn="ctr"/>
                      <a:r>
                        <a:rPr lang="en-GB" dirty="0" smtClean="0">
                          <a:solidFill>
                            <a:schemeClr val="bg1"/>
                          </a:solidFill>
                        </a:rPr>
                        <a:t>C</a:t>
                      </a:r>
                      <a:endParaRPr lang="en-GB" dirty="0">
                        <a:solidFill>
                          <a:schemeClr val="bg1"/>
                        </a:solidFill>
                      </a:endParaRPr>
                    </a:p>
                  </a:txBody>
                  <a:tcPr anchor="ctr"/>
                </a:tc>
                <a:tc>
                  <a:txBody>
                    <a:bodyPr/>
                    <a:lstStyle/>
                    <a:p>
                      <a:pPr algn="ctr"/>
                      <a:r>
                        <a:rPr lang="en-GB" dirty="0" smtClean="0">
                          <a:solidFill>
                            <a:schemeClr val="bg1"/>
                          </a:solidFill>
                        </a:rPr>
                        <a:t>B</a:t>
                      </a:r>
                      <a:endParaRPr lang="en-GB" dirty="0">
                        <a:solidFill>
                          <a:schemeClr val="bg1"/>
                        </a:solidFill>
                      </a:endParaRPr>
                    </a:p>
                  </a:txBody>
                  <a:tcPr anchor="ctr"/>
                </a:tc>
                <a:extLst>
                  <a:ext uri="{0D108BD9-81ED-4DB2-BD59-A6C34878D82A}">
                    <a16:rowId xmlns:a16="http://schemas.microsoft.com/office/drawing/2014/main" val="10000"/>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1954974996"/>
              </p:ext>
            </p:extLst>
          </p:nvPr>
        </p:nvGraphicFramePr>
        <p:xfrm>
          <a:off x="5404091" y="4155140"/>
          <a:ext cx="5868000" cy="365760"/>
        </p:xfrm>
        <a:graphic>
          <a:graphicData uri="http://schemas.openxmlformats.org/drawingml/2006/table">
            <a:tbl>
              <a:tblPr firstRow="1" bandRow="1">
                <a:tableStyleId>{2D5ABB26-0587-4C30-8999-92F81FD0307C}</a:tableStyleId>
              </a:tblPr>
              <a:tblGrid>
                <a:gridCol w="1956000">
                  <a:extLst>
                    <a:ext uri="{9D8B030D-6E8A-4147-A177-3AD203B41FA5}">
                      <a16:colId xmlns:a16="http://schemas.microsoft.com/office/drawing/2014/main" val="20000"/>
                    </a:ext>
                  </a:extLst>
                </a:gridCol>
                <a:gridCol w="1956000">
                  <a:extLst>
                    <a:ext uri="{9D8B030D-6E8A-4147-A177-3AD203B41FA5}">
                      <a16:colId xmlns:a16="http://schemas.microsoft.com/office/drawing/2014/main" val="20001"/>
                    </a:ext>
                  </a:extLst>
                </a:gridCol>
                <a:gridCol w="1956000">
                  <a:extLst>
                    <a:ext uri="{9D8B030D-6E8A-4147-A177-3AD203B41FA5}">
                      <a16:colId xmlns:a16="http://schemas.microsoft.com/office/drawing/2014/main" val="20002"/>
                    </a:ext>
                  </a:extLst>
                </a:gridCol>
              </a:tblGrid>
              <a:tr h="0">
                <a:tc>
                  <a:txBody>
                    <a:bodyPr/>
                    <a:lstStyle/>
                    <a:p>
                      <a:pPr algn="ctr"/>
                      <a:r>
                        <a:rPr lang="en-GB" dirty="0" smtClean="0">
                          <a:solidFill>
                            <a:schemeClr val="bg1"/>
                          </a:solidFill>
                        </a:rPr>
                        <a:t>B</a:t>
                      </a:r>
                      <a:endParaRPr lang="en-GB" dirty="0">
                        <a:solidFill>
                          <a:schemeClr val="bg1"/>
                        </a:solidFill>
                      </a:endParaRPr>
                    </a:p>
                  </a:txBody>
                  <a:tcPr anchor="ctr"/>
                </a:tc>
                <a:tc>
                  <a:txBody>
                    <a:bodyPr/>
                    <a:lstStyle/>
                    <a:p>
                      <a:pPr algn="ctr"/>
                      <a:r>
                        <a:rPr lang="en-GB" dirty="0" smtClean="0">
                          <a:solidFill>
                            <a:schemeClr val="bg1"/>
                          </a:solidFill>
                        </a:rPr>
                        <a:t>A</a:t>
                      </a:r>
                      <a:endParaRPr lang="en-GB" dirty="0">
                        <a:solidFill>
                          <a:schemeClr val="bg1"/>
                        </a:solidFill>
                      </a:endParaRPr>
                    </a:p>
                  </a:txBody>
                  <a:tcPr anchor="ctr"/>
                </a:tc>
                <a:tc>
                  <a:txBody>
                    <a:bodyPr/>
                    <a:lstStyle/>
                    <a:p>
                      <a:pPr algn="ctr"/>
                      <a:r>
                        <a:rPr lang="en-GB" dirty="0" smtClean="0">
                          <a:solidFill>
                            <a:schemeClr val="bg1"/>
                          </a:solidFill>
                        </a:rPr>
                        <a:t>C</a:t>
                      </a:r>
                      <a:endParaRPr lang="en-GB" dirty="0">
                        <a:solidFill>
                          <a:schemeClr val="bg1"/>
                        </a:solidFill>
                      </a:endParaRPr>
                    </a:p>
                  </a:txBody>
                  <a:tcPr anchor="ctr"/>
                </a:tc>
                <a:extLst>
                  <a:ext uri="{0D108BD9-81ED-4DB2-BD59-A6C34878D82A}">
                    <a16:rowId xmlns:a16="http://schemas.microsoft.com/office/drawing/2014/main" val="10000"/>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2847334788"/>
              </p:ext>
            </p:extLst>
          </p:nvPr>
        </p:nvGraphicFramePr>
        <p:xfrm>
          <a:off x="5406016" y="4400140"/>
          <a:ext cx="5868000" cy="365760"/>
        </p:xfrm>
        <a:graphic>
          <a:graphicData uri="http://schemas.openxmlformats.org/drawingml/2006/table">
            <a:tbl>
              <a:tblPr firstRow="1" bandRow="1">
                <a:tableStyleId>{2D5ABB26-0587-4C30-8999-92F81FD0307C}</a:tableStyleId>
              </a:tblPr>
              <a:tblGrid>
                <a:gridCol w="1956000">
                  <a:extLst>
                    <a:ext uri="{9D8B030D-6E8A-4147-A177-3AD203B41FA5}">
                      <a16:colId xmlns:a16="http://schemas.microsoft.com/office/drawing/2014/main" val="20000"/>
                    </a:ext>
                  </a:extLst>
                </a:gridCol>
                <a:gridCol w="1956000">
                  <a:extLst>
                    <a:ext uri="{9D8B030D-6E8A-4147-A177-3AD203B41FA5}">
                      <a16:colId xmlns:a16="http://schemas.microsoft.com/office/drawing/2014/main" val="20001"/>
                    </a:ext>
                  </a:extLst>
                </a:gridCol>
                <a:gridCol w="1956000">
                  <a:extLst>
                    <a:ext uri="{9D8B030D-6E8A-4147-A177-3AD203B41FA5}">
                      <a16:colId xmlns:a16="http://schemas.microsoft.com/office/drawing/2014/main" val="20002"/>
                    </a:ext>
                  </a:extLst>
                </a:gridCol>
              </a:tblGrid>
              <a:tr h="0">
                <a:tc>
                  <a:txBody>
                    <a:bodyPr/>
                    <a:lstStyle/>
                    <a:p>
                      <a:pPr algn="ctr"/>
                      <a:r>
                        <a:rPr lang="en-GB" dirty="0" smtClean="0">
                          <a:solidFill>
                            <a:schemeClr val="bg1"/>
                          </a:solidFill>
                        </a:rPr>
                        <a:t>B</a:t>
                      </a:r>
                      <a:endParaRPr lang="en-GB" dirty="0">
                        <a:solidFill>
                          <a:schemeClr val="bg1"/>
                        </a:solidFill>
                      </a:endParaRPr>
                    </a:p>
                  </a:txBody>
                  <a:tcPr anchor="ctr"/>
                </a:tc>
                <a:tc>
                  <a:txBody>
                    <a:bodyPr/>
                    <a:lstStyle/>
                    <a:p>
                      <a:pPr algn="ctr"/>
                      <a:r>
                        <a:rPr lang="en-GB" dirty="0" smtClean="0">
                          <a:solidFill>
                            <a:schemeClr val="bg1"/>
                          </a:solidFill>
                        </a:rPr>
                        <a:t>C</a:t>
                      </a:r>
                      <a:endParaRPr lang="en-GB" dirty="0">
                        <a:solidFill>
                          <a:schemeClr val="bg1"/>
                        </a:solidFill>
                      </a:endParaRPr>
                    </a:p>
                  </a:txBody>
                  <a:tcPr anchor="ctr"/>
                </a:tc>
                <a:tc>
                  <a:txBody>
                    <a:bodyPr/>
                    <a:lstStyle/>
                    <a:p>
                      <a:pPr algn="ctr"/>
                      <a:r>
                        <a:rPr lang="en-GB" dirty="0" smtClean="0">
                          <a:solidFill>
                            <a:schemeClr val="bg1"/>
                          </a:solidFill>
                        </a:rPr>
                        <a:t>A</a:t>
                      </a:r>
                      <a:endParaRPr lang="en-GB" dirty="0">
                        <a:solidFill>
                          <a:schemeClr val="bg1"/>
                        </a:solidFill>
                      </a:endParaRPr>
                    </a:p>
                  </a:txBody>
                  <a:tcPr anchor="ctr"/>
                </a:tc>
                <a:extLst>
                  <a:ext uri="{0D108BD9-81ED-4DB2-BD59-A6C34878D82A}">
                    <a16:rowId xmlns:a16="http://schemas.microsoft.com/office/drawing/2014/main" val="10000"/>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2101748660"/>
              </p:ext>
            </p:extLst>
          </p:nvPr>
        </p:nvGraphicFramePr>
        <p:xfrm>
          <a:off x="5406016" y="4758965"/>
          <a:ext cx="5868000" cy="365760"/>
        </p:xfrm>
        <a:graphic>
          <a:graphicData uri="http://schemas.openxmlformats.org/drawingml/2006/table">
            <a:tbl>
              <a:tblPr firstRow="1" bandRow="1">
                <a:tableStyleId>{2D5ABB26-0587-4C30-8999-92F81FD0307C}</a:tableStyleId>
              </a:tblPr>
              <a:tblGrid>
                <a:gridCol w="1956000">
                  <a:extLst>
                    <a:ext uri="{9D8B030D-6E8A-4147-A177-3AD203B41FA5}">
                      <a16:colId xmlns:a16="http://schemas.microsoft.com/office/drawing/2014/main" val="20000"/>
                    </a:ext>
                  </a:extLst>
                </a:gridCol>
                <a:gridCol w="1956000">
                  <a:extLst>
                    <a:ext uri="{9D8B030D-6E8A-4147-A177-3AD203B41FA5}">
                      <a16:colId xmlns:a16="http://schemas.microsoft.com/office/drawing/2014/main" val="20001"/>
                    </a:ext>
                  </a:extLst>
                </a:gridCol>
                <a:gridCol w="1956000">
                  <a:extLst>
                    <a:ext uri="{9D8B030D-6E8A-4147-A177-3AD203B41FA5}">
                      <a16:colId xmlns:a16="http://schemas.microsoft.com/office/drawing/2014/main" val="20002"/>
                    </a:ext>
                  </a:extLst>
                </a:gridCol>
              </a:tblGrid>
              <a:tr h="0">
                <a:tc>
                  <a:txBody>
                    <a:bodyPr/>
                    <a:lstStyle/>
                    <a:p>
                      <a:pPr algn="ctr"/>
                      <a:r>
                        <a:rPr lang="en-GB" dirty="0" smtClean="0">
                          <a:solidFill>
                            <a:schemeClr val="bg1"/>
                          </a:solidFill>
                        </a:rPr>
                        <a:t>C</a:t>
                      </a:r>
                      <a:endParaRPr lang="en-GB" dirty="0">
                        <a:solidFill>
                          <a:schemeClr val="bg1"/>
                        </a:solidFill>
                      </a:endParaRPr>
                    </a:p>
                  </a:txBody>
                  <a:tcPr anchor="ctr"/>
                </a:tc>
                <a:tc>
                  <a:txBody>
                    <a:bodyPr/>
                    <a:lstStyle/>
                    <a:p>
                      <a:pPr algn="ctr"/>
                      <a:r>
                        <a:rPr lang="en-GB" dirty="0" smtClean="0">
                          <a:solidFill>
                            <a:schemeClr val="bg1"/>
                          </a:solidFill>
                        </a:rPr>
                        <a:t>A</a:t>
                      </a:r>
                      <a:endParaRPr lang="en-GB" dirty="0">
                        <a:solidFill>
                          <a:schemeClr val="bg1"/>
                        </a:solidFill>
                      </a:endParaRPr>
                    </a:p>
                  </a:txBody>
                  <a:tcPr anchor="ctr"/>
                </a:tc>
                <a:tc>
                  <a:txBody>
                    <a:bodyPr/>
                    <a:lstStyle/>
                    <a:p>
                      <a:pPr algn="ctr"/>
                      <a:r>
                        <a:rPr lang="en-GB" dirty="0" smtClean="0">
                          <a:solidFill>
                            <a:schemeClr val="bg1"/>
                          </a:solidFill>
                        </a:rPr>
                        <a:t>B</a:t>
                      </a:r>
                      <a:endParaRPr lang="en-GB" dirty="0">
                        <a:solidFill>
                          <a:schemeClr val="bg1"/>
                        </a:solidFill>
                      </a:endParaRPr>
                    </a:p>
                  </a:txBody>
                  <a:tcPr anchor="ctr"/>
                </a:tc>
                <a:extLst>
                  <a:ext uri="{0D108BD9-81ED-4DB2-BD59-A6C34878D82A}">
                    <a16:rowId xmlns:a16="http://schemas.microsoft.com/office/drawing/2014/main" val="10000"/>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459677105"/>
              </p:ext>
            </p:extLst>
          </p:nvPr>
        </p:nvGraphicFramePr>
        <p:xfrm>
          <a:off x="5407941" y="5038690"/>
          <a:ext cx="5868000" cy="365760"/>
        </p:xfrm>
        <a:graphic>
          <a:graphicData uri="http://schemas.openxmlformats.org/drawingml/2006/table">
            <a:tbl>
              <a:tblPr firstRow="1" bandRow="1">
                <a:tableStyleId>{2D5ABB26-0587-4C30-8999-92F81FD0307C}</a:tableStyleId>
              </a:tblPr>
              <a:tblGrid>
                <a:gridCol w="1956000">
                  <a:extLst>
                    <a:ext uri="{9D8B030D-6E8A-4147-A177-3AD203B41FA5}">
                      <a16:colId xmlns:a16="http://schemas.microsoft.com/office/drawing/2014/main" val="20000"/>
                    </a:ext>
                  </a:extLst>
                </a:gridCol>
                <a:gridCol w="1956000">
                  <a:extLst>
                    <a:ext uri="{9D8B030D-6E8A-4147-A177-3AD203B41FA5}">
                      <a16:colId xmlns:a16="http://schemas.microsoft.com/office/drawing/2014/main" val="20001"/>
                    </a:ext>
                  </a:extLst>
                </a:gridCol>
                <a:gridCol w="1956000">
                  <a:extLst>
                    <a:ext uri="{9D8B030D-6E8A-4147-A177-3AD203B41FA5}">
                      <a16:colId xmlns:a16="http://schemas.microsoft.com/office/drawing/2014/main" val="20002"/>
                    </a:ext>
                  </a:extLst>
                </a:gridCol>
              </a:tblGrid>
              <a:tr h="0">
                <a:tc>
                  <a:txBody>
                    <a:bodyPr/>
                    <a:lstStyle/>
                    <a:p>
                      <a:pPr algn="ctr"/>
                      <a:r>
                        <a:rPr lang="en-GB" dirty="0" smtClean="0">
                          <a:solidFill>
                            <a:schemeClr val="bg1"/>
                          </a:solidFill>
                        </a:rPr>
                        <a:t>C</a:t>
                      </a:r>
                      <a:endParaRPr lang="en-GB" dirty="0">
                        <a:solidFill>
                          <a:schemeClr val="bg1"/>
                        </a:solidFill>
                      </a:endParaRPr>
                    </a:p>
                  </a:txBody>
                  <a:tcPr anchor="ctr"/>
                </a:tc>
                <a:tc>
                  <a:txBody>
                    <a:bodyPr/>
                    <a:lstStyle/>
                    <a:p>
                      <a:pPr algn="ctr"/>
                      <a:r>
                        <a:rPr lang="en-GB" dirty="0" smtClean="0">
                          <a:solidFill>
                            <a:schemeClr val="bg1"/>
                          </a:solidFill>
                        </a:rPr>
                        <a:t>B</a:t>
                      </a:r>
                      <a:endParaRPr lang="en-GB" dirty="0">
                        <a:solidFill>
                          <a:schemeClr val="bg1"/>
                        </a:solidFill>
                      </a:endParaRPr>
                    </a:p>
                  </a:txBody>
                  <a:tcPr anchor="ctr"/>
                </a:tc>
                <a:tc>
                  <a:txBody>
                    <a:bodyPr/>
                    <a:lstStyle/>
                    <a:p>
                      <a:pPr algn="ctr"/>
                      <a:r>
                        <a:rPr lang="en-GB" dirty="0" smtClean="0">
                          <a:solidFill>
                            <a:schemeClr val="bg1"/>
                          </a:solidFill>
                        </a:rPr>
                        <a:t>A</a:t>
                      </a:r>
                      <a:endParaRPr lang="en-GB" dirty="0">
                        <a:solidFill>
                          <a:schemeClr val="bg1"/>
                        </a:solidFill>
                      </a:endParaRPr>
                    </a:p>
                  </a:txBody>
                  <a:tcPr anchor="ct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4080377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30000"/>
                                        <p:tgtEl>
                                          <p:spTgt spid="4"/>
                                        </p:tgtEl>
                                      </p:cBhvr>
                                    </p:animEffect>
                                  </p:childTnLst>
                                </p:cTn>
                              </p:par>
                            </p:childTnLst>
                          </p:cTn>
                        </p:par>
                        <p:par>
                          <p:cTn id="8" fill="hold">
                            <p:stCondLst>
                              <p:cond delay="30000"/>
                            </p:stCondLst>
                            <p:childTnLst>
                              <p:par>
                                <p:cTn id="9" presetID="4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anim calcmode="lin" valueType="num">
                                      <p:cBhvr>
                                        <p:cTn id="12" dur="500" fill="hold"/>
                                        <p:tgtEl>
                                          <p:spTgt spid="5"/>
                                        </p:tgtEl>
                                        <p:attrNameLst>
                                          <p:attrName>ppt_w</p:attrName>
                                        </p:attrNameLst>
                                      </p:cBhvr>
                                      <p:tavLst>
                                        <p:tav tm="0" fmla="#ppt_w*sin(2.5*pi*$)">
                                          <p:val>
                                            <p:fltVal val="0"/>
                                          </p:val>
                                        </p:tav>
                                        <p:tav tm="100000">
                                          <p:val>
                                            <p:fltVal val="1"/>
                                          </p:val>
                                        </p:tav>
                                      </p:tavLst>
                                    </p:anim>
                                    <p:anim calcmode="lin" valueType="num">
                                      <p:cBhvr>
                                        <p:cTn id="13" dur="500" fill="hold"/>
                                        <p:tgtEl>
                                          <p:spTgt spid="5"/>
                                        </p:tgtEl>
                                        <p:attrNameLst>
                                          <p:attrName>ppt_h</p:attrName>
                                        </p:attrNameLst>
                                      </p:cBhvr>
                                      <p:tavLst>
                                        <p:tav tm="0">
                                          <p:val>
                                            <p:strVal val="#ppt_h"/>
                                          </p:val>
                                        </p:tav>
                                        <p:tav tm="100000">
                                          <p:val>
                                            <p:strVal val="#ppt_h"/>
                                          </p:val>
                                        </p:tav>
                                      </p:tavLst>
                                    </p:anim>
                                  </p:childTnLst>
                                </p:cTn>
                              </p:par>
                              <p:par>
                                <p:cTn id="14" presetID="22"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childTnLst>
                          </p:cTn>
                        </p:par>
                        <p:par>
                          <p:cTn id="17" fill="hold">
                            <p:stCondLst>
                              <p:cond delay="30500"/>
                            </p:stCondLst>
                            <p:childTnLst>
                              <p:par>
                                <p:cTn id="18" presetID="22" presetClass="entr" presetSubtype="8" fill="hold" nodeType="after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wipe(left)">
                                      <p:cBhvr>
                                        <p:cTn id="20" dur="500"/>
                                        <p:tgtEl>
                                          <p:spTgt spid="11"/>
                                        </p:tgtEl>
                                      </p:cBhvr>
                                    </p:animEffect>
                                  </p:childTnLst>
                                </p:cTn>
                              </p:par>
                            </p:childTnLst>
                          </p:cTn>
                        </p:par>
                        <p:par>
                          <p:cTn id="21" fill="hold">
                            <p:stCondLst>
                              <p:cond delay="31000"/>
                            </p:stCondLst>
                            <p:childTnLst>
                              <p:par>
                                <p:cTn id="22" presetID="22" presetClass="entr" presetSubtype="8" fill="hold"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wipe(left)">
                                      <p:cBhvr>
                                        <p:cTn id="24" dur="500"/>
                                        <p:tgtEl>
                                          <p:spTgt spid="12"/>
                                        </p:tgtEl>
                                      </p:cBhvr>
                                    </p:animEffect>
                                  </p:childTnLst>
                                </p:cTn>
                              </p:par>
                            </p:childTnLst>
                          </p:cTn>
                        </p:par>
                        <p:par>
                          <p:cTn id="25" fill="hold">
                            <p:stCondLst>
                              <p:cond delay="31500"/>
                            </p:stCondLst>
                            <p:childTnLst>
                              <p:par>
                                <p:cTn id="26" presetID="22" presetClass="entr" presetSubtype="8"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wipe(left)">
                                      <p:cBhvr>
                                        <p:cTn id="28" dur="500"/>
                                        <p:tgtEl>
                                          <p:spTgt spid="13"/>
                                        </p:tgtEl>
                                      </p:cBhvr>
                                    </p:animEffect>
                                  </p:childTnLst>
                                </p:cTn>
                              </p:par>
                            </p:childTnLst>
                          </p:cTn>
                        </p:par>
                        <p:par>
                          <p:cTn id="29" fill="hold">
                            <p:stCondLst>
                              <p:cond delay="32000"/>
                            </p:stCondLst>
                            <p:childTnLst>
                              <p:par>
                                <p:cTn id="30" presetID="22" presetClass="entr" presetSubtype="8"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left)">
                                      <p:cBhvr>
                                        <p:cTn id="32" dur="500"/>
                                        <p:tgtEl>
                                          <p:spTgt spid="14"/>
                                        </p:tgtEl>
                                      </p:cBhvr>
                                    </p:animEffect>
                                  </p:childTnLst>
                                </p:cTn>
                              </p:par>
                            </p:childTnLst>
                          </p:cTn>
                        </p:par>
                        <p:par>
                          <p:cTn id="33" fill="hold">
                            <p:stCondLst>
                              <p:cond delay="32500"/>
                            </p:stCondLst>
                            <p:childTnLst>
                              <p:par>
                                <p:cTn id="34" presetID="22" presetClass="entr" presetSubtype="8"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left)">
                                      <p:cBhvr>
                                        <p:cTn id="36"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 5</a:t>
            </a:r>
            <a:endParaRPr lang="en-GB" dirty="0"/>
          </a:p>
        </p:txBody>
      </p:sp>
      <p:sp>
        <p:nvSpPr>
          <p:cNvPr id="3" name="Text Placeholder 2"/>
          <p:cNvSpPr>
            <a:spLocks noGrp="1"/>
          </p:cNvSpPr>
          <p:nvPr>
            <p:ph type="body" sz="quarter" idx="10"/>
          </p:nvPr>
        </p:nvSpPr>
        <p:spPr/>
        <p:txBody>
          <a:bodyPr/>
          <a:lstStyle/>
          <a:p>
            <a:pPr marL="0" indent="0">
              <a:buNone/>
            </a:pPr>
            <a:endParaRPr lang="en-GB" sz="2400" dirty="0" smtClean="0"/>
          </a:p>
          <a:p>
            <a:pPr marL="0" indent="0">
              <a:buNone/>
            </a:pPr>
            <a:r>
              <a:rPr lang="en-GB" sz="2400" dirty="0"/>
              <a:t>	</a:t>
            </a:r>
            <a:r>
              <a:rPr lang="en-GB" sz="2400" dirty="0" smtClean="0"/>
              <a:t>Dev, Ed, Fay and </a:t>
            </a:r>
            <a:r>
              <a:rPr lang="en-GB" sz="2400" dirty="0" err="1" smtClean="0"/>
              <a:t>Gui</a:t>
            </a:r>
            <a:r>
              <a:rPr lang="en-GB" sz="2400" dirty="0" smtClean="0"/>
              <a:t> are going to sit in these seats on a plane.</a:t>
            </a:r>
          </a:p>
          <a:p>
            <a:pPr marL="0" indent="0">
              <a:buNone/>
            </a:pPr>
            <a:r>
              <a:rPr lang="en-GB" sz="2400" dirty="0"/>
              <a:t>	</a:t>
            </a:r>
            <a:r>
              <a:rPr lang="en-GB" sz="2400" dirty="0" smtClean="0"/>
              <a:t>Fay must sit by the window.</a:t>
            </a:r>
          </a:p>
          <a:p>
            <a:pPr marL="0" indent="0">
              <a:buNone/>
            </a:pPr>
            <a:r>
              <a:rPr lang="en-GB" sz="2400" dirty="0"/>
              <a:t>	</a:t>
            </a:r>
            <a:r>
              <a:rPr lang="en-GB" sz="2400" dirty="0" smtClean="0"/>
              <a:t>In how many different ways can they sit?</a:t>
            </a:r>
          </a:p>
          <a:p>
            <a:pPr marL="0" indent="0">
              <a:buNone/>
            </a:pPr>
            <a:r>
              <a:rPr lang="en-GB" sz="2400" dirty="0"/>
              <a:t>	</a:t>
            </a:r>
          </a:p>
        </p:txBody>
      </p:sp>
      <p:sp>
        <p:nvSpPr>
          <p:cNvPr id="4" name="Rounded Rectangle 3"/>
          <p:cNvSpPr/>
          <p:nvPr/>
        </p:nvSpPr>
        <p:spPr>
          <a:xfrm>
            <a:off x="324091" y="1273214"/>
            <a:ext cx="11551534" cy="5347505"/>
          </a:xfrm>
          <a:prstGeom prst="roundRect">
            <a:avLst>
              <a:gd name="adj" fmla="val 7835"/>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5" name="Oval 4"/>
          <p:cNvSpPr/>
          <p:nvPr/>
        </p:nvSpPr>
        <p:spPr>
          <a:xfrm>
            <a:off x="1039352" y="3423741"/>
            <a:ext cx="1440000" cy="1440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4000" dirty="0" smtClean="0">
                <a:solidFill>
                  <a:prstClr val="white"/>
                </a:solidFill>
              </a:rPr>
              <a:t>6</a:t>
            </a:r>
            <a:endParaRPr lang="en-GB" sz="4000" dirty="0">
              <a:solidFill>
                <a:prstClr val="white"/>
              </a:solidFill>
            </a:endParaRP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08543" y="3151762"/>
            <a:ext cx="6690999" cy="32068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aphicFrame>
        <p:nvGraphicFramePr>
          <p:cNvPr id="6" name="Table 5"/>
          <p:cNvGraphicFramePr>
            <a:graphicFrameLocks noGrp="1"/>
          </p:cNvGraphicFramePr>
          <p:nvPr>
            <p:extLst>
              <p:ext uri="{D42A27DB-BD31-4B8C-83A1-F6EECF244321}">
                <p14:modId xmlns:p14="http://schemas.microsoft.com/office/powerpoint/2010/main" val="1500106218"/>
              </p:ext>
            </p:extLst>
          </p:nvPr>
        </p:nvGraphicFramePr>
        <p:xfrm>
          <a:off x="3057640" y="3746290"/>
          <a:ext cx="5868000" cy="365760"/>
        </p:xfrm>
        <a:graphic>
          <a:graphicData uri="http://schemas.openxmlformats.org/drawingml/2006/table">
            <a:tbl>
              <a:tblPr firstRow="1" bandRow="1">
                <a:tableStyleId>{2D5ABB26-0587-4C30-8999-92F81FD0307C}</a:tableStyleId>
              </a:tblPr>
              <a:tblGrid>
                <a:gridCol w="1956000">
                  <a:extLst>
                    <a:ext uri="{9D8B030D-6E8A-4147-A177-3AD203B41FA5}">
                      <a16:colId xmlns:a16="http://schemas.microsoft.com/office/drawing/2014/main" val="20000"/>
                    </a:ext>
                  </a:extLst>
                </a:gridCol>
                <a:gridCol w="1956000">
                  <a:extLst>
                    <a:ext uri="{9D8B030D-6E8A-4147-A177-3AD203B41FA5}">
                      <a16:colId xmlns:a16="http://schemas.microsoft.com/office/drawing/2014/main" val="20001"/>
                    </a:ext>
                  </a:extLst>
                </a:gridCol>
                <a:gridCol w="1956000">
                  <a:extLst>
                    <a:ext uri="{9D8B030D-6E8A-4147-A177-3AD203B41FA5}">
                      <a16:colId xmlns:a16="http://schemas.microsoft.com/office/drawing/2014/main" val="20002"/>
                    </a:ext>
                  </a:extLst>
                </a:gridCol>
              </a:tblGrid>
              <a:tr h="0">
                <a:tc>
                  <a:txBody>
                    <a:bodyPr/>
                    <a:lstStyle/>
                    <a:p>
                      <a:pPr algn="ctr"/>
                      <a:r>
                        <a:rPr lang="en-GB" dirty="0" smtClean="0">
                          <a:solidFill>
                            <a:schemeClr val="bg1"/>
                          </a:solidFill>
                        </a:rPr>
                        <a:t>D</a:t>
                      </a:r>
                      <a:endParaRPr lang="en-GB" dirty="0">
                        <a:solidFill>
                          <a:schemeClr val="bg1"/>
                        </a:solidFill>
                      </a:endParaRPr>
                    </a:p>
                  </a:txBody>
                  <a:tcPr anchor="ctr"/>
                </a:tc>
                <a:tc>
                  <a:txBody>
                    <a:bodyPr/>
                    <a:lstStyle/>
                    <a:p>
                      <a:pPr algn="ctr"/>
                      <a:r>
                        <a:rPr lang="en-GB" dirty="0" smtClean="0">
                          <a:solidFill>
                            <a:schemeClr val="bg1"/>
                          </a:solidFill>
                        </a:rPr>
                        <a:t>E</a:t>
                      </a:r>
                      <a:endParaRPr lang="en-GB" dirty="0">
                        <a:solidFill>
                          <a:schemeClr val="bg1"/>
                        </a:solidFill>
                      </a:endParaRPr>
                    </a:p>
                  </a:txBody>
                  <a:tcPr anchor="ctr"/>
                </a:tc>
                <a:tc>
                  <a:txBody>
                    <a:bodyPr/>
                    <a:lstStyle/>
                    <a:p>
                      <a:pPr algn="ctr"/>
                      <a:r>
                        <a:rPr lang="en-GB" dirty="0" smtClean="0">
                          <a:solidFill>
                            <a:schemeClr val="bg1"/>
                          </a:solidFill>
                        </a:rPr>
                        <a:t>G</a:t>
                      </a:r>
                      <a:endParaRPr lang="en-GB" dirty="0">
                        <a:solidFill>
                          <a:schemeClr val="bg1"/>
                        </a:solidFill>
                      </a:endParaRPr>
                    </a:p>
                  </a:txBody>
                  <a:tcPr anchor="ctr"/>
                </a:tc>
                <a:extLst>
                  <a:ext uri="{0D108BD9-81ED-4DB2-BD59-A6C34878D82A}">
                    <a16:rowId xmlns:a16="http://schemas.microsoft.com/office/drawing/2014/main" val="10000"/>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1038206784"/>
              </p:ext>
            </p:extLst>
          </p:nvPr>
        </p:nvGraphicFramePr>
        <p:xfrm>
          <a:off x="3059565" y="4014440"/>
          <a:ext cx="5868000" cy="365760"/>
        </p:xfrm>
        <a:graphic>
          <a:graphicData uri="http://schemas.openxmlformats.org/drawingml/2006/table">
            <a:tbl>
              <a:tblPr firstRow="1" bandRow="1">
                <a:tableStyleId>{2D5ABB26-0587-4C30-8999-92F81FD0307C}</a:tableStyleId>
              </a:tblPr>
              <a:tblGrid>
                <a:gridCol w="1956000">
                  <a:extLst>
                    <a:ext uri="{9D8B030D-6E8A-4147-A177-3AD203B41FA5}">
                      <a16:colId xmlns:a16="http://schemas.microsoft.com/office/drawing/2014/main" val="20000"/>
                    </a:ext>
                  </a:extLst>
                </a:gridCol>
                <a:gridCol w="1956000">
                  <a:extLst>
                    <a:ext uri="{9D8B030D-6E8A-4147-A177-3AD203B41FA5}">
                      <a16:colId xmlns:a16="http://schemas.microsoft.com/office/drawing/2014/main" val="20001"/>
                    </a:ext>
                  </a:extLst>
                </a:gridCol>
                <a:gridCol w="1956000">
                  <a:extLst>
                    <a:ext uri="{9D8B030D-6E8A-4147-A177-3AD203B41FA5}">
                      <a16:colId xmlns:a16="http://schemas.microsoft.com/office/drawing/2014/main" val="20002"/>
                    </a:ext>
                  </a:extLst>
                </a:gridCol>
              </a:tblGrid>
              <a:tr h="0">
                <a:tc>
                  <a:txBody>
                    <a:bodyPr/>
                    <a:lstStyle/>
                    <a:p>
                      <a:pPr algn="ctr"/>
                      <a:r>
                        <a:rPr lang="en-GB" dirty="0" smtClean="0">
                          <a:solidFill>
                            <a:schemeClr val="bg1"/>
                          </a:solidFill>
                        </a:rPr>
                        <a:t>D</a:t>
                      </a:r>
                      <a:endParaRPr lang="en-GB" dirty="0">
                        <a:solidFill>
                          <a:schemeClr val="bg1"/>
                        </a:solidFill>
                      </a:endParaRPr>
                    </a:p>
                  </a:txBody>
                  <a:tcPr anchor="ctr"/>
                </a:tc>
                <a:tc>
                  <a:txBody>
                    <a:bodyPr/>
                    <a:lstStyle/>
                    <a:p>
                      <a:pPr algn="ctr"/>
                      <a:r>
                        <a:rPr lang="en-GB" dirty="0" smtClean="0">
                          <a:solidFill>
                            <a:schemeClr val="bg1"/>
                          </a:solidFill>
                        </a:rPr>
                        <a:t>G</a:t>
                      </a:r>
                      <a:endParaRPr lang="en-GB" dirty="0">
                        <a:solidFill>
                          <a:schemeClr val="bg1"/>
                        </a:solidFill>
                      </a:endParaRPr>
                    </a:p>
                  </a:txBody>
                  <a:tcPr anchor="ctr"/>
                </a:tc>
                <a:tc>
                  <a:txBody>
                    <a:bodyPr/>
                    <a:lstStyle/>
                    <a:p>
                      <a:pPr algn="ctr"/>
                      <a:r>
                        <a:rPr lang="en-GB" dirty="0" smtClean="0">
                          <a:solidFill>
                            <a:schemeClr val="bg1"/>
                          </a:solidFill>
                        </a:rPr>
                        <a:t>E</a:t>
                      </a:r>
                      <a:endParaRPr lang="en-GB" dirty="0">
                        <a:solidFill>
                          <a:schemeClr val="bg1"/>
                        </a:solidFill>
                      </a:endParaRPr>
                    </a:p>
                  </a:txBody>
                  <a:tcPr anchor="ctr"/>
                </a:tc>
                <a:extLst>
                  <a:ext uri="{0D108BD9-81ED-4DB2-BD59-A6C34878D82A}">
                    <a16:rowId xmlns:a16="http://schemas.microsoft.com/office/drawing/2014/main" val="10000"/>
                  </a:ext>
                </a:extLst>
              </a:tr>
            </a:tbl>
          </a:graphicData>
        </a:graphic>
      </p:graphicFrame>
      <p:graphicFrame>
        <p:nvGraphicFramePr>
          <p:cNvPr id="12" name="Table 11"/>
          <p:cNvGraphicFramePr>
            <a:graphicFrameLocks noGrp="1"/>
          </p:cNvGraphicFramePr>
          <p:nvPr>
            <p:extLst>
              <p:ext uri="{D42A27DB-BD31-4B8C-83A1-F6EECF244321}">
                <p14:modId xmlns:p14="http://schemas.microsoft.com/office/powerpoint/2010/main" val="2130129476"/>
              </p:ext>
            </p:extLst>
          </p:nvPr>
        </p:nvGraphicFramePr>
        <p:xfrm>
          <a:off x="3049915" y="4310788"/>
          <a:ext cx="5868000" cy="365760"/>
        </p:xfrm>
        <a:graphic>
          <a:graphicData uri="http://schemas.openxmlformats.org/drawingml/2006/table">
            <a:tbl>
              <a:tblPr firstRow="1" bandRow="1">
                <a:tableStyleId>{2D5ABB26-0587-4C30-8999-92F81FD0307C}</a:tableStyleId>
              </a:tblPr>
              <a:tblGrid>
                <a:gridCol w="1956000">
                  <a:extLst>
                    <a:ext uri="{9D8B030D-6E8A-4147-A177-3AD203B41FA5}">
                      <a16:colId xmlns:a16="http://schemas.microsoft.com/office/drawing/2014/main" val="20000"/>
                    </a:ext>
                  </a:extLst>
                </a:gridCol>
                <a:gridCol w="1956000">
                  <a:extLst>
                    <a:ext uri="{9D8B030D-6E8A-4147-A177-3AD203B41FA5}">
                      <a16:colId xmlns:a16="http://schemas.microsoft.com/office/drawing/2014/main" val="20001"/>
                    </a:ext>
                  </a:extLst>
                </a:gridCol>
                <a:gridCol w="1956000">
                  <a:extLst>
                    <a:ext uri="{9D8B030D-6E8A-4147-A177-3AD203B41FA5}">
                      <a16:colId xmlns:a16="http://schemas.microsoft.com/office/drawing/2014/main" val="20002"/>
                    </a:ext>
                  </a:extLst>
                </a:gridCol>
              </a:tblGrid>
              <a:tr h="0">
                <a:tc>
                  <a:txBody>
                    <a:bodyPr/>
                    <a:lstStyle/>
                    <a:p>
                      <a:pPr algn="ctr"/>
                      <a:r>
                        <a:rPr lang="en-GB" dirty="0" smtClean="0">
                          <a:solidFill>
                            <a:schemeClr val="bg1"/>
                          </a:solidFill>
                        </a:rPr>
                        <a:t>E</a:t>
                      </a:r>
                      <a:endParaRPr lang="en-GB" dirty="0">
                        <a:solidFill>
                          <a:schemeClr val="bg1"/>
                        </a:solidFill>
                      </a:endParaRPr>
                    </a:p>
                  </a:txBody>
                  <a:tcPr anchor="ctr"/>
                </a:tc>
                <a:tc>
                  <a:txBody>
                    <a:bodyPr/>
                    <a:lstStyle/>
                    <a:p>
                      <a:pPr algn="ctr"/>
                      <a:r>
                        <a:rPr lang="en-GB" dirty="0" smtClean="0">
                          <a:solidFill>
                            <a:schemeClr val="bg1"/>
                          </a:solidFill>
                        </a:rPr>
                        <a:t>D</a:t>
                      </a:r>
                      <a:endParaRPr lang="en-GB" dirty="0">
                        <a:solidFill>
                          <a:schemeClr val="bg1"/>
                        </a:solidFill>
                      </a:endParaRPr>
                    </a:p>
                  </a:txBody>
                  <a:tcPr anchor="ctr"/>
                </a:tc>
                <a:tc>
                  <a:txBody>
                    <a:bodyPr/>
                    <a:lstStyle/>
                    <a:p>
                      <a:pPr algn="ctr"/>
                      <a:r>
                        <a:rPr lang="en-GB" dirty="0" smtClean="0">
                          <a:solidFill>
                            <a:schemeClr val="bg1"/>
                          </a:solidFill>
                        </a:rPr>
                        <a:t>G</a:t>
                      </a:r>
                      <a:endParaRPr lang="en-GB" dirty="0">
                        <a:solidFill>
                          <a:schemeClr val="bg1"/>
                        </a:solidFill>
                      </a:endParaRPr>
                    </a:p>
                  </a:txBody>
                  <a:tcPr anchor="ctr"/>
                </a:tc>
                <a:extLst>
                  <a:ext uri="{0D108BD9-81ED-4DB2-BD59-A6C34878D82A}">
                    <a16:rowId xmlns:a16="http://schemas.microsoft.com/office/drawing/2014/main" val="10000"/>
                  </a:ext>
                </a:extLst>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2588398596"/>
              </p:ext>
            </p:extLst>
          </p:nvPr>
        </p:nvGraphicFramePr>
        <p:xfrm>
          <a:off x="3051840" y="4555788"/>
          <a:ext cx="5868000" cy="365760"/>
        </p:xfrm>
        <a:graphic>
          <a:graphicData uri="http://schemas.openxmlformats.org/drawingml/2006/table">
            <a:tbl>
              <a:tblPr firstRow="1" bandRow="1">
                <a:tableStyleId>{2D5ABB26-0587-4C30-8999-92F81FD0307C}</a:tableStyleId>
              </a:tblPr>
              <a:tblGrid>
                <a:gridCol w="1956000">
                  <a:extLst>
                    <a:ext uri="{9D8B030D-6E8A-4147-A177-3AD203B41FA5}">
                      <a16:colId xmlns:a16="http://schemas.microsoft.com/office/drawing/2014/main" val="20000"/>
                    </a:ext>
                  </a:extLst>
                </a:gridCol>
                <a:gridCol w="1956000">
                  <a:extLst>
                    <a:ext uri="{9D8B030D-6E8A-4147-A177-3AD203B41FA5}">
                      <a16:colId xmlns:a16="http://schemas.microsoft.com/office/drawing/2014/main" val="20001"/>
                    </a:ext>
                  </a:extLst>
                </a:gridCol>
                <a:gridCol w="1956000">
                  <a:extLst>
                    <a:ext uri="{9D8B030D-6E8A-4147-A177-3AD203B41FA5}">
                      <a16:colId xmlns:a16="http://schemas.microsoft.com/office/drawing/2014/main" val="20002"/>
                    </a:ext>
                  </a:extLst>
                </a:gridCol>
              </a:tblGrid>
              <a:tr h="0">
                <a:tc>
                  <a:txBody>
                    <a:bodyPr/>
                    <a:lstStyle/>
                    <a:p>
                      <a:pPr algn="ctr"/>
                      <a:r>
                        <a:rPr lang="en-GB" dirty="0" smtClean="0">
                          <a:solidFill>
                            <a:schemeClr val="bg1"/>
                          </a:solidFill>
                        </a:rPr>
                        <a:t>E</a:t>
                      </a:r>
                      <a:endParaRPr lang="en-GB" dirty="0">
                        <a:solidFill>
                          <a:schemeClr val="bg1"/>
                        </a:solidFill>
                      </a:endParaRPr>
                    </a:p>
                  </a:txBody>
                  <a:tcPr anchor="ctr"/>
                </a:tc>
                <a:tc>
                  <a:txBody>
                    <a:bodyPr/>
                    <a:lstStyle/>
                    <a:p>
                      <a:pPr algn="ctr"/>
                      <a:r>
                        <a:rPr lang="en-GB" dirty="0" smtClean="0">
                          <a:solidFill>
                            <a:schemeClr val="bg1"/>
                          </a:solidFill>
                        </a:rPr>
                        <a:t>G</a:t>
                      </a:r>
                      <a:endParaRPr lang="en-GB" dirty="0">
                        <a:solidFill>
                          <a:schemeClr val="bg1"/>
                        </a:solidFill>
                      </a:endParaRPr>
                    </a:p>
                  </a:txBody>
                  <a:tcPr anchor="ctr"/>
                </a:tc>
                <a:tc>
                  <a:txBody>
                    <a:bodyPr/>
                    <a:lstStyle/>
                    <a:p>
                      <a:pPr algn="ctr"/>
                      <a:r>
                        <a:rPr lang="en-GB" dirty="0" smtClean="0">
                          <a:solidFill>
                            <a:schemeClr val="bg1"/>
                          </a:solidFill>
                        </a:rPr>
                        <a:t>D</a:t>
                      </a:r>
                      <a:endParaRPr lang="en-GB" dirty="0">
                        <a:solidFill>
                          <a:schemeClr val="bg1"/>
                        </a:solidFill>
                      </a:endParaRPr>
                    </a:p>
                  </a:txBody>
                  <a:tcPr anchor="ctr"/>
                </a:tc>
                <a:extLst>
                  <a:ext uri="{0D108BD9-81ED-4DB2-BD59-A6C34878D82A}">
                    <a16:rowId xmlns:a16="http://schemas.microsoft.com/office/drawing/2014/main" val="10000"/>
                  </a:ext>
                </a:extLst>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1507750145"/>
              </p:ext>
            </p:extLst>
          </p:nvPr>
        </p:nvGraphicFramePr>
        <p:xfrm>
          <a:off x="3051840" y="4846517"/>
          <a:ext cx="5868000" cy="365760"/>
        </p:xfrm>
        <a:graphic>
          <a:graphicData uri="http://schemas.openxmlformats.org/drawingml/2006/table">
            <a:tbl>
              <a:tblPr firstRow="1" bandRow="1">
                <a:tableStyleId>{2D5ABB26-0587-4C30-8999-92F81FD0307C}</a:tableStyleId>
              </a:tblPr>
              <a:tblGrid>
                <a:gridCol w="1956000">
                  <a:extLst>
                    <a:ext uri="{9D8B030D-6E8A-4147-A177-3AD203B41FA5}">
                      <a16:colId xmlns:a16="http://schemas.microsoft.com/office/drawing/2014/main" val="20000"/>
                    </a:ext>
                  </a:extLst>
                </a:gridCol>
                <a:gridCol w="1956000">
                  <a:extLst>
                    <a:ext uri="{9D8B030D-6E8A-4147-A177-3AD203B41FA5}">
                      <a16:colId xmlns:a16="http://schemas.microsoft.com/office/drawing/2014/main" val="20001"/>
                    </a:ext>
                  </a:extLst>
                </a:gridCol>
                <a:gridCol w="1956000">
                  <a:extLst>
                    <a:ext uri="{9D8B030D-6E8A-4147-A177-3AD203B41FA5}">
                      <a16:colId xmlns:a16="http://schemas.microsoft.com/office/drawing/2014/main" val="20002"/>
                    </a:ext>
                  </a:extLst>
                </a:gridCol>
              </a:tblGrid>
              <a:tr h="0">
                <a:tc>
                  <a:txBody>
                    <a:bodyPr/>
                    <a:lstStyle/>
                    <a:p>
                      <a:pPr algn="ctr"/>
                      <a:r>
                        <a:rPr lang="en-GB" dirty="0" smtClean="0">
                          <a:solidFill>
                            <a:schemeClr val="bg1"/>
                          </a:solidFill>
                        </a:rPr>
                        <a:t>G</a:t>
                      </a:r>
                      <a:endParaRPr lang="en-GB" dirty="0">
                        <a:solidFill>
                          <a:schemeClr val="bg1"/>
                        </a:solidFill>
                      </a:endParaRPr>
                    </a:p>
                  </a:txBody>
                  <a:tcPr anchor="ctr"/>
                </a:tc>
                <a:tc>
                  <a:txBody>
                    <a:bodyPr/>
                    <a:lstStyle/>
                    <a:p>
                      <a:pPr algn="ctr"/>
                      <a:r>
                        <a:rPr lang="en-GB" dirty="0" smtClean="0">
                          <a:solidFill>
                            <a:schemeClr val="bg1"/>
                          </a:solidFill>
                        </a:rPr>
                        <a:t>D</a:t>
                      </a:r>
                      <a:endParaRPr lang="en-GB" dirty="0">
                        <a:solidFill>
                          <a:schemeClr val="bg1"/>
                        </a:solidFill>
                      </a:endParaRPr>
                    </a:p>
                  </a:txBody>
                  <a:tcPr anchor="ctr"/>
                </a:tc>
                <a:tc>
                  <a:txBody>
                    <a:bodyPr/>
                    <a:lstStyle/>
                    <a:p>
                      <a:pPr algn="ctr"/>
                      <a:r>
                        <a:rPr lang="en-GB" dirty="0" smtClean="0">
                          <a:solidFill>
                            <a:schemeClr val="bg1"/>
                          </a:solidFill>
                        </a:rPr>
                        <a:t>E</a:t>
                      </a:r>
                      <a:endParaRPr lang="en-GB" dirty="0">
                        <a:solidFill>
                          <a:schemeClr val="bg1"/>
                        </a:solidFill>
                      </a:endParaRPr>
                    </a:p>
                  </a:txBody>
                  <a:tcPr anchor="ctr"/>
                </a:tc>
                <a:extLst>
                  <a:ext uri="{0D108BD9-81ED-4DB2-BD59-A6C34878D82A}">
                    <a16:rowId xmlns:a16="http://schemas.microsoft.com/office/drawing/2014/main" val="10000"/>
                  </a:ext>
                </a:extLst>
              </a:tr>
            </a:tbl>
          </a:graphicData>
        </a:graphic>
      </p:graphicFrame>
      <p:graphicFrame>
        <p:nvGraphicFramePr>
          <p:cNvPr id="15" name="Table 14"/>
          <p:cNvGraphicFramePr>
            <a:graphicFrameLocks noGrp="1"/>
          </p:cNvGraphicFramePr>
          <p:nvPr>
            <p:extLst>
              <p:ext uri="{D42A27DB-BD31-4B8C-83A1-F6EECF244321}">
                <p14:modId xmlns:p14="http://schemas.microsoft.com/office/powerpoint/2010/main" val="3413775962"/>
              </p:ext>
            </p:extLst>
          </p:nvPr>
        </p:nvGraphicFramePr>
        <p:xfrm>
          <a:off x="3053765" y="5126242"/>
          <a:ext cx="5868000" cy="365760"/>
        </p:xfrm>
        <a:graphic>
          <a:graphicData uri="http://schemas.openxmlformats.org/drawingml/2006/table">
            <a:tbl>
              <a:tblPr firstRow="1" bandRow="1">
                <a:tableStyleId>{2D5ABB26-0587-4C30-8999-92F81FD0307C}</a:tableStyleId>
              </a:tblPr>
              <a:tblGrid>
                <a:gridCol w="1956000">
                  <a:extLst>
                    <a:ext uri="{9D8B030D-6E8A-4147-A177-3AD203B41FA5}">
                      <a16:colId xmlns:a16="http://schemas.microsoft.com/office/drawing/2014/main" val="20000"/>
                    </a:ext>
                  </a:extLst>
                </a:gridCol>
                <a:gridCol w="1956000">
                  <a:extLst>
                    <a:ext uri="{9D8B030D-6E8A-4147-A177-3AD203B41FA5}">
                      <a16:colId xmlns:a16="http://schemas.microsoft.com/office/drawing/2014/main" val="20001"/>
                    </a:ext>
                  </a:extLst>
                </a:gridCol>
                <a:gridCol w="1956000">
                  <a:extLst>
                    <a:ext uri="{9D8B030D-6E8A-4147-A177-3AD203B41FA5}">
                      <a16:colId xmlns:a16="http://schemas.microsoft.com/office/drawing/2014/main" val="20002"/>
                    </a:ext>
                  </a:extLst>
                </a:gridCol>
              </a:tblGrid>
              <a:tr h="0">
                <a:tc>
                  <a:txBody>
                    <a:bodyPr/>
                    <a:lstStyle/>
                    <a:p>
                      <a:pPr algn="ctr"/>
                      <a:r>
                        <a:rPr lang="en-GB" dirty="0" smtClean="0">
                          <a:solidFill>
                            <a:schemeClr val="bg1"/>
                          </a:solidFill>
                        </a:rPr>
                        <a:t>G</a:t>
                      </a:r>
                      <a:endParaRPr lang="en-GB" dirty="0">
                        <a:solidFill>
                          <a:schemeClr val="bg1"/>
                        </a:solidFill>
                      </a:endParaRPr>
                    </a:p>
                  </a:txBody>
                  <a:tcPr anchor="ctr"/>
                </a:tc>
                <a:tc>
                  <a:txBody>
                    <a:bodyPr/>
                    <a:lstStyle/>
                    <a:p>
                      <a:pPr algn="ctr"/>
                      <a:r>
                        <a:rPr lang="en-GB" dirty="0" smtClean="0">
                          <a:solidFill>
                            <a:schemeClr val="bg1"/>
                          </a:solidFill>
                        </a:rPr>
                        <a:t>E</a:t>
                      </a:r>
                      <a:endParaRPr lang="en-GB" dirty="0">
                        <a:solidFill>
                          <a:schemeClr val="bg1"/>
                        </a:solidFill>
                      </a:endParaRPr>
                    </a:p>
                  </a:txBody>
                  <a:tcPr anchor="ctr"/>
                </a:tc>
                <a:tc>
                  <a:txBody>
                    <a:bodyPr/>
                    <a:lstStyle/>
                    <a:p>
                      <a:pPr algn="ctr"/>
                      <a:r>
                        <a:rPr lang="en-GB" dirty="0" smtClean="0">
                          <a:solidFill>
                            <a:schemeClr val="bg1"/>
                          </a:solidFill>
                        </a:rPr>
                        <a:t>D</a:t>
                      </a:r>
                      <a:endParaRPr lang="en-GB" dirty="0">
                        <a:solidFill>
                          <a:schemeClr val="bg1"/>
                        </a:solidFill>
                      </a:endParaRPr>
                    </a:p>
                  </a:txBody>
                  <a:tcPr anchor="ctr"/>
                </a:tc>
                <a:extLst>
                  <a:ext uri="{0D108BD9-81ED-4DB2-BD59-A6C34878D82A}">
                    <a16:rowId xmlns:a16="http://schemas.microsoft.com/office/drawing/2014/main" val="10000"/>
                  </a:ext>
                </a:extLst>
              </a:tr>
            </a:tbl>
          </a:graphicData>
        </a:graphic>
      </p:graphicFrame>
      <p:pic>
        <p:nvPicPr>
          <p:cNvPr id="5122"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18934" r="29866"/>
          <a:stretch/>
        </p:blipFill>
        <p:spPr bwMode="auto">
          <a:xfrm>
            <a:off x="10215192" y="2995692"/>
            <a:ext cx="1194655" cy="23739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628422" y="3151905"/>
            <a:ext cx="2445388" cy="3201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9278544" y="3860139"/>
            <a:ext cx="666914" cy="523220"/>
          </a:xfrm>
          <a:prstGeom prst="rect">
            <a:avLst/>
          </a:prstGeom>
          <a:noFill/>
        </p:spPr>
        <p:txBody>
          <a:bodyPr wrap="none" rtlCol="0">
            <a:spAutoFit/>
          </a:bodyPr>
          <a:lstStyle/>
          <a:p>
            <a:r>
              <a:rPr lang="en-GB" sz="2800" dirty="0" smtClean="0">
                <a:solidFill>
                  <a:schemeClr val="bg1"/>
                </a:solidFill>
              </a:rPr>
              <a:t>Fay</a:t>
            </a:r>
            <a:endParaRPr lang="en-GB" sz="2800" dirty="0">
              <a:solidFill>
                <a:schemeClr val="bg1"/>
              </a:solidFill>
            </a:endParaRPr>
          </a:p>
        </p:txBody>
      </p:sp>
    </p:spTree>
    <p:extLst>
      <p:ext uri="{BB962C8B-B14F-4D97-AF65-F5344CB8AC3E}">
        <p14:creationId xmlns:p14="http://schemas.microsoft.com/office/powerpoint/2010/main" val="2758962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30000"/>
                                        <p:tgtEl>
                                          <p:spTgt spid="4"/>
                                        </p:tgtEl>
                                      </p:cBhvr>
                                    </p:animEffect>
                                  </p:childTnLst>
                                </p:cTn>
                              </p:par>
                            </p:childTnLst>
                          </p:cTn>
                        </p:par>
                        <p:par>
                          <p:cTn id="8" fill="hold">
                            <p:stCondLst>
                              <p:cond delay="30000"/>
                            </p:stCondLst>
                            <p:childTnLst>
                              <p:par>
                                <p:cTn id="9" presetID="45"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anim calcmode="lin" valueType="num">
                                      <p:cBhvr>
                                        <p:cTn id="12" dur="500" fill="hold"/>
                                        <p:tgtEl>
                                          <p:spTgt spid="5"/>
                                        </p:tgtEl>
                                        <p:attrNameLst>
                                          <p:attrName>ppt_w</p:attrName>
                                        </p:attrNameLst>
                                      </p:cBhvr>
                                      <p:tavLst>
                                        <p:tav tm="0" fmla="#ppt_w*sin(2.5*pi*$)">
                                          <p:val>
                                            <p:fltVal val="0"/>
                                          </p:val>
                                        </p:tav>
                                        <p:tav tm="100000">
                                          <p:val>
                                            <p:fltVal val="1"/>
                                          </p:val>
                                        </p:tav>
                                      </p:tavLst>
                                    </p:anim>
                                    <p:anim calcmode="lin" valueType="num">
                                      <p:cBhvr>
                                        <p:cTn id="13" dur="500" fill="hold"/>
                                        <p:tgtEl>
                                          <p:spTgt spid="5"/>
                                        </p:tgtEl>
                                        <p:attrNameLst>
                                          <p:attrName>ppt_h</p:attrName>
                                        </p:attrNameLst>
                                      </p:cBhvr>
                                      <p:tavLst>
                                        <p:tav tm="0">
                                          <p:val>
                                            <p:strVal val="#ppt_h"/>
                                          </p:val>
                                        </p:tav>
                                        <p:tav tm="100000">
                                          <p:val>
                                            <p:strVal val="#ppt_h"/>
                                          </p:val>
                                        </p:tav>
                                      </p:tavLst>
                                    </p:anim>
                                  </p:childTnLst>
                                </p:cTn>
                              </p:par>
                              <p:par>
                                <p:cTn id="14" presetID="22" presetClass="entr" presetSubtype="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childTnLst>
                          </p:cTn>
                        </p:par>
                        <p:par>
                          <p:cTn id="17" fill="hold">
                            <p:stCondLst>
                              <p:cond delay="30500"/>
                            </p:stCondLst>
                            <p:childTnLst>
                              <p:par>
                                <p:cTn id="18" presetID="10"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31000"/>
                            </p:stCondLst>
                            <p:childTnLst>
                              <p:par>
                                <p:cTn id="22" presetID="22" presetClass="entr" presetSubtype="8"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childTnLst>
                          </p:cTn>
                        </p:par>
                        <p:par>
                          <p:cTn id="25" fill="hold">
                            <p:stCondLst>
                              <p:cond delay="31500"/>
                            </p:stCondLst>
                            <p:childTnLst>
                              <p:par>
                                <p:cTn id="26" presetID="22"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childTnLst>
                          </p:cTn>
                        </p:par>
                        <p:par>
                          <p:cTn id="29" fill="hold">
                            <p:stCondLst>
                              <p:cond delay="32000"/>
                            </p:stCondLst>
                            <p:childTnLst>
                              <p:par>
                                <p:cTn id="30" presetID="22" presetClass="entr" presetSubtype="8"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left)">
                                      <p:cBhvr>
                                        <p:cTn id="32" dur="500"/>
                                        <p:tgtEl>
                                          <p:spTgt spid="13"/>
                                        </p:tgtEl>
                                      </p:cBhvr>
                                    </p:animEffect>
                                  </p:childTnLst>
                                </p:cTn>
                              </p:par>
                            </p:childTnLst>
                          </p:cTn>
                        </p:par>
                        <p:par>
                          <p:cTn id="33" fill="hold">
                            <p:stCondLst>
                              <p:cond delay="32500"/>
                            </p:stCondLst>
                            <p:childTnLst>
                              <p:par>
                                <p:cTn id="34" presetID="22" presetClass="entr" presetSubtype="8"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500"/>
                                        <p:tgtEl>
                                          <p:spTgt spid="14"/>
                                        </p:tgtEl>
                                      </p:cBhvr>
                                    </p:animEffect>
                                  </p:childTnLst>
                                </p:cTn>
                              </p:par>
                            </p:childTnLst>
                          </p:cTn>
                        </p:par>
                        <p:par>
                          <p:cTn id="37" fill="hold">
                            <p:stCondLst>
                              <p:cond delay="33000"/>
                            </p:stCondLst>
                            <p:childTnLst>
                              <p:par>
                                <p:cTn id="38" presetID="22" presetClass="entr" presetSubtype="8"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wipe(left)">
                                      <p:cBhvr>
                                        <p:cTn id="4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End</a:t>
            </a:r>
            <a:endParaRPr lang="en-GB" dirty="0"/>
          </a:p>
        </p:txBody>
      </p:sp>
      <p:sp>
        <p:nvSpPr>
          <p:cNvPr id="5" name="Text Placeholder 4"/>
          <p:cNvSpPr>
            <a:spLocks noGrp="1"/>
          </p:cNvSpPr>
          <p:nvPr>
            <p:ph type="body" sz="quarter" idx="10"/>
          </p:nvPr>
        </p:nvSpPr>
        <p:spPr/>
        <p:txBody>
          <a:bodyPr/>
          <a:lstStyle/>
          <a:p>
            <a:pPr marL="0" indent="0">
              <a:buNone/>
            </a:pPr>
            <a:r>
              <a:rPr lang="en-GB" dirty="0" smtClean="0"/>
              <a:t>By the end of this lesson you should be able to work out the answer to this question. </a:t>
            </a:r>
          </a:p>
          <a:p>
            <a:pPr marL="0" indent="0">
              <a:buNone/>
            </a:pPr>
            <a:endParaRPr lang="en-GB" dirty="0"/>
          </a:p>
          <a:p>
            <a:pPr marL="0" indent="0">
              <a:buNone/>
            </a:pPr>
            <a:r>
              <a:rPr lang="en-GB" dirty="0" smtClean="0"/>
              <a:t>How many 5-digit numbers are multiples of 5?</a:t>
            </a:r>
            <a:endParaRPr lang="en-GB" dirty="0"/>
          </a:p>
        </p:txBody>
      </p:sp>
    </p:spTree>
    <p:extLst>
      <p:ext uri="{BB962C8B-B14F-4D97-AF65-F5344CB8AC3E}">
        <p14:creationId xmlns:p14="http://schemas.microsoft.com/office/powerpoint/2010/main" val="21466049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Investigation </a:t>
            </a:r>
            <a:r>
              <a:rPr lang="en-GB" dirty="0"/>
              <a:t>s</a:t>
            </a:r>
            <a:r>
              <a:rPr lang="en-GB" dirty="0" smtClean="0"/>
              <a:t>ummary Q1</a:t>
            </a:r>
            <a:endParaRPr lang="en-GB" dirty="0"/>
          </a:p>
        </p:txBody>
      </p:sp>
      <p:sp>
        <p:nvSpPr>
          <p:cNvPr id="3" name="Text Placeholder 2"/>
          <p:cNvSpPr>
            <a:spLocks noGrp="1"/>
          </p:cNvSpPr>
          <p:nvPr>
            <p:ph type="body" sz="quarter" idx="10"/>
          </p:nvPr>
        </p:nvSpPr>
        <p:spPr/>
        <p:txBody>
          <a:bodyPr/>
          <a:lstStyle/>
          <a:p>
            <a:pPr marL="0" indent="0">
              <a:buNone/>
            </a:pPr>
            <a:r>
              <a:rPr lang="en-GB" dirty="0" smtClean="0"/>
              <a:t>How many ways are there to arrange the following letters?</a:t>
            </a:r>
          </a:p>
          <a:p>
            <a:pPr marL="0" indent="0">
              <a:buNone/>
            </a:pPr>
            <a:endParaRPr lang="en-GB" dirty="0" smtClean="0"/>
          </a:p>
          <a:p>
            <a:pPr marL="0" indent="0">
              <a:buNone/>
            </a:pPr>
            <a:r>
              <a:rPr lang="en-GB" dirty="0"/>
              <a:t>	</a:t>
            </a:r>
          </a:p>
        </p:txBody>
      </p:sp>
      <p:graphicFrame>
        <p:nvGraphicFramePr>
          <p:cNvPr id="4" name="Table 3"/>
          <p:cNvGraphicFramePr>
            <a:graphicFrameLocks noGrp="1"/>
          </p:cNvGraphicFramePr>
          <p:nvPr>
            <p:extLst/>
          </p:nvPr>
        </p:nvGraphicFramePr>
        <p:xfrm>
          <a:off x="348343" y="1993295"/>
          <a:ext cx="11038985" cy="4271071"/>
        </p:xfrm>
        <a:graphic>
          <a:graphicData uri="http://schemas.openxmlformats.org/drawingml/2006/table">
            <a:tbl>
              <a:tblPr firstRow="1" bandRow="1">
                <a:tableStyleId>{5C22544A-7EE6-4342-B048-85BDC9FD1C3A}</a:tableStyleId>
              </a:tblPr>
              <a:tblGrid>
                <a:gridCol w="1785257">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gridCol w="1682496">
                  <a:extLst>
                    <a:ext uri="{9D8B030D-6E8A-4147-A177-3AD203B41FA5}">
                      <a16:colId xmlns:a16="http://schemas.microsoft.com/office/drawing/2014/main" val="20002"/>
                    </a:ext>
                  </a:extLst>
                </a:gridCol>
                <a:gridCol w="1534496">
                  <a:extLst>
                    <a:ext uri="{9D8B030D-6E8A-4147-A177-3AD203B41FA5}">
                      <a16:colId xmlns:a16="http://schemas.microsoft.com/office/drawing/2014/main" val="20003"/>
                    </a:ext>
                  </a:extLst>
                </a:gridCol>
                <a:gridCol w="2379136">
                  <a:extLst>
                    <a:ext uri="{9D8B030D-6E8A-4147-A177-3AD203B41FA5}">
                      <a16:colId xmlns:a16="http://schemas.microsoft.com/office/drawing/2014/main" val="20004"/>
                    </a:ext>
                  </a:extLst>
                </a:gridCol>
              </a:tblGrid>
              <a:tr h="684591">
                <a:tc>
                  <a:txBody>
                    <a:bodyPr/>
                    <a:lstStyle/>
                    <a:p>
                      <a:pPr algn="ctr"/>
                      <a:r>
                        <a:rPr lang="en-GB" dirty="0" smtClean="0"/>
                        <a:t>Letters</a:t>
                      </a:r>
                      <a:endParaRPr lang="en-GB"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t>Possible Arrangements</a:t>
                      </a:r>
                    </a:p>
                    <a:p>
                      <a:pPr algn="ctr"/>
                      <a:endParaRPr lang="en-GB" dirty="0"/>
                    </a:p>
                  </a:txBody>
                  <a:tcPr/>
                </a:tc>
                <a:tc>
                  <a:txBody>
                    <a:bodyPr/>
                    <a:lstStyle/>
                    <a:p>
                      <a:pPr algn="ctr"/>
                      <a:r>
                        <a:rPr lang="en-GB" dirty="0" smtClean="0"/>
                        <a:t>Number of letters</a:t>
                      </a:r>
                      <a:endParaRPr lang="en-GB"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t>Number of arrangements</a:t>
                      </a:r>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dirty="0" smtClean="0"/>
                        <a:t>Connection</a:t>
                      </a:r>
                      <a:r>
                        <a:rPr lang="en-GB" baseline="0" dirty="0" smtClean="0"/>
                        <a:t> to previous row</a:t>
                      </a:r>
                      <a:endParaRPr lang="en-GB" dirty="0" smtClean="0"/>
                    </a:p>
                  </a:txBody>
                  <a:tcPr/>
                </a:tc>
                <a:extLst>
                  <a:ext uri="{0D108BD9-81ED-4DB2-BD59-A6C34878D82A}">
                    <a16:rowId xmlns:a16="http://schemas.microsoft.com/office/drawing/2014/main" val="10000"/>
                  </a:ext>
                </a:extLst>
              </a:tr>
              <a:tr h="370840">
                <a:tc>
                  <a:txBody>
                    <a:bodyPr/>
                    <a:lstStyle/>
                    <a:p>
                      <a:pPr algn="r"/>
                      <a:r>
                        <a:rPr lang="en-GB" dirty="0" smtClean="0"/>
                        <a:t>A</a:t>
                      </a:r>
                      <a:endParaRPr lang="en-GB" dirty="0"/>
                    </a:p>
                  </a:txBody>
                  <a:tcPr anchor="ctr"/>
                </a:tc>
                <a:tc>
                  <a:txBody>
                    <a:bodyPr/>
                    <a:lstStyle/>
                    <a:p>
                      <a:pPr algn="ctr"/>
                      <a:r>
                        <a:rPr lang="en-GB" dirty="0" smtClean="0"/>
                        <a:t>A</a:t>
                      </a:r>
                      <a:endParaRPr lang="en-GB" dirty="0"/>
                    </a:p>
                  </a:txBody>
                  <a:tcPr anchor="ctr"/>
                </a:tc>
                <a:tc>
                  <a:txBody>
                    <a:bodyPr/>
                    <a:lstStyle/>
                    <a:p>
                      <a:pPr algn="ctr"/>
                      <a:r>
                        <a:rPr lang="en-GB" dirty="0" smtClean="0"/>
                        <a:t>1</a:t>
                      </a:r>
                      <a:endParaRPr lang="en-GB" dirty="0"/>
                    </a:p>
                  </a:txBody>
                  <a:tcPr anchor="ctr"/>
                </a:tc>
                <a:tc>
                  <a:txBody>
                    <a:bodyPr/>
                    <a:lstStyle/>
                    <a:p>
                      <a:pPr algn="ctr"/>
                      <a:r>
                        <a:rPr lang="en-GB" dirty="0" smtClean="0"/>
                        <a:t>1</a:t>
                      </a:r>
                      <a:endParaRPr lang="en-GB" dirty="0"/>
                    </a:p>
                  </a:txBody>
                  <a:tcPr anchor="ctr"/>
                </a:tc>
                <a:tc>
                  <a:txBody>
                    <a:bodyPr/>
                    <a:lstStyle/>
                    <a:p>
                      <a:pPr algn="ctr"/>
                      <a:endParaRPr lang="en-GB" dirty="0"/>
                    </a:p>
                  </a:txBody>
                  <a:tcPr anchor="ctr">
                    <a:solidFill>
                      <a:schemeClr val="tx1"/>
                    </a:solidFill>
                  </a:tcPr>
                </a:tc>
                <a:extLst>
                  <a:ext uri="{0D108BD9-81ED-4DB2-BD59-A6C34878D82A}">
                    <a16:rowId xmlns:a16="http://schemas.microsoft.com/office/drawing/2014/main" val="10001"/>
                  </a:ext>
                </a:extLst>
              </a:tr>
              <a:tr h="370840">
                <a:tc>
                  <a:txBody>
                    <a:bodyPr/>
                    <a:lstStyle/>
                    <a:p>
                      <a:pPr algn="r"/>
                      <a:r>
                        <a:rPr lang="en-GB" dirty="0" smtClean="0"/>
                        <a:t>AB</a:t>
                      </a:r>
                      <a:endParaRPr lang="en-GB" dirty="0"/>
                    </a:p>
                  </a:txBody>
                  <a:tcPr anchor="ctr"/>
                </a:tc>
                <a:tc>
                  <a:txBody>
                    <a:bodyPr/>
                    <a:lstStyle/>
                    <a:p>
                      <a:pPr algn="ctr"/>
                      <a:r>
                        <a:rPr lang="en-GB" dirty="0" smtClean="0"/>
                        <a:t>AB,</a:t>
                      </a:r>
                      <a:r>
                        <a:rPr lang="en-GB" baseline="0" dirty="0" smtClean="0"/>
                        <a:t> BA</a:t>
                      </a:r>
                      <a:endParaRPr lang="en-GB" dirty="0"/>
                    </a:p>
                  </a:txBody>
                  <a:tcPr anchor="ctr"/>
                </a:tc>
                <a:tc>
                  <a:txBody>
                    <a:bodyPr/>
                    <a:lstStyle/>
                    <a:p>
                      <a:pPr algn="ctr"/>
                      <a:r>
                        <a:rPr lang="en-GB" dirty="0" smtClean="0"/>
                        <a:t>2</a:t>
                      </a:r>
                      <a:endParaRPr lang="en-GB" dirty="0"/>
                    </a:p>
                  </a:txBody>
                  <a:tcPr anchor="ctr"/>
                </a:tc>
                <a:tc>
                  <a:txBody>
                    <a:bodyPr/>
                    <a:lstStyle/>
                    <a:p>
                      <a:pPr algn="ctr"/>
                      <a:r>
                        <a:rPr lang="en-GB" dirty="0" smtClean="0"/>
                        <a:t>2</a:t>
                      </a:r>
                      <a:endParaRPr lang="en-GB" dirty="0"/>
                    </a:p>
                  </a:txBody>
                  <a:tcPr anchor="ctr"/>
                </a:tc>
                <a:tc>
                  <a:txBody>
                    <a:bodyPr/>
                    <a:lstStyle/>
                    <a:p>
                      <a:pPr algn="r"/>
                      <a:endParaRPr lang="en-GB" dirty="0"/>
                    </a:p>
                  </a:txBody>
                  <a:tcPr anchor="ctr"/>
                </a:tc>
                <a:extLst>
                  <a:ext uri="{0D108BD9-81ED-4DB2-BD59-A6C34878D82A}">
                    <a16:rowId xmlns:a16="http://schemas.microsoft.com/office/drawing/2014/main" val="10002"/>
                  </a:ext>
                </a:extLst>
              </a:tr>
              <a:tr h="370840">
                <a:tc>
                  <a:txBody>
                    <a:bodyPr/>
                    <a:lstStyle/>
                    <a:p>
                      <a:pPr algn="r"/>
                      <a:r>
                        <a:rPr lang="en-GB" dirty="0" smtClean="0"/>
                        <a:t>ABC</a:t>
                      </a:r>
                      <a:endParaRPr lang="en-GB" dirty="0"/>
                    </a:p>
                  </a:txBody>
                  <a:tcPr anchor="ctr"/>
                </a:tc>
                <a:tc>
                  <a:txBody>
                    <a:bodyPr/>
                    <a:lstStyle/>
                    <a:p>
                      <a:pPr algn="ctr"/>
                      <a:r>
                        <a:rPr lang="en-GB" dirty="0" smtClean="0"/>
                        <a:t>ABC, ACB</a:t>
                      </a:r>
                    </a:p>
                    <a:p>
                      <a:pPr algn="ctr"/>
                      <a:r>
                        <a:rPr lang="en-GB" dirty="0" smtClean="0"/>
                        <a:t>BAC, BCA</a:t>
                      </a:r>
                    </a:p>
                    <a:p>
                      <a:pPr algn="ctr"/>
                      <a:r>
                        <a:rPr lang="en-GB" dirty="0" smtClean="0"/>
                        <a:t>CAB, CBA</a:t>
                      </a:r>
                      <a:endParaRPr lang="en-GB" dirty="0"/>
                    </a:p>
                  </a:txBody>
                  <a:tcPr anchor="ctr"/>
                </a:tc>
                <a:tc>
                  <a:txBody>
                    <a:bodyPr/>
                    <a:lstStyle/>
                    <a:p>
                      <a:pPr algn="ctr"/>
                      <a:r>
                        <a:rPr lang="en-GB" dirty="0" smtClean="0"/>
                        <a:t>3</a:t>
                      </a:r>
                      <a:endParaRPr lang="en-GB" dirty="0"/>
                    </a:p>
                  </a:txBody>
                  <a:tcPr anchor="ctr"/>
                </a:tc>
                <a:tc>
                  <a:txBody>
                    <a:bodyPr/>
                    <a:lstStyle/>
                    <a:p>
                      <a:pPr algn="ctr"/>
                      <a:r>
                        <a:rPr lang="en-GB" dirty="0" smtClean="0"/>
                        <a:t>6</a:t>
                      </a:r>
                      <a:endParaRPr lang="en-GB" dirty="0"/>
                    </a:p>
                  </a:txBody>
                  <a:tcPr anchor="ctr"/>
                </a:tc>
                <a:tc>
                  <a:txBody>
                    <a:bodyPr/>
                    <a:lstStyle/>
                    <a:p>
                      <a:pPr algn="r"/>
                      <a:endParaRPr lang="en-GB" dirty="0"/>
                    </a:p>
                  </a:txBody>
                  <a:tcPr anchor="ctr"/>
                </a:tc>
                <a:extLst>
                  <a:ext uri="{0D108BD9-81ED-4DB2-BD59-A6C34878D82A}">
                    <a16:rowId xmlns:a16="http://schemas.microsoft.com/office/drawing/2014/main" val="10003"/>
                  </a:ext>
                </a:extLst>
              </a:tr>
              <a:tr h="370840">
                <a:tc>
                  <a:txBody>
                    <a:bodyPr/>
                    <a:lstStyle/>
                    <a:p>
                      <a:pPr algn="r"/>
                      <a:r>
                        <a:rPr lang="en-GB" dirty="0" smtClean="0"/>
                        <a:t>ABCD</a:t>
                      </a:r>
                      <a:endParaRPr lang="en-GB" dirty="0"/>
                    </a:p>
                  </a:txBody>
                  <a:tcPr anchor="ctr"/>
                </a:tc>
                <a:tc>
                  <a:txBody>
                    <a:bodyPr/>
                    <a:lstStyle/>
                    <a:p>
                      <a:pPr algn="ctr"/>
                      <a:r>
                        <a:rPr lang="en-GB" dirty="0" smtClean="0"/>
                        <a:t>ABCD, ABDC</a:t>
                      </a:r>
                    </a:p>
                    <a:p>
                      <a:pPr algn="ctr"/>
                      <a:r>
                        <a:rPr lang="en-GB" dirty="0" smtClean="0"/>
                        <a:t>ACBD, ACDB</a:t>
                      </a:r>
                    </a:p>
                    <a:p>
                      <a:pPr algn="ctr"/>
                      <a:r>
                        <a:rPr lang="en-GB" dirty="0" smtClean="0"/>
                        <a:t>ADBC, ADCB </a:t>
                      </a:r>
                    </a:p>
                    <a:p>
                      <a:pPr algn="ctr"/>
                      <a:r>
                        <a:rPr lang="en-GB" dirty="0" smtClean="0"/>
                        <a:t>......</a:t>
                      </a:r>
                      <a:endParaRPr lang="en-GB" dirty="0"/>
                    </a:p>
                  </a:txBody>
                  <a:tcPr anchor="ctr"/>
                </a:tc>
                <a:tc>
                  <a:txBody>
                    <a:bodyPr/>
                    <a:lstStyle/>
                    <a:p>
                      <a:pPr algn="ctr"/>
                      <a:r>
                        <a:rPr lang="en-GB" dirty="0" smtClean="0"/>
                        <a:t>4</a:t>
                      </a:r>
                      <a:endParaRPr lang="en-GB" dirty="0"/>
                    </a:p>
                  </a:txBody>
                  <a:tcPr anchor="ctr"/>
                </a:tc>
                <a:tc>
                  <a:txBody>
                    <a:bodyPr/>
                    <a:lstStyle/>
                    <a:p>
                      <a:pPr algn="ctr"/>
                      <a:r>
                        <a:rPr lang="en-GB" dirty="0" smtClean="0"/>
                        <a:t>4 </a:t>
                      </a:r>
                      <a:r>
                        <a:rPr lang="en-GB" dirty="0" smtClean="0">
                          <a:sym typeface="Symbol"/>
                        </a:rPr>
                        <a:t> </a:t>
                      </a:r>
                      <a:r>
                        <a:rPr lang="en-GB" dirty="0" smtClean="0"/>
                        <a:t>6 = 24</a:t>
                      </a:r>
                      <a:endParaRPr lang="en-GB" dirty="0"/>
                    </a:p>
                  </a:txBody>
                  <a:tcPr anchor="ctr"/>
                </a:tc>
                <a:tc>
                  <a:txBody>
                    <a:bodyPr/>
                    <a:lstStyle/>
                    <a:p>
                      <a:pPr algn="r"/>
                      <a:endParaRPr lang="en-GB" dirty="0"/>
                    </a:p>
                  </a:txBody>
                  <a:tcPr anchor="ctr"/>
                </a:tc>
                <a:extLst>
                  <a:ext uri="{0D108BD9-81ED-4DB2-BD59-A6C34878D82A}">
                    <a16:rowId xmlns:a16="http://schemas.microsoft.com/office/drawing/2014/main" val="10004"/>
                  </a:ext>
                </a:extLst>
              </a:tr>
              <a:tr h="370840">
                <a:tc gridSpan="4">
                  <a:txBody>
                    <a:bodyPr/>
                    <a:lstStyle/>
                    <a:p>
                      <a:pPr algn="l"/>
                      <a:r>
                        <a:rPr lang="en-GB" dirty="0" smtClean="0"/>
                        <a:t>For the 10 letters</a:t>
                      </a:r>
                      <a:r>
                        <a:rPr lang="en-GB" baseline="0" dirty="0" smtClean="0"/>
                        <a:t>   </a:t>
                      </a:r>
                      <a:r>
                        <a:rPr lang="en-GB" dirty="0" smtClean="0"/>
                        <a:t>ABCDEFGHIJ  there are</a:t>
                      </a:r>
                      <a:endParaRPr lang="en-GB" dirty="0"/>
                    </a:p>
                  </a:txBody>
                  <a:tcPr anchor="ctr">
                    <a:noFill/>
                  </a:tcPr>
                </a:tc>
                <a:tc hMerge="1">
                  <a:txBody>
                    <a:bodyPr/>
                    <a:lstStyle/>
                    <a:p>
                      <a:pPr algn="ctr"/>
                      <a:endParaRPr lang="en-GB" dirty="0"/>
                    </a:p>
                  </a:txBody>
                  <a:tcPr anchor="ctr">
                    <a:noFill/>
                  </a:tcPr>
                </a:tc>
                <a:tc hMerge="1">
                  <a:txBody>
                    <a:bodyPr/>
                    <a:lstStyle/>
                    <a:p>
                      <a:pPr algn="ctr"/>
                      <a:endParaRPr lang="en-GB" dirty="0"/>
                    </a:p>
                  </a:txBody>
                  <a:tcPr>
                    <a:noFill/>
                  </a:tcPr>
                </a:tc>
                <a:tc hMerge="1">
                  <a:txBody>
                    <a:bodyPr/>
                    <a:lstStyle/>
                    <a:p>
                      <a:pPr algn="ctr"/>
                      <a:endParaRPr lang="en-GB" dirty="0"/>
                    </a:p>
                  </a:txBody>
                  <a:tcPr anchor="ctr">
                    <a:noFill/>
                  </a:tcPr>
                </a:tc>
                <a:tc>
                  <a:txBody>
                    <a:bodyPr/>
                    <a:lstStyle/>
                    <a:p>
                      <a:pPr algn="r"/>
                      <a:endParaRPr lang="en-GB" dirty="0"/>
                    </a:p>
                  </a:txBody>
                  <a:tcPr anchor="ctr">
                    <a:noFill/>
                  </a:tcPr>
                </a:tc>
                <a:extLst>
                  <a:ext uri="{0D108BD9-81ED-4DB2-BD59-A6C34878D82A}">
                    <a16:rowId xmlns:a16="http://schemas.microsoft.com/office/drawing/2014/main" val="10005"/>
                  </a:ext>
                </a:extLst>
              </a:tr>
              <a:tr h="370840">
                <a:tc gridSpan="4">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		10 </a:t>
                      </a:r>
                      <a:r>
                        <a:rPr lang="en-GB" dirty="0" smtClean="0">
                          <a:sym typeface="Symbol"/>
                        </a:rPr>
                        <a:t> 9  8  7  6  5  4  3  2  1</a:t>
                      </a:r>
                      <a:r>
                        <a:rPr lang="en-GB" baseline="0" dirty="0">
                          <a:sym typeface="Symbol"/>
                        </a:rPr>
                        <a:t> </a:t>
                      </a:r>
                      <a:r>
                        <a:rPr lang="en-GB" baseline="0" dirty="0" smtClean="0">
                          <a:sym typeface="Symbol"/>
                        </a:rPr>
                        <a:t> </a:t>
                      </a:r>
                      <a:r>
                        <a:rPr lang="en-GB" dirty="0" smtClean="0"/>
                        <a:t>= 3628800     ways </a:t>
                      </a:r>
                      <a:endParaRPr lang="en-GB" dirty="0"/>
                    </a:p>
                  </a:txBody>
                  <a:tcPr anchor="ctr">
                    <a:noFill/>
                  </a:tcPr>
                </a:tc>
                <a:tc hMerge="1">
                  <a:txBody>
                    <a:bodyPr/>
                    <a:lstStyle/>
                    <a:p>
                      <a:pPr algn="ctr"/>
                      <a:endParaRPr lang="en-GB" dirty="0"/>
                    </a:p>
                  </a:txBody>
                  <a:tcPr anchor="ctr"/>
                </a:tc>
                <a:tc hMerge="1">
                  <a:txBody>
                    <a:bodyPr/>
                    <a:lstStyle/>
                    <a:p>
                      <a:pPr algn="ctr"/>
                      <a:endParaRPr lang="en-GB" dirty="0"/>
                    </a:p>
                  </a:txBody>
                  <a:tcPr anchor="ctr"/>
                </a:tc>
                <a:tc hMerge="1">
                  <a:txBody>
                    <a:bodyPr/>
                    <a:lstStyle/>
                    <a:p>
                      <a:pPr algn="ctr"/>
                      <a:endParaRPr lang="en-GB" dirty="0"/>
                    </a:p>
                  </a:txBody>
                  <a:tcPr anchor="ctr"/>
                </a:tc>
                <a:tc>
                  <a:txBody>
                    <a:bodyPr/>
                    <a:lstStyle/>
                    <a:p>
                      <a:pPr algn="r"/>
                      <a:endParaRPr lang="en-GB" dirty="0"/>
                    </a:p>
                  </a:txBody>
                  <a:tcPr anchor="ctr">
                    <a:noFill/>
                  </a:tcPr>
                </a:tc>
                <a:extLst>
                  <a:ext uri="{0D108BD9-81ED-4DB2-BD59-A6C34878D82A}">
                    <a16:rowId xmlns:a16="http://schemas.microsoft.com/office/drawing/2014/main" val="10006"/>
                  </a:ext>
                </a:extLst>
              </a:tr>
            </a:tbl>
          </a:graphicData>
        </a:graphic>
      </p:graphicFrame>
      <p:sp>
        <p:nvSpPr>
          <p:cNvPr id="10" name="Rectangle 9"/>
          <p:cNvSpPr/>
          <p:nvPr/>
        </p:nvSpPr>
        <p:spPr>
          <a:xfrm>
            <a:off x="3396632" y="3502152"/>
            <a:ext cx="1251860" cy="756000"/>
          </a:xfrm>
          <a:prstGeom prst="rect">
            <a:avLst/>
          </a:prstGeom>
          <a:solidFill>
            <a:srgbClr val="F4CD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7814959" y="3691292"/>
            <a:ext cx="864000" cy="326571"/>
          </a:xfrm>
          <a:prstGeom prst="rect">
            <a:avLst/>
          </a:prstGeom>
          <a:solidFill>
            <a:srgbClr val="F4CDD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3238136" y="4372672"/>
            <a:ext cx="1404257" cy="1088568"/>
          </a:xfrm>
          <a:prstGeom prst="rect">
            <a:avLst/>
          </a:prstGeom>
          <a:solidFill>
            <a:srgbClr val="FAE8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7748445" y="4851116"/>
            <a:ext cx="1188000" cy="648000"/>
          </a:xfrm>
          <a:prstGeom prst="rect">
            <a:avLst/>
          </a:prstGeom>
          <a:solidFill>
            <a:srgbClr val="FAE8E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Rectangle 19"/>
          <p:cNvSpPr/>
          <p:nvPr/>
        </p:nvSpPr>
        <p:spPr>
          <a:xfrm>
            <a:off x="361499" y="5622122"/>
            <a:ext cx="9051690" cy="864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ounded Rectangle 21"/>
          <p:cNvSpPr/>
          <p:nvPr/>
        </p:nvSpPr>
        <p:spPr>
          <a:xfrm>
            <a:off x="6427216" y="2682240"/>
            <a:ext cx="414528" cy="722376"/>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TextBox 23"/>
          <p:cNvSpPr txBox="1"/>
          <p:nvPr/>
        </p:nvSpPr>
        <p:spPr>
          <a:xfrm>
            <a:off x="10290078" y="3045444"/>
            <a:ext cx="989373" cy="369332"/>
          </a:xfrm>
          <a:prstGeom prst="rect">
            <a:avLst/>
          </a:prstGeom>
          <a:noFill/>
        </p:spPr>
        <p:txBody>
          <a:bodyPr wrap="none" rtlCol="0">
            <a:spAutoFit/>
          </a:bodyPr>
          <a:lstStyle/>
          <a:p>
            <a:r>
              <a:rPr lang="en-GB" dirty="0"/>
              <a:t>2 </a:t>
            </a:r>
            <a:r>
              <a:rPr lang="en-GB" dirty="0">
                <a:sym typeface="Symbol"/>
              </a:rPr>
              <a:t> 1 = </a:t>
            </a:r>
            <a:r>
              <a:rPr lang="en-GB" dirty="0" smtClean="0">
                <a:sym typeface="Symbol"/>
              </a:rPr>
              <a:t>2</a:t>
            </a:r>
            <a:endParaRPr lang="en-GB" dirty="0"/>
          </a:p>
        </p:txBody>
      </p:sp>
      <p:sp>
        <p:nvSpPr>
          <p:cNvPr id="25" name="Rounded Rectangle 24"/>
          <p:cNvSpPr/>
          <p:nvPr/>
        </p:nvSpPr>
        <p:spPr>
          <a:xfrm>
            <a:off x="6427216" y="2682240"/>
            <a:ext cx="414528" cy="1440000"/>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TextBox 25"/>
          <p:cNvSpPr txBox="1"/>
          <p:nvPr/>
        </p:nvSpPr>
        <p:spPr>
          <a:xfrm>
            <a:off x="9940623" y="3658691"/>
            <a:ext cx="1338828" cy="369332"/>
          </a:xfrm>
          <a:prstGeom prst="rect">
            <a:avLst/>
          </a:prstGeom>
          <a:noFill/>
        </p:spPr>
        <p:txBody>
          <a:bodyPr wrap="none" rtlCol="0">
            <a:spAutoFit/>
          </a:bodyPr>
          <a:lstStyle/>
          <a:p>
            <a:r>
              <a:rPr lang="en-GB" dirty="0">
                <a:solidFill>
                  <a:prstClr val="black"/>
                </a:solidFill>
              </a:rPr>
              <a:t>3 </a:t>
            </a:r>
            <a:r>
              <a:rPr lang="en-GB" dirty="0">
                <a:solidFill>
                  <a:prstClr val="black"/>
                </a:solidFill>
                <a:sym typeface="Symbol"/>
              </a:rPr>
              <a:t> </a:t>
            </a:r>
            <a:r>
              <a:rPr lang="en-GB" dirty="0" smtClean="0"/>
              <a:t>2 </a:t>
            </a:r>
            <a:r>
              <a:rPr lang="en-GB" dirty="0">
                <a:sym typeface="Symbol"/>
              </a:rPr>
              <a:t> 1 = 6</a:t>
            </a:r>
            <a:endParaRPr lang="en-GB" dirty="0"/>
          </a:p>
        </p:txBody>
      </p:sp>
      <p:sp>
        <p:nvSpPr>
          <p:cNvPr id="27" name="Rounded Rectangle 26"/>
          <p:cNvSpPr/>
          <p:nvPr/>
        </p:nvSpPr>
        <p:spPr>
          <a:xfrm>
            <a:off x="6427216" y="2682240"/>
            <a:ext cx="414528" cy="2492876"/>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TextBox 27"/>
          <p:cNvSpPr txBox="1"/>
          <p:nvPr/>
        </p:nvSpPr>
        <p:spPr>
          <a:xfrm>
            <a:off x="9585909" y="4610159"/>
            <a:ext cx="1805302" cy="369332"/>
          </a:xfrm>
          <a:prstGeom prst="rect">
            <a:avLst/>
          </a:prstGeom>
          <a:noFill/>
        </p:spPr>
        <p:txBody>
          <a:bodyPr wrap="none" rtlCol="0">
            <a:spAutoFit/>
          </a:bodyPr>
          <a:lstStyle/>
          <a:p>
            <a:r>
              <a:rPr lang="en-GB" dirty="0">
                <a:solidFill>
                  <a:prstClr val="black"/>
                </a:solidFill>
              </a:rPr>
              <a:t>4 </a:t>
            </a:r>
            <a:r>
              <a:rPr lang="en-GB" dirty="0">
                <a:solidFill>
                  <a:prstClr val="black"/>
                </a:solidFill>
                <a:sym typeface="Symbol"/>
              </a:rPr>
              <a:t> </a:t>
            </a:r>
            <a:r>
              <a:rPr lang="en-GB" dirty="0" smtClean="0">
                <a:solidFill>
                  <a:prstClr val="black"/>
                </a:solidFill>
              </a:rPr>
              <a:t>3 </a:t>
            </a:r>
            <a:r>
              <a:rPr lang="en-GB" dirty="0">
                <a:solidFill>
                  <a:prstClr val="black"/>
                </a:solidFill>
                <a:sym typeface="Symbol"/>
              </a:rPr>
              <a:t> </a:t>
            </a:r>
            <a:r>
              <a:rPr lang="en-GB" dirty="0" smtClean="0"/>
              <a:t>2 </a:t>
            </a:r>
            <a:r>
              <a:rPr lang="en-GB" dirty="0">
                <a:sym typeface="Symbol"/>
              </a:rPr>
              <a:t> 1 = </a:t>
            </a:r>
            <a:r>
              <a:rPr lang="en-GB" dirty="0" smtClean="0">
                <a:sym typeface="Symbol"/>
              </a:rPr>
              <a:t>24</a:t>
            </a:r>
            <a:endParaRPr lang="en-GB" dirty="0"/>
          </a:p>
        </p:txBody>
      </p:sp>
      <p:sp>
        <p:nvSpPr>
          <p:cNvPr id="29" name="Rectangle 28"/>
          <p:cNvSpPr/>
          <p:nvPr/>
        </p:nvSpPr>
        <p:spPr>
          <a:xfrm>
            <a:off x="9011919" y="1910080"/>
            <a:ext cx="2514549" cy="36765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28644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xit" presetSubtype="0" fill="hold" grpId="0" nodeType="clickEffect">
                                  <p:stCondLst>
                                    <p:cond delay="0"/>
                                  </p:stCondLst>
                                  <p:childTnLst>
                                    <p:animEffect transition="out" filter="fade">
                                      <p:cBhvr>
                                        <p:cTn id="6" dur="500"/>
                                        <p:tgtEl>
                                          <p:spTgt spid="10"/>
                                        </p:tgtEl>
                                      </p:cBhvr>
                                    </p:animEffect>
                                    <p:set>
                                      <p:cBhvr>
                                        <p:cTn id="7" dur="1" fill="hold">
                                          <p:stCondLst>
                                            <p:cond delay="499"/>
                                          </p:stCondLst>
                                        </p:cTn>
                                        <p:tgtEl>
                                          <p:spTgt spid="1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xit" presetSubtype="0" fill="hold" grpId="0" nodeType="clickEffect">
                                  <p:stCondLst>
                                    <p:cond delay="0"/>
                                  </p:stCondLst>
                                  <p:childTnLst>
                                    <p:animEffect transition="out" filter="fade">
                                      <p:cBhvr>
                                        <p:cTn id="16" dur="500"/>
                                        <p:tgtEl>
                                          <p:spTgt spid="13"/>
                                        </p:tgtEl>
                                      </p:cBhvr>
                                    </p:animEffect>
                                    <p:set>
                                      <p:cBhvr>
                                        <p:cTn id="17" dur="1" fill="hold">
                                          <p:stCondLst>
                                            <p:cond delay="499"/>
                                          </p:stCondLst>
                                        </p:cTn>
                                        <p:tgtEl>
                                          <p:spTgt spid="13"/>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10" presetClass="exit" presetSubtype="0" fill="hold" grpId="0" nodeType="clickEffect">
                                  <p:stCondLst>
                                    <p:cond delay="0"/>
                                  </p:stCondLst>
                                  <p:childTnLst>
                                    <p:animEffect transition="out" filter="fade">
                                      <p:cBhvr>
                                        <p:cTn id="21" dur="500"/>
                                        <p:tgtEl>
                                          <p:spTgt spid="17"/>
                                        </p:tgtEl>
                                      </p:cBhvr>
                                    </p:animEffect>
                                    <p:set>
                                      <p:cBhvr>
                                        <p:cTn id="22" dur="1" fill="hold">
                                          <p:stCondLst>
                                            <p:cond delay="499"/>
                                          </p:stCondLst>
                                        </p:cTn>
                                        <p:tgtEl>
                                          <p:spTgt spid="1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0" nodeType="clickEffect">
                                  <p:stCondLst>
                                    <p:cond delay="0"/>
                                  </p:stCondLst>
                                  <p:childTnLst>
                                    <p:animEffect transition="out" filter="fade">
                                      <p:cBhvr>
                                        <p:cTn id="26" dur="500"/>
                                        <p:tgtEl>
                                          <p:spTgt spid="29"/>
                                        </p:tgtEl>
                                      </p:cBhvr>
                                    </p:animEffect>
                                    <p:set>
                                      <p:cBhvr>
                                        <p:cTn id="27" dur="1" fill="hold">
                                          <p:stCondLst>
                                            <p:cond delay="499"/>
                                          </p:stCondLst>
                                        </p:cTn>
                                        <p:tgtEl>
                                          <p:spTgt spid="29"/>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wheel(1)">
                                      <p:cBhvr>
                                        <p:cTn id="32" dur="1000"/>
                                        <p:tgtEl>
                                          <p:spTgt spid="22"/>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xit" presetSubtype="0" fill="hold" grpId="1" nodeType="clickEffect">
                                  <p:stCondLst>
                                    <p:cond delay="0"/>
                                  </p:stCondLst>
                                  <p:childTnLst>
                                    <p:animEffect transition="out" filter="fade">
                                      <p:cBhvr>
                                        <p:cTn id="41" dur="500"/>
                                        <p:tgtEl>
                                          <p:spTgt spid="22"/>
                                        </p:tgtEl>
                                      </p:cBhvr>
                                    </p:animEffect>
                                    <p:set>
                                      <p:cBhvr>
                                        <p:cTn id="42" dur="1" fill="hold">
                                          <p:stCondLst>
                                            <p:cond delay="499"/>
                                          </p:stCondLst>
                                        </p:cTn>
                                        <p:tgtEl>
                                          <p:spTgt spid="22"/>
                                        </p:tgtEl>
                                        <p:attrNameLst>
                                          <p:attrName>style.visibility</p:attrName>
                                        </p:attrNameLst>
                                      </p:cBhvr>
                                      <p:to>
                                        <p:strVal val="hidden"/>
                                      </p:to>
                                    </p:set>
                                  </p:childTnLst>
                                </p:cTn>
                              </p:par>
                              <p:par>
                                <p:cTn id="43" presetID="21" presetClass="entr" presetSubtype="1"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heel(1)">
                                      <p:cBhvr>
                                        <p:cTn id="45" dur="1000"/>
                                        <p:tgtEl>
                                          <p:spTgt spid="25"/>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6"/>
                                        </p:tgtEl>
                                        <p:attrNameLst>
                                          <p:attrName>style.visibility</p:attrName>
                                        </p:attrNameLst>
                                      </p:cBhvr>
                                      <p:to>
                                        <p:strVal val="visible"/>
                                      </p:to>
                                    </p:set>
                                    <p:animEffect transition="in" filter="fade">
                                      <p:cBhvr>
                                        <p:cTn id="50" dur="500"/>
                                        <p:tgtEl>
                                          <p:spTgt spid="26"/>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xit" presetSubtype="0" fill="hold" grpId="1" nodeType="clickEffect">
                                  <p:stCondLst>
                                    <p:cond delay="0"/>
                                  </p:stCondLst>
                                  <p:childTnLst>
                                    <p:animEffect transition="out" filter="fade">
                                      <p:cBhvr>
                                        <p:cTn id="54" dur="500"/>
                                        <p:tgtEl>
                                          <p:spTgt spid="25"/>
                                        </p:tgtEl>
                                      </p:cBhvr>
                                    </p:animEffect>
                                    <p:set>
                                      <p:cBhvr>
                                        <p:cTn id="55" dur="1" fill="hold">
                                          <p:stCondLst>
                                            <p:cond delay="499"/>
                                          </p:stCondLst>
                                        </p:cTn>
                                        <p:tgtEl>
                                          <p:spTgt spid="25"/>
                                        </p:tgtEl>
                                        <p:attrNameLst>
                                          <p:attrName>style.visibility</p:attrName>
                                        </p:attrNameLst>
                                      </p:cBhvr>
                                      <p:to>
                                        <p:strVal val="hidden"/>
                                      </p:to>
                                    </p:set>
                                  </p:childTnLst>
                                </p:cTn>
                              </p:par>
                              <p:par>
                                <p:cTn id="56" presetID="21" presetClass="entr" presetSubtype="1"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wheel(1)">
                                      <p:cBhvr>
                                        <p:cTn id="58" dur="1000"/>
                                        <p:tgtEl>
                                          <p:spTgt spid="27"/>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fade">
                                      <p:cBhvr>
                                        <p:cTn id="63" dur="500"/>
                                        <p:tgtEl>
                                          <p:spTgt spid="28"/>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xit" presetSubtype="0" fill="hold" grpId="1" nodeType="clickEffect">
                                  <p:stCondLst>
                                    <p:cond delay="0"/>
                                  </p:stCondLst>
                                  <p:childTnLst>
                                    <p:animEffect transition="out" filter="fade">
                                      <p:cBhvr>
                                        <p:cTn id="67" dur="500"/>
                                        <p:tgtEl>
                                          <p:spTgt spid="27"/>
                                        </p:tgtEl>
                                      </p:cBhvr>
                                    </p:animEffect>
                                    <p:set>
                                      <p:cBhvr>
                                        <p:cTn id="68" dur="1" fill="hold">
                                          <p:stCondLst>
                                            <p:cond delay="499"/>
                                          </p:stCondLst>
                                        </p:cTn>
                                        <p:tgtEl>
                                          <p:spTgt spid="27"/>
                                        </p:tgtEl>
                                        <p:attrNameLst>
                                          <p:attrName>style.visibility</p:attrName>
                                        </p:attrNameLst>
                                      </p:cBhvr>
                                      <p:to>
                                        <p:strVal val="hidden"/>
                                      </p:to>
                                    </p:set>
                                  </p:childTnLst>
                                </p:cTn>
                              </p:par>
                            </p:childTnLst>
                          </p:cTn>
                        </p:par>
                      </p:childTnLst>
                    </p:cTn>
                  </p:par>
                  <p:par>
                    <p:cTn id="69" fill="hold">
                      <p:stCondLst>
                        <p:cond delay="indefinite"/>
                      </p:stCondLst>
                      <p:childTnLst>
                        <p:par>
                          <p:cTn id="70" fill="hold">
                            <p:stCondLst>
                              <p:cond delay="0"/>
                            </p:stCondLst>
                            <p:childTnLst>
                              <p:par>
                                <p:cTn id="71" presetID="10" presetClass="exit" presetSubtype="0" fill="hold" grpId="0" nodeType="clickEffect">
                                  <p:stCondLst>
                                    <p:cond delay="0"/>
                                  </p:stCondLst>
                                  <p:childTnLst>
                                    <p:animEffect transition="out" filter="fade">
                                      <p:cBhvr>
                                        <p:cTn id="72" dur="500"/>
                                        <p:tgtEl>
                                          <p:spTgt spid="20"/>
                                        </p:tgtEl>
                                      </p:cBhvr>
                                    </p:animEffect>
                                    <p:set>
                                      <p:cBhvr>
                                        <p:cTn id="73" dur="1" fill="hold">
                                          <p:stCondLst>
                                            <p:cond delay="4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7" grpId="0" animBg="1"/>
      <p:bldP spid="20" grpId="0" animBg="1"/>
      <p:bldP spid="22" grpId="0" animBg="1"/>
      <p:bldP spid="22" grpId="1" animBg="1"/>
      <p:bldP spid="24" grpId="0"/>
      <p:bldP spid="25" grpId="0" animBg="1"/>
      <p:bldP spid="25" grpId="1" animBg="1"/>
      <p:bldP spid="26" grpId="0"/>
      <p:bldP spid="27" grpId="0" animBg="1"/>
      <p:bldP spid="27" grpId="1" animBg="1"/>
      <p:bldP spid="28" grpId="0"/>
      <p:bldP spid="2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Investigation </a:t>
            </a:r>
            <a:r>
              <a:rPr lang="en-GB" dirty="0"/>
              <a:t>s</a:t>
            </a:r>
            <a:r>
              <a:rPr lang="en-GB" dirty="0" smtClean="0"/>
              <a:t>ummary Q2</a:t>
            </a:r>
            <a:endParaRPr lang="en-GB" dirty="0"/>
          </a:p>
        </p:txBody>
      </p:sp>
      <p:sp>
        <p:nvSpPr>
          <p:cNvPr id="3" name="Text Placeholder 2"/>
          <p:cNvSpPr>
            <a:spLocks noGrp="1"/>
          </p:cNvSpPr>
          <p:nvPr>
            <p:ph type="body" sz="quarter" idx="10"/>
          </p:nvPr>
        </p:nvSpPr>
        <p:spPr/>
        <p:txBody>
          <a:bodyPr/>
          <a:lstStyle/>
          <a:p>
            <a:pPr marL="0" indent="0">
              <a:buNone/>
            </a:pPr>
            <a:r>
              <a:rPr lang="en-GB" dirty="0" smtClean="0"/>
              <a:t>When </a:t>
            </a:r>
            <a:r>
              <a:rPr lang="en-GB" dirty="0"/>
              <a:t>each character can be used once </a:t>
            </a:r>
            <a:r>
              <a:rPr lang="en-GB" dirty="0" smtClean="0"/>
              <a:t>only, all eight characters  </a:t>
            </a:r>
          </a:p>
          <a:p>
            <a:pPr marL="0" indent="0" algn="ctr">
              <a:buNone/>
            </a:pPr>
            <a:r>
              <a:rPr lang="en-GB" dirty="0" smtClean="0"/>
              <a:t>6   7   8   9   )   (   *   &amp;</a:t>
            </a:r>
            <a:endParaRPr lang="en-GB" dirty="0"/>
          </a:p>
          <a:p>
            <a:pPr marL="0" indent="0">
              <a:buNone/>
            </a:pPr>
            <a:r>
              <a:rPr lang="en-GB" dirty="0"/>
              <a:t>c</a:t>
            </a:r>
            <a:r>
              <a:rPr lang="en-GB" dirty="0" smtClean="0"/>
              <a:t>an be rearranged in</a:t>
            </a:r>
          </a:p>
          <a:p>
            <a:pPr marL="0" indent="0">
              <a:buNone/>
            </a:pPr>
            <a:endParaRPr lang="en-GB" dirty="0" smtClean="0"/>
          </a:p>
          <a:p>
            <a:pPr marL="0" indent="0">
              <a:buNone/>
            </a:pPr>
            <a:endParaRPr lang="en-GB" dirty="0"/>
          </a:p>
          <a:p>
            <a:pPr marL="0" indent="0">
              <a:buNone/>
            </a:pPr>
            <a:endParaRPr lang="en-GB" dirty="0" smtClean="0"/>
          </a:p>
          <a:p>
            <a:pPr marL="0" indent="0" algn="ctr">
              <a:buNone/>
            </a:pPr>
            <a:r>
              <a:rPr lang="en-GB" dirty="0" smtClean="0">
                <a:sym typeface="Symbol"/>
              </a:rPr>
              <a:t>8     </a:t>
            </a:r>
            <a:r>
              <a:rPr lang="en-GB" dirty="0" smtClean="0"/>
              <a:t> 7   </a:t>
            </a:r>
            <a:r>
              <a:rPr lang="en-GB" dirty="0" smtClean="0">
                <a:sym typeface="Symbol"/>
              </a:rPr>
              <a:t></a:t>
            </a:r>
            <a:r>
              <a:rPr lang="en-GB" dirty="0" smtClean="0"/>
              <a:t>   6   </a:t>
            </a:r>
            <a:r>
              <a:rPr lang="en-GB" dirty="0" smtClean="0">
                <a:sym typeface="Symbol"/>
              </a:rPr>
              <a:t>  </a:t>
            </a:r>
            <a:r>
              <a:rPr lang="en-GB" dirty="0" smtClean="0"/>
              <a:t> 5   </a:t>
            </a:r>
            <a:r>
              <a:rPr lang="en-GB" dirty="0">
                <a:sym typeface="Symbol"/>
              </a:rPr>
              <a:t></a:t>
            </a:r>
            <a:r>
              <a:rPr lang="en-GB" dirty="0" smtClean="0"/>
              <a:t>   4   </a:t>
            </a:r>
            <a:r>
              <a:rPr lang="en-GB" dirty="0" smtClean="0">
                <a:sym typeface="Symbol"/>
              </a:rPr>
              <a:t></a:t>
            </a:r>
            <a:r>
              <a:rPr lang="en-GB" dirty="0" smtClean="0"/>
              <a:t>   3   </a:t>
            </a:r>
            <a:r>
              <a:rPr lang="en-GB" dirty="0">
                <a:sym typeface="Symbol"/>
              </a:rPr>
              <a:t></a:t>
            </a:r>
            <a:r>
              <a:rPr lang="en-GB" dirty="0" smtClean="0"/>
              <a:t>   2   </a:t>
            </a:r>
            <a:r>
              <a:rPr lang="en-GB" dirty="0" smtClean="0">
                <a:sym typeface="Symbol"/>
              </a:rPr>
              <a:t>  </a:t>
            </a:r>
            <a:r>
              <a:rPr lang="en-GB" dirty="0" smtClean="0"/>
              <a:t> 1   = 40320 ways.</a:t>
            </a:r>
          </a:p>
        </p:txBody>
      </p:sp>
      <p:sp>
        <p:nvSpPr>
          <p:cNvPr id="4" name="Pentagon 3"/>
          <p:cNvSpPr/>
          <p:nvPr/>
        </p:nvSpPr>
        <p:spPr>
          <a:xfrm rot="16200000">
            <a:off x="697531" y="4829284"/>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8 ways to fill this position</a:t>
            </a:r>
            <a:endParaRPr lang="en-GB" dirty="0">
              <a:solidFill>
                <a:prstClr val="white"/>
              </a:solidFill>
            </a:endParaRPr>
          </a:p>
        </p:txBody>
      </p:sp>
      <p:sp>
        <p:nvSpPr>
          <p:cNvPr id="5" name="Pentagon 4"/>
          <p:cNvSpPr/>
          <p:nvPr/>
        </p:nvSpPr>
        <p:spPr>
          <a:xfrm rot="16200000">
            <a:off x="2658633" y="4829284"/>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solidFill>
                  <a:prstClr val="white"/>
                </a:solidFill>
              </a:rPr>
              <a:t>6</a:t>
            </a:r>
            <a:r>
              <a:rPr lang="en-GB" dirty="0" smtClean="0">
                <a:solidFill>
                  <a:prstClr val="white"/>
                </a:solidFill>
              </a:rPr>
              <a:t> ways to fill this position</a:t>
            </a:r>
            <a:endParaRPr lang="en-GB" dirty="0">
              <a:solidFill>
                <a:prstClr val="white"/>
              </a:solidFill>
            </a:endParaRPr>
          </a:p>
        </p:txBody>
      </p:sp>
      <p:sp>
        <p:nvSpPr>
          <p:cNvPr id="6" name="Pentagon 5"/>
          <p:cNvSpPr/>
          <p:nvPr/>
        </p:nvSpPr>
        <p:spPr>
          <a:xfrm rot="16200000">
            <a:off x="4639833" y="4829284"/>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4 ways to fill this position</a:t>
            </a:r>
            <a:endParaRPr lang="en-GB" dirty="0">
              <a:solidFill>
                <a:prstClr val="white"/>
              </a:solidFill>
            </a:endParaRPr>
          </a:p>
        </p:txBody>
      </p:sp>
      <p:sp>
        <p:nvSpPr>
          <p:cNvPr id="7" name="Pentagon 6"/>
          <p:cNvSpPr/>
          <p:nvPr/>
        </p:nvSpPr>
        <p:spPr>
          <a:xfrm rot="16200000">
            <a:off x="6579165" y="4829284"/>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2 ways to fill this position</a:t>
            </a:r>
            <a:endParaRPr lang="en-GB" dirty="0">
              <a:solidFill>
                <a:prstClr val="white"/>
              </a:solidFill>
            </a:endParaRPr>
          </a:p>
        </p:txBody>
      </p:sp>
      <p:sp>
        <p:nvSpPr>
          <p:cNvPr id="8" name="Pentagon 7"/>
          <p:cNvSpPr/>
          <p:nvPr/>
        </p:nvSpPr>
        <p:spPr>
          <a:xfrm rot="5400000" flipV="1">
            <a:off x="1683944" y="304235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solidFill>
                  <a:prstClr val="white"/>
                </a:solidFill>
              </a:rPr>
              <a:t>7</a:t>
            </a:r>
            <a:r>
              <a:rPr lang="en-GB" dirty="0" smtClean="0">
                <a:solidFill>
                  <a:prstClr val="white"/>
                </a:solidFill>
              </a:rPr>
              <a:t> ways to fill this position</a:t>
            </a:r>
            <a:endParaRPr lang="en-GB" dirty="0">
              <a:solidFill>
                <a:prstClr val="white"/>
              </a:solidFill>
            </a:endParaRPr>
          </a:p>
        </p:txBody>
      </p:sp>
      <p:sp>
        <p:nvSpPr>
          <p:cNvPr id="9" name="Pentagon 8"/>
          <p:cNvSpPr/>
          <p:nvPr/>
        </p:nvSpPr>
        <p:spPr>
          <a:xfrm rot="5400000" flipV="1">
            <a:off x="3655096" y="304235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5 ways to fill this position</a:t>
            </a:r>
            <a:endParaRPr lang="en-GB" dirty="0">
              <a:solidFill>
                <a:prstClr val="white"/>
              </a:solidFill>
            </a:endParaRPr>
          </a:p>
        </p:txBody>
      </p:sp>
      <p:sp>
        <p:nvSpPr>
          <p:cNvPr id="10" name="Pentagon 9"/>
          <p:cNvSpPr/>
          <p:nvPr/>
        </p:nvSpPr>
        <p:spPr>
          <a:xfrm rot="5400000" flipV="1">
            <a:off x="5614524" y="304235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3 ways to fill this position</a:t>
            </a:r>
            <a:endParaRPr lang="en-GB" dirty="0">
              <a:solidFill>
                <a:prstClr val="white"/>
              </a:solidFill>
            </a:endParaRPr>
          </a:p>
        </p:txBody>
      </p:sp>
      <p:sp>
        <p:nvSpPr>
          <p:cNvPr id="11" name="Pentagon 10"/>
          <p:cNvSpPr/>
          <p:nvPr/>
        </p:nvSpPr>
        <p:spPr>
          <a:xfrm rot="5400000" flipV="1">
            <a:off x="7604098" y="304235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1 way to fill this position</a:t>
            </a:r>
            <a:endParaRPr lang="en-GB" dirty="0">
              <a:solidFill>
                <a:prstClr val="white"/>
              </a:solidFill>
            </a:endParaRPr>
          </a:p>
        </p:txBody>
      </p:sp>
    </p:spTree>
    <p:extLst>
      <p:ext uri="{BB962C8B-B14F-4D97-AF65-F5344CB8AC3E}">
        <p14:creationId xmlns:p14="http://schemas.microsoft.com/office/powerpoint/2010/main" val="2415102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left)">
                                      <p:cBhvr>
                                        <p:cTn id="7" dur="500"/>
                                        <p:tgtEl>
                                          <p:spTgt spid="3">
                                            <p:txEl>
                                              <p:pRg st="6" end="6"/>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Investigation </a:t>
            </a:r>
            <a:r>
              <a:rPr lang="en-GB" dirty="0"/>
              <a:t>s</a:t>
            </a:r>
            <a:r>
              <a:rPr lang="en-GB" dirty="0" smtClean="0"/>
              <a:t>ummary Q2</a:t>
            </a:r>
            <a:endParaRPr lang="en-GB" dirty="0"/>
          </a:p>
        </p:txBody>
      </p:sp>
      <p:sp>
        <p:nvSpPr>
          <p:cNvPr id="3" name="Text Placeholder 2"/>
          <p:cNvSpPr>
            <a:spLocks noGrp="1"/>
          </p:cNvSpPr>
          <p:nvPr>
            <p:ph type="body" sz="quarter" idx="10"/>
          </p:nvPr>
        </p:nvSpPr>
        <p:spPr/>
        <p:txBody>
          <a:bodyPr/>
          <a:lstStyle/>
          <a:p>
            <a:pPr marL="0" indent="0">
              <a:buNone/>
            </a:pPr>
            <a:r>
              <a:rPr lang="en-GB" dirty="0" smtClean="0"/>
              <a:t>When </a:t>
            </a:r>
            <a:r>
              <a:rPr lang="en-GB" dirty="0"/>
              <a:t>each character can be </a:t>
            </a:r>
            <a:r>
              <a:rPr lang="en-GB" dirty="0" smtClean="0"/>
              <a:t>repeated, the eight characters  </a:t>
            </a:r>
          </a:p>
          <a:p>
            <a:pPr marL="0" indent="0" algn="ctr">
              <a:buNone/>
            </a:pPr>
            <a:r>
              <a:rPr lang="en-GB" dirty="0" smtClean="0"/>
              <a:t>6   7   8   9   )   (   *   &amp;</a:t>
            </a:r>
            <a:endParaRPr lang="en-GB" dirty="0"/>
          </a:p>
          <a:p>
            <a:pPr marL="0" indent="0">
              <a:buNone/>
            </a:pPr>
            <a:r>
              <a:rPr lang="en-GB" dirty="0"/>
              <a:t>c</a:t>
            </a:r>
            <a:r>
              <a:rPr lang="en-GB" dirty="0" smtClean="0"/>
              <a:t>an be rearranged in</a:t>
            </a:r>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sym typeface="Symbol"/>
              </a:rPr>
              <a:t>         8     </a:t>
            </a:r>
            <a:r>
              <a:rPr lang="en-GB" dirty="0" smtClean="0"/>
              <a:t> 8   </a:t>
            </a:r>
            <a:r>
              <a:rPr lang="en-GB" dirty="0" smtClean="0">
                <a:sym typeface="Symbol"/>
              </a:rPr>
              <a:t></a:t>
            </a:r>
            <a:r>
              <a:rPr lang="en-GB" dirty="0" smtClean="0"/>
              <a:t>   8   </a:t>
            </a:r>
            <a:r>
              <a:rPr lang="en-GB" dirty="0" smtClean="0">
                <a:sym typeface="Symbol"/>
              </a:rPr>
              <a:t>  </a:t>
            </a:r>
            <a:r>
              <a:rPr lang="en-GB" dirty="0" smtClean="0"/>
              <a:t> 8   </a:t>
            </a:r>
            <a:r>
              <a:rPr lang="en-GB" dirty="0">
                <a:sym typeface="Symbol"/>
              </a:rPr>
              <a:t></a:t>
            </a:r>
            <a:r>
              <a:rPr lang="en-GB" dirty="0" smtClean="0"/>
              <a:t>   8   </a:t>
            </a:r>
            <a:r>
              <a:rPr lang="en-GB" dirty="0" smtClean="0">
                <a:sym typeface="Symbol"/>
              </a:rPr>
              <a:t></a:t>
            </a:r>
            <a:r>
              <a:rPr lang="en-GB" dirty="0" smtClean="0"/>
              <a:t>   8   </a:t>
            </a:r>
            <a:r>
              <a:rPr lang="en-GB" dirty="0">
                <a:sym typeface="Symbol"/>
              </a:rPr>
              <a:t></a:t>
            </a:r>
            <a:r>
              <a:rPr lang="en-GB" dirty="0" smtClean="0"/>
              <a:t>   8   </a:t>
            </a:r>
            <a:r>
              <a:rPr lang="en-GB" dirty="0" smtClean="0">
                <a:sym typeface="Symbol"/>
              </a:rPr>
              <a:t>  </a:t>
            </a:r>
            <a:r>
              <a:rPr lang="en-GB" dirty="0" smtClean="0"/>
              <a:t> 8   </a:t>
            </a:r>
          </a:p>
        </p:txBody>
      </p:sp>
      <p:sp>
        <p:nvSpPr>
          <p:cNvPr id="4" name="Pentagon 3"/>
          <p:cNvSpPr/>
          <p:nvPr/>
        </p:nvSpPr>
        <p:spPr>
          <a:xfrm rot="16200000">
            <a:off x="749783" y="4829284"/>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t>8 ways to fill this position</a:t>
            </a:r>
            <a:endParaRPr lang="en-GB" dirty="0"/>
          </a:p>
        </p:txBody>
      </p:sp>
      <p:sp>
        <p:nvSpPr>
          <p:cNvPr id="5" name="Pentagon 4"/>
          <p:cNvSpPr/>
          <p:nvPr/>
        </p:nvSpPr>
        <p:spPr>
          <a:xfrm rot="16200000">
            <a:off x="2710885" y="4829284"/>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t>8 ways to fill this position</a:t>
            </a:r>
            <a:endParaRPr lang="en-GB" dirty="0"/>
          </a:p>
        </p:txBody>
      </p:sp>
      <p:sp>
        <p:nvSpPr>
          <p:cNvPr id="6" name="Pentagon 5"/>
          <p:cNvSpPr/>
          <p:nvPr/>
        </p:nvSpPr>
        <p:spPr>
          <a:xfrm rot="16200000">
            <a:off x="4692085" y="4829284"/>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t>8</a:t>
            </a:r>
            <a:r>
              <a:rPr lang="en-GB" dirty="0" smtClean="0"/>
              <a:t> ways to fill this position</a:t>
            </a:r>
            <a:endParaRPr lang="en-GB" dirty="0"/>
          </a:p>
        </p:txBody>
      </p:sp>
      <p:sp>
        <p:nvSpPr>
          <p:cNvPr id="7" name="Pentagon 6"/>
          <p:cNvSpPr/>
          <p:nvPr/>
        </p:nvSpPr>
        <p:spPr>
          <a:xfrm rot="16200000">
            <a:off x="6631417" y="4829284"/>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t>8</a:t>
            </a:r>
            <a:r>
              <a:rPr lang="en-GB" dirty="0" smtClean="0"/>
              <a:t> ways to fill this position</a:t>
            </a:r>
            <a:endParaRPr lang="en-GB" dirty="0"/>
          </a:p>
        </p:txBody>
      </p:sp>
      <p:sp>
        <p:nvSpPr>
          <p:cNvPr id="8" name="Pentagon 7"/>
          <p:cNvSpPr/>
          <p:nvPr/>
        </p:nvSpPr>
        <p:spPr>
          <a:xfrm rot="5400000" flipV="1">
            <a:off x="1736196" y="304235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t>8 ways to fill this position</a:t>
            </a:r>
            <a:endParaRPr lang="en-GB" dirty="0"/>
          </a:p>
        </p:txBody>
      </p:sp>
      <p:sp>
        <p:nvSpPr>
          <p:cNvPr id="9" name="Pentagon 8"/>
          <p:cNvSpPr/>
          <p:nvPr/>
        </p:nvSpPr>
        <p:spPr>
          <a:xfrm rot="5400000" flipV="1">
            <a:off x="3707348" y="304235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t>8</a:t>
            </a:r>
            <a:r>
              <a:rPr lang="en-GB" dirty="0" smtClean="0"/>
              <a:t> ways to fill this position</a:t>
            </a:r>
            <a:endParaRPr lang="en-GB" dirty="0"/>
          </a:p>
        </p:txBody>
      </p:sp>
      <p:sp>
        <p:nvSpPr>
          <p:cNvPr id="10" name="Pentagon 9"/>
          <p:cNvSpPr/>
          <p:nvPr/>
        </p:nvSpPr>
        <p:spPr>
          <a:xfrm rot="5400000" flipV="1">
            <a:off x="5666776" y="304235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t>8</a:t>
            </a:r>
            <a:r>
              <a:rPr lang="en-GB" dirty="0" smtClean="0"/>
              <a:t> ways to fill this position</a:t>
            </a:r>
            <a:endParaRPr lang="en-GB" dirty="0"/>
          </a:p>
        </p:txBody>
      </p:sp>
      <p:sp>
        <p:nvSpPr>
          <p:cNvPr id="11" name="Pentagon 10"/>
          <p:cNvSpPr/>
          <p:nvPr/>
        </p:nvSpPr>
        <p:spPr>
          <a:xfrm rot="5400000" flipV="1">
            <a:off x="7656350" y="304235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t>8</a:t>
            </a:r>
            <a:r>
              <a:rPr lang="en-GB" dirty="0" smtClean="0"/>
              <a:t> ways to fill this position</a:t>
            </a:r>
            <a:endParaRPr lang="en-GB" dirty="0"/>
          </a:p>
        </p:txBody>
      </p:sp>
      <p:sp>
        <p:nvSpPr>
          <p:cNvPr id="12" name="Rectangle 11"/>
          <p:cNvSpPr/>
          <p:nvPr/>
        </p:nvSpPr>
        <p:spPr>
          <a:xfrm>
            <a:off x="9155406" y="4339279"/>
            <a:ext cx="2541080" cy="480131"/>
          </a:xfrm>
          <a:prstGeom prst="rect">
            <a:avLst/>
          </a:prstGeom>
        </p:spPr>
        <p:txBody>
          <a:bodyPr wrap="none">
            <a:spAutoFit/>
          </a:bodyPr>
          <a:lstStyle/>
          <a:p>
            <a:pPr lvl="0" algn="ctr">
              <a:lnSpc>
                <a:spcPct val="90000"/>
              </a:lnSpc>
              <a:spcBef>
                <a:spcPts val="1000"/>
              </a:spcBef>
            </a:pPr>
            <a:r>
              <a:rPr lang="en-GB" sz="2800" dirty="0">
                <a:solidFill>
                  <a:prstClr val="black"/>
                </a:solidFill>
                <a:latin typeface="Arial" panose="020B0604020202020204" pitchFamily="34" charset="0"/>
                <a:cs typeface="Arial" panose="020B0604020202020204" pitchFamily="34" charset="0"/>
              </a:rPr>
              <a:t>=        8</a:t>
            </a:r>
            <a:r>
              <a:rPr lang="en-GB" sz="2800" baseline="30000" dirty="0">
                <a:solidFill>
                  <a:prstClr val="black"/>
                </a:solidFill>
                <a:latin typeface="Arial" panose="020B0604020202020204" pitchFamily="34" charset="0"/>
                <a:cs typeface="Arial" panose="020B0604020202020204" pitchFamily="34" charset="0"/>
              </a:rPr>
              <a:t>8</a:t>
            </a:r>
            <a:r>
              <a:rPr lang="en-GB" sz="2800" dirty="0">
                <a:solidFill>
                  <a:prstClr val="black"/>
                </a:solidFill>
                <a:latin typeface="Arial" panose="020B0604020202020204" pitchFamily="34" charset="0"/>
                <a:cs typeface="Arial" panose="020B0604020202020204" pitchFamily="34" charset="0"/>
              </a:rPr>
              <a:t> ways.</a:t>
            </a:r>
          </a:p>
        </p:txBody>
      </p:sp>
    </p:spTree>
    <p:extLst>
      <p:ext uri="{BB962C8B-B14F-4D97-AF65-F5344CB8AC3E}">
        <p14:creationId xmlns:p14="http://schemas.microsoft.com/office/powerpoint/2010/main" val="39506127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wipe(left)">
                                      <p:cBhvr>
                                        <p:cTn id="7" dur="500"/>
                                        <p:tgtEl>
                                          <p:spTgt spid="3">
                                            <p:txEl>
                                              <p:pRg st="6" end="6"/>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Investigation </a:t>
            </a:r>
            <a:r>
              <a:rPr lang="en-GB" dirty="0"/>
              <a:t>s</a:t>
            </a:r>
            <a:r>
              <a:rPr lang="en-GB" dirty="0" smtClean="0"/>
              <a:t>ummary Q3 Task 1</a:t>
            </a:r>
            <a:endParaRPr lang="en-GB" dirty="0"/>
          </a:p>
        </p:txBody>
      </p:sp>
      <p:sp>
        <p:nvSpPr>
          <p:cNvPr id="3" name="Text Placeholder 2"/>
          <p:cNvSpPr>
            <a:spLocks noGrp="1"/>
          </p:cNvSpPr>
          <p:nvPr>
            <p:ph type="body" sz="quarter" idx="10"/>
          </p:nvPr>
        </p:nvSpPr>
        <p:spPr/>
        <p:txBody>
          <a:bodyPr/>
          <a:lstStyle/>
          <a:p>
            <a:pPr marL="0" lvl="0" indent="0">
              <a:buNone/>
            </a:pPr>
            <a:r>
              <a:rPr lang="en-GB" dirty="0">
                <a:solidFill>
                  <a:prstClr val="black"/>
                </a:solidFill>
              </a:rPr>
              <a:t>The number of different arrangements of 50 different characters that can be </a:t>
            </a:r>
            <a:r>
              <a:rPr lang="en-GB" dirty="0" smtClean="0">
                <a:solidFill>
                  <a:prstClr val="black"/>
                </a:solidFill>
              </a:rPr>
              <a:t>used once only is</a:t>
            </a:r>
            <a:endParaRPr lang="en-GB" dirty="0">
              <a:solidFill>
                <a:prstClr val="black"/>
              </a:solidFill>
            </a:endParaRPr>
          </a:p>
          <a:p>
            <a:pPr marL="0" indent="0">
              <a:buNone/>
            </a:pPr>
            <a:endParaRPr lang="en-GB" dirty="0" smtClean="0"/>
          </a:p>
          <a:p>
            <a:pPr marL="0" indent="0">
              <a:buNone/>
            </a:pPr>
            <a:endParaRPr lang="en-GB" dirty="0"/>
          </a:p>
          <a:p>
            <a:pPr marL="0" indent="0">
              <a:buNone/>
            </a:pPr>
            <a:endParaRPr lang="en-GB" dirty="0" smtClean="0"/>
          </a:p>
          <a:p>
            <a:pPr marL="0" indent="0" algn="ctr">
              <a:buNone/>
            </a:pPr>
            <a:r>
              <a:rPr lang="en-GB" dirty="0" smtClean="0">
                <a:sym typeface="Symbol"/>
              </a:rPr>
              <a:t>   50     </a:t>
            </a:r>
            <a:r>
              <a:rPr lang="en-GB" dirty="0" smtClean="0"/>
              <a:t> 49   </a:t>
            </a:r>
            <a:r>
              <a:rPr lang="en-GB" dirty="0" smtClean="0">
                <a:sym typeface="Symbol"/>
              </a:rPr>
              <a:t></a:t>
            </a:r>
            <a:r>
              <a:rPr lang="en-GB" dirty="0" smtClean="0"/>
              <a:t>   48   </a:t>
            </a:r>
            <a:r>
              <a:rPr lang="en-GB" dirty="0" smtClean="0">
                <a:sym typeface="Symbol"/>
              </a:rPr>
              <a:t>  </a:t>
            </a:r>
            <a:r>
              <a:rPr lang="en-GB" dirty="0" smtClean="0"/>
              <a:t> 47   </a:t>
            </a:r>
            <a:r>
              <a:rPr lang="en-GB" dirty="0">
                <a:sym typeface="Symbol"/>
              </a:rPr>
              <a:t></a:t>
            </a:r>
            <a:r>
              <a:rPr lang="en-GB" dirty="0" smtClean="0"/>
              <a:t> ... ...   </a:t>
            </a:r>
            <a:r>
              <a:rPr lang="en-GB" dirty="0" smtClean="0">
                <a:sym typeface="Symbol"/>
              </a:rPr>
              <a:t></a:t>
            </a:r>
            <a:r>
              <a:rPr lang="en-GB" dirty="0" smtClean="0"/>
              <a:t>   3   </a:t>
            </a:r>
            <a:r>
              <a:rPr lang="en-GB" dirty="0">
                <a:sym typeface="Symbol"/>
              </a:rPr>
              <a:t></a:t>
            </a:r>
            <a:r>
              <a:rPr lang="en-GB" dirty="0" smtClean="0"/>
              <a:t>   2   </a:t>
            </a:r>
            <a:r>
              <a:rPr lang="en-GB" dirty="0" smtClean="0">
                <a:sym typeface="Symbol"/>
              </a:rPr>
              <a:t>  </a:t>
            </a:r>
            <a:r>
              <a:rPr lang="en-GB" dirty="0" smtClean="0"/>
              <a:t> 1</a:t>
            </a:r>
          </a:p>
        </p:txBody>
      </p:sp>
      <p:sp>
        <p:nvSpPr>
          <p:cNvPr id="4" name="Pentagon 3"/>
          <p:cNvSpPr/>
          <p:nvPr/>
        </p:nvSpPr>
        <p:spPr>
          <a:xfrm rot="16200000">
            <a:off x="1642026" y="424811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50 ways to fill the 1</a:t>
            </a:r>
            <a:r>
              <a:rPr lang="en-GB" baseline="30000" dirty="0" smtClean="0">
                <a:solidFill>
                  <a:prstClr val="white"/>
                </a:solidFill>
              </a:rPr>
              <a:t>st</a:t>
            </a:r>
            <a:r>
              <a:rPr lang="en-GB" dirty="0" smtClean="0">
                <a:solidFill>
                  <a:prstClr val="white"/>
                </a:solidFill>
              </a:rPr>
              <a:t> position</a:t>
            </a:r>
            <a:endParaRPr lang="en-GB" dirty="0">
              <a:solidFill>
                <a:prstClr val="white"/>
              </a:solidFill>
            </a:endParaRPr>
          </a:p>
        </p:txBody>
      </p:sp>
      <p:sp>
        <p:nvSpPr>
          <p:cNvPr id="5" name="Pentagon 4"/>
          <p:cNvSpPr/>
          <p:nvPr/>
        </p:nvSpPr>
        <p:spPr>
          <a:xfrm rot="16200000">
            <a:off x="4045257" y="4226404"/>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48 ways to fill the 3rd position</a:t>
            </a:r>
            <a:endParaRPr lang="en-GB" dirty="0">
              <a:solidFill>
                <a:prstClr val="white"/>
              </a:solidFill>
            </a:endParaRPr>
          </a:p>
        </p:txBody>
      </p:sp>
      <p:sp>
        <p:nvSpPr>
          <p:cNvPr id="7" name="Pentagon 6"/>
          <p:cNvSpPr/>
          <p:nvPr/>
        </p:nvSpPr>
        <p:spPr>
          <a:xfrm rot="5400000" flipV="1">
            <a:off x="8608861" y="2437860"/>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solidFill>
                  <a:prstClr val="white"/>
                </a:solidFill>
              </a:rPr>
              <a:t>2</a:t>
            </a:r>
            <a:r>
              <a:rPr lang="en-GB" dirty="0" smtClean="0">
                <a:solidFill>
                  <a:prstClr val="white"/>
                </a:solidFill>
              </a:rPr>
              <a:t> ways to fill the 49th position</a:t>
            </a:r>
            <a:endParaRPr lang="en-GB" dirty="0">
              <a:solidFill>
                <a:prstClr val="white"/>
              </a:solidFill>
            </a:endParaRPr>
          </a:p>
        </p:txBody>
      </p:sp>
      <p:sp>
        <p:nvSpPr>
          <p:cNvPr id="8" name="Pentagon 7"/>
          <p:cNvSpPr/>
          <p:nvPr/>
        </p:nvSpPr>
        <p:spPr>
          <a:xfrm rot="5400000" flipV="1">
            <a:off x="2899752" y="243947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49 ways to fill the 2nd position</a:t>
            </a:r>
            <a:endParaRPr lang="en-GB" dirty="0">
              <a:solidFill>
                <a:prstClr val="white"/>
              </a:solidFill>
            </a:endParaRPr>
          </a:p>
        </p:txBody>
      </p:sp>
      <p:sp>
        <p:nvSpPr>
          <p:cNvPr id="9" name="Pentagon 8"/>
          <p:cNvSpPr/>
          <p:nvPr/>
        </p:nvSpPr>
        <p:spPr>
          <a:xfrm rot="5400000" flipV="1">
            <a:off x="5282872" y="243947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47 ways to fill the 4th position</a:t>
            </a:r>
            <a:endParaRPr lang="en-GB" dirty="0">
              <a:solidFill>
                <a:prstClr val="white"/>
              </a:solidFill>
            </a:endParaRPr>
          </a:p>
        </p:txBody>
      </p:sp>
      <p:sp>
        <p:nvSpPr>
          <p:cNvPr id="10" name="Pentagon 9"/>
          <p:cNvSpPr/>
          <p:nvPr/>
        </p:nvSpPr>
        <p:spPr>
          <a:xfrm rot="16200000">
            <a:off x="7513596" y="424811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solidFill>
                  <a:prstClr val="white"/>
                </a:solidFill>
              </a:rPr>
              <a:t>3</a:t>
            </a:r>
            <a:r>
              <a:rPr lang="en-GB" dirty="0" smtClean="0">
                <a:solidFill>
                  <a:prstClr val="white"/>
                </a:solidFill>
              </a:rPr>
              <a:t> ways to fill the 48th position</a:t>
            </a:r>
            <a:endParaRPr lang="en-GB" dirty="0">
              <a:solidFill>
                <a:prstClr val="white"/>
              </a:solidFill>
            </a:endParaRPr>
          </a:p>
        </p:txBody>
      </p:sp>
      <p:sp>
        <p:nvSpPr>
          <p:cNvPr id="11" name="Pentagon 10"/>
          <p:cNvSpPr/>
          <p:nvPr/>
        </p:nvSpPr>
        <p:spPr>
          <a:xfrm rot="16200000">
            <a:off x="9593602" y="424811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solidFill>
                  <a:prstClr val="white"/>
                </a:solidFill>
              </a:rPr>
              <a:t>1</a:t>
            </a:r>
            <a:r>
              <a:rPr lang="en-GB" dirty="0" smtClean="0">
                <a:solidFill>
                  <a:prstClr val="white"/>
                </a:solidFill>
              </a:rPr>
              <a:t> way to </a:t>
            </a:r>
          </a:p>
          <a:p>
            <a:pPr algn="ctr"/>
            <a:r>
              <a:rPr lang="en-GB" dirty="0" smtClean="0">
                <a:solidFill>
                  <a:prstClr val="white"/>
                </a:solidFill>
              </a:rPr>
              <a:t>fill the 50th position</a:t>
            </a:r>
            <a:endParaRPr lang="en-GB" dirty="0">
              <a:solidFill>
                <a:prstClr val="white"/>
              </a:solidFill>
            </a:endParaRPr>
          </a:p>
        </p:txBody>
      </p:sp>
    </p:spTree>
    <p:extLst>
      <p:ext uri="{BB962C8B-B14F-4D97-AF65-F5344CB8AC3E}">
        <p14:creationId xmlns:p14="http://schemas.microsoft.com/office/powerpoint/2010/main" val="1199759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0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150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500"/>
                                        <p:tgtEl>
                                          <p:spTgt spid="9"/>
                                        </p:tgtEl>
                                      </p:cBhvr>
                                    </p:animEffect>
                                  </p:childTnLst>
                                </p:cTn>
                              </p:par>
                            </p:childTnLst>
                          </p:cTn>
                        </p:par>
                        <p:par>
                          <p:cTn id="24" fill="hold">
                            <p:stCondLst>
                              <p:cond delay="2000"/>
                            </p:stCondLst>
                            <p:childTnLst>
                              <p:par>
                                <p:cTn id="25" presetID="10" presetClass="entr" presetSubtype="0"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500"/>
                                        <p:tgtEl>
                                          <p:spTgt spid="7"/>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fade">
                                      <p:cBhvr>
                                        <p:cTn id="3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P spid="10"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Investigation </a:t>
            </a:r>
            <a:r>
              <a:rPr lang="en-GB" dirty="0"/>
              <a:t>s</a:t>
            </a:r>
            <a:r>
              <a:rPr lang="en-GB" dirty="0" smtClean="0"/>
              <a:t>ummary Q3 Task 1</a:t>
            </a:r>
            <a:endParaRPr lang="en-GB" dirty="0"/>
          </a:p>
        </p:txBody>
      </p:sp>
      <p:sp>
        <p:nvSpPr>
          <p:cNvPr id="3" name="Text Placeholder 2"/>
          <p:cNvSpPr>
            <a:spLocks noGrp="1"/>
          </p:cNvSpPr>
          <p:nvPr>
            <p:ph type="body" sz="quarter" idx="10"/>
          </p:nvPr>
        </p:nvSpPr>
        <p:spPr/>
        <p:txBody>
          <a:bodyPr/>
          <a:lstStyle/>
          <a:p>
            <a:pPr marL="0" lvl="0" indent="0">
              <a:buNone/>
            </a:pPr>
            <a:r>
              <a:rPr lang="en-GB" dirty="0">
                <a:solidFill>
                  <a:prstClr val="black"/>
                </a:solidFill>
              </a:rPr>
              <a:t>The number of different </a:t>
            </a:r>
            <a:r>
              <a:rPr lang="en-GB" dirty="0" smtClean="0">
                <a:solidFill>
                  <a:prstClr val="black"/>
                </a:solidFill>
              </a:rPr>
              <a:t>50-character arrangements </a:t>
            </a:r>
            <a:r>
              <a:rPr lang="en-GB" dirty="0">
                <a:solidFill>
                  <a:prstClr val="black"/>
                </a:solidFill>
              </a:rPr>
              <a:t>of 50 different characters that can be repeated is</a:t>
            </a:r>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sym typeface="Symbol"/>
              </a:rPr>
              <a:t>   50     </a:t>
            </a:r>
            <a:r>
              <a:rPr lang="en-GB" dirty="0" smtClean="0"/>
              <a:t> 50   </a:t>
            </a:r>
            <a:r>
              <a:rPr lang="en-GB" dirty="0" smtClean="0">
                <a:sym typeface="Symbol"/>
              </a:rPr>
              <a:t></a:t>
            </a:r>
            <a:r>
              <a:rPr lang="en-GB" dirty="0" smtClean="0"/>
              <a:t>   50   </a:t>
            </a:r>
            <a:r>
              <a:rPr lang="en-GB" dirty="0" smtClean="0">
                <a:sym typeface="Symbol"/>
              </a:rPr>
              <a:t>  </a:t>
            </a:r>
            <a:r>
              <a:rPr lang="en-GB" dirty="0" smtClean="0"/>
              <a:t> 50   </a:t>
            </a:r>
            <a:r>
              <a:rPr lang="en-GB" dirty="0">
                <a:sym typeface="Symbol"/>
              </a:rPr>
              <a:t></a:t>
            </a:r>
            <a:r>
              <a:rPr lang="en-GB" dirty="0" smtClean="0"/>
              <a:t> ... ... </a:t>
            </a:r>
            <a:r>
              <a:rPr lang="en-GB" dirty="0" smtClean="0">
                <a:sym typeface="Symbol"/>
              </a:rPr>
              <a:t></a:t>
            </a:r>
            <a:r>
              <a:rPr lang="en-GB" dirty="0" smtClean="0"/>
              <a:t>   50   </a:t>
            </a:r>
            <a:r>
              <a:rPr lang="en-GB" dirty="0">
                <a:sym typeface="Symbol"/>
              </a:rPr>
              <a:t></a:t>
            </a:r>
            <a:r>
              <a:rPr lang="en-GB" dirty="0" smtClean="0"/>
              <a:t>   50   </a:t>
            </a:r>
            <a:r>
              <a:rPr lang="en-GB" dirty="0" smtClean="0">
                <a:sym typeface="Symbol"/>
              </a:rPr>
              <a:t>  </a:t>
            </a:r>
            <a:r>
              <a:rPr lang="en-GB" dirty="0" smtClean="0"/>
              <a:t> 50    </a:t>
            </a:r>
          </a:p>
        </p:txBody>
      </p:sp>
      <p:sp>
        <p:nvSpPr>
          <p:cNvPr id="4" name="Pentagon 3"/>
          <p:cNvSpPr/>
          <p:nvPr/>
        </p:nvSpPr>
        <p:spPr>
          <a:xfrm rot="16200000">
            <a:off x="195114" y="4226403"/>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50 ways to fill the 1</a:t>
            </a:r>
            <a:r>
              <a:rPr lang="en-GB" baseline="30000" dirty="0" smtClean="0">
                <a:solidFill>
                  <a:prstClr val="white"/>
                </a:solidFill>
              </a:rPr>
              <a:t>st</a:t>
            </a:r>
            <a:r>
              <a:rPr lang="en-GB" dirty="0" smtClean="0">
                <a:solidFill>
                  <a:prstClr val="white"/>
                </a:solidFill>
              </a:rPr>
              <a:t> position</a:t>
            </a:r>
            <a:endParaRPr lang="en-GB" dirty="0">
              <a:solidFill>
                <a:prstClr val="white"/>
              </a:solidFill>
            </a:endParaRPr>
          </a:p>
        </p:txBody>
      </p:sp>
      <p:sp>
        <p:nvSpPr>
          <p:cNvPr id="5" name="Pentagon 4"/>
          <p:cNvSpPr/>
          <p:nvPr/>
        </p:nvSpPr>
        <p:spPr>
          <a:xfrm rot="16200000">
            <a:off x="2598345" y="4226404"/>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50 ways to fill the 3rd position</a:t>
            </a:r>
            <a:endParaRPr lang="en-GB" dirty="0">
              <a:solidFill>
                <a:prstClr val="white"/>
              </a:solidFill>
            </a:endParaRPr>
          </a:p>
        </p:txBody>
      </p:sp>
      <p:sp>
        <p:nvSpPr>
          <p:cNvPr id="7" name="Pentagon 6"/>
          <p:cNvSpPr/>
          <p:nvPr/>
        </p:nvSpPr>
        <p:spPr>
          <a:xfrm rot="5400000" flipV="1">
            <a:off x="7242333" y="2437860"/>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50 ways to fill the 49th position</a:t>
            </a:r>
            <a:endParaRPr lang="en-GB" dirty="0">
              <a:solidFill>
                <a:prstClr val="white"/>
              </a:solidFill>
            </a:endParaRPr>
          </a:p>
        </p:txBody>
      </p:sp>
      <p:sp>
        <p:nvSpPr>
          <p:cNvPr id="8" name="Pentagon 7"/>
          <p:cNvSpPr/>
          <p:nvPr/>
        </p:nvSpPr>
        <p:spPr>
          <a:xfrm rot="5400000" flipV="1">
            <a:off x="1452840" y="243947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50 ways to fill the 2nd position</a:t>
            </a:r>
            <a:endParaRPr lang="en-GB" dirty="0">
              <a:solidFill>
                <a:prstClr val="white"/>
              </a:solidFill>
            </a:endParaRPr>
          </a:p>
        </p:txBody>
      </p:sp>
      <p:sp>
        <p:nvSpPr>
          <p:cNvPr id="9" name="Pentagon 8"/>
          <p:cNvSpPr/>
          <p:nvPr/>
        </p:nvSpPr>
        <p:spPr>
          <a:xfrm rot="5400000" flipV="1">
            <a:off x="3835960" y="243947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50 ways to fill the 4th position</a:t>
            </a:r>
            <a:endParaRPr lang="en-GB" dirty="0">
              <a:solidFill>
                <a:prstClr val="white"/>
              </a:solidFill>
            </a:endParaRPr>
          </a:p>
        </p:txBody>
      </p:sp>
      <p:sp>
        <p:nvSpPr>
          <p:cNvPr id="10" name="Pentagon 9"/>
          <p:cNvSpPr/>
          <p:nvPr/>
        </p:nvSpPr>
        <p:spPr>
          <a:xfrm rot="16200000">
            <a:off x="6066684" y="424811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50 ways to fill the 48th position</a:t>
            </a:r>
            <a:endParaRPr lang="en-GB" dirty="0">
              <a:solidFill>
                <a:prstClr val="white"/>
              </a:solidFill>
            </a:endParaRPr>
          </a:p>
        </p:txBody>
      </p:sp>
      <p:sp>
        <p:nvSpPr>
          <p:cNvPr id="11" name="Pentagon 10"/>
          <p:cNvSpPr/>
          <p:nvPr/>
        </p:nvSpPr>
        <p:spPr>
          <a:xfrm rot="16200000">
            <a:off x="8417986" y="424811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50 ways to fill the 50th position</a:t>
            </a:r>
            <a:endParaRPr lang="en-GB" dirty="0">
              <a:solidFill>
                <a:prstClr val="white"/>
              </a:solidFill>
            </a:endParaRPr>
          </a:p>
        </p:txBody>
      </p:sp>
      <p:sp>
        <p:nvSpPr>
          <p:cNvPr id="12" name="Rectangle 11"/>
          <p:cNvSpPr/>
          <p:nvPr/>
        </p:nvSpPr>
        <p:spPr>
          <a:xfrm>
            <a:off x="9467107" y="3669328"/>
            <a:ext cx="2178802" cy="523220"/>
          </a:xfrm>
          <a:prstGeom prst="rect">
            <a:avLst/>
          </a:prstGeom>
        </p:spPr>
        <p:txBody>
          <a:bodyPr wrap="none">
            <a:spAutoFit/>
          </a:bodyPr>
          <a:lstStyle/>
          <a:p>
            <a:r>
              <a:rPr lang="en-GB" sz="2800" dirty="0">
                <a:solidFill>
                  <a:prstClr val="black"/>
                </a:solidFill>
                <a:latin typeface="Arial" panose="020B0604020202020204" pitchFamily="34" charset="0"/>
                <a:cs typeface="Arial" panose="020B0604020202020204" pitchFamily="34" charset="0"/>
              </a:rPr>
              <a:t>=  50</a:t>
            </a:r>
            <a:r>
              <a:rPr lang="en-GB" sz="2800" baseline="30000" dirty="0">
                <a:solidFill>
                  <a:prstClr val="black"/>
                </a:solidFill>
                <a:latin typeface="Arial" panose="020B0604020202020204" pitchFamily="34" charset="0"/>
                <a:cs typeface="Arial" panose="020B0604020202020204" pitchFamily="34" charset="0"/>
              </a:rPr>
              <a:t>50</a:t>
            </a:r>
            <a:r>
              <a:rPr lang="en-GB" sz="2800" dirty="0">
                <a:solidFill>
                  <a:prstClr val="black"/>
                </a:solidFill>
                <a:latin typeface="Arial" panose="020B0604020202020204" pitchFamily="34" charset="0"/>
                <a:cs typeface="Arial" panose="020B0604020202020204" pitchFamily="34" charset="0"/>
              </a:rPr>
              <a:t> ways</a:t>
            </a:r>
            <a:endParaRPr lang="en-GB" dirty="0"/>
          </a:p>
        </p:txBody>
      </p:sp>
    </p:spTree>
    <p:extLst>
      <p:ext uri="{BB962C8B-B14F-4D97-AF65-F5344CB8AC3E}">
        <p14:creationId xmlns:p14="http://schemas.microsoft.com/office/powerpoint/2010/main" val="24488183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left)">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P spid="10" grpId="0" animBg="1"/>
      <p:bldP spid="11" grpId="0" animBg="1"/>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Investigation </a:t>
            </a:r>
            <a:r>
              <a:rPr lang="en-GB" dirty="0"/>
              <a:t>s</a:t>
            </a:r>
            <a:r>
              <a:rPr lang="en-GB" dirty="0" smtClean="0"/>
              <a:t>ummary Q3 Task 2</a:t>
            </a:r>
            <a:endParaRPr lang="en-GB" dirty="0"/>
          </a:p>
        </p:txBody>
      </p:sp>
      <p:sp>
        <p:nvSpPr>
          <p:cNvPr id="3" name="Text Placeholder 2"/>
          <p:cNvSpPr>
            <a:spLocks noGrp="1"/>
          </p:cNvSpPr>
          <p:nvPr>
            <p:ph type="body" sz="quarter" idx="10"/>
          </p:nvPr>
        </p:nvSpPr>
        <p:spPr/>
        <p:txBody>
          <a:bodyPr/>
          <a:lstStyle/>
          <a:p>
            <a:pPr marL="0" indent="0">
              <a:buNone/>
            </a:pPr>
            <a:r>
              <a:rPr lang="en-GB" dirty="0">
                <a:solidFill>
                  <a:prstClr val="black"/>
                </a:solidFill>
              </a:rPr>
              <a:t>The number of different </a:t>
            </a:r>
            <a:r>
              <a:rPr lang="en-GB" sz="3200" i="1" dirty="0">
                <a:solidFill>
                  <a:prstClr val="black"/>
                </a:solidFill>
                <a:latin typeface="Times New Roman" panose="02020603050405020304" pitchFamily="18" charset="0"/>
                <a:cs typeface="Times New Roman" panose="02020603050405020304" pitchFamily="18" charset="0"/>
              </a:rPr>
              <a:t>n</a:t>
            </a:r>
            <a:r>
              <a:rPr lang="en-GB" dirty="0">
                <a:solidFill>
                  <a:prstClr val="black"/>
                </a:solidFill>
              </a:rPr>
              <a:t>-character arrangements of </a:t>
            </a:r>
            <a:r>
              <a:rPr lang="en-GB" sz="3200" i="1" dirty="0">
                <a:solidFill>
                  <a:prstClr val="black"/>
                </a:solidFill>
                <a:latin typeface="Times New Roman" panose="02020603050405020304" pitchFamily="18" charset="0"/>
                <a:cs typeface="Times New Roman" panose="02020603050405020304" pitchFamily="18" charset="0"/>
              </a:rPr>
              <a:t>n</a:t>
            </a:r>
            <a:r>
              <a:rPr lang="en-GB" dirty="0">
                <a:solidFill>
                  <a:prstClr val="black"/>
                </a:solidFill>
              </a:rPr>
              <a:t> different characters that </a:t>
            </a:r>
            <a:r>
              <a:rPr lang="en-GB" dirty="0" smtClean="0">
                <a:solidFill>
                  <a:prstClr val="black"/>
                </a:solidFill>
              </a:rPr>
              <a:t>can </a:t>
            </a:r>
            <a:r>
              <a:rPr lang="en-GB" dirty="0">
                <a:solidFill>
                  <a:prstClr val="black"/>
                </a:solidFill>
              </a:rPr>
              <a:t>be </a:t>
            </a:r>
            <a:r>
              <a:rPr lang="en-GB" dirty="0" smtClean="0">
                <a:solidFill>
                  <a:prstClr val="black"/>
                </a:solidFill>
              </a:rPr>
              <a:t>used once only is</a:t>
            </a:r>
            <a:endParaRPr lang="en-GB" dirty="0">
              <a:solidFill>
                <a:prstClr val="black"/>
              </a:solidFill>
            </a:endParaRPr>
          </a:p>
          <a:p>
            <a:pPr marL="0" indent="0">
              <a:buNone/>
            </a:pPr>
            <a:endParaRPr lang="en-GB" dirty="0" smtClean="0"/>
          </a:p>
          <a:p>
            <a:pPr marL="0" indent="0">
              <a:buNone/>
            </a:pPr>
            <a:endParaRPr lang="en-GB" dirty="0"/>
          </a:p>
          <a:p>
            <a:pPr marL="0" indent="0">
              <a:buNone/>
            </a:pPr>
            <a:endParaRPr lang="en-GB" dirty="0" smtClean="0"/>
          </a:p>
          <a:p>
            <a:pPr marL="0" indent="0" algn="ctr">
              <a:buNone/>
            </a:pPr>
            <a:r>
              <a:rPr lang="en-GB" dirty="0" smtClean="0">
                <a:sym typeface="Symbol"/>
              </a:rPr>
              <a:t>   </a:t>
            </a:r>
            <a:r>
              <a:rPr lang="en-GB" sz="3200" i="1" dirty="0" smtClean="0">
                <a:latin typeface="Times New Roman" panose="02020603050405020304" pitchFamily="18" charset="0"/>
                <a:cs typeface="Times New Roman" panose="02020603050405020304" pitchFamily="18" charset="0"/>
                <a:sym typeface="Symbol"/>
              </a:rPr>
              <a:t>n</a:t>
            </a:r>
            <a:r>
              <a:rPr lang="en-GB" dirty="0" smtClean="0">
                <a:sym typeface="Symbol"/>
              </a:rPr>
              <a:t>  </a:t>
            </a:r>
            <a:r>
              <a:rPr lang="en-GB" dirty="0" smtClean="0"/>
              <a:t> (</a:t>
            </a:r>
            <a:r>
              <a:rPr lang="en-GB" sz="3200" i="1" dirty="0" smtClean="0">
                <a:latin typeface="Times New Roman" panose="02020603050405020304" pitchFamily="18" charset="0"/>
                <a:cs typeface="Times New Roman" panose="02020603050405020304" pitchFamily="18" charset="0"/>
              </a:rPr>
              <a:t>n</a:t>
            </a:r>
            <a:r>
              <a:rPr lang="en-GB" dirty="0" smtClean="0"/>
              <a:t> – 1) </a:t>
            </a:r>
            <a:r>
              <a:rPr lang="en-GB" dirty="0" smtClean="0">
                <a:sym typeface="Symbol"/>
              </a:rPr>
              <a:t></a:t>
            </a:r>
            <a:r>
              <a:rPr lang="en-GB" dirty="0" smtClean="0"/>
              <a:t> (</a:t>
            </a:r>
            <a:r>
              <a:rPr lang="en-GB" sz="3200" i="1" dirty="0" smtClean="0">
                <a:latin typeface="Times New Roman" panose="02020603050405020304" pitchFamily="18" charset="0"/>
                <a:cs typeface="Times New Roman" panose="02020603050405020304" pitchFamily="18" charset="0"/>
              </a:rPr>
              <a:t>n</a:t>
            </a:r>
            <a:r>
              <a:rPr lang="en-GB" dirty="0" smtClean="0"/>
              <a:t> – 2) </a:t>
            </a:r>
            <a:r>
              <a:rPr lang="en-GB" dirty="0" smtClean="0">
                <a:sym typeface="Symbol"/>
              </a:rPr>
              <a:t></a:t>
            </a:r>
            <a:r>
              <a:rPr lang="en-GB" dirty="0" smtClean="0"/>
              <a:t> (</a:t>
            </a:r>
            <a:r>
              <a:rPr lang="en-GB" sz="3200" i="1" dirty="0" smtClean="0">
                <a:latin typeface="Times New Roman" panose="02020603050405020304" pitchFamily="18" charset="0"/>
                <a:cs typeface="Times New Roman" panose="02020603050405020304" pitchFamily="18" charset="0"/>
              </a:rPr>
              <a:t>n</a:t>
            </a:r>
            <a:r>
              <a:rPr lang="en-GB" i="1" dirty="0" smtClean="0"/>
              <a:t> </a:t>
            </a:r>
            <a:r>
              <a:rPr lang="en-GB" dirty="0" smtClean="0"/>
              <a:t>– 3) </a:t>
            </a:r>
            <a:r>
              <a:rPr lang="en-GB" dirty="0" smtClean="0">
                <a:sym typeface="Symbol"/>
              </a:rPr>
              <a:t></a:t>
            </a:r>
            <a:r>
              <a:rPr lang="en-GB" dirty="0" smtClean="0"/>
              <a:t> ... ...   </a:t>
            </a:r>
            <a:r>
              <a:rPr lang="en-GB" dirty="0" smtClean="0">
                <a:sym typeface="Symbol"/>
              </a:rPr>
              <a:t></a:t>
            </a:r>
            <a:r>
              <a:rPr lang="en-GB" dirty="0" smtClean="0"/>
              <a:t>   3   </a:t>
            </a:r>
            <a:r>
              <a:rPr lang="en-GB" dirty="0">
                <a:sym typeface="Symbol"/>
              </a:rPr>
              <a:t></a:t>
            </a:r>
            <a:r>
              <a:rPr lang="en-GB" dirty="0" smtClean="0"/>
              <a:t>   2   </a:t>
            </a:r>
            <a:r>
              <a:rPr lang="en-GB" dirty="0" smtClean="0">
                <a:sym typeface="Symbol"/>
              </a:rPr>
              <a:t>  </a:t>
            </a:r>
            <a:r>
              <a:rPr lang="en-GB" dirty="0" smtClean="0"/>
              <a:t> 1    </a:t>
            </a:r>
          </a:p>
        </p:txBody>
      </p:sp>
      <p:sp>
        <p:nvSpPr>
          <p:cNvPr id="4" name="Pentagon 3"/>
          <p:cNvSpPr/>
          <p:nvPr/>
        </p:nvSpPr>
        <p:spPr>
          <a:xfrm rot="16200000">
            <a:off x="1308766" y="4324222"/>
            <a:ext cx="1440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2000" i="1" dirty="0">
                <a:solidFill>
                  <a:prstClr val="white"/>
                </a:solidFill>
                <a:latin typeface="Times New Roman" panose="02020603050405020304" pitchFamily="18" charset="0"/>
                <a:cs typeface="Times New Roman" panose="02020603050405020304" pitchFamily="18" charset="0"/>
              </a:rPr>
              <a:t>n</a:t>
            </a:r>
            <a:r>
              <a:rPr lang="en-GB" dirty="0" smtClean="0">
                <a:solidFill>
                  <a:prstClr val="white"/>
                </a:solidFill>
              </a:rPr>
              <a:t> ways to fill this position</a:t>
            </a:r>
            <a:endParaRPr lang="en-GB" dirty="0">
              <a:solidFill>
                <a:prstClr val="white"/>
              </a:solidFill>
            </a:endParaRPr>
          </a:p>
        </p:txBody>
      </p:sp>
      <p:sp>
        <p:nvSpPr>
          <p:cNvPr id="5" name="Pentagon 4"/>
          <p:cNvSpPr/>
          <p:nvPr/>
        </p:nvSpPr>
        <p:spPr>
          <a:xfrm rot="16200000">
            <a:off x="3803438" y="4350349"/>
            <a:ext cx="1440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lvl="0" algn="ctr"/>
            <a:r>
              <a:rPr lang="en-GB" dirty="0" smtClean="0">
                <a:solidFill>
                  <a:prstClr val="white"/>
                </a:solidFill>
              </a:rPr>
              <a:t>2 </a:t>
            </a:r>
            <a:r>
              <a:rPr lang="en-GB" dirty="0">
                <a:solidFill>
                  <a:prstClr val="white"/>
                </a:solidFill>
              </a:rPr>
              <a:t>less </a:t>
            </a:r>
            <a:endParaRPr lang="en-GB" dirty="0" smtClean="0">
              <a:solidFill>
                <a:prstClr val="white"/>
              </a:solidFill>
            </a:endParaRPr>
          </a:p>
          <a:p>
            <a:pPr lvl="0" algn="ctr"/>
            <a:r>
              <a:rPr lang="en-GB" dirty="0" smtClean="0">
                <a:solidFill>
                  <a:prstClr val="white"/>
                </a:solidFill>
              </a:rPr>
              <a:t>than </a:t>
            </a:r>
            <a:r>
              <a:rPr lang="en-GB" sz="2000" i="1" dirty="0">
                <a:solidFill>
                  <a:prstClr val="white"/>
                </a:solidFill>
                <a:latin typeface="Times New Roman" panose="02020603050405020304" pitchFamily="18" charset="0"/>
                <a:cs typeface="Times New Roman" panose="02020603050405020304" pitchFamily="18" charset="0"/>
              </a:rPr>
              <a:t>n</a:t>
            </a:r>
            <a:r>
              <a:rPr lang="en-GB" dirty="0">
                <a:solidFill>
                  <a:prstClr val="white"/>
                </a:solidFill>
              </a:rPr>
              <a:t> ways to fill this position</a:t>
            </a:r>
          </a:p>
        </p:txBody>
      </p:sp>
      <p:sp>
        <p:nvSpPr>
          <p:cNvPr id="7" name="Pentagon 6"/>
          <p:cNvSpPr/>
          <p:nvPr/>
        </p:nvSpPr>
        <p:spPr>
          <a:xfrm rot="5400000" flipV="1">
            <a:off x="8719743" y="2366167"/>
            <a:ext cx="1440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solidFill>
                  <a:prstClr val="white"/>
                </a:solidFill>
              </a:rPr>
              <a:t>2</a:t>
            </a:r>
            <a:r>
              <a:rPr lang="en-GB" dirty="0" smtClean="0">
                <a:solidFill>
                  <a:prstClr val="white"/>
                </a:solidFill>
              </a:rPr>
              <a:t> ways to fill this position</a:t>
            </a:r>
            <a:endParaRPr lang="en-GB" dirty="0">
              <a:solidFill>
                <a:prstClr val="white"/>
              </a:solidFill>
            </a:endParaRPr>
          </a:p>
        </p:txBody>
      </p:sp>
      <p:sp>
        <p:nvSpPr>
          <p:cNvPr id="8" name="Pentagon 7"/>
          <p:cNvSpPr/>
          <p:nvPr/>
        </p:nvSpPr>
        <p:spPr>
          <a:xfrm rot="5400000" flipV="1">
            <a:off x="2448925" y="2394000"/>
            <a:ext cx="1440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1 less than </a:t>
            </a:r>
            <a:r>
              <a:rPr lang="en-GB" sz="2000" i="1" dirty="0" smtClean="0">
                <a:solidFill>
                  <a:prstClr val="white"/>
                </a:solidFill>
                <a:latin typeface="Times New Roman" panose="02020603050405020304" pitchFamily="18" charset="0"/>
                <a:cs typeface="Times New Roman" panose="02020603050405020304" pitchFamily="18" charset="0"/>
              </a:rPr>
              <a:t>n</a:t>
            </a:r>
            <a:r>
              <a:rPr lang="en-GB" dirty="0" smtClean="0">
                <a:solidFill>
                  <a:prstClr val="white"/>
                </a:solidFill>
              </a:rPr>
              <a:t> ways to fill this position</a:t>
            </a:r>
            <a:endParaRPr lang="en-GB" dirty="0">
              <a:solidFill>
                <a:prstClr val="white"/>
              </a:solidFill>
            </a:endParaRPr>
          </a:p>
        </p:txBody>
      </p:sp>
      <p:sp>
        <p:nvSpPr>
          <p:cNvPr id="9" name="Pentagon 8"/>
          <p:cNvSpPr/>
          <p:nvPr/>
        </p:nvSpPr>
        <p:spPr>
          <a:xfrm rot="5400000" flipV="1">
            <a:off x="5263124" y="2393905"/>
            <a:ext cx="1440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lvl="0" algn="ctr"/>
            <a:r>
              <a:rPr lang="en-GB" dirty="0" smtClean="0">
                <a:solidFill>
                  <a:prstClr val="white"/>
                </a:solidFill>
              </a:rPr>
              <a:t>3 </a:t>
            </a:r>
            <a:r>
              <a:rPr lang="en-GB" dirty="0">
                <a:solidFill>
                  <a:prstClr val="white"/>
                </a:solidFill>
              </a:rPr>
              <a:t>less than </a:t>
            </a:r>
            <a:r>
              <a:rPr lang="en-GB" sz="2000" i="1" dirty="0">
                <a:solidFill>
                  <a:prstClr val="white"/>
                </a:solidFill>
                <a:latin typeface="Times New Roman" panose="02020603050405020304" pitchFamily="18" charset="0"/>
                <a:cs typeface="Times New Roman" panose="02020603050405020304" pitchFamily="18" charset="0"/>
              </a:rPr>
              <a:t>n</a:t>
            </a:r>
            <a:r>
              <a:rPr lang="en-GB" dirty="0">
                <a:solidFill>
                  <a:prstClr val="white"/>
                </a:solidFill>
              </a:rPr>
              <a:t> ways to fill this position</a:t>
            </a:r>
          </a:p>
        </p:txBody>
      </p:sp>
      <p:sp>
        <p:nvSpPr>
          <p:cNvPr id="10" name="Pentagon 9"/>
          <p:cNvSpPr/>
          <p:nvPr/>
        </p:nvSpPr>
        <p:spPr>
          <a:xfrm rot="16200000">
            <a:off x="7715919" y="4372057"/>
            <a:ext cx="1440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solidFill>
                  <a:prstClr val="white"/>
                </a:solidFill>
              </a:rPr>
              <a:t>3</a:t>
            </a:r>
            <a:r>
              <a:rPr lang="en-GB" dirty="0" smtClean="0">
                <a:solidFill>
                  <a:prstClr val="white"/>
                </a:solidFill>
              </a:rPr>
              <a:t> ways to fill this position</a:t>
            </a:r>
            <a:endParaRPr lang="en-GB" dirty="0">
              <a:solidFill>
                <a:prstClr val="white"/>
              </a:solidFill>
            </a:endParaRPr>
          </a:p>
        </p:txBody>
      </p:sp>
      <p:sp>
        <p:nvSpPr>
          <p:cNvPr id="11" name="Pentagon 10"/>
          <p:cNvSpPr/>
          <p:nvPr/>
        </p:nvSpPr>
        <p:spPr>
          <a:xfrm rot="16200000">
            <a:off x="9704484" y="4372057"/>
            <a:ext cx="1440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solidFill>
                  <a:prstClr val="white"/>
                </a:solidFill>
              </a:rPr>
              <a:t>1</a:t>
            </a:r>
            <a:r>
              <a:rPr lang="en-GB" dirty="0" smtClean="0">
                <a:solidFill>
                  <a:prstClr val="white"/>
                </a:solidFill>
              </a:rPr>
              <a:t> way to </a:t>
            </a:r>
          </a:p>
          <a:p>
            <a:pPr algn="ctr"/>
            <a:r>
              <a:rPr lang="en-GB" dirty="0" smtClean="0">
                <a:solidFill>
                  <a:prstClr val="white"/>
                </a:solidFill>
              </a:rPr>
              <a:t>fill this position</a:t>
            </a:r>
            <a:endParaRPr lang="en-GB" dirty="0">
              <a:solidFill>
                <a:prstClr val="white"/>
              </a:solidFill>
            </a:endParaRPr>
          </a:p>
        </p:txBody>
      </p:sp>
    </p:spTree>
    <p:extLst>
      <p:ext uri="{BB962C8B-B14F-4D97-AF65-F5344CB8AC3E}">
        <p14:creationId xmlns:p14="http://schemas.microsoft.com/office/powerpoint/2010/main" val="3230189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left)">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500"/>
                                        <p:tgtEl>
                                          <p:spTgt spid="10"/>
                                        </p:tgtEl>
                                      </p:cBhvr>
                                    </p:animEffect>
                                  </p:childTnLst>
                                </p:cTn>
                              </p:par>
                            </p:childTnLst>
                          </p:cTn>
                        </p:par>
                        <p:par>
                          <p:cTn id="33" fill="hold">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par>
                          <p:cTn id="37" fill="hold">
                            <p:stCondLst>
                              <p:cond delay="1000"/>
                            </p:stCondLst>
                            <p:childTnLst>
                              <p:par>
                                <p:cTn id="38" presetID="10" presetClass="entr" presetSubtype="0" fill="hold" grpId="0"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P spid="10"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Investigation </a:t>
            </a:r>
            <a:r>
              <a:rPr lang="en-GB" dirty="0"/>
              <a:t>s</a:t>
            </a:r>
            <a:r>
              <a:rPr lang="en-GB" dirty="0" smtClean="0"/>
              <a:t>ummary Q3 Task 2</a:t>
            </a:r>
            <a:endParaRPr lang="en-GB" dirty="0"/>
          </a:p>
        </p:txBody>
      </p:sp>
      <p:sp>
        <p:nvSpPr>
          <p:cNvPr id="3" name="Text Placeholder 2"/>
          <p:cNvSpPr>
            <a:spLocks noGrp="1"/>
          </p:cNvSpPr>
          <p:nvPr>
            <p:ph type="body" sz="quarter" idx="10"/>
          </p:nvPr>
        </p:nvSpPr>
        <p:spPr/>
        <p:txBody>
          <a:bodyPr/>
          <a:lstStyle/>
          <a:p>
            <a:pPr marL="0" lvl="0" indent="0">
              <a:buNone/>
            </a:pPr>
            <a:r>
              <a:rPr lang="en-GB" dirty="0">
                <a:solidFill>
                  <a:prstClr val="black"/>
                </a:solidFill>
              </a:rPr>
              <a:t>The number of different </a:t>
            </a:r>
            <a:r>
              <a:rPr lang="en-GB" sz="3200" i="1" dirty="0" smtClean="0">
                <a:solidFill>
                  <a:prstClr val="black"/>
                </a:solidFill>
                <a:latin typeface="Times New Roman" panose="02020603050405020304" pitchFamily="18" charset="0"/>
                <a:cs typeface="Times New Roman" panose="02020603050405020304" pitchFamily="18" charset="0"/>
              </a:rPr>
              <a:t>n</a:t>
            </a:r>
            <a:r>
              <a:rPr lang="en-GB" dirty="0" smtClean="0">
                <a:solidFill>
                  <a:prstClr val="black"/>
                </a:solidFill>
              </a:rPr>
              <a:t>-character arrangements </a:t>
            </a:r>
            <a:r>
              <a:rPr lang="en-GB" dirty="0">
                <a:solidFill>
                  <a:prstClr val="black"/>
                </a:solidFill>
              </a:rPr>
              <a:t>of </a:t>
            </a:r>
            <a:r>
              <a:rPr lang="en-GB" sz="3200" i="1" dirty="0">
                <a:solidFill>
                  <a:prstClr val="black"/>
                </a:solidFill>
                <a:latin typeface="Times New Roman" panose="02020603050405020304" pitchFamily="18" charset="0"/>
                <a:cs typeface="Times New Roman" panose="02020603050405020304" pitchFamily="18" charset="0"/>
              </a:rPr>
              <a:t>n</a:t>
            </a:r>
            <a:r>
              <a:rPr lang="en-GB" dirty="0" smtClean="0">
                <a:solidFill>
                  <a:prstClr val="black"/>
                </a:solidFill>
              </a:rPr>
              <a:t> </a:t>
            </a:r>
            <a:r>
              <a:rPr lang="en-GB" dirty="0">
                <a:solidFill>
                  <a:prstClr val="black"/>
                </a:solidFill>
              </a:rPr>
              <a:t>different characters that can be repeated is</a:t>
            </a:r>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sym typeface="Symbol"/>
              </a:rPr>
              <a:t>    </a:t>
            </a:r>
            <a:r>
              <a:rPr lang="en-GB" i="1" dirty="0" smtClean="0">
                <a:solidFill>
                  <a:prstClr val="black"/>
                </a:solidFill>
                <a:latin typeface="Times New Roman" panose="02020603050405020304" pitchFamily="18" charset="0"/>
                <a:cs typeface="Times New Roman" panose="02020603050405020304" pitchFamily="18" charset="0"/>
              </a:rPr>
              <a:t>n</a:t>
            </a:r>
            <a:r>
              <a:rPr lang="en-GB" dirty="0" smtClean="0">
                <a:sym typeface="Symbol"/>
              </a:rPr>
              <a:t>       </a:t>
            </a:r>
            <a:r>
              <a:rPr lang="en-GB" i="1" dirty="0">
                <a:solidFill>
                  <a:prstClr val="black"/>
                </a:solidFill>
                <a:latin typeface="Times New Roman" panose="02020603050405020304" pitchFamily="18" charset="0"/>
                <a:cs typeface="Times New Roman" panose="02020603050405020304" pitchFamily="18" charset="0"/>
              </a:rPr>
              <a:t>n</a:t>
            </a:r>
            <a:r>
              <a:rPr lang="en-GB" dirty="0" smtClean="0"/>
              <a:t>   </a:t>
            </a:r>
            <a:r>
              <a:rPr lang="en-GB" dirty="0" smtClean="0">
                <a:sym typeface="Symbol"/>
              </a:rPr>
              <a:t></a:t>
            </a:r>
            <a:r>
              <a:rPr lang="en-GB" dirty="0" smtClean="0"/>
              <a:t>    </a:t>
            </a:r>
            <a:r>
              <a:rPr lang="en-GB" i="1" dirty="0" smtClean="0">
                <a:solidFill>
                  <a:prstClr val="black"/>
                </a:solidFill>
                <a:latin typeface="Times New Roman" panose="02020603050405020304" pitchFamily="18" charset="0"/>
                <a:cs typeface="Times New Roman" panose="02020603050405020304" pitchFamily="18" charset="0"/>
              </a:rPr>
              <a:t>n</a:t>
            </a:r>
            <a:r>
              <a:rPr lang="en-GB" dirty="0" smtClean="0"/>
              <a:t>   </a:t>
            </a:r>
            <a:r>
              <a:rPr lang="en-GB" dirty="0" smtClean="0">
                <a:sym typeface="Symbol"/>
              </a:rPr>
              <a:t>    </a:t>
            </a:r>
            <a:r>
              <a:rPr lang="en-GB" i="1" dirty="0" smtClean="0">
                <a:solidFill>
                  <a:prstClr val="black"/>
                </a:solidFill>
                <a:latin typeface="Times New Roman" panose="02020603050405020304" pitchFamily="18" charset="0"/>
                <a:cs typeface="Times New Roman" panose="02020603050405020304" pitchFamily="18" charset="0"/>
              </a:rPr>
              <a:t>n</a:t>
            </a:r>
            <a:r>
              <a:rPr lang="en-GB" dirty="0" smtClean="0"/>
              <a:t>   </a:t>
            </a:r>
            <a:r>
              <a:rPr lang="en-GB" dirty="0">
                <a:sym typeface="Symbol"/>
              </a:rPr>
              <a:t></a:t>
            </a:r>
            <a:r>
              <a:rPr lang="en-GB" dirty="0" smtClean="0"/>
              <a:t> ... ... </a:t>
            </a:r>
            <a:r>
              <a:rPr lang="en-GB" dirty="0" smtClean="0">
                <a:sym typeface="Symbol"/>
              </a:rPr>
              <a:t></a:t>
            </a:r>
            <a:r>
              <a:rPr lang="en-GB" dirty="0" smtClean="0"/>
              <a:t>    </a:t>
            </a:r>
            <a:r>
              <a:rPr lang="en-GB" i="1" dirty="0" smtClean="0">
                <a:solidFill>
                  <a:prstClr val="black"/>
                </a:solidFill>
                <a:latin typeface="Times New Roman" panose="02020603050405020304" pitchFamily="18" charset="0"/>
                <a:cs typeface="Times New Roman" panose="02020603050405020304" pitchFamily="18" charset="0"/>
              </a:rPr>
              <a:t>n</a:t>
            </a:r>
            <a:r>
              <a:rPr lang="en-GB" dirty="0" smtClean="0"/>
              <a:t>   </a:t>
            </a:r>
            <a:r>
              <a:rPr lang="en-GB" dirty="0">
                <a:sym typeface="Symbol"/>
              </a:rPr>
              <a:t></a:t>
            </a:r>
            <a:r>
              <a:rPr lang="en-GB" dirty="0" smtClean="0"/>
              <a:t>    </a:t>
            </a:r>
            <a:r>
              <a:rPr lang="en-GB" i="1" dirty="0" smtClean="0">
                <a:solidFill>
                  <a:prstClr val="black"/>
                </a:solidFill>
                <a:latin typeface="Times New Roman" panose="02020603050405020304" pitchFamily="18" charset="0"/>
                <a:cs typeface="Times New Roman" panose="02020603050405020304" pitchFamily="18" charset="0"/>
              </a:rPr>
              <a:t>n</a:t>
            </a:r>
            <a:r>
              <a:rPr lang="en-GB" dirty="0" smtClean="0"/>
              <a:t>   </a:t>
            </a:r>
            <a:r>
              <a:rPr lang="en-GB" dirty="0" smtClean="0">
                <a:sym typeface="Symbol"/>
              </a:rPr>
              <a:t>    </a:t>
            </a:r>
            <a:r>
              <a:rPr lang="en-GB" i="1" dirty="0" smtClean="0">
                <a:solidFill>
                  <a:prstClr val="black"/>
                </a:solidFill>
                <a:latin typeface="Times New Roman" panose="02020603050405020304" pitchFamily="18" charset="0"/>
                <a:cs typeface="Times New Roman" panose="02020603050405020304" pitchFamily="18" charset="0"/>
              </a:rPr>
              <a:t>n</a:t>
            </a:r>
            <a:r>
              <a:rPr lang="en-GB" dirty="0" smtClean="0"/>
              <a:t>    </a:t>
            </a:r>
          </a:p>
        </p:txBody>
      </p:sp>
      <p:sp>
        <p:nvSpPr>
          <p:cNvPr id="4" name="Pentagon 3"/>
          <p:cNvSpPr/>
          <p:nvPr/>
        </p:nvSpPr>
        <p:spPr>
          <a:xfrm rot="16200000">
            <a:off x="195114" y="4226403"/>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i="1" dirty="0">
                <a:solidFill>
                  <a:schemeClr val="bg1"/>
                </a:solidFill>
                <a:latin typeface="Times New Roman" panose="02020603050405020304" pitchFamily="18" charset="0"/>
                <a:cs typeface="Times New Roman" panose="02020603050405020304" pitchFamily="18" charset="0"/>
              </a:rPr>
              <a:t>n</a:t>
            </a:r>
            <a:r>
              <a:rPr lang="en-GB" dirty="0" smtClean="0">
                <a:solidFill>
                  <a:schemeClr val="bg1"/>
                </a:solidFill>
              </a:rPr>
              <a:t> ways to fill this position</a:t>
            </a:r>
            <a:endParaRPr lang="en-GB" dirty="0">
              <a:solidFill>
                <a:schemeClr val="bg1"/>
              </a:solidFill>
            </a:endParaRPr>
          </a:p>
        </p:txBody>
      </p:sp>
      <p:sp>
        <p:nvSpPr>
          <p:cNvPr id="5" name="Pentagon 4"/>
          <p:cNvSpPr/>
          <p:nvPr/>
        </p:nvSpPr>
        <p:spPr>
          <a:xfrm rot="16200000">
            <a:off x="2397385" y="4226404"/>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i="1" dirty="0">
                <a:solidFill>
                  <a:schemeClr val="bg1"/>
                </a:solidFill>
                <a:latin typeface="Times New Roman" panose="02020603050405020304" pitchFamily="18" charset="0"/>
                <a:cs typeface="Times New Roman" panose="02020603050405020304" pitchFamily="18" charset="0"/>
              </a:rPr>
              <a:t>n</a:t>
            </a:r>
            <a:r>
              <a:rPr lang="en-GB" dirty="0" smtClean="0">
                <a:solidFill>
                  <a:schemeClr val="bg1"/>
                </a:solidFill>
              </a:rPr>
              <a:t> ways to fill this position</a:t>
            </a:r>
            <a:endParaRPr lang="en-GB" dirty="0">
              <a:solidFill>
                <a:schemeClr val="bg1"/>
              </a:solidFill>
            </a:endParaRPr>
          </a:p>
        </p:txBody>
      </p:sp>
      <p:sp>
        <p:nvSpPr>
          <p:cNvPr id="7" name="Pentagon 6"/>
          <p:cNvSpPr/>
          <p:nvPr/>
        </p:nvSpPr>
        <p:spPr>
          <a:xfrm rot="5400000" flipV="1">
            <a:off x="6669597" y="2437860"/>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i="1" dirty="0">
                <a:solidFill>
                  <a:schemeClr val="bg1"/>
                </a:solidFill>
                <a:latin typeface="Times New Roman" panose="02020603050405020304" pitchFamily="18" charset="0"/>
                <a:cs typeface="Times New Roman" panose="02020603050405020304" pitchFamily="18" charset="0"/>
              </a:rPr>
              <a:t>n</a:t>
            </a:r>
            <a:r>
              <a:rPr lang="en-GB" dirty="0" smtClean="0">
                <a:solidFill>
                  <a:schemeClr val="bg1"/>
                </a:solidFill>
              </a:rPr>
              <a:t> ways to fill this position</a:t>
            </a:r>
            <a:endParaRPr lang="en-GB" dirty="0">
              <a:solidFill>
                <a:schemeClr val="bg1"/>
              </a:solidFill>
            </a:endParaRPr>
          </a:p>
        </p:txBody>
      </p:sp>
      <p:sp>
        <p:nvSpPr>
          <p:cNvPr id="8" name="Pentagon 7"/>
          <p:cNvSpPr/>
          <p:nvPr/>
        </p:nvSpPr>
        <p:spPr>
          <a:xfrm rot="5400000" flipV="1">
            <a:off x="1372456" y="243947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i="1" dirty="0">
                <a:solidFill>
                  <a:schemeClr val="bg1"/>
                </a:solidFill>
                <a:latin typeface="Times New Roman" panose="02020603050405020304" pitchFamily="18" charset="0"/>
                <a:cs typeface="Times New Roman" panose="02020603050405020304" pitchFamily="18" charset="0"/>
              </a:rPr>
              <a:t>n</a:t>
            </a:r>
            <a:r>
              <a:rPr lang="en-GB" dirty="0" smtClean="0">
                <a:solidFill>
                  <a:schemeClr val="bg1"/>
                </a:solidFill>
              </a:rPr>
              <a:t> ways to fill this position</a:t>
            </a:r>
            <a:endParaRPr lang="en-GB" dirty="0">
              <a:solidFill>
                <a:schemeClr val="bg1"/>
              </a:solidFill>
            </a:endParaRPr>
          </a:p>
        </p:txBody>
      </p:sp>
      <p:sp>
        <p:nvSpPr>
          <p:cNvPr id="9" name="Pentagon 8"/>
          <p:cNvSpPr/>
          <p:nvPr/>
        </p:nvSpPr>
        <p:spPr>
          <a:xfrm rot="5400000" flipV="1">
            <a:off x="3484280" y="243947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i="1" dirty="0">
                <a:solidFill>
                  <a:schemeClr val="bg1"/>
                </a:solidFill>
                <a:latin typeface="Times New Roman" panose="02020603050405020304" pitchFamily="18" charset="0"/>
                <a:cs typeface="Times New Roman" panose="02020603050405020304" pitchFamily="18" charset="0"/>
              </a:rPr>
              <a:t>n</a:t>
            </a:r>
            <a:r>
              <a:rPr lang="en-GB" dirty="0" smtClean="0">
                <a:solidFill>
                  <a:schemeClr val="bg1"/>
                </a:solidFill>
              </a:rPr>
              <a:t> ways to fill this position</a:t>
            </a:r>
            <a:endParaRPr lang="en-GB" dirty="0">
              <a:solidFill>
                <a:schemeClr val="bg1"/>
              </a:solidFill>
            </a:endParaRPr>
          </a:p>
        </p:txBody>
      </p:sp>
      <p:sp>
        <p:nvSpPr>
          <p:cNvPr id="10" name="Pentagon 9"/>
          <p:cNvSpPr/>
          <p:nvPr/>
        </p:nvSpPr>
        <p:spPr>
          <a:xfrm rot="16200000">
            <a:off x="5594428" y="424811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i="1" dirty="0">
                <a:solidFill>
                  <a:schemeClr val="bg1"/>
                </a:solidFill>
                <a:latin typeface="Times New Roman" panose="02020603050405020304" pitchFamily="18" charset="0"/>
                <a:cs typeface="Times New Roman" panose="02020603050405020304" pitchFamily="18" charset="0"/>
              </a:rPr>
              <a:t>n</a:t>
            </a:r>
            <a:r>
              <a:rPr lang="en-GB" dirty="0" smtClean="0">
                <a:solidFill>
                  <a:schemeClr val="bg1"/>
                </a:solidFill>
              </a:rPr>
              <a:t> ways to fill this position</a:t>
            </a:r>
            <a:endParaRPr lang="en-GB" dirty="0">
              <a:solidFill>
                <a:schemeClr val="bg1"/>
              </a:solidFill>
            </a:endParaRPr>
          </a:p>
        </p:txBody>
      </p:sp>
      <p:sp>
        <p:nvSpPr>
          <p:cNvPr id="11" name="Pentagon 10"/>
          <p:cNvSpPr/>
          <p:nvPr/>
        </p:nvSpPr>
        <p:spPr>
          <a:xfrm rot="16200000">
            <a:off x="7724674" y="424811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i="1" dirty="0">
                <a:solidFill>
                  <a:schemeClr val="bg1"/>
                </a:solidFill>
                <a:latin typeface="Times New Roman" panose="02020603050405020304" pitchFamily="18" charset="0"/>
                <a:cs typeface="Times New Roman" panose="02020603050405020304" pitchFamily="18" charset="0"/>
              </a:rPr>
              <a:t>n</a:t>
            </a:r>
            <a:r>
              <a:rPr lang="en-GB" dirty="0" smtClean="0">
                <a:solidFill>
                  <a:schemeClr val="bg1"/>
                </a:solidFill>
              </a:rPr>
              <a:t> ways to fill this position</a:t>
            </a:r>
            <a:endParaRPr lang="en-GB" dirty="0">
              <a:solidFill>
                <a:schemeClr val="bg1"/>
              </a:solidFill>
            </a:endParaRPr>
          </a:p>
        </p:txBody>
      </p:sp>
      <p:sp>
        <p:nvSpPr>
          <p:cNvPr id="12" name="Rectangle 11"/>
          <p:cNvSpPr/>
          <p:nvPr/>
        </p:nvSpPr>
        <p:spPr>
          <a:xfrm>
            <a:off x="9467107" y="3669328"/>
            <a:ext cx="1744388" cy="523220"/>
          </a:xfrm>
          <a:prstGeom prst="rect">
            <a:avLst/>
          </a:prstGeom>
        </p:spPr>
        <p:txBody>
          <a:bodyPr wrap="none">
            <a:spAutoFit/>
          </a:bodyPr>
          <a:lstStyle/>
          <a:p>
            <a:r>
              <a:rPr lang="en-GB" sz="2800" dirty="0">
                <a:solidFill>
                  <a:prstClr val="black"/>
                </a:solidFill>
                <a:latin typeface="Arial" panose="020B0604020202020204" pitchFamily="34" charset="0"/>
                <a:cs typeface="Arial" panose="020B0604020202020204" pitchFamily="34" charset="0"/>
              </a:rPr>
              <a:t>= </a:t>
            </a:r>
            <a:r>
              <a:rPr lang="en-GB" sz="2800" i="1" dirty="0" err="1" smtClean="0">
                <a:solidFill>
                  <a:prstClr val="black"/>
                </a:solidFill>
                <a:latin typeface="Times New Roman" panose="02020603050405020304" pitchFamily="18" charset="0"/>
                <a:cs typeface="Times New Roman" panose="02020603050405020304" pitchFamily="18" charset="0"/>
              </a:rPr>
              <a:t>n</a:t>
            </a:r>
            <a:r>
              <a:rPr lang="en-GB" sz="2800" i="1" baseline="30000" dirty="0" err="1" smtClean="0">
                <a:solidFill>
                  <a:prstClr val="black"/>
                </a:solidFill>
                <a:latin typeface="Times New Roman" panose="02020603050405020304" pitchFamily="18" charset="0"/>
                <a:cs typeface="Times New Roman" panose="02020603050405020304" pitchFamily="18" charset="0"/>
              </a:rPr>
              <a:t>n</a:t>
            </a:r>
            <a:r>
              <a:rPr lang="en-GB" sz="2800" baseline="30000" dirty="0" smtClean="0">
                <a:solidFill>
                  <a:prstClr val="black"/>
                </a:solidFill>
                <a:latin typeface="Arial" panose="020B0604020202020204" pitchFamily="34" charset="0"/>
                <a:cs typeface="Arial" panose="020B0604020202020204" pitchFamily="34" charset="0"/>
              </a:rPr>
              <a:t>  </a:t>
            </a:r>
            <a:r>
              <a:rPr lang="en-GB" sz="2800" dirty="0" smtClean="0">
                <a:solidFill>
                  <a:prstClr val="black"/>
                </a:solidFill>
                <a:latin typeface="Arial" panose="020B0604020202020204" pitchFamily="34" charset="0"/>
                <a:cs typeface="Arial" panose="020B0604020202020204" pitchFamily="34" charset="0"/>
              </a:rPr>
              <a:t>ways</a:t>
            </a:r>
            <a:endParaRPr lang="en-GB" dirty="0">
              <a:solidFill>
                <a:prstClr val="black"/>
              </a:solidFill>
            </a:endParaRPr>
          </a:p>
        </p:txBody>
      </p:sp>
    </p:spTree>
    <p:extLst>
      <p:ext uri="{BB962C8B-B14F-4D97-AF65-F5344CB8AC3E}">
        <p14:creationId xmlns:p14="http://schemas.microsoft.com/office/powerpoint/2010/main" val="6816316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left)">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fade">
                                      <p:cBhvr>
                                        <p:cTn id="36" dur="500"/>
                                        <p:tgtEl>
                                          <p:spTgt spid="11"/>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animBg="1"/>
      <p:bldP spid="9" grpId="0" animBg="1"/>
      <p:bldP spid="10" grpId="0" animBg="1"/>
      <p:bldP spid="11" grpId="0" animBg="1"/>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Arrangements using all objects</a:t>
            </a:r>
            <a:endParaRPr lang="en-GB" sz="3200" dirty="0"/>
          </a:p>
        </p:txBody>
      </p:sp>
      <p:sp>
        <p:nvSpPr>
          <p:cNvPr id="3" name="Text Placeholder 2"/>
          <p:cNvSpPr>
            <a:spLocks noGrp="1"/>
          </p:cNvSpPr>
          <p:nvPr>
            <p:ph type="body" sz="quarter" idx="10"/>
          </p:nvPr>
        </p:nvSpPr>
        <p:spPr/>
        <p:txBody>
          <a:bodyPr/>
          <a:lstStyle/>
          <a:p>
            <a:pPr marL="0" indent="0">
              <a:buNone/>
            </a:pPr>
            <a:r>
              <a:rPr lang="en-GB" dirty="0" smtClean="0"/>
              <a:t>For </a:t>
            </a:r>
            <a:r>
              <a:rPr lang="en-GB" sz="3200" i="1" dirty="0">
                <a:latin typeface="Times New Roman" panose="02020603050405020304" pitchFamily="18" charset="0"/>
                <a:cs typeface="Times New Roman" panose="02020603050405020304" pitchFamily="18" charset="0"/>
              </a:rPr>
              <a:t>n </a:t>
            </a:r>
            <a:r>
              <a:rPr lang="en-GB" dirty="0" smtClean="0"/>
              <a:t>objects:</a:t>
            </a:r>
          </a:p>
          <a:p>
            <a:pPr marL="0" indent="0">
              <a:buNone/>
            </a:pPr>
            <a:r>
              <a:rPr lang="en-GB" dirty="0" smtClean="0"/>
              <a:t>When repeats of all objects are allowed there are</a:t>
            </a:r>
            <a:endParaRPr lang="en-GB" sz="3200" dirty="0" smtClean="0">
              <a:latin typeface="Times New Roman" panose="02020603050405020304" pitchFamily="18" charset="0"/>
              <a:cs typeface="Times New Roman" panose="02020603050405020304" pitchFamily="18" charset="0"/>
            </a:endParaRPr>
          </a:p>
          <a:p>
            <a:pPr marL="0" indent="0">
              <a:buNone/>
            </a:pPr>
            <a:r>
              <a:rPr lang="en-GB" dirty="0"/>
              <a:t>p</a:t>
            </a:r>
            <a:r>
              <a:rPr lang="en-GB" dirty="0" smtClean="0"/>
              <a:t>ossible arrangements of length </a:t>
            </a:r>
            <a:r>
              <a:rPr lang="en-GB" sz="3200" i="1" dirty="0">
                <a:latin typeface="Times New Roman" panose="02020603050405020304" pitchFamily="18" charset="0"/>
                <a:cs typeface="Times New Roman" panose="02020603050405020304" pitchFamily="18" charset="0"/>
              </a:rPr>
              <a:t>n</a:t>
            </a:r>
            <a:r>
              <a:rPr lang="en-GB" dirty="0" smtClean="0"/>
              <a:t>.</a:t>
            </a:r>
          </a:p>
          <a:p>
            <a:pPr marL="0" indent="0">
              <a:buNone/>
            </a:pPr>
            <a:endParaRPr lang="en-GB" dirty="0" smtClean="0"/>
          </a:p>
          <a:p>
            <a:pPr marL="0" indent="0">
              <a:buNone/>
            </a:pPr>
            <a:r>
              <a:rPr lang="en-GB" dirty="0" smtClean="0"/>
              <a:t>When repeats are not allowed, there are</a:t>
            </a:r>
          </a:p>
          <a:p>
            <a:pPr marL="0" lvl="0" indent="0">
              <a:buNone/>
            </a:pPr>
            <a:r>
              <a:rPr lang="en-GB" dirty="0" smtClean="0"/>
              <a:t>	</a:t>
            </a:r>
            <a:r>
              <a:rPr lang="en-GB" sz="3200" i="1" dirty="0" smtClean="0">
                <a:solidFill>
                  <a:prstClr val="black"/>
                </a:solidFill>
                <a:latin typeface="Times New Roman" panose="02020603050405020304" pitchFamily="18" charset="0"/>
                <a:cs typeface="Times New Roman" panose="02020603050405020304" pitchFamily="18" charset="0"/>
              </a:rPr>
              <a:t>n  </a:t>
            </a:r>
            <a:r>
              <a:rPr lang="en-GB" sz="3200" dirty="0" smtClean="0">
                <a:solidFill>
                  <a:prstClr val="black"/>
                </a:solidFill>
                <a:latin typeface="Times New Roman" panose="02020603050405020304" pitchFamily="18" charset="0"/>
                <a:cs typeface="Times New Roman" panose="02020603050405020304" pitchFamily="18" charset="0"/>
                <a:sym typeface="Symbol"/>
              </a:rPr>
              <a:t></a:t>
            </a:r>
            <a:r>
              <a:rPr lang="en-GB" dirty="0" smtClean="0">
                <a:solidFill>
                  <a:prstClr val="black"/>
                </a:solidFill>
              </a:rPr>
              <a:t> (</a:t>
            </a:r>
            <a:r>
              <a:rPr lang="en-GB" sz="3200" i="1" dirty="0" smtClean="0">
                <a:latin typeface="Times New Roman" panose="02020603050405020304" pitchFamily="18" charset="0"/>
                <a:cs typeface="Times New Roman" panose="02020603050405020304" pitchFamily="18" charset="0"/>
              </a:rPr>
              <a:t>n</a:t>
            </a:r>
            <a:r>
              <a:rPr lang="en-GB" i="1" dirty="0">
                <a:latin typeface="Times New Roman" panose="02020603050405020304" pitchFamily="18" charset="0"/>
                <a:cs typeface="Times New Roman" panose="02020603050405020304" pitchFamily="18" charset="0"/>
              </a:rPr>
              <a:t> </a:t>
            </a:r>
            <a:r>
              <a:rPr lang="en-GB" dirty="0" smtClean="0"/>
              <a:t>– 1) </a:t>
            </a:r>
            <a:r>
              <a:rPr lang="en-GB" dirty="0" smtClean="0">
                <a:solidFill>
                  <a:prstClr val="black"/>
                </a:solidFill>
                <a:latin typeface="Times New Roman" panose="02020603050405020304" pitchFamily="18" charset="0"/>
                <a:cs typeface="Times New Roman" panose="02020603050405020304" pitchFamily="18" charset="0"/>
                <a:sym typeface="Symbol"/>
              </a:rPr>
              <a:t></a:t>
            </a:r>
            <a:r>
              <a:rPr lang="en-GB" i="1" dirty="0" smtClean="0">
                <a:latin typeface="Times New Roman" panose="02020603050405020304" pitchFamily="18" charset="0"/>
                <a:cs typeface="Times New Roman" panose="02020603050405020304" pitchFamily="18" charset="0"/>
              </a:rPr>
              <a:t> </a:t>
            </a:r>
            <a:r>
              <a:rPr lang="en-GB" dirty="0">
                <a:solidFill>
                  <a:prstClr val="black"/>
                </a:solidFill>
              </a:rPr>
              <a:t>(</a:t>
            </a:r>
            <a:r>
              <a:rPr lang="en-GB" sz="3200" i="1" dirty="0">
                <a:latin typeface="Times New Roman" panose="02020603050405020304" pitchFamily="18" charset="0"/>
                <a:cs typeface="Times New Roman" panose="02020603050405020304" pitchFamily="18" charset="0"/>
              </a:rPr>
              <a:t>n</a:t>
            </a:r>
            <a:r>
              <a:rPr lang="en-GB" i="1" dirty="0">
                <a:latin typeface="Times New Roman" panose="02020603050405020304" pitchFamily="18" charset="0"/>
                <a:cs typeface="Times New Roman" panose="02020603050405020304" pitchFamily="18" charset="0"/>
              </a:rPr>
              <a:t> </a:t>
            </a:r>
            <a:r>
              <a:rPr lang="en-GB" dirty="0"/>
              <a:t>– </a:t>
            </a:r>
            <a:r>
              <a:rPr lang="en-GB" dirty="0" smtClean="0"/>
              <a:t>2)</a:t>
            </a:r>
            <a:r>
              <a:rPr lang="en-GB" i="1" dirty="0" smtClean="0">
                <a:latin typeface="Times New Roman" panose="02020603050405020304" pitchFamily="18" charset="0"/>
                <a:cs typeface="Times New Roman" panose="02020603050405020304" pitchFamily="18" charset="0"/>
              </a:rPr>
              <a:t> </a:t>
            </a:r>
            <a:r>
              <a:rPr lang="en-GB" dirty="0" smtClean="0">
                <a:solidFill>
                  <a:prstClr val="black"/>
                </a:solidFill>
                <a:latin typeface="Times New Roman" panose="02020603050405020304" pitchFamily="18" charset="0"/>
                <a:cs typeface="Times New Roman" panose="02020603050405020304" pitchFamily="18" charset="0"/>
                <a:sym typeface="Symbol"/>
              </a:rPr>
              <a:t></a:t>
            </a:r>
            <a:r>
              <a:rPr lang="en-GB" i="1" dirty="0" smtClean="0">
                <a:latin typeface="Times New Roman" panose="02020603050405020304" pitchFamily="18" charset="0"/>
                <a:cs typeface="Times New Roman" panose="02020603050405020304" pitchFamily="18" charset="0"/>
              </a:rPr>
              <a:t> </a:t>
            </a:r>
            <a:r>
              <a:rPr lang="en-GB" dirty="0">
                <a:solidFill>
                  <a:prstClr val="black"/>
                </a:solidFill>
              </a:rPr>
              <a:t>(</a:t>
            </a:r>
            <a:r>
              <a:rPr lang="en-GB" sz="3200" i="1" dirty="0">
                <a:latin typeface="Times New Roman" panose="02020603050405020304" pitchFamily="18" charset="0"/>
                <a:cs typeface="Times New Roman" panose="02020603050405020304" pitchFamily="18" charset="0"/>
              </a:rPr>
              <a:t>n</a:t>
            </a:r>
            <a:r>
              <a:rPr lang="en-GB" i="1" dirty="0">
                <a:latin typeface="Times New Roman" panose="02020603050405020304" pitchFamily="18" charset="0"/>
                <a:cs typeface="Times New Roman" panose="02020603050405020304" pitchFamily="18" charset="0"/>
              </a:rPr>
              <a:t> </a:t>
            </a:r>
            <a:r>
              <a:rPr lang="en-GB" dirty="0"/>
              <a:t>– </a:t>
            </a:r>
            <a:r>
              <a:rPr lang="en-GB" dirty="0" smtClean="0"/>
              <a:t>3)</a:t>
            </a:r>
            <a:r>
              <a:rPr lang="en-GB" i="1" dirty="0" smtClean="0">
                <a:latin typeface="Times New Roman" panose="02020603050405020304" pitchFamily="18" charset="0"/>
                <a:cs typeface="Times New Roman" panose="02020603050405020304" pitchFamily="18" charset="0"/>
              </a:rPr>
              <a:t>  </a:t>
            </a:r>
            <a:r>
              <a:rPr lang="en-GB" dirty="0" smtClean="0">
                <a:solidFill>
                  <a:prstClr val="black"/>
                </a:solidFill>
                <a:latin typeface="Times New Roman" panose="02020603050405020304" pitchFamily="18" charset="0"/>
                <a:cs typeface="Times New Roman" panose="02020603050405020304" pitchFamily="18" charset="0"/>
                <a:sym typeface="Symbol"/>
              </a:rPr>
              <a:t> ... ... </a:t>
            </a:r>
            <a:r>
              <a:rPr lang="en-GB" dirty="0" smtClean="0">
                <a:solidFill>
                  <a:prstClr val="black"/>
                </a:solidFill>
                <a:sym typeface="Symbol"/>
              </a:rPr>
              <a:t> 3 </a:t>
            </a:r>
            <a:r>
              <a:rPr lang="en-GB" dirty="0" smtClean="0">
                <a:solidFill>
                  <a:prstClr val="black"/>
                </a:solidFill>
                <a:latin typeface="Times New Roman" panose="02020603050405020304" pitchFamily="18" charset="0"/>
                <a:cs typeface="Times New Roman" panose="02020603050405020304" pitchFamily="18" charset="0"/>
                <a:sym typeface="Symbol"/>
              </a:rPr>
              <a:t> </a:t>
            </a:r>
            <a:r>
              <a:rPr lang="en-GB" dirty="0" smtClean="0">
                <a:solidFill>
                  <a:prstClr val="black"/>
                </a:solidFill>
                <a:sym typeface="Symbol"/>
              </a:rPr>
              <a:t>2</a:t>
            </a:r>
            <a:r>
              <a:rPr lang="en-GB" dirty="0" smtClean="0">
                <a:solidFill>
                  <a:prstClr val="black"/>
                </a:solidFill>
                <a:latin typeface="Times New Roman" panose="02020603050405020304" pitchFamily="18" charset="0"/>
                <a:cs typeface="Times New Roman" panose="02020603050405020304" pitchFamily="18" charset="0"/>
                <a:sym typeface="Symbol"/>
              </a:rPr>
              <a:t> </a:t>
            </a:r>
            <a:r>
              <a:rPr lang="en-GB" i="1" dirty="0" smtClean="0">
                <a:latin typeface="Times New Roman" panose="02020603050405020304" pitchFamily="18" charset="0"/>
                <a:cs typeface="Times New Roman" panose="02020603050405020304" pitchFamily="18" charset="0"/>
              </a:rPr>
              <a:t> </a:t>
            </a:r>
            <a:r>
              <a:rPr lang="en-GB" dirty="0" smtClean="0"/>
              <a:t>1</a:t>
            </a:r>
            <a:r>
              <a:rPr lang="en-GB" i="1" dirty="0" smtClean="0">
                <a:latin typeface="Times New Roman" panose="02020603050405020304" pitchFamily="18" charset="0"/>
                <a:cs typeface="Times New Roman" panose="02020603050405020304" pitchFamily="18" charset="0"/>
              </a:rPr>
              <a:t> </a:t>
            </a:r>
          </a:p>
          <a:p>
            <a:pPr marL="0" indent="0">
              <a:buNone/>
            </a:pPr>
            <a:r>
              <a:rPr lang="en-GB" dirty="0"/>
              <a:t>possible arrangements of length </a:t>
            </a:r>
            <a:r>
              <a:rPr lang="en-GB" sz="3200" i="1" dirty="0">
                <a:latin typeface="Times New Roman" panose="02020603050405020304" pitchFamily="18" charset="0"/>
                <a:cs typeface="Times New Roman" panose="02020603050405020304" pitchFamily="18" charset="0"/>
              </a:rPr>
              <a:t>n</a:t>
            </a:r>
            <a:r>
              <a:rPr lang="en-GB" dirty="0"/>
              <a:t>.</a:t>
            </a:r>
          </a:p>
          <a:p>
            <a:pPr marL="0" indent="0">
              <a:buNone/>
            </a:pPr>
            <a:endParaRPr lang="en-GB" dirty="0" smtClean="0"/>
          </a:p>
          <a:p>
            <a:pPr marL="0" indent="0" algn="ctr">
              <a:buNone/>
            </a:pPr>
            <a:r>
              <a:rPr lang="en-GB" dirty="0" smtClean="0">
                <a:solidFill>
                  <a:srgbClr val="E21951"/>
                </a:solidFill>
              </a:rPr>
              <a:t>We write this expression as </a:t>
            </a:r>
            <a:r>
              <a:rPr lang="en-GB" sz="3200" i="1" dirty="0" smtClean="0">
                <a:solidFill>
                  <a:srgbClr val="E21951"/>
                </a:solidFill>
                <a:latin typeface="Times New Roman" panose="02020603050405020304" pitchFamily="18" charset="0"/>
                <a:cs typeface="Times New Roman" panose="02020603050405020304" pitchFamily="18" charset="0"/>
              </a:rPr>
              <a:t>n</a:t>
            </a:r>
            <a:r>
              <a:rPr lang="en-GB" sz="3200" dirty="0" smtClean="0">
                <a:solidFill>
                  <a:srgbClr val="E21951"/>
                </a:solidFill>
                <a:latin typeface="Times New Roman" panose="02020603050405020304" pitchFamily="18" charset="0"/>
                <a:cs typeface="Times New Roman" panose="02020603050405020304" pitchFamily="18" charset="0"/>
              </a:rPr>
              <a:t>!</a:t>
            </a:r>
            <a:r>
              <a:rPr lang="en-GB" sz="3200" i="1" dirty="0" smtClean="0">
                <a:solidFill>
                  <a:srgbClr val="E21951"/>
                </a:solidFill>
                <a:latin typeface="Times New Roman" panose="02020603050405020304" pitchFamily="18" charset="0"/>
                <a:cs typeface="Times New Roman" panose="02020603050405020304" pitchFamily="18" charset="0"/>
              </a:rPr>
              <a:t> </a:t>
            </a:r>
            <a:r>
              <a:rPr lang="en-GB" dirty="0" smtClean="0">
                <a:solidFill>
                  <a:srgbClr val="E21951"/>
                </a:solidFill>
              </a:rPr>
              <a:t>and we say ‘</a:t>
            </a:r>
            <a:r>
              <a:rPr lang="en-GB" sz="3200" i="1" dirty="0" smtClean="0">
                <a:solidFill>
                  <a:srgbClr val="E21951"/>
                </a:solidFill>
                <a:latin typeface="Times New Roman" panose="02020603050405020304" pitchFamily="18" charset="0"/>
                <a:cs typeface="Times New Roman" panose="02020603050405020304" pitchFamily="18" charset="0"/>
              </a:rPr>
              <a:t>n</a:t>
            </a:r>
            <a:r>
              <a:rPr lang="en-GB" dirty="0" smtClean="0">
                <a:solidFill>
                  <a:srgbClr val="E21951"/>
                </a:solidFill>
              </a:rPr>
              <a:t> factorial’.</a:t>
            </a:r>
            <a:endParaRPr lang="en-GB" sz="3200" dirty="0" smtClean="0">
              <a:solidFill>
                <a:srgbClr val="E21951"/>
              </a:solidFill>
              <a:latin typeface="Times New Roman" panose="02020603050405020304" pitchFamily="18" charset="0"/>
              <a:cs typeface="Times New Roman" panose="02020603050405020304" pitchFamily="18" charset="0"/>
            </a:endParaRPr>
          </a:p>
          <a:p>
            <a:pPr marL="0" indent="0">
              <a:buNone/>
            </a:pPr>
            <a:endParaRPr lang="en-GB" sz="3200" dirty="0"/>
          </a:p>
        </p:txBody>
      </p:sp>
      <p:sp>
        <p:nvSpPr>
          <p:cNvPr id="4" name="Rectangle 3"/>
          <p:cNvSpPr/>
          <p:nvPr/>
        </p:nvSpPr>
        <p:spPr>
          <a:xfrm>
            <a:off x="8782580" y="3994286"/>
            <a:ext cx="960519" cy="535531"/>
          </a:xfrm>
          <a:prstGeom prst="rect">
            <a:avLst/>
          </a:prstGeom>
        </p:spPr>
        <p:txBody>
          <a:bodyPr wrap="none">
            <a:spAutoFit/>
          </a:bodyPr>
          <a:lstStyle/>
          <a:p>
            <a:pPr lvl="0">
              <a:lnSpc>
                <a:spcPct val="90000"/>
              </a:lnSpc>
              <a:spcBef>
                <a:spcPts val="1000"/>
              </a:spcBef>
            </a:pPr>
            <a:r>
              <a:rPr lang="en-GB" sz="2800" i="1" dirty="0">
                <a:solidFill>
                  <a:srgbClr val="E21951"/>
                </a:solidFill>
                <a:latin typeface="Times New Roman" panose="02020603050405020304" pitchFamily="18" charset="0"/>
                <a:cs typeface="Times New Roman" panose="02020603050405020304" pitchFamily="18" charset="0"/>
              </a:rPr>
              <a:t>= </a:t>
            </a:r>
            <a:r>
              <a:rPr lang="en-GB" sz="3200" i="1" dirty="0">
                <a:solidFill>
                  <a:srgbClr val="E21951"/>
                </a:solidFill>
                <a:latin typeface="Times New Roman" panose="02020603050405020304" pitchFamily="18" charset="0"/>
                <a:cs typeface="Times New Roman" panose="02020603050405020304" pitchFamily="18" charset="0"/>
              </a:rPr>
              <a:t>n</a:t>
            </a:r>
            <a:r>
              <a:rPr lang="en-GB" sz="3200" dirty="0">
                <a:solidFill>
                  <a:srgbClr val="E21951"/>
                </a:solidFill>
                <a:latin typeface="Times New Roman" panose="02020603050405020304" pitchFamily="18" charset="0"/>
                <a:cs typeface="Times New Roman" panose="02020603050405020304" pitchFamily="18" charset="0"/>
              </a:rPr>
              <a:t>!</a:t>
            </a:r>
            <a:r>
              <a:rPr lang="en-GB" sz="3200" i="1" dirty="0">
                <a:solidFill>
                  <a:srgbClr val="E21951"/>
                </a:solidFill>
                <a:latin typeface="Times New Roman" panose="02020603050405020304" pitchFamily="18" charset="0"/>
                <a:cs typeface="Times New Roman" panose="02020603050405020304" pitchFamily="18" charset="0"/>
              </a:rPr>
              <a:t> </a:t>
            </a:r>
            <a:endParaRPr lang="en-GB" sz="3200" dirty="0">
              <a:solidFill>
                <a:srgbClr val="E21951"/>
              </a:solidFill>
              <a:latin typeface="Arial" panose="020B0604020202020204" pitchFamily="34" charset="0"/>
              <a:cs typeface="Arial" panose="020B0604020202020204" pitchFamily="34" charset="0"/>
            </a:endParaRPr>
          </a:p>
        </p:txBody>
      </p:sp>
      <p:sp>
        <p:nvSpPr>
          <p:cNvPr id="5" name="Rectangle 4"/>
          <p:cNvSpPr/>
          <p:nvPr/>
        </p:nvSpPr>
        <p:spPr>
          <a:xfrm>
            <a:off x="8271822" y="1766144"/>
            <a:ext cx="595035" cy="584775"/>
          </a:xfrm>
          <a:prstGeom prst="rect">
            <a:avLst/>
          </a:prstGeom>
        </p:spPr>
        <p:txBody>
          <a:bodyPr wrap="none">
            <a:spAutoFit/>
          </a:bodyPr>
          <a:lstStyle/>
          <a:p>
            <a:r>
              <a:rPr lang="en-GB" sz="3200" i="1" dirty="0" err="1">
                <a:solidFill>
                  <a:prstClr val="black"/>
                </a:solidFill>
                <a:latin typeface="Times New Roman" panose="02020603050405020304" pitchFamily="18" charset="0"/>
                <a:cs typeface="Times New Roman" panose="02020603050405020304" pitchFamily="18" charset="0"/>
              </a:rPr>
              <a:t>n</a:t>
            </a:r>
            <a:r>
              <a:rPr lang="en-GB" sz="3200" i="1" baseline="30000" dirty="0" err="1">
                <a:solidFill>
                  <a:prstClr val="black"/>
                </a:solidFill>
                <a:latin typeface="Times New Roman" panose="02020603050405020304" pitchFamily="18" charset="0"/>
                <a:cs typeface="Times New Roman" panose="02020603050405020304" pitchFamily="18" charset="0"/>
              </a:rPr>
              <a:t>n</a:t>
            </a:r>
            <a:r>
              <a:rPr lang="en-GB" sz="3200" i="1" baseline="30000" dirty="0">
                <a:solidFill>
                  <a:prstClr val="black"/>
                </a:solidFill>
                <a:latin typeface="Times New Roman" panose="02020603050405020304" pitchFamily="18" charset="0"/>
                <a:cs typeface="Times New Roman" panose="02020603050405020304" pitchFamily="18" charset="0"/>
              </a:rPr>
              <a:t> </a:t>
            </a:r>
            <a:endParaRPr lang="en-GB" dirty="0"/>
          </a:p>
        </p:txBody>
      </p:sp>
      <p:sp>
        <p:nvSpPr>
          <p:cNvPr id="7" name="Rectangle 6"/>
          <p:cNvSpPr/>
          <p:nvPr/>
        </p:nvSpPr>
        <p:spPr>
          <a:xfrm>
            <a:off x="8215454" y="1596867"/>
            <a:ext cx="607859"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endParaRPr>
          </a:p>
        </p:txBody>
      </p:sp>
      <p:sp>
        <p:nvSpPr>
          <p:cNvPr id="8" name="Rectangle 7"/>
          <p:cNvSpPr/>
          <p:nvPr/>
        </p:nvSpPr>
        <p:spPr>
          <a:xfrm>
            <a:off x="5789258" y="3820110"/>
            <a:ext cx="607859" cy="923330"/>
          </a:xfrm>
          <a:prstGeom prst="rect">
            <a:avLst/>
          </a:prstGeom>
          <a:noFill/>
        </p:spPr>
        <p:txBody>
          <a:bodyPr wrap="none" lIns="91440" tIns="45720" rIns="91440" bIns="45720">
            <a:spAutoFit/>
          </a:bodyPr>
          <a:lstStyle/>
          <a:p>
            <a:pPr algn="ctr"/>
            <a:r>
              <a:rPr 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rPr>
              <a:t>?</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47258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0" nodeType="clickEffect">
                                  <p:stCondLst>
                                    <p:cond delay="0"/>
                                  </p:stCondLst>
                                  <p:childTnLst>
                                    <p:animEffect transition="out" filter="fade">
                                      <p:cBhvr>
                                        <p:cTn id="6" dur="500"/>
                                        <p:tgtEl>
                                          <p:spTgt spid="7"/>
                                        </p:tgtEl>
                                      </p:cBhvr>
                                    </p:animEffect>
                                    <p:anim calcmode="lin" valueType="num">
                                      <p:cBhvr>
                                        <p:cTn id="7" dur="5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500"/>
                                        <p:tgtEl>
                                          <p:spTgt spid="7"/>
                                        </p:tgtEl>
                                        <p:attrNameLst>
                                          <p:attrName>ppt_h</p:attrName>
                                        </p:attrNameLst>
                                      </p:cBhvr>
                                      <p:tavLst>
                                        <p:tav tm="0">
                                          <p:val>
                                            <p:strVal val="ppt_h"/>
                                          </p:val>
                                        </p:tav>
                                        <p:tav tm="100000">
                                          <p:val>
                                            <p:strVal val="ppt_h"/>
                                          </p:val>
                                        </p:tav>
                                      </p:tavLst>
                                    </p:anim>
                                    <p:set>
                                      <p:cBhvr>
                                        <p:cTn id="9" dur="1" fill="hold">
                                          <p:stCondLst>
                                            <p:cond delay="499"/>
                                          </p:stCondLst>
                                        </p:cTn>
                                        <p:tgtEl>
                                          <p:spTgt spid="7"/>
                                        </p:tgtEl>
                                        <p:attrNameLst>
                                          <p:attrName>style.visibility</p:attrName>
                                        </p:attrNameLst>
                                      </p:cBhvr>
                                      <p:to>
                                        <p:strVal val="hidden"/>
                                      </p:to>
                                    </p:set>
                                  </p:childTnLst>
                                </p:cTn>
                              </p:par>
                              <p:par>
                                <p:cTn id="10" presetID="45"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anim calcmode="lin" valueType="num">
                                      <p:cBhvr>
                                        <p:cTn id="13" dur="500" fill="hold"/>
                                        <p:tgtEl>
                                          <p:spTgt spid="5"/>
                                        </p:tgtEl>
                                        <p:attrNameLst>
                                          <p:attrName>ppt_w</p:attrName>
                                        </p:attrNameLst>
                                      </p:cBhvr>
                                      <p:tavLst>
                                        <p:tav tm="0" fmla="#ppt_w*sin(2.5*pi*$)">
                                          <p:val>
                                            <p:fltVal val="0"/>
                                          </p:val>
                                        </p:tav>
                                        <p:tav tm="100000">
                                          <p:val>
                                            <p:fltVal val="1"/>
                                          </p:val>
                                        </p:tav>
                                      </p:tavLst>
                                    </p:anim>
                                    <p:anim calcmode="lin" valueType="num">
                                      <p:cBhvr>
                                        <p:cTn id="14" dur="5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500"/>
                                        <p:tgtEl>
                                          <p:spTgt spid="3">
                                            <p:txEl>
                                              <p:pRg st="4" end="4"/>
                                            </p:txEl>
                                          </p:spTgt>
                                        </p:tgtEl>
                                      </p:cBhvr>
                                    </p:animEffect>
                                  </p:childTnLst>
                                </p:cTn>
                              </p:par>
                              <p:par>
                                <p:cTn id="20" presetID="10" presetClass="entr" presetSubtype="0" fill="hold" grpId="1"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500"/>
                                        <p:tgtEl>
                                          <p:spTgt spid="3">
                                            <p:txEl>
                                              <p:pRg st="6" end="6"/>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5" presetClass="entr" presetSubtype="0" fill="hold" nodeType="click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anim calcmode="lin" valueType="num">
                                      <p:cBhvr>
                                        <p:cTn id="31" dur="5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2" dur="500" fill="hold"/>
                                        <p:tgtEl>
                                          <p:spTgt spid="3">
                                            <p:txEl>
                                              <p:pRg st="5" end="5"/>
                                            </p:txEl>
                                          </p:spTgt>
                                        </p:tgtEl>
                                        <p:attrNameLst>
                                          <p:attrName>ppt_h</p:attrName>
                                        </p:attrNameLst>
                                      </p:cBhvr>
                                      <p:tavLst>
                                        <p:tav tm="0">
                                          <p:val>
                                            <p:strVal val="#ppt_h"/>
                                          </p:val>
                                        </p:tav>
                                        <p:tav tm="100000">
                                          <p:val>
                                            <p:strVal val="#ppt_h"/>
                                          </p:val>
                                        </p:tav>
                                      </p:tavLst>
                                    </p:anim>
                                  </p:childTnLst>
                                </p:cTn>
                              </p:par>
                              <p:par>
                                <p:cTn id="33" presetID="45" presetClass="exit" presetSubtype="0" fill="hold" grpId="0" nodeType="withEffect">
                                  <p:stCondLst>
                                    <p:cond delay="0"/>
                                  </p:stCondLst>
                                  <p:childTnLst>
                                    <p:animEffect transition="out" filter="fade">
                                      <p:cBhvr>
                                        <p:cTn id="34" dur="500"/>
                                        <p:tgtEl>
                                          <p:spTgt spid="8"/>
                                        </p:tgtEl>
                                      </p:cBhvr>
                                    </p:animEffect>
                                    <p:anim calcmode="lin" valueType="num">
                                      <p:cBhvr>
                                        <p:cTn id="35" dur="5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6" dur="500"/>
                                        <p:tgtEl>
                                          <p:spTgt spid="8"/>
                                        </p:tgtEl>
                                        <p:attrNameLst>
                                          <p:attrName>ppt_h</p:attrName>
                                        </p:attrNameLst>
                                      </p:cBhvr>
                                      <p:tavLst>
                                        <p:tav tm="0">
                                          <p:val>
                                            <p:strVal val="ppt_h"/>
                                          </p:val>
                                        </p:tav>
                                        <p:tav tm="100000">
                                          <p:val>
                                            <p:strVal val="ppt_h"/>
                                          </p:val>
                                        </p:tav>
                                      </p:tavLst>
                                    </p:anim>
                                    <p:set>
                                      <p:cBhvr>
                                        <p:cTn id="37" dur="1" fill="hold">
                                          <p:stCondLst>
                                            <p:cond delay="499"/>
                                          </p:stCondLst>
                                        </p:cTn>
                                        <p:tgtEl>
                                          <p:spTgt spid="8"/>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3">
                                            <p:txEl>
                                              <p:pRg st="8" end="8"/>
                                            </p:txEl>
                                          </p:spTgt>
                                        </p:tgtEl>
                                        <p:attrNameLst>
                                          <p:attrName>style.visibility</p:attrName>
                                        </p:attrNameLst>
                                      </p:cBhvr>
                                      <p:to>
                                        <p:strVal val="visible"/>
                                      </p:to>
                                    </p:set>
                                    <p:animEffect transition="in" filter="wipe(left)">
                                      <p:cBhvr>
                                        <p:cTn id="42" dur="500"/>
                                        <p:tgtEl>
                                          <p:spTgt spid="3">
                                            <p:txEl>
                                              <p:pRg st="8" end="8"/>
                                            </p:txEl>
                                          </p:spTgt>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fade">
                                      <p:cBhvr>
                                        <p:cTn id="4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8" grpId="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Factorial Calculator Function</a:t>
            </a:r>
            <a:endParaRPr lang="en-GB" dirty="0"/>
          </a:p>
        </p:txBody>
      </p:sp>
      <p:sp>
        <p:nvSpPr>
          <p:cNvPr id="3" name="Text Placeholder 2"/>
          <p:cNvSpPr>
            <a:spLocks noGrp="1"/>
          </p:cNvSpPr>
          <p:nvPr>
            <p:ph type="body" sz="quarter" idx="10"/>
          </p:nvPr>
        </p:nvSpPr>
        <p:spPr/>
        <p:txBody>
          <a:bodyPr/>
          <a:lstStyle/>
          <a:p>
            <a:pPr marL="0" indent="0">
              <a:buNone/>
            </a:pPr>
            <a:r>
              <a:rPr lang="en-GB" dirty="0" smtClean="0"/>
              <a:t>Many scientific calculators have a factorial function.</a:t>
            </a:r>
          </a:p>
          <a:p>
            <a:pPr marL="0" indent="0">
              <a:buNone/>
            </a:pPr>
            <a:r>
              <a:rPr lang="en-GB" dirty="0" smtClean="0"/>
              <a:t>It </a:t>
            </a:r>
            <a:r>
              <a:rPr lang="en-GB" dirty="0"/>
              <a:t>is often </a:t>
            </a:r>
            <a:r>
              <a:rPr lang="en-GB" dirty="0" smtClean="0"/>
              <a:t>called</a:t>
            </a:r>
            <a:r>
              <a:rPr lang="en-GB" sz="3200" dirty="0" smtClean="0">
                <a:latin typeface="Times New Roman" panose="02020603050405020304" pitchFamily="18" charset="0"/>
                <a:cs typeface="Times New Roman" panose="02020603050405020304" pitchFamily="18" charset="0"/>
              </a:rPr>
              <a:t> </a:t>
            </a:r>
            <a:r>
              <a:rPr lang="en-GB" sz="3200" i="1" dirty="0">
                <a:latin typeface="Times New Roman" panose="02020603050405020304" pitchFamily="18" charset="0"/>
                <a:cs typeface="Times New Roman" panose="02020603050405020304" pitchFamily="18" charset="0"/>
              </a:rPr>
              <a:t>x</a:t>
            </a:r>
            <a:r>
              <a:rPr lang="en-GB" i="1" dirty="0"/>
              <a:t>!</a:t>
            </a:r>
          </a:p>
          <a:p>
            <a:pPr marL="0" indent="0">
              <a:buNone/>
            </a:pPr>
            <a:r>
              <a:rPr lang="en-GB" dirty="0" smtClean="0"/>
              <a:t>You may have to use the SHIFT or </a:t>
            </a:r>
          </a:p>
          <a:p>
            <a:pPr marL="0" indent="0">
              <a:buNone/>
            </a:pPr>
            <a:r>
              <a:rPr lang="en-GB" dirty="0" smtClean="0"/>
              <a:t>2</a:t>
            </a:r>
            <a:r>
              <a:rPr lang="en-GB" baseline="30000" dirty="0" smtClean="0"/>
              <a:t>nd</a:t>
            </a:r>
            <a:r>
              <a:rPr lang="en-GB" dirty="0" smtClean="0"/>
              <a:t> function key to access it.</a:t>
            </a:r>
          </a:p>
          <a:p>
            <a:pPr marL="0" indent="0">
              <a:buNone/>
            </a:pPr>
            <a:endParaRPr lang="en-GB" dirty="0"/>
          </a:p>
          <a:p>
            <a:pPr marL="0" indent="0">
              <a:buNone/>
            </a:pPr>
            <a:r>
              <a:rPr lang="en-GB" dirty="0" smtClean="0"/>
              <a:t>Use your factorial key to find the value of 6!</a:t>
            </a:r>
          </a:p>
          <a:p>
            <a:pPr marL="0" indent="0">
              <a:buNone/>
            </a:pPr>
            <a:endParaRPr lang="en-GB" dirty="0"/>
          </a:p>
          <a:p>
            <a:pPr marL="0" indent="0">
              <a:buNone/>
            </a:pPr>
            <a:r>
              <a:rPr lang="en-GB" dirty="0" smtClean="0"/>
              <a:t>You should have 720 of course (as it is  6 </a:t>
            </a:r>
            <a:r>
              <a:rPr lang="en-GB" dirty="0" smtClean="0">
                <a:sym typeface="Symbol"/>
              </a:rPr>
              <a:t></a:t>
            </a:r>
            <a:r>
              <a:rPr lang="en-GB" dirty="0" smtClean="0"/>
              <a:t> 5 </a:t>
            </a:r>
            <a:r>
              <a:rPr lang="en-GB" dirty="0" smtClean="0">
                <a:sym typeface="Symbol"/>
              </a:rPr>
              <a:t></a:t>
            </a:r>
            <a:r>
              <a:rPr lang="en-GB" dirty="0" smtClean="0"/>
              <a:t> 4 </a:t>
            </a:r>
            <a:r>
              <a:rPr lang="en-GB" dirty="0" smtClean="0">
                <a:sym typeface="Symbol"/>
              </a:rPr>
              <a:t></a:t>
            </a:r>
            <a:r>
              <a:rPr lang="en-GB" dirty="0" smtClean="0"/>
              <a:t> 3 </a:t>
            </a:r>
            <a:r>
              <a:rPr lang="en-GB" dirty="0" smtClean="0">
                <a:sym typeface="Symbol"/>
              </a:rPr>
              <a:t></a:t>
            </a:r>
            <a:r>
              <a:rPr lang="en-GB" dirty="0" smtClean="0"/>
              <a:t> 2 </a:t>
            </a:r>
            <a:r>
              <a:rPr lang="en-GB" dirty="0" smtClean="0">
                <a:sym typeface="Symbol"/>
              </a:rPr>
              <a:t></a:t>
            </a:r>
            <a:r>
              <a:rPr lang="en-GB" dirty="0" smtClean="0"/>
              <a:t> 1).</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68923" y="1809750"/>
            <a:ext cx="3409950" cy="1619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ounded Rectangle 3"/>
          <p:cNvSpPr/>
          <p:nvPr/>
        </p:nvSpPr>
        <p:spPr>
          <a:xfrm>
            <a:off x="7195475" y="1813835"/>
            <a:ext cx="540000" cy="540000"/>
          </a:xfrm>
          <a:prstGeom prst="roundRect">
            <a:avLst/>
          </a:prstGeom>
          <a:noFill/>
          <a:ln w="38100">
            <a:solidFill>
              <a:srgbClr val="E219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ounded Rectangle 5"/>
          <p:cNvSpPr/>
          <p:nvPr/>
        </p:nvSpPr>
        <p:spPr>
          <a:xfrm>
            <a:off x="9329076" y="2501955"/>
            <a:ext cx="540000" cy="468000"/>
          </a:xfrm>
          <a:prstGeom prst="roundRect">
            <a:avLst/>
          </a:prstGeom>
          <a:noFill/>
          <a:ln w="38100">
            <a:solidFill>
              <a:srgbClr val="E2195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32804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Effect transition="in" filter="fade">
                                      <p:cBhvr>
                                        <p:cTn id="15" dur="500"/>
                                        <p:tgtEl>
                                          <p:spTgt spid="3">
                                            <p:txEl>
                                              <p:pRg st="3" end="3"/>
                                            </p:txEl>
                                          </p:spTgt>
                                        </p:tgtEl>
                                      </p:cBhvr>
                                    </p:animEffect>
                                  </p:childTnLst>
                                </p:cTn>
                              </p:par>
                            </p:childTnLst>
                          </p:cTn>
                        </p:par>
                        <p:par>
                          <p:cTn id="16" fill="hold">
                            <p:stCondLst>
                              <p:cond delay="500"/>
                            </p:stCondLst>
                            <p:childTnLst>
                              <p:par>
                                <p:cTn id="17" presetID="21" presetClass="entr" presetSubtype="1"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1)">
                                      <p:cBhvr>
                                        <p:cTn id="19" dur="2000"/>
                                        <p:tgtEl>
                                          <p:spTgt spid="4"/>
                                        </p:tgtEl>
                                      </p:cBhvr>
                                    </p:animEffect>
                                  </p:childTnLst>
                                </p:cTn>
                              </p:par>
                            </p:childTnLst>
                          </p:cTn>
                        </p:par>
                        <p:par>
                          <p:cTn id="20" fill="hold">
                            <p:stCondLst>
                              <p:cond delay="2500"/>
                            </p:stCondLst>
                            <p:childTnLst>
                              <p:par>
                                <p:cTn id="21" presetID="21" presetClass="entr" presetSubtype="1"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heel(1)">
                                      <p:cBhvr>
                                        <p:cTn id="23" dur="2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fade">
                                      <p:cBhvr>
                                        <p:cTn id="3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Restrictions Example 1</a:t>
            </a:r>
            <a:endParaRPr lang="en-GB" dirty="0"/>
          </a:p>
        </p:txBody>
      </p:sp>
      <p:sp>
        <p:nvSpPr>
          <p:cNvPr id="3" name="Text Placeholder 2"/>
          <p:cNvSpPr>
            <a:spLocks noGrp="1"/>
          </p:cNvSpPr>
          <p:nvPr>
            <p:ph type="body" sz="quarter" idx="10"/>
          </p:nvPr>
        </p:nvSpPr>
        <p:spPr/>
        <p:txBody>
          <a:bodyPr/>
          <a:lstStyle/>
          <a:p>
            <a:pPr marL="0" indent="0">
              <a:buNone/>
            </a:pPr>
            <a:r>
              <a:rPr lang="en-GB" dirty="0" smtClean="0"/>
              <a:t>Given that each </a:t>
            </a:r>
            <a:r>
              <a:rPr lang="en-GB" dirty="0"/>
              <a:t>letter must be used exactly </a:t>
            </a:r>
            <a:r>
              <a:rPr lang="en-GB" dirty="0" smtClean="0"/>
              <a:t>once, how many arrangements using all of the letters ABCDEFGH are there that start with the letter D? </a:t>
            </a:r>
          </a:p>
          <a:p>
            <a:pPr marL="0" indent="0">
              <a:buNone/>
            </a:pPr>
            <a:endParaRPr lang="en-GB" dirty="0" smtClean="0"/>
          </a:p>
          <a:p>
            <a:pPr marL="0" indent="0">
              <a:buNone/>
            </a:pPr>
            <a:endParaRPr lang="en-GB" dirty="0" smtClean="0"/>
          </a:p>
          <a:p>
            <a:pPr marL="0" indent="0">
              <a:buNone/>
            </a:pPr>
            <a:endParaRPr lang="en-GB" dirty="0"/>
          </a:p>
          <a:p>
            <a:pPr marL="0" indent="0" algn="ctr">
              <a:buNone/>
            </a:pPr>
            <a:r>
              <a:rPr lang="en-GB" dirty="0" smtClean="0"/>
              <a:t>_____ </a:t>
            </a:r>
            <a:r>
              <a:rPr lang="en-GB" dirty="0" smtClean="0">
                <a:sym typeface="Symbol"/>
              </a:rPr>
              <a:t> </a:t>
            </a:r>
            <a:r>
              <a:rPr lang="en-GB" dirty="0"/>
              <a:t>_____ </a:t>
            </a:r>
            <a:r>
              <a:rPr lang="en-GB" dirty="0" smtClean="0">
                <a:sym typeface="Symbol"/>
              </a:rPr>
              <a:t> </a:t>
            </a:r>
            <a:r>
              <a:rPr lang="en-GB" dirty="0"/>
              <a:t>_____ </a:t>
            </a:r>
            <a:r>
              <a:rPr lang="en-GB" dirty="0" smtClean="0">
                <a:sym typeface="Symbol"/>
              </a:rPr>
              <a:t> </a:t>
            </a:r>
            <a:r>
              <a:rPr lang="en-GB" dirty="0"/>
              <a:t>_____ </a:t>
            </a:r>
            <a:r>
              <a:rPr lang="en-GB" dirty="0" smtClean="0">
                <a:sym typeface="Symbol"/>
              </a:rPr>
              <a:t> </a:t>
            </a:r>
            <a:r>
              <a:rPr lang="en-GB" dirty="0"/>
              <a:t>_____ </a:t>
            </a:r>
            <a:r>
              <a:rPr lang="en-GB" dirty="0" smtClean="0">
                <a:sym typeface="Symbol"/>
              </a:rPr>
              <a:t> </a:t>
            </a:r>
            <a:r>
              <a:rPr lang="en-GB" dirty="0"/>
              <a:t>_____ </a:t>
            </a:r>
            <a:r>
              <a:rPr lang="en-GB" dirty="0" smtClean="0">
                <a:sym typeface="Symbol"/>
              </a:rPr>
              <a:t> </a:t>
            </a:r>
            <a:r>
              <a:rPr lang="en-GB" dirty="0"/>
              <a:t>_____ </a:t>
            </a:r>
            <a:r>
              <a:rPr lang="en-GB" dirty="0" smtClean="0">
                <a:sym typeface="Symbol"/>
              </a:rPr>
              <a:t> </a:t>
            </a:r>
            <a:r>
              <a:rPr lang="en-GB" dirty="0"/>
              <a:t>_____ </a:t>
            </a:r>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p:txBody>
      </p:sp>
      <p:sp>
        <p:nvSpPr>
          <p:cNvPr id="4" name="Pentagon 3"/>
          <p:cNvSpPr/>
          <p:nvPr/>
        </p:nvSpPr>
        <p:spPr>
          <a:xfrm rot="16200000">
            <a:off x="577788" y="4796629"/>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solidFill>
                  <a:prstClr val="white"/>
                </a:solidFill>
              </a:rPr>
              <a:t>1</a:t>
            </a:r>
            <a:r>
              <a:rPr lang="en-GB" dirty="0" smtClean="0">
                <a:solidFill>
                  <a:prstClr val="white"/>
                </a:solidFill>
              </a:rPr>
              <a:t> way to </a:t>
            </a:r>
          </a:p>
          <a:p>
            <a:pPr algn="ctr"/>
            <a:r>
              <a:rPr lang="en-GB" dirty="0" smtClean="0">
                <a:solidFill>
                  <a:prstClr val="white"/>
                </a:solidFill>
              </a:rPr>
              <a:t>fill this position</a:t>
            </a:r>
            <a:endParaRPr lang="en-GB" dirty="0">
              <a:solidFill>
                <a:prstClr val="white"/>
              </a:solidFill>
            </a:endParaRPr>
          </a:p>
        </p:txBody>
      </p:sp>
      <p:sp>
        <p:nvSpPr>
          <p:cNvPr id="5" name="Pentagon 4"/>
          <p:cNvSpPr/>
          <p:nvPr/>
        </p:nvSpPr>
        <p:spPr>
          <a:xfrm rot="16200000">
            <a:off x="3366223" y="4829284"/>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solidFill>
                  <a:prstClr val="white"/>
                </a:solidFill>
              </a:rPr>
              <a:t>6</a:t>
            </a:r>
            <a:r>
              <a:rPr lang="en-GB" dirty="0" smtClean="0">
                <a:solidFill>
                  <a:prstClr val="white"/>
                </a:solidFill>
              </a:rPr>
              <a:t> ways to fill this position</a:t>
            </a:r>
            <a:endParaRPr lang="en-GB" dirty="0">
              <a:solidFill>
                <a:prstClr val="white"/>
              </a:solidFill>
            </a:endParaRPr>
          </a:p>
        </p:txBody>
      </p:sp>
      <p:sp>
        <p:nvSpPr>
          <p:cNvPr id="6" name="Pentagon 5"/>
          <p:cNvSpPr/>
          <p:nvPr/>
        </p:nvSpPr>
        <p:spPr>
          <a:xfrm rot="16200000">
            <a:off x="6142101" y="4829284"/>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4 ways to fill this position</a:t>
            </a:r>
            <a:endParaRPr lang="en-GB" dirty="0">
              <a:solidFill>
                <a:prstClr val="white"/>
              </a:solidFill>
            </a:endParaRPr>
          </a:p>
        </p:txBody>
      </p:sp>
      <p:sp>
        <p:nvSpPr>
          <p:cNvPr id="7" name="Pentagon 6"/>
          <p:cNvSpPr/>
          <p:nvPr/>
        </p:nvSpPr>
        <p:spPr>
          <a:xfrm rot="16200000">
            <a:off x="8908769" y="4829284"/>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2 ways to fill this position</a:t>
            </a:r>
            <a:endParaRPr lang="en-GB" dirty="0">
              <a:solidFill>
                <a:prstClr val="white"/>
              </a:solidFill>
            </a:endParaRPr>
          </a:p>
        </p:txBody>
      </p:sp>
      <p:sp>
        <p:nvSpPr>
          <p:cNvPr id="8" name="Pentagon 7"/>
          <p:cNvSpPr/>
          <p:nvPr/>
        </p:nvSpPr>
        <p:spPr>
          <a:xfrm rot="5400000" flipV="1">
            <a:off x="1977866" y="271577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solidFill>
                  <a:prstClr val="white"/>
                </a:solidFill>
              </a:rPr>
              <a:t>7</a:t>
            </a:r>
            <a:r>
              <a:rPr lang="en-GB" dirty="0" smtClean="0">
                <a:solidFill>
                  <a:prstClr val="white"/>
                </a:solidFill>
              </a:rPr>
              <a:t> ways to fill this position</a:t>
            </a:r>
            <a:endParaRPr lang="en-GB" dirty="0">
              <a:solidFill>
                <a:prstClr val="white"/>
              </a:solidFill>
            </a:endParaRPr>
          </a:p>
        </p:txBody>
      </p:sp>
      <p:sp>
        <p:nvSpPr>
          <p:cNvPr id="9" name="Pentagon 8"/>
          <p:cNvSpPr/>
          <p:nvPr/>
        </p:nvSpPr>
        <p:spPr>
          <a:xfrm rot="5400000" flipV="1">
            <a:off x="4732810" y="271577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5 ways to fill this position</a:t>
            </a:r>
            <a:endParaRPr lang="en-GB" dirty="0">
              <a:solidFill>
                <a:prstClr val="white"/>
              </a:solidFill>
            </a:endParaRPr>
          </a:p>
        </p:txBody>
      </p:sp>
      <p:sp>
        <p:nvSpPr>
          <p:cNvPr id="10" name="Pentagon 9"/>
          <p:cNvSpPr/>
          <p:nvPr/>
        </p:nvSpPr>
        <p:spPr>
          <a:xfrm rot="5400000" flipV="1">
            <a:off x="7606662" y="271577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3 ways to fill this position</a:t>
            </a:r>
            <a:endParaRPr lang="en-GB" dirty="0">
              <a:solidFill>
                <a:prstClr val="white"/>
              </a:solidFill>
            </a:endParaRPr>
          </a:p>
        </p:txBody>
      </p:sp>
      <p:sp>
        <p:nvSpPr>
          <p:cNvPr id="11" name="Pentagon 10"/>
          <p:cNvSpPr/>
          <p:nvPr/>
        </p:nvSpPr>
        <p:spPr>
          <a:xfrm rot="5400000" flipV="1">
            <a:off x="10282054" y="271577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1 way to fill this position</a:t>
            </a:r>
            <a:endParaRPr lang="en-GB" dirty="0">
              <a:solidFill>
                <a:prstClr val="white"/>
              </a:solidFill>
            </a:endParaRPr>
          </a:p>
        </p:txBody>
      </p:sp>
      <p:sp>
        <p:nvSpPr>
          <p:cNvPr id="12" name="TextBox 11"/>
          <p:cNvSpPr txBox="1"/>
          <p:nvPr/>
        </p:nvSpPr>
        <p:spPr>
          <a:xfrm>
            <a:off x="1074945" y="3954001"/>
            <a:ext cx="385042" cy="523220"/>
          </a:xfrm>
          <a:prstGeom prst="rect">
            <a:avLst/>
          </a:prstGeom>
          <a:noFill/>
        </p:spPr>
        <p:txBody>
          <a:bodyPr wrap="none" rtlCol="0">
            <a:spAutoFit/>
          </a:bodyPr>
          <a:lstStyle/>
          <a:p>
            <a:r>
              <a:rPr lang="en-GB" sz="2800" dirty="0" smtClean="0">
                <a:latin typeface="Arial" panose="020B0604020202020204" pitchFamily="34" charset="0"/>
                <a:cs typeface="Arial" panose="020B0604020202020204" pitchFamily="34" charset="0"/>
              </a:rPr>
              <a:t>1</a:t>
            </a:r>
            <a:endParaRPr lang="en-GB" sz="2800" dirty="0">
              <a:latin typeface="Arial" panose="020B0604020202020204" pitchFamily="34" charset="0"/>
              <a:cs typeface="Arial" panose="020B0604020202020204" pitchFamily="34" charset="0"/>
            </a:endParaRPr>
          </a:p>
        </p:txBody>
      </p:sp>
      <p:sp>
        <p:nvSpPr>
          <p:cNvPr id="13" name="TextBox 12"/>
          <p:cNvSpPr txBox="1"/>
          <p:nvPr/>
        </p:nvSpPr>
        <p:spPr>
          <a:xfrm>
            <a:off x="2435691" y="3964883"/>
            <a:ext cx="385042" cy="523220"/>
          </a:xfrm>
          <a:prstGeom prst="rect">
            <a:avLst/>
          </a:prstGeom>
          <a:noFill/>
        </p:spPr>
        <p:txBody>
          <a:bodyPr wrap="none" rtlCol="0">
            <a:spAutoFit/>
          </a:bodyPr>
          <a:lstStyle/>
          <a:p>
            <a:r>
              <a:rPr lang="en-GB" sz="2800" dirty="0">
                <a:latin typeface="Arial" panose="020B0604020202020204" pitchFamily="34" charset="0"/>
                <a:cs typeface="Arial" panose="020B0604020202020204" pitchFamily="34" charset="0"/>
              </a:rPr>
              <a:t>7</a:t>
            </a:r>
          </a:p>
        </p:txBody>
      </p:sp>
      <p:sp>
        <p:nvSpPr>
          <p:cNvPr id="14" name="TextBox 13"/>
          <p:cNvSpPr txBox="1"/>
          <p:nvPr/>
        </p:nvSpPr>
        <p:spPr>
          <a:xfrm>
            <a:off x="3827539" y="3975773"/>
            <a:ext cx="385042" cy="523220"/>
          </a:xfrm>
          <a:prstGeom prst="rect">
            <a:avLst/>
          </a:prstGeom>
          <a:noFill/>
        </p:spPr>
        <p:txBody>
          <a:bodyPr wrap="none" rtlCol="0">
            <a:spAutoFit/>
          </a:bodyPr>
          <a:lstStyle/>
          <a:p>
            <a:r>
              <a:rPr lang="en-GB" sz="2800" dirty="0">
                <a:latin typeface="Arial" panose="020B0604020202020204" pitchFamily="34" charset="0"/>
                <a:cs typeface="Arial" panose="020B0604020202020204" pitchFamily="34" charset="0"/>
              </a:rPr>
              <a:t>6</a:t>
            </a:r>
          </a:p>
        </p:txBody>
      </p:sp>
      <p:sp>
        <p:nvSpPr>
          <p:cNvPr id="15" name="TextBox 14"/>
          <p:cNvSpPr txBox="1"/>
          <p:nvPr/>
        </p:nvSpPr>
        <p:spPr>
          <a:xfrm>
            <a:off x="5188289" y="3975772"/>
            <a:ext cx="385042" cy="523220"/>
          </a:xfrm>
          <a:prstGeom prst="rect">
            <a:avLst/>
          </a:prstGeom>
          <a:noFill/>
        </p:spPr>
        <p:txBody>
          <a:bodyPr wrap="none" rtlCol="0">
            <a:spAutoFit/>
          </a:bodyPr>
          <a:lstStyle/>
          <a:p>
            <a:r>
              <a:rPr lang="en-GB" sz="2800" dirty="0" smtClean="0">
                <a:latin typeface="Arial" panose="020B0604020202020204" pitchFamily="34" charset="0"/>
                <a:cs typeface="Arial" panose="020B0604020202020204" pitchFamily="34" charset="0"/>
              </a:rPr>
              <a:t>5</a:t>
            </a:r>
            <a:endParaRPr lang="en-GB" sz="2800" dirty="0">
              <a:latin typeface="Arial" panose="020B0604020202020204" pitchFamily="34" charset="0"/>
              <a:cs typeface="Arial" panose="020B0604020202020204" pitchFamily="34" charset="0"/>
            </a:endParaRPr>
          </a:p>
        </p:txBody>
      </p:sp>
      <p:sp>
        <p:nvSpPr>
          <p:cNvPr id="16" name="TextBox 15"/>
          <p:cNvSpPr txBox="1"/>
          <p:nvPr/>
        </p:nvSpPr>
        <p:spPr>
          <a:xfrm>
            <a:off x="6597580" y="3964879"/>
            <a:ext cx="385042" cy="523220"/>
          </a:xfrm>
          <a:prstGeom prst="rect">
            <a:avLst/>
          </a:prstGeom>
          <a:noFill/>
        </p:spPr>
        <p:txBody>
          <a:bodyPr wrap="none" rtlCol="0">
            <a:spAutoFit/>
          </a:bodyPr>
          <a:lstStyle/>
          <a:p>
            <a:r>
              <a:rPr lang="en-GB" sz="2800" dirty="0" smtClean="0">
                <a:latin typeface="Arial" panose="020B0604020202020204" pitchFamily="34" charset="0"/>
                <a:cs typeface="Arial" panose="020B0604020202020204" pitchFamily="34" charset="0"/>
              </a:rPr>
              <a:t>4</a:t>
            </a:r>
            <a:endParaRPr lang="en-GB" sz="2800" dirty="0">
              <a:latin typeface="Arial" panose="020B0604020202020204" pitchFamily="34" charset="0"/>
              <a:cs typeface="Arial" panose="020B0604020202020204" pitchFamily="34" charset="0"/>
            </a:endParaRPr>
          </a:p>
        </p:txBody>
      </p:sp>
      <p:sp>
        <p:nvSpPr>
          <p:cNvPr id="17" name="TextBox 16"/>
          <p:cNvSpPr txBox="1"/>
          <p:nvPr/>
        </p:nvSpPr>
        <p:spPr>
          <a:xfrm>
            <a:off x="8062141" y="3975773"/>
            <a:ext cx="385042" cy="523220"/>
          </a:xfrm>
          <a:prstGeom prst="rect">
            <a:avLst/>
          </a:prstGeom>
          <a:noFill/>
        </p:spPr>
        <p:txBody>
          <a:bodyPr wrap="none" rtlCol="0">
            <a:spAutoFit/>
          </a:bodyPr>
          <a:lstStyle/>
          <a:p>
            <a:r>
              <a:rPr lang="en-GB" sz="2800" dirty="0" smtClean="0">
                <a:latin typeface="Arial" panose="020B0604020202020204" pitchFamily="34" charset="0"/>
                <a:cs typeface="Arial" panose="020B0604020202020204" pitchFamily="34" charset="0"/>
              </a:rPr>
              <a:t>3</a:t>
            </a:r>
            <a:endParaRPr lang="en-GB" sz="2800" dirty="0">
              <a:latin typeface="Arial" panose="020B0604020202020204" pitchFamily="34" charset="0"/>
              <a:cs typeface="Arial" panose="020B0604020202020204" pitchFamily="34" charset="0"/>
            </a:endParaRPr>
          </a:p>
        </p:txBody>
      </p:sp>
      <p:sp>
        <p:nvSpPr>
          <p:cNvPr id="18" name="TextBox 17"/>
          <p:cNvSpPr txBox="1"/>
          <p:nvPr/>
        </p:nvSpPr>
        <p:spPr>
          <a:xfrm>
            <a:off x="9380774" y="3954001"/>
            <a:ext cx="385042" cy="523220"/>
          </a:xfrm>
          <a:prstGeom prst="rect">
            <a:avLst/>
          </a:prstGeom>
          <a:noFill/>
        </p:spPr>
        <p:txBody>
          <a:bodyPr wrap="none" rtlCol="0">
            <a:spAutoFit/>
          </a:bodyPr>
          <a:lstStyle/>
          <a:p>
            <a:r>
              <a:rPr lang="en-GB" sz="2800" dirty="0" smtClean="0">
                <a:latin typeface="Arial" panose="020B0604020202020204" pitchFamily="34" charset="0"/>
                <a:cs typeface="Arial" panose="020B0604020202020204" pitchFamily="34" charset="0"/>
              </a:rPr>
              <a:t>2</a:t>
            </a:r>
            <a:endParaRPr lang="en-GB" sz="2800" dirty="0">
              <a:latin typeface="Arial" panose="020B0604020202020204" pitchFamily="34" charset="0"/>
              <a:cs typeface="Arial" panose="020B0604020202020204" pitchFamily="34" charset="0"/>
            </a:endParaRPr>
          </a:p>
        </p:txBody>
      </p:sp>
      <p:sp>
        <p:nvSpPr>
          <p:cNvPr id="19" name="TextBox 18"/>
          <p:cNvSpPr txBox="1"/>
          <p:nvPr/>
        </p:nvSpPr>
        <p:spPr>
          <a:xfrm>
            <a:off x="10737533" y="3975773"/>
            <a:ext cx="385042" cy="523220"/>
          </a:xfrm>
          <a:prstGeom prst="rect">
            <a:avLst/>
          </a:prstGeom>
          <a:noFill/>
        </p:spPr>
        <p:txBody>
          <a:bodyPr wrap="none" rtlCol="0">
            <a:spAutoFit/>
          </a:bodyPr>
          <a:lstStyle/>
          <a:p>
            <a:r>
              <a:rPr lang="en-GB" sz="2800" dirty="0" smtClean="0">
                <a:latin typeface="Arial" panose="020B0604020202020204" pitchFamily="34" charset="0"/>
                <a:cs typeface="Arial" panose="020B0604020202020204" pitchFamily="34" charset="0"/>
              </a:rPr>
              <a:t>1</a:t>
            </a:r>
            <a:endParaRPr lang="en-GB" sz="2800" dirty="0">
              <a:latin typeface="Arial" panose="020B0604020202020204" pitchFamily="34" charset="0"/>
              <a:cs typeface="Arial" panose="020B0604020202020204" pitchFamily="34" charset="0"/>
            </a:endParaRPr>
          </a:p>
        </p:txBody>
      </p:sp>
      <p:sp>
        <p:nvSpPr>
          <p:cNvPr id="20" name="TextBox 19"/>
          <p:cNvSpPr txBox="1"/>
          <p:nvPr/>
        </p:nvSpPr>
        <p:spPr>
          <a:xfrm>
            <a:off x="4433719" y="4984952"/>
            <a:ext cx="3302507" cy="523220"/>
          </a:xfrm>
          <a:prstGeom prst="rect">
            <a:avLst/>
          </a:prstGeom>
          <a:noFill/>
        </p:spPr>
        <p:txBody>
          <a:bodyPr wrap="none" rtlCol="0">
            <a:spAutoFit/>
          </a:bodyPr>
          <a:lstStyle/>
          <a:p>
            <a:r>
              <a:rPr lang="en-GB" sz="2800" dirty="0" smtClean="0">
                <a:solidFill>
                  <a:srgbClr val="E21951"/>
                </a:solidFill>
                <a:latin typeface="Arial" panose="020B0604020202020204" pitchFamily="34" charset="0"/>
                <a:cs typeface="Arial" panose="020B0604020202020204" pitchFamily="34" charset="0"/>
              </a:rPr>
              <a:t>Answer = 7! = 5040</a:t>
            </a:r>
            <a:endParaRPr lang="en-GB" sz="2800" dirty="0">
              <a:solidFill>
                <a:srgbClr val="E2195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3319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fade">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fade">
                                      <p:cBhvr>
                                        <p:cTn id="36" dur="500"/>
                                        <p:tgtEl>
                                          <p:spTgt spid="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fade">
                                      <p:cBhvr>
                                        <p:cTn id="44" dur="500"/>
                                        <p:tgtEl>
                                          <p:spTgt spid="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500"/>
                                        <p:tgtEl>
                                          <p:spTgt spid="1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500"/>
                                        <p:tgtEl>
                                          <p:spTgt spid="17"/>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fade">
                                      <p:cBhvr>
                                        <p:cTn id="60" dur="500"/>
                                        <p:tgtEl>
                                          <p:spTgt spid="7"/>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500"/>
                                        <p:tgtEl>
                                          <p:spTgt spid="18"/>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grpId="0" nodeType="clickEffect">
                                  <p:stCondLst>
                                    <p:cond delay="0"/>
                                  </p:stCondLst>
                                  <p:childTnLst>
                                    <p:set>
                                      <p:cBhvr>
                                        <p:cTn id="67" dur="1" fill="hold">
                                          <p:stCondLst>
                                            <p:cond delay="0"/>
                                          </p:stCondLst>
                                        </p:cTn>
                                        <p:tgtEl>
                                          <p:spTgt spid="11"/>
                                        </p:tgtEl>
                                        <p:attrNameLst>
                                          <p:attrName>style.visibility</p:attrName>
                                        </p:attrNameLst>
                                      </p:cBhvr>
                                      <p:to>
                                        <p:strVal val="visible"/>
                                      </p:to>
                                    </p:set>
                                    <p:animEffect transition="in" filter="fade">
                                      <p:cBhvr>
                                        <p:cTn id="68" dur="500"/>
                                        <p:tgtEl>
                                          <p:spTgt spid="11"/>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fade">
                                      <p:cBhvr>
                                        <p:cTn id="71" dur="500"/>
                                        <p:tgtEl>
                                          <p:spTgt spid="19"/>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xit" presetSubtype="0" fill="hold" grpId="1" nodeType="clickEffect">
                                  <p:stCondLst>
                                    <p:cond delay="0"/>
                                  </p:stCondLst>
                                  <p:childTnLst>
                                    <p:animEffect transition="out" filter="fade">
                                      <p:cBhvr>
                                        <p:cTn id="75" dur="500"/>
                                        <p:tgtEl>
                                          <p:spTgt spid="4"/>
                                        </p:tgtEl>
                                      </p:cBhvr>
                                    </p:animEffect>
                                    <p:set>
                                      <p:cBhvr>
                                        <p:cTn id="76" dur="1" fill="hold">
                                          <p:stCondLst>
                                            <p:cond delay="499"/>
                                          </p:stCondLst>
                                        </p:cTn>
                                        <p:tgtEl>
                                          <p:spTgt spid="4"/>
                                        </p:tgtEl>
                                        <p:attrNameLst>
                                          <p:attrName>style.visibility</p:attrName>
                                        </p:attrNameLst>
                                      </p:cBhvr>
                                      <p:to>
                                        <p:strVal val="hidden"/>
                                      </p:to>
                                    </p:set>
                                  </p:childTnLst>
                                </p:cTn>
                              </p:par>
                              <p:par>
                                <p:cTn id="77" presetID="10" presetClass="exit" presetSubtype="0" fill="hold" grpId="1" nodeType="withEffect">
                                  <p:stCondLst>
                                    <p:cond delay="0"/>
                                  </p:stCondLst>
                                  <p:childTnLst>
                                    <p:animEffect transition="out" filter="fade">
                                      <p:cBhvr>
                                        <p:cTn id="78" dur="500"/>
                                        <p:tgtEl>
                                          <p:spTgt spid="8"/>
                                        </p:tgtEl>
                                      </p:cBhvr>
                                    </p:animEffect>
                                    <p:set>
                                      <p:cBhvr>
                                        <p:cTn id="79" dur="1" fill="hold">
                                          <p:stCondLst>
                                            <p:cond delay="499"/>
                                          </p:stCondLst>
                                        </p:cTn>
                                        <p:tgtEl>
                                          <p:spTgt spid="8"/>
                                        </p:tgtEl>
                                        <p:attrNameLst>
                                          <p:attrName>style.visibility</p:attrName>
                                        </p:attrNameLst>
                                      </p:cBhvr>
                                      <p:to>
                                        <p:strVal val="hidden"/>
                                      </p:to>
                                    </p:set>
                                  </p:childTnLst>
                                </p:cTn>
                              </p:par>
                              <p:par>
                                <p:cTn id="80" presetID="10" presetClass="exit" presetSubtype="0" fill="hold" grpId="1" nodeType="withEffect">
                                  <p:stCondLst>
                                    <p:cond delay="0"/>
                                  </p:stCondLst>
                                  <p:childTnLst>
                                    <p:animEffect transition="out" filter="fade">
                                      <p:cBhvr>
                                        <p:cTn id="81" dur="500"/>
                                        <p:tgtEl>
                                          <p:spTgt spid="5"/>
                                        </p:tgtEl>
                                      </p:cBhvr>
                                    </p:animEffect>
                                    <p:set>
                                      <p:cBhvr>
                                        <p:cTn id="82" dur="1" fill="hold">
                                          <p:stCondLst>
                                            <p:cond delay="499"/>
                                          </p:stCondLst>
                                        </p:cTn>
                                        <p:tgtEl>
                                          <p:spTgt spid="5"/>
                                        </p:tgtEl>
                                        <p:attrNameLst>
                                          <p:attrName>style.visibility</p:attrName>
                                        </p:attrNameLst>
                                      </p:cBhvr>
                                      <p:to>
                                        <p:strVal val="hidden"/>
                                      </p:to>
                                    </p:set>
                                  </p:childTnLst>
                                </p:cTn>
                              </p:par>
                              <p:par>
                                <p:cTn id="83" presetID="10" presetClass="exit" presetSubtype="0" fill="hold" grpId="1" nodeType="withEffect">
                                  <p:stCondLst>
                                    <p:cond delay="0"/>
                                  </p:stCondLst>
                                  <p:childTnLst>
                                    <p:animEffect transition="out" filter="fade">
                                      <p:cBhvr>
                                        <p:cTn id="84" dur="500"/>
                                        <p:tgtEl>
                                          <p:spTgt spid="9"/>
                                        </p:tgtEl>
                                      </p:cBhvr>
                                    </p:animEffect>
                                    <p:set>
                                      <p:cBhvr>
                                        <p:cTn id="85" dur="1" fill="hold">
                                          <p:stCondLst>
                                            <p:cond delay="499"/>
                                          </p:stCondLst>
                                        </p:cTn>
                                        <p:tgtEl>
                                          <p:spTgt spid="9"/>
                                        </p:tgtEl>
                                        <p:attrNameLst>
                                          <p:attrName>style.visibility</p:attrName>
                                        </p:attrNameLst>
                                      </p:cBhvr>
                                      <p:to>
                                        <p:strVal val="hidden"/>
                                      </p:to>
                                    </p:set>
                                  </p:childTnLst>
                                </p:cTn>
                              </p:par>
                              <p:par>
                                <p:cTn id="86" presetID="10" presetClass="exit" presetSubtype="0" fill="hold" grpId="1" nodeType="withEffect">
                                  <p:stCondLst>
                                    <p:cond delay="0"/>
                                  </p:stCondLst>
                                  <p:childTnLst>
                                    <p:animEffect transition="out" filter="fade">
                                      <p:cBhvr>
                                        <p:cTn id="87" dur="500"/>
                                        <p:tgtEl>
                                          <p:spTgt spid="6"/>
                                        </p:tgtEl>
                                      </p:cBhvr>
                                    </p:animEffect>
                                    <p:set>
                                      <p:cBhvr>
                                        <p:cTn id="88" dur="1" fill="hold">
                                          <p:stCondLst>
                                            <p:cond delay="499"/>
                                          </p:stCondLst>
                                        </p:cTn>
                                        <p:tgtEl>
                                          <p:spTgt spid="6"/>
                                        </p:tgtEl>
                                        <p:attrNameLst>
                                          <p:attrName>style.visibility</p:attrName>
                                        </p:attrNameLst>
                                      </p:cBhvr>
                                      <p:to>
                                        <p:strVal val="hidden"/>
                                      </p:to>
                                    </p:set>
                                  </p:childTnLst>
                                </p:cTn>
                              </p:par>
                              <p:par>
                                <p:cTn id="89" presetID="10" presetClass="exit" presetSubtype="0" fill="hold" grpId="1" nodeType="withEffect">
                                  <p:stCondLst>
                                    <p:cond delay="0"/>
                                  </p:stCondLst>
                                  <p:childTnLst>
                                    <p:animEffect transition="out" filter="fade">
                                      <p:cBhvr>
                                        <p:cTn id="90" dur="500"/>
                                        <p:tgtEl>
                                          <p:spTgt spid="10"/>
                                        </p:tgtEl>
                                      </p:cBhvr>
                                    </p:animEffect>
                                    <p:set>
                                      <p:cBhvr>
                                        <p:cTn id="91" dur="1" fill="hold">
                                          <p:stCondLst>
                                            <p:cond delay="499"/>
                                          </p:stCondLst>
                                        </p:cTn>
                                        <p:tgtEl>
                                          <p:spTgt spid="10"/>
                                        </p:tgtEl>
                                        <p:attrNameLst>
                                          <p:attrName>style.visibility</p:attrName>
                                        </p:attrNameLst>
                                      </p:cBhvr>
                                      <p:to>
                                        <p:strVal val="hidden"/>
                                      </p:to>
                                    </p:set>
                                  </p:childTnLst>
                                </p:cTn>
                              </p:par>
                              <p:par>
                                <p:cTn id="92" presetID="10" presetClass="exit" presetSubtype="0" fill="hold" grpId="1" nodeType="withEffect">
                                  <p:stCondLst>
                                    <p:cond delay="0"/>
                                  </p:stCondLst>
                                  <p:childTnLst>
                                    <p:animEffect transition="out" filter="fade">
                                      <p:cBhvr>
                                        <p:cTn id="93" dur="500"/>
                                        <p:tgtEl>
                                          <p:spTgt spid="7"/>
                                        </p:tgtEl>
                                      </p:cBhvr>
                                    </p:animEffect>
                                    <p:set>
                                      <p:cBhvr>
                                        <p:cTn id="94" dur="1" fill="hold">
                                          <p:stCondLst>
                                            <p:cond delay="499"/>
                                          </p:stCondLst>
                                        </p:cTn>
                                        <p:tgtEl>
                                          <p:spTgt spid="7"/>
                                        </p:tgtEl>
                                        <p:attrNameLst>
                                          <p:attrName>style.visibility</p:attrName>
                                        </p:attrNameLst>
                                      </p:cBhvr>
                                      <p:to>
                                        <p:strVal val="hidden"/>
                                      </p:to>
                                    </p:set>
                                  </p:childTnLst>
                                </p:cTn>
                              </p:par>
                              <p:par>
                                <p:cTn id="95" presetID="10" presetClass="exit" presetSubtype="0" fill="hold" grpId="1" nodeType="withEffect">
                                  <p:stCondLst>
                                    <p:cond delay="0"/>
                                  </p:stCondLst>
                                  <p:childTnLst>
                                    <p:animEffect transition="out" filter="fade">
                                      <p:cBhvr>
                                        <p:cTn id="96" dur="500"/>
                                        <p:tgtEl>
                                          <p:spTgt spid="11"/>
                                        </p:tgtEl>
                                      </p:cBhvr>
                                    </p:animEffect>
                                    <p:set>
                                      <p:cBhvr>
                                        <p:cTn id="97" dur="1" fill="hold">
                                          <p:stCondLst>
                                            <p:cond delay="499"/>
                                          </p:stCondLst>
                                        </p:cTn>
                                        <p:tgtEl>
                                          <p:spTgt spid="11"/>
                                        </p:tgtEl>
                                        <p:attrNameLst>
                                          <p:attrName>style.visibility</p:attrName>
                                        </p:attrNameLst>
                                      </p:cBhvr>
                                      <p:to>
                                        <p:strVal val="hidden"/>
                                      </p:to>
                                    </p:set>
                                  </p:childTnLst>
                                </p:cTn>
                              </p:par>
                              <p:par>
                                <p:cTn id="98" presetID="10" presetClass="entr" presetSubtype="0" fill="hold" grpId="0" nodeType="withEffect">
                                  <p:stCondLst>
                                    <p:cond delay="0"/>
                                  </p:stCondLst>
                                  <p:childTnLst>
                                    <p:set>
                                      <p:cBhvr>
                                        <p:cTn id="99" dur="1" fill="hold">
                                          <p:stCondLst>
                                            <p:cond delay="0"/>
                                          </p:stCondLst>
                                        </p:cTn>
                                        <p:tgtEl>
                                          <p:spTgt spid="20"/>
                                        </p:tgtEl>
                                        <p:attrNameLst>
                                          <p:attrName>style.visibility</p:attrName>
                                        </p:attrNameLst>
                                      </p:cBhvr>
                                      <p:to>
                                        <p:strVal val="visible"/>
                                      </p:to>
                                    </p:set>
                                    <p:animEffect transition="in" filter="fade">
                                      <p:cBhvr>
                                        <p:cTn id="100"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p:bldP spid="13" grpId="0"/>
      <p:bldP spid="14" grpId="0"/>
      <p:bldP spid="15" grpId="0"/>
      <p:bldP spid="16" grpId="0"/>
      <p:bldP spid="17" grpId="0"/>
      <p:bldP spid="18" grpId="0"/>
      <p:bldP spid="19" grpId="0"/>
      <p:bldP spid="2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Restrictions Example 2</a:t>
            </a:r>
            <a:endParaRPr lang="en-GB" dirty="0"/>
          </a:p>
        </p:txBody>
      </p:sp>
      <p:sp>
        <p:nvSpPr>
          <p:cNvPr id="3" name="Text Placeholder 2"/>
          <p:cNvSpPr>
            <a:spLocks noGrp="1"/>
          </p:cNvSpPr>
          <p:nvPr>
            <p:ph type="body" sz="quarter" idx="10"/>
          </p:nvPr>
        </p:nvSpPr>
        <p:spPr/>
        <p:txBody>
          <a:bodyPr/>
          <a:lstStyle/>
          <a:p>
            <a:pPr marL="0" indent="0">
              <a:buNone/>
            </a:pPr>
            <a:r>
              <a:rPr lang="en-GB" dirty="0" smtClean="0"/>
              <a:t>Given that each character </a:t>
            </a:r>
            <a:r>
              <a:rPr lang="en-GB" dirty="0"/>
              <a:t>must be used exactly </a:t>
            </a:r>
            <a:r>
              <a:rPr lang="en-GB" dirty="0" smtClean="0"/>
              <a:t>once, </a:t>
            </a:r>
            <a:r>
              <a:rPr lang="en-GB" dirty="0"/>
              <a:t>h</a:t>
            </a:r>
            <a:r>
              <a:rPr lang="en-GB" dirty="0" smtClean="0"/>
              <a:t>ow many </a:t>
            </a:r>
          </a:p>
          <a:p>
            <a:pPr marL="0" indent="0">
              <a:lnSpc>
                <a:spcPct val="100000"/>
              </a:lnSpc>
              <a:spcBef>
                <a:spcPts val="0"/>
              </a:spcBef>
              <a:buNone/>
            </a:pPr>
            <a:r>
              <a:rPr lang="en-GB" dirty="0" smtClean="0"/>
              <a:t>7-character passwords using  2,  3,  4,  5,  %,  ◊,  $  start with 4 or $? </a:t>
            </a:r>
          </a:p>
          <a:p>
            <a:pPr marL="0" indent="0">
              <a:buNone/>
            </a:pPr>
            <a:endParaRPr lang="en-GB" dirty="0" smtClean="0"/>
          </a:p>
          <a:p>
            <a:pPr marL="0" indent="0">
              <a:buNone/>
            </a:pPr>
            <a:endParaRPr lang="en-GB" dirty="0" smtClean="0"/>
          </a:p>
          <a:p>
            <a:pPr marL="0" indent="0">
              <a:buNone/>
            </a:pPr>
            <a:endParaRPr lang="en-GB" dirty="0"/>
          </a:p>
          <a:p>
            <a:pPr marL="0" indent="0" algn="ctr">
              <a:buNone/>
            </a:pPr>
            <a:r>
              <a:rPr lang="en-GB" dirty="0" smtClean="0"/>
              <a:t>_____ </a:t>
            </a:r>
            <a:r>
              <a:rPr lang="en-GB" dirty="0" smtClean="0">
                <a:sym typeface="Symbol"/>
              </a:rPr>
              <a:t> </a:t>
            </a:r>
            <a:r>
              <a:rPr lang="en-GB" dirty="0"/>
              <a:t>_____ </a:t>
            </a:r>
            <a:r>
              <a:rPr lang="en-GB" dirty="0" smtClean="0">
                <a:sym typeface="Symbol"/>
              </a:rPr>
              <a:t> </a:t>
            </a:r>
            <a:r>
              <a:rPr lang="en-GB" dirty="0"/>
              <a:t>_____ </a:t>
            </a:r>
            <a:r>
              <a:rPr lang="en-GB" dirty="0" smtClean="0">
                <a:sym typeface="Symbol"/>
              </a:rPr>
              <a:t> </a:t>
            </a:r>
            <a:r>
              <a:rPr lang="en-GB" dirty="0"/>
              <a:t>_____ </a:t>
            </a:r>
            <a:r>
              <a:rPr lang="en-GB" dirty="0" smtClean="0">
                <a:sym typeface="Symbol"/>
              </a:rPr>
              <a:t> </a:t>
            </a:r>
            <a:r>
              <a:rPr lang="en-GB" dirty="0"/>
              <a:t>_____ </a:t>
            </a:r>
            <a:r>
              <a:rPr lang="en-GB" dirty="0" smtClean="0">
                <a:sym typeface="Symbol"/>
              </a:rPr>
              <a:t> </a:t>
            </a:r>
            <a:r>
              <a:rPr lang="en-GB" dirty="0"/>
              <a:t>_____ </a:t>
            </a:r>
            <a:r>
              <a:rPr lang="en-GB" dirty="0" smtClean="0">
                <a:sym typeface="Symbol"/>
              </a:rPr>
              <a:t> </a:t>
            </a:r>
            <a:r>
              <a:rPr lang="en-GB" dirty="0" smtClean="0"/>
              <a:t>_____</a:t>
            </a: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p:txBody>
      </p:sp>
      <p:sp>
        <p:nvSpPr>
          <p:cNvPr id="4" name="Pentagon 3"/>
          <p:cNvSpPr/>
          <p:nvPr/>
        </p:nvSpPr>
        <p:spPr>
          <a:xfrm rot="16200000">
            <a:off x="1272626" y="4534993"/>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2 ways to </a:t>
            </a:r>
          </a:p>
          <a:p>
            <a:pPr algn="ctr"/>
            <a:r>
              <a:rPr lang="en-GB" dirty="0" smtClean="0">
                <a:solidFill>
                  <a:prstClr val="white"/>
                </a:solidFill>
              </a:rPr>
              <a:t>fill this position</a:t>
            </a:r>
            <a:endParaRPr lang="en-GB" dirty="0">
              <a:solidFill>
                <a:prstClr val="white"/>
              </a:solidFill>
            </a:endParaRPr>
          </a:p>
        </p:txBody>
      </p:sp>
      <p:sp>
        <p:nvSpPr>
          <p:cNvPr id="5" name="Pentagon 4"/>
          <p:cNvSpPr/>
          <p:nvPr/>
        </p:nvSpPr>
        <p:spPr>
          <a:xfrm rot="5400000" flipV="1">
            <a:off x="2639237" y="2305670"/>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solidFill>
                  <a:prstClr val="white"/>
                </a:solidFill>
              </a:rPr>
              <a:t>6</a:t>
            </a:r>
            <a:r>
              <a:rPr lang="en-GB" dirty="0" smtClean="0">
                <a:solidFill>
                  <a:prstClr val="white"/>
                </a:solidFill>
              </a:rPr>
              <a:t> ways to fill this position</a:t>
            </a:r>
            <a:endParaRPr lang="en-GB" dirty="0">
              <a:solidFill>
                <a:prstClr val="white"/>
              </a:solidFill>
            </a:endParaRPr>
          </a:p>
        </p:txBody>
      </p:sp>
      <p:sp>
        <p:nvSpPr>
          <p:cNvPr id="6" name="Pentagon 5"/>
          <p:cNvSpPr/>
          <p:nvPr/>
        </p:nvSpPr>
        <p:spPr>
          <a:xfrm rot="5400000" flipV="1">
            <a:off x="5337580" y="2356535"/>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4 ways to fill this position</a:t>
            </a:r>
            <a:endParaRPr lang="en-GB" dirty="0">
              <a:solidFill>
                <a:prstClr val="white"/>
              </a:solidFill>
            </a:endParaRPr>
          </a:p>
        </p:txBody>
      </p:sp>
      <p:sp>
        <p:nvSpPr>
          <p:cNvPr id="7" name="Pentagon 6"/>
          <p:cNvSpPr/>
          <p:nvPr/>
        </p:nvSpPr>
        <p:spPr>
          <a:xfrm rot="5400000" flipV="1">
            <a:off x="8205376" y="2362919"/>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2 ways to fill this position</a:t>
            </a:r>
            <a:endParaRPr lang="en-GB" dirty="0">
              <a:solidFill>
                <a:prstClr val="white"/>
              </a:solidFill>
            </a:endParaRPr>
          </a:p>
        </p:txBody>
      </p:sp>
      <p:sp>
        <p:nvSpPr>
          <p:cNvPr id="9" name="Pentagon 8"/>
          <p:cNvSpPr/>
          <p:nvPr/>
        </p:nvSpPr>
        <p:spPr>
          <a:xfrm rot="16200000">
            <a:off x="4025033" y="4513221"/>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5 ways to fill this position</a:t>
            </a:r>
            <a:endParaRPr lang="en-GB" dirty="0">
              <a:solidFill>
                <a:prstClr val="white"/>
              </a:solidFill>
            </a:endParaRPr>
          </a:p>
        </p:txBody>
      </p:sp>
      <p:sp>
        <p:nvSpPr>
          <p:cNvPr id="10" name="Pentagon 9"/>
          <p:cNvSpPr/>
          <p:nvPr/>
        </p:nvSpPr>
        <p:spPr>
          <a:xfrm rot="16200000">
            <a:off x="6802141" y="4534993"/>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3 ways to fill this position</a:t>
            </a:r>
            <a:endParaRPr lang="en-GB" dirty="0">
              <a:solidFill>
                <a:prstClr val="white"/>
              </a:solidFill>
            </a:endParaRPr>
          </a:p>
        </p:txBody>
      </p:sp>
      <p:sp>
        <p:nvSpPr>
          <p:cNvPr id="11" name="Pentagon 10"/>
          <p:cNvSpPr/>
          <p:nvPr/>
        </p:nvSpPr>
        <p:spPr>
          <a:xfrm rot="16200000">
            <a:off x="9556667" y="4513220"/>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1 way to </a:t>
            </a:r>
          </a:p>
          <a:p>
            <a:pPr algn="ctr"/>
            <a:r>
              <a:rPr lang="en-GB" dirty="0" smtClean="0">
                <a:solidFill>
                  <a:prstClr val="white"/>
                </a:solidFill>
              </a:rPr>
              <a:t>fill this position</a:t>
            </a:r>
            <a:endParaRPr lang="en-GB" dirty="0">
              <a:solidFill>
                <a:prstClr val="white"/>
              </a:solidFill>
            </a:endParaRPr>
          </a:p>
        </p:txBody>
      </p:sp>
      <p:sp>
        <p:nvSpPr>
          <p:cNvPr id="12" name="TextBox 11"/>
          <p:cNvSpPr txBox="1"/>
          <p:nvPr/>
        </p:nvSpPr>
        <p:spPr>
          <a:xfrm>
            <a:off x="1728105" y="3616535"/>
            <a:ext cx="385042" cy="523220"/>
          </a:xfrm>
          <a:prstGeom prst="rect">
            <a:avLst/>
          </a:prstGeom>
          <a:noFill/>
        </p:spPr>
        <p:txBody>
          <a:bodyPr wrap="none" rtlCol="0">
            <a:spAutoFit/>
          </a:bodyPr>
          <a:lstStyle/>
          <a:p>
            <a:r>
              <a:rPr lang="en-GB" sz="2800" dirty="0">
                <a:solidFill>
                  <a:prstClr val="black"/>
                </a:solidFill>
                <a:latin typeface="Arial" panose="020B0604020202020204" pitchFamily="34" charset="0"/>
                <a:cs typeface="Arial" panose="020B0604020202020204" pitchFamily="34" charset="0"/>
              </a:rPr>
              <a:t>2</a:t>
            </a:r>
          </a:p>
        </p:txBody>
      </p:sp>
      <p:sp>
        <p:nvSpPr>
          <p:cNvPr id="13" name="TextBox 12"/>
          <p:cNvSpPr txBox="1"/>
          <p:nvPr/>
        </p:nvSpPr>
        <p:spPr>
          <a:xfrm>
            <a:off x="3083830" y="3616535"/>
            <a:ext cx="385042" cy="523220"/>
          </a:xfrm>
          <a:prstGeom prst="rect">
            <a:avLst/>
          </a:prstGeom>
          <a:noFill/>
        </p:spPr>
        <p:txBody>
          <a:bodyPr wrap="none" rtlCol="0">
            <a:spAutoFit/>
          </a:bodyPr>
          <a:lstStyle/>
          <a:p>
            <a:r>
              <a:rPr lang="en-GB" sz="2800" dirty="0" smtClean="0">
                <a:solidFill>
                  <a:prstClr val="black"/>
                </a:solidFill>
                <a:latin typeface="Arial" panose="020B0604020202020204" pitchFamily="34" charset="0"/>
                <a:cs typeface="Arial" panose="020B0604020202020204" pitchFamily="34" charset="0"/>
              </a:rPr>
              <a:t>6</a:t>
            </a:r>
            <a:endParaRPr lang="en-GB" sz="2800" dirty="0">
              <a:solidFill>
                <a:prstClr val="black"/>
              </a:solidFill>
              <a:latin typeface="Arial" panose="020B0604020202020204" pitchFamily="34" charset="0"/>
              <a:cs typeface="Arial" panose="020B0604020202020204" pitchFamily="34" charset="0"/>
            </a:endParaRPr>
          </a:p>
        </p:txBody>
      </p:sp>
      <p:sp>
        <p:nvSpPr>
          <p:cNvPr id="14" name="TextBox 13"/>
          <p:cNvSpPr txBox="1"/>
          <p:nvPr/>
        </p:nvSpPr>
        <p:spPr>
          <a:xfrm>
            <a:off x="4466186" y="3616535"/>
            <a:ext cx="385042" cy="523220"/>
          </a:xfrm>
          <a:prstGeom prst="rect">
            <a:avLst/>
          </a:prstGeom>
          <a:noFill/>
        </p:spPr>
        <p:txBody>
          <a:bodyPr wrap="none" rtlCol="0">
            <a:spAutoFit/>
          </a:bodyPr>
          <a:lstStyle/>
          <a:p>
            <a:r>
              <a:rPr lang="en-GB" sz="2800" dirty="0" smtClean="0">
                <a:solidFill>
                  <a:prstClr val="black"/>
                </a:solidFill>
                <a:latin typeface="Arial" panose="020B0604020202020204" pitchFamily="34" charset="0"/>
                <a:cs typeface="Arial" panose="020B0604020202020204" pitchFamily="34" charset="0"/>
              </a:rPr>
              <a:t>5</a:t>
            </a:r>
            <a:endParaRPr lang="en-GB" sz="2800" dirty="0">
              <a:solidFill>
                <a:prstClr val="black"/>
              </a:solidFill>
              <a:latin typeface="Arial" panose="020B0604020202020204" pitchFamily="34" charset="0"/>
              <a:cs typeface="Arial" panose="020B0604020202020204" pitchFamily="34" charset="0"/>
            </a:endParaRPr>
          </a:p>
        </p:txBody>
      </p:sp>
      <p:sp>
        <p:nvSpPr>
          <p:cNvPr id="15" name="TextBox 14"/>
          <p:cNvSpPr txBox="1"/>
          <p:nvPr/>
        </p:nvSpPr>
        <p:spPr>
          <a:xfrm>
            <a:off x="5793059" y="3616535"/>
            <a:ext cx="385042" cy="523220"/>
          </a:xfrm>
          <a:prstGeom prst="rect">
            <a:avLst/>
          </a:prstGeom>
          <a:noFill/>
        </p:spPr>
        <p:txBody>
          <a:bodyPr wrap="none" rtlCol="0">
            <a:spAutoFit/>
          </a:bodyPr>
          <a:lstStyle/>
          <a:p>
            <a:r>
              <a:rPr lang="en-GB" sz="2800" dirty="0" smtClean="0">
                <a:solidFill>
                  <a:prstClr val="black"/>
                </a:solidFill>
                <a:latin typeface="Arial" panose="020B0604020202020204" pitchFamily="34" charset="0"/>
                <a:cs typeface="Arial" panose="020B0604020202020204" pitchFamily="34" charset="0"/>
              </a:rPr>
              <a:t>4</a:t>
            </a:r>
            <a:endParaRPr lang="en-GB" sz="2800" dirty="0">
              <a:solidFill>
                <a:prstClr val="black"/>
              </a:solidFill>
              <a:latin typeface="Arial" panose="020B0604020202020204" pitchFamily="34" charset="0"/>
              <a:cs typeface="Arial" panose="020B0604020202020204" pitchFamily="34" charset="0"/>
            </a:endParaRPr>
          </a:p>
        </p:txBody>
      </p:sp>
      <p:sp>
        <p:nvSpPr>
          <p:cNvPr id="16" name="TextBox 15"/>
          <p:cNvSpPr txBox="1"/>
          <p:nvPr/>
        </p:nvSpPr>
        <p:spPr>
          <a:xfrm>
            <a:off x="7257620" y="3619728"/>
            <a:ext cx="385042" cy="523220"/>
          </a:xfrm>
          <a:prstGeom prst="rect">
            <a:avLst/>
          </a:prstGeom>
          <a:noFill/>
        </p:spPr>
        <p:txBody>
          <a:bodyPr wrap="none" rtlCol="0">
            <a:spAutoFit/>
          </a:bodyPr>
          <a:lstStyle/>
          <a:p>
            <a:r>
              <a:rPr lang="en-GB" sz="2800" dirty="0">
                <a:solidFill>
                  <a:prstClr val="black"/>
                </a:solidFill>
                <a:latin typeface="Arial" panose="020B0604020202020204" pitchFamily="34" charset="0"/>
                <a:cs typeface="Arial" panose="020B0604020202020204" pitchFamily="34" charset="0"/>
              </a:rPr>
              <a:t>3</a:t>
            </a:r>
          </a:p>
        </p:txBody>
      </p:sp>
      <p:sp>
        <p:nvSpPr>
          <p:cNvPr id="17" name="TextBox 16"/>
          <p:cNvSpPr txBox="1"/>
          <p:nvPr/>
        </p:nvSpPr>
        <p:spPr>
          <a:xfrm>
            <a:off x="8660855" y="3622919"/>
            <a:ext cx="385042" cy="523220"/>
          </a:xfrm>
          <a:prstGeom prst="rect">
            <a:avLst/>
          </a:prstGeom>
          <a:noFill/>
        </p:spPr>
        <p:txBody>
          <a:bodyPr wrap="none" rtlCol="0">
            <a:spAutoFit/>
          </a:bodyPr>
          <a:lstStyle/>
          <a:p>
            <a:r>
              <a:rPr lang="en-GB" sz="2800" dirty="0">
                <a:solidFill>
                  <a:prstClr val="black"/>
                </a:solidFill>
                <a:latin typeface="Arial" panose="020B0604020202020204" pitchFamily="34" charset="0"/>
                <a:cs typeface="Arial" panose="020B0604020202020204" pitchFamily="34" charset="0"/>
              </a:rPr>
              <a:t>2</a:t>
            </a:r>
          </a:p>
        </p:txBody>
      </p:sp>
      <p:sp>
        <p:nvSpPr>
          <p:cNvPr id="18" name="TextBox 17"/>
          <p:cNvSpPr txBox="1"/>
          <p:nvPr/>
        </p:nvSpPr>
        <p:spPr>
          <a:xfrm>
            <a:off x="10012146" y="3626110"/>
            <a:ext cx="385042" cy="523220"/>
          </a:xfrm>
          <a:prstGeom prst="rect">
            <a:avLst/>
          </a:prstGeom>
          <a:noFill/>
        </p:spPr>
        <p:txBody>
          <a:bodyPr wrap="none" rtlCol="0">
            <a:spAutoFit/>
          </a:bodyPr>
          <a:lstStyle/>
          <a:p>
            <a:r>
              <a:rPr lang="en-GB" sz="2800" dirty="0">
                <a:solidFill>
                  <a:prstClr val="black"/>
                </a:solidFill>
                <a:latin typeface="Arial" panose="020B0604020202020204" pitchFamily="34" charset="0"/>
                <a:cs typeface="Arial" panose="020B0604020202020204" pitchFamily="34" charset="0"/>
              </a:rPr>
              <a:t>1</a:t>
            </a:r>
          </a:p>
        </p:txBody>
      </p:sp>
      <p:sp>
        <p:nvSpPr>
          <p:cNvPr id="20" name="TextBox 19"/>
          <p:cNvSpPr txBox="1"/>
          <p:nvPr/>
        </p:nvSpPr>
        <p:spPr>
          <a:xfrm>
            <a:off x="4433719" y="4767232"/>
            <a:ext cx="3898824" cy="523220"/>
          </a:xfrm>
          <a:prstGeom prst="rect">
            <a:avLst/>
          </a:prstGeom>
          <a:noFill/>
        </p:spPr>
        <p:txBody>
          <a:bodyPr wrap="none" rtlCol="0">
            <a:spAutoFit/>
          </a:bodyPr>
          <a:lstStyle/>
          <a:p>
            <a:r>
              <a:rPr lang="en-GB" sz="2800" dirty="0" smtClean="0">
                <a:solidFill>
                  <a:srgbClr val="E21951"/>
                </a:solidFill>
                <a:latin typeface="Arial" panose="020B0604020202020204" pitchFamily="34" charset="0"/>
                <a:cs typeface="Arial" panose="020B0604020202020204" pitchFamily="34" charset="0"/>
              </a:rPr>
              <a:t>Answer = 2 </a:t>
            </a:r>
            <a:r>
              <a:rPr lang="en-GB" sz="2800" dirty="0" smtClean="0">
                <a:solidFill>
                  <a:srgbClr val="E21951"/>
                </a:solidFill>
                <a:latin typeface="Arial" panose="020B0604020202020204" pitchFamily="34" charset="0"/>
                <a:cs typeface="Arial" panose="020B0604020202020204" pitchFamily="34" charset="0"/>
                <a:sym typeface="Symbol"/>
              </a:rPr>
              <a:t> 6</a:t>
            </a:r>
            <a:r>
              <a:rPr lang="en-GB" sz="2800" dirty="0" smtClean="0">
                <a:solidFill>
                  <a:srgbClr val="E21951"/>
                </a:solidFill>
                <a:latin typeface="Arial" panose="020B0604020202020204" pitchFamily="34" charset="0"/>
                <a:cs typeface="Arial" panose="020B0604020202020204" pitchFamily="34" charset="0"/>
              </a:rPr>
              <a:t>! = 1440</a:t>
            </a:r>
            <a:endParaRPr lang="en-GB" sz="2800" dirty="0">
              <a:solidFill>
                <a:srgbClr val="E2195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35243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fade">
                                      <p:cBhvr>
                                        <p:cTn id="20" dur="500"/>
                                        <p:tgtEl>
                                          <p:spTgt spid="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500"/>
                                        <p:tgtEl>
                                          <p:spTgt spid="9"/>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fade">
                                      <p:cBhvr>
                                        <p:cTn id="44" dur="500"/>
                                        <p:tgtEl>
                                          <p:spTgt spid="10"/>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7"/>
                                        </p:tgtEl>
                                        <p:attrNameLst>
                                          <p:attrName>style.visibility</p:attrName>
                                        </p:attrNameLst>
                                      </p:cBhvr>
                                      <p:to>
                                        <p:strVal val="visible"/>
                                      </p:to>
                                    </p:set>
                                    <p:animEffect transition="in" filter="fade">
                                      <p:cBhvr>
                                        <p:cTn id="52" dur="500"/>
                                        <p:tgtEl>
                                          <p:spTgt spid="7"/>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500"/>
                                        <p:tgtEl>
                                          <p:spTgt spid="17"/>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fade">
                                      <p:cBhvr>
                                        <p:cTn id="60" dur="500"/>
                                        <p:tgtEl>
                                          <p:spTgt spid="11"/>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500"/>
                                        <p:tgtEl>
                                          <p:spTgt spid="18"/>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xit" presetSubtype="0" fill="hold" grpId="1" nodeType="clickEffect">
                                  <p:stCondLst>
                                    <p:cond delay="0"/>
                                  </p:stCondLst>
                                  <p:childTnLst>
                                    <p:animEffect transition="out" filter="fade">
                                      <p:cBhvr>
                                        <p:cTn id="67" dur="500"/>
                                        <p:tgtEl>
                                          <p:spTgt spid="4"/>
                                        </p:tgtEl>
                                      </p:cBhvr>
                                    </p:animEffect>
                                    <p:set>
                                      <p:cBhvr>
                                        <p:cTn id="68" dur="1" fill="hold">
                                          <p:stCondLst>
                                            <p:cond delay="499"/>
                                          </p:stCondLst>
                                        </p:cTn>
                                        <p:tgtEl>
                                          <p:spTgt spid="4"/>
                                        </p:tgtEl>
                                        <p:attrNameLst>
                                          <p:attrName>style.visibility</p:attrName>
                                        </p:attrNameLst>
                                      </p:cBhvr>
                                      <p:to>
                                        <p:strVal val="hidden"/>
                                      </p:to>
                                    </p:set>
                                  </p:childTnLst>
                                </p:cTn>
                              </p:par>
                              <p:par>
                                <p:cTn id="69" presetID="10" presetClass="exit" presetSubtype="0" fill="hold" grpId="1" nodeType="withEffect">
                                  <p:stCondLst>
                                    <p:cond delay="0"/>
                                  </p:stCondLst>
                                  <p:childTnLst>
                                    <p:animEffect transition="out" filter="fade">
                                      <p:cBhvr>
                                        <p:cTn id="70" dur="500"/>
                                        <p:tgtEl>
                                          <p:spTgt spid="5"/>
                                        </p:tgtEl>
                                      </p:cBhvr>
                                    </p:animEffect>
                                    <p:set>
                                      <p:cBhvr>
                                        <p:cTn id="71" dur="1" fill="hold">
                                          <p:stCondLst>
                                            <p:cond delay="499"/>
                                          </p:stCondLst>
                                        </p:cTn>
                                        <p:tgtEl>
                                          <p:spTgt spid="5"/>
                                        </p:tgtEl>
                                        <p:attrNameLst>
                                          <p:attrName>style.visibility</p:attrName>
                                        </p:attrNameLst>
                                      </p:cBhvr>
                                      <p:to>
                                        <p:strVal val="hidden"/>
                                      </p:to>
                                    </p:set>
                                  </p:childTnLst>
                                </p:cTn>
                              </p:par>
                              <p:par>
                                <p:cTn id="72" presetID="10" presetClass="exit" presetSubtype="0" fill="hold" grpId="1" nodeType="withEffect">
                                  <p:stCondLst>
                                    <p:cond delay="0"/>
                                  </p:stCondLst>
                                  <p:childTnLst>
                                    <p:animEffect transition="out" filter="fade">
                                      <p:cBhvr>
                                        <p:cTn id="73" dur="500"/>
                                        <p:tgtEl>
                                          <p:spTgt spid="9"/>
                                        </p:tgtEl>
                                      </p:cBhvr>
                                    </p:animEffect>
                                    <p:set>
                                      <p:cBhvr>
                                        <p:cTn id="74" dur="1" fill="hold">
                                          <p:stCondLst>
                                            <p:cond delay="499"/>
                                          </p:stCondLst>
                                        </p:cTn>
                                        <p:tgtEl>
                                          <p:spTgt spid="9"/>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500"/>
                                        <p:tgtEl>
                                          <p:spTgt spid="6"/>
                                        </p:tgtEl>
                                      </p:cBhvr>
                                    </p:animEffect>
                                    <p:set>
                                      <p:cBhvr>
                                        <p:cTn id="77" dur="1" fill="hold">
                                          <p:stCondLst>
                                            <p:cond delay="499"/>
                                          </p:stCondLst>
                                        </p:cTn>
                                        <p:tgtEl>
                                          <p:spTgt spid="6"/>
                                        </p:tgtEl>
                                        <p:attrNameLst>
                                          <p:attrName>style.visibility</p:attrName>
                                        </p:attrNameLst>
                                      </p:cBhvr>
                                      <p:to>
                                        <p:strVal val="hidden"/>
                                      </p:to>
                                    </p:set>
                                  </p:childTnLst>
                                </p:cTn>
                              </p:par>
                              <p:par>
                                <p:cTn id="78" presetID="10" presetClass="exit" presetSubtype="0" fill="hold" grpId="1" nodeType="withEffect">
                                  <p:stCondLst>
                                    <p:cond delay="0"/>
                                  </p:stCondLst>
                                  <p:childTnLst>
                                    <p:animEffect transition="out" filter="fade">
                                      <p:cBhvr>
                                        <p:cTn id="79" dur="500"/>
                                        <p:tgtEl>
                                          <p:spTgt spid="10"/>
                                        </p:tgtEl>
                                      </p:cBhvr>
                                    </p:animEffect>
                                    <p:set>
                                      <p:cBhvr>
                                        <p:cTn id="80" dur="1" fill="hold">
                                          <p:stCondLst>
                                            <p:cond delay="499"/>
                                          </p:stCondLst>
                                        </p:cTn>
                                        <p:tgtEl>
                                          <p:spTgt spid="10"/>
                                        </p:tgtEl>
                                        <p:attrNameLst>
                                          <p:attrName>style.visibility</p:attrName>
                                        </p:attrNameLst>
                                      </p:cBhvr>
                                      <p:to>
                                        <p:strVal val="hidden"/>
                                      </p:to>
                                    </p:set>
                                  </p:childTnLst>
                                </p:cTn>
                              </p:par>
                              <p:par>
                                <p:cTn id="81" presetID="10" presetClass="exit" presetSubtype="0" fill="hold" grpId="1" nodeType="withEffect">
                                  <p:stCondLst>
                                    <p:cond delay="0"/>
                                  </p:stCondLst>
                                  <p:childTnLst>
                                    <p:animEffect transition="out" filter="fade">
                                      <p:cBhvr>
                                        <p:cTn id="82" dur="500"/>
                                        <p:tgtEl>
                                          <p:spTgt spid="7"/>
                                        </p:tgtEl>
                                      </p:cBhvr>
                                    </p:animEffect>
                                    <p:set>
                                      <p:cBhvr>
                                        <p:cTn id="83" dur="1" fill="hold">
                                          <p:stCondLst>
                                            <p:cond delay="499"/>
                                          </p:stCondLst>
                                        </p:cTn>
                                        <p:tgtEl>
                                          <p:spTgt spid="7"/>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11"/>
                                        </p:tgtEl>
                                      </p:cBhvr>
                                    </p:animEffect>
                                    <p:set>
                                      <p:cBhvr>
                                        <p:cTn id="86" dur="1" fill="hold">
                                          <p:stCondLst>
                                            <p:cond delay="499"/>
                                          </p:stCondLst>
                                        </p:cTn>
                                        <p:tgtEl>
                                          <p:spTgt spid="11"/>
                                        </p:tgtEl>
                                        <p:attrNameLst>
                                          <p:attrName>style.visibility</p:attrName>
                                        </p:attrNameLst>
                                      </p:cBhvr>
                                      <p:to>
                                        <p:strVal val="hidden"/>
                                      </p:to>
                                    </p:set>
                                  </p:childTnLst>
                                </p:cTn>
                              </p:par>
                              <p:par>
                                <p:cTn id="87" presetID="10" presetClass="entr" presetSubtype="0" fill="hold" grpId="0" nodeType="with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fade">
                                      <p:cBhvr>
                                        <p:cTn id="8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9" grpId="0" animBg="1"/>
      <p:bldP spid="9" grpId="1" animBg="1"/>
      <p:bldP spid="10" grpId="0" animBg="1"/>
      <p:bldP spid="10" grpId="1" animBg="1"/>
      <p:bldP spid="11" grpId="0" animBg="1"/>
      <p:bldP spid="11" grpId="1" animBg="1"/>
      <p:bldP spid="12" grpId="0"/>
      <p:bldP spid="13" grpId="0"/>
      <p:bldP spid="14" grpId="0"/>
      <p:bldP spid="15" grpId="0"/>
      <p:bldP spid="16" grpId="0"/>
      <p:bldP spid="17" grpId="0"/>
      <p:bldP spid="18" grpId="0"/>
      <p:bldP spid="2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Restrictions Example 3a</a:t>
            </a:r>
            <a:endParaRPr lang="en-GB" dirty="0"/>
          </a:p>
        </p:txBody>
      </p:sp>
      <p:sp>
        <p:nvSpPr>
          <p:cNvPr id="3" name="Text Placeholder 2"/>
          <p:cNvSpPr>
            <a:spLocks noGrp="1"/>
          </p:cNvSpPr>
          <p:nvPr>
            <p:ph type="body" sz="quarter" idx="10"/>
          </p:nvPr>
        </p:nvSpPr>
        <p:spPr/>
        <p:txBody>
          <a:bodyPr/>
          <a:lstStyle/>
          <a:p>
            <a:pPr marL="0" indent="0">
              <a:lnSpc>
                <a:spcPct val="100000"/>
              </a:lnSpc>
              <a:spcBef>
                <a:spcPts val="0"/>
              </a:spcBef>
              <a:buNone/>
            </a:pPr>
            <a:r>
              <a:rPr lang="en-GB" dirty="0" smtClean="0"/>
              <a:t>Ali, </a:t>
            </a:r>
            <a:r>
              <a:rPr lang="en-GB" dirty="0" err="1" smtClean="0"/>
              <a:t>Badhra</a:t>
            </a:r>
            <a:r>
              <a:rPr lang="en-GB" dirty="0" smtClean="0"/>
              <a:t>, Chen, Dev and </a:t>
            </a:r>
            <a:r>
              <a:rPr lang="en-GB" dirty="0" err="1" smtClean="0"/>
              <a:t>Ehan</a:t>
            </a:r>
            <a:r>
              <a:rPr lang="en-GB" dirty="0" smtClean="0"/>
              <a:t> </a:t>
            </a:r>
          </a:p>
          <a:p>
            <a:pPr marL="0" indent="0">
              <a:lnSpc>
                <a:spcPct val="100000"/>
              </a:lnSpc>
              <a:spcBef>
                <a:spcPts val="0"/>
              </a:spcBef>
              <a:buNone/>
            </a:pPr>
            <a:r>
              <a:rPr lang="en-GB" dirty="0" smtClean="0"/>
              <a:t>are going to sit in these 5 cinema seats.</a:t>
            </a:r>
          </a:p>
          <a:p>
            <a:pPr marL="0" indent="0">
              <a:spcBef>
                <a:spcPts val="0"/>
              </a:spcBef>
              <a:buNone/>
            </a:pPr>
            <a:endParaRPr lang="en-GB" sz="1400" dirty="0" smtClean="0"/>
          </a:p>
          <a:p>
            <a:pPr marL="0" indent="0">
              <a:spcBef>
                <a:spcPts val="0"/>
              </a:spcBef>
              <a:buNone/>
            </a:pPr>
            <a:r>
              <a:rPr lang="en-GB" dirty="0" smtClean="0"/>
              <a:t>In how many ways can they sit if </a:t>
            </a:r>
          </a:p>
          <a:p>
            <a:pPr marL="0" indent="0">
              <a:spcBef>
                <a:spcPts val="0"/>
              </a:spcBef>
              <a:buNone/>
            </a:pPr>
            <a:r>
              <a:rPr lang="en-GB" dirty="0" err="1" smtClean="0"/>
              <a:t>Ehan</a:t>
            </a:r>
            <a:r>
              <a:rPr lang="en-GB" dirty="0" smtClean="0"/>
              <a:t> must sit in the middle?</a:t>
            </a:r>
          </a:p>
          <a:p>
            <a:pPr marL="0" indent="0">
              <a:buNone/>
            </a:pPr>
            <a:endParaRPr lang="en-GB" dirty="0" smtClean="0"/>
          </a:p>
          <a:p>
            <a:pPr marL="0" indent="0" algn="ctr">
              <a:buNone/>
            </a:pPr>
            <a:endParaRPr lang="en-GB" sz="1400" dirty="0" smtClean="0"/>
          </a:p>
          <a:p>
            <a:pPr marL="0" indent="0" algn="ctr">
              <a:buNone/>
            </a:pPr>
            <a:endParaRPr lang="en-GB" sz="1400" dirty="0" smtClean="0"/>
          </a:p>
          <a:p>
            <a:pPr marL="0" indent="0" algn="ctr">
              <a:buNone/>
            </a:pPr>
            <a:endParaRPr lang="en-GB" sz="1400" dirty="0" smtClean="0"/>
          </a:p>
          <a:p>
            <a:pPr marL="0" indent="0" algn="ctr">
              <a:buNone/>
            </a:pPr>
            <a:r>
              <a:rPr lang="en-GB" dirty="0" smtClean="0"/>
              <a:t>_____ </a:t>
            </a:r>
            <a:r>
              <a:rPr lang="en-GB" dirty="0" smtClean="0">
                <a:sym typeface="Symbol"/>
              </a:rPr>
              <a:t> </a:t>
            </a:r>
            <a:r>
              <a:rPr lang="en-GB" dirty="0"/>
              <a:t>_____ </a:t>
            </a:r>
            <a:r>
              <a:rPr lang="en-GB" dirty="0" smtClean="0">
                <a:sym typeface="Symbol"/>
              </a:rPr>
              <a:t> </a:t>
            </a:r>
            <a:r>
              <a:rPr lang="en-GB" dirty="0"/>
              <a:t>_____ </a:t>
            </a:r>
            <a:r>
              <a:rPr lang="en-GB" dirty="0" smtClean="0">
                <a:sym typeface="Symbol"/>
              </a:rPr>
              <a:t> </a:t>
            </a:r>
            <a:r>
              <a:rPr lang="en-GB" dirty="0"/>
              <a:t>_____ </a:t>
            </a:r>
            <a:r>
              <a:rPr lang="en-GB" dirty="0" smtClean="0">
                <a:sym typeface="Symbol"/>
              </a:rPr>
              <a:t> </a:t>
            </a:r>
            <a:r>
              <a:rPr lang="en-GB" dirty="0" smtClean="0"/>
              <a:t>_____</a:t>
            </a: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p:txBody>
      </p:sp>
      <p:sp>
        <p:nvSpPr>
          <p:cNvPr id="4" name="Pentagon 3"/>
          <p:cNvSpPr/>
          <p:nvPr/>
        </p:nvSpPr>
        <p:spPr>
          <a:xfrm rot="16200000">
            <a:off x="5429163" y="535142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a:solidFill>
                  <a:prstClr val="white"/>
                </a:solidFill>
              </a:rPr>
              <a:t>1</a:t>
            </a:r>
            <a:r>
              <a:rPr lang="en-GB" dirty="0" smtClean="0">
                <a:solidFill>
                  <a:prstClr val="white"/>
                </a:solidFill>
              </a:rPr>
              <a:t> way to </a:t>
            </a:r>
          </a:p>
          <a:p>
            <a:pPr algn="ctr"/>
            <a:r>
              <a:rPr lang="en-GB" dirty="0" smtClean="0">
                <a:solidFill>
                  <a:prstClr val="white"/>
                </a:solidFill>
              </a:rPr>
              <a:t>fill this position</a:t>
            </a:r>
            <a:endParaRPr lang="en-GB" dirty="0">
              <a:solidFill>
                <a:prstClr val="white"/>
              </a:solidFill>
            </a:endParaRPr>
          </a:p>
        </p:txBody>
      </p:sp>
      <p:sp>
        <p:nvSpPr>
          <p:cNvPr id="6" name="Pentagon 5"/>
          <p:cNvSpPr/>
          <p:nvPr/>
        </p:nvSpPr>
        <p:spPr>
          <a:xfrm rot="16200000">
            <a:off x="2589832" y="5310826"/>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4 ways to fill this position</a:t>
            </a:r>
            <a:endParaRPr lang="en-GB" dirty="0">
              <a:solidFill>
                <a:prstClr val="white"/>
              </a:solidFill>
            </a:endParaRPr>
          </a:p>
        </p:txBody>
      </p:sp>
      <p:sp>
        <p:nvSpPr>
          <p:cNvPr id="7" name="Pentagon 6"/>
          <p:cNvSpPr/>
          <p:nvPr/>
        </p:nvSpPr>
        <p:spPr>
          <a:xfrm rot="5400000" flipV="1">
            <a:off x="6828962" y="3381403"/>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2 ways to fill this position</a:t>
            </a:r>
            <a:endParaRPr lang="en-GB" dirty="0">
              <a:solidFill>
                <a:prstClr val="white"/>
              </a:solidFill>
            </a:endParaRPr>
          </a:p>
        </p:txBody>
      </p:sp>
      <p:sp>
        <p:nvSpPr>
          <p:cNvPr id="10" name="Pentagon 9"/>
          <p:cNvSpPr/>
          <p:nvPr/>
        </p:nvSpPr>
        <p:spPr>
          <a:xfrm rot="5400000" flipV="1">
            <a:off x="3945557" y="3361240"/>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3 ways to fill this position</a:t>
            </a:r>
            <a:endParaRPr lang="en-GB" dirty="0">
              <a:solidFill>
                <a:prstClr val="white"/>
              </a:solidFill>
            </a:endParaRPr>
          </a:p>
        </p:txBody>
      </p:sp>
      <p:sp>
        <p:nvSpPr>
          <p:cNvPr id="11" name="Pentagon 10"/>
          <p:cNvSpPr/>
          <p:nvPr/>
        </p:nvSpPr>
        <p:spPr>
          <a:xfrm rot="16200000">
            <a:off x="8205376" y="5351422"/>
            <a:ext cx="1296000" cy="1224000"/>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dirty="0" smtClean="0">
                <a:solidFill>
                  <a:prstClr val="white"/>
                </a:solidFill>
              </a:rPr>
              <a:t>1 way to </a:t>
            </a:r>
          </a:p>
          <a:p>
            <a:pPr algn="ctr"/>
            <a:r>
              <a:rPr lang="en-GB" dirty="0" smtClean="0">
                <a:solidFill>
                  <a:prstClr val="white"/>
                </a:solidFill>
              </a:rPr>
              <a:t>fill this position</a:t>
            </a:r>
            <a:endParaRPr lang="en-GB" dirty="0">
              <a:solidFill>
                <a:prstClr val="white"/>
              </a:solidFill>
            </a:endParaRPr>
          </a:p>
        </p:txBody>
      </p:sp>
      <p:sp>
        <p:nvSpPr>
          <p:cNvPr id="12" name="TextBox 11"/>
          <p:cNvSpPr txBox="1"/>
          <p:nvPr/>
        </p:nvSpPr>
        <p:spPr>
          <a:xfrm>
            <a:off x="3045311" y="4618047"/>
            <a:ext cx="385042" cy="523220"/>
          </a:xfrm>
          <a:prstGeom prst="rect">
            <a:avLst/>
          </a:prstGeom>
          <a:noFill/>
        </p:spPr>
        <p:txBody>
          <a:bodyPr wrap="none" rtlCol="0">
            <a:spAutoFit/>
          </a:bodyPr>
          <a:lstStyle/>
          <a:p>
            <a:r>
              <a:rPr lang="en-GB" sz="2800" dirty="0" smtClean="0">
                <a:solidFill>
                  <a:prstClr val="black"/>
                </a:solidFill>
                <a:latin typeface="Arial" panose="020B0604020202020204" pitchFamily="34" charset="0"/>
                <a:cs typeface="Arial" panose="020B0604020202020204" pitchFamily="34" charset="0"/>
              </a:rPr>
              <a:t>4</a:t>
            </a:r>
            <a:endParaRPr lang="en-GB" sz="2800" dirty="0">
              <a:solidFill>
                <a:prstClr val="black"/>
              </a:solidFill>
              <a:latin typeface="Arial" panose="020B0604020202020204" pitchFamily="34" charset="0"/>
              <a:cs typeface="Arial" panose="020B0604020202020204" pitchFamily="34" charset="0"/>
            </a:endParaRPr>
          </a:p>
        </p:txBody>
      </p:sp>
      <p:sp>
        <p:nvSpPr>
          <p:cNvPr id="13" name="TextBox 12"/>
          <p:cNvSpPr txBox="1"/>
          <p:nvPr/>
        </p:nvSpPr>
        <p:spPr>
          <a:xfrm>
            <a:off x="4401036" y="4618047"/>
            <a:ext cx="385042" cy="523220"/>
          </a:xfrm>
          <a:prstGeom prst="rect">
            <a:avLst/>
          </a:prstGeom>
          <a:noFill/>
        </p:spPr>
        <p:txBody>
          <a:bodyPr wrap="none" rtlCol="0">
            <a:spAutoFit/>
          </a:bodyPr>
          <a:lstStyle/>
          <a:p>
            <a:r>
              <a:rPr lang="en-GB" sz="2800" dirty="0">
                <a:solidFill>
                  <a:prstClr val="black"/>
                </a:solidFill>
                <a:latin typeface="Arial" panose="020B0604020202020204" pitchFamily="34" charset="0"/>
                <a:cs typeface="Arial" panose="020B0604020202020204" pitchFamily="34" charset="0"/>
              </a:rPr>
              <a:t>3</a:t>
            </a:r>
          </a:p>
        </p:txBody>
      </p:sp>
      <p:sp>
        <p:nvSpPr>
          <p:cNvPr id="14" name="TextBox 13"/>
          <p:cNvSpPr txBox="1"/>
          <p:nvPr/>
        </p:nvSpPr>
        <p:spPr>
          <a:xfrm>
            <a:off x="5892252" y="4618047"/>
            <a:ext cx="385042" cy="523220"/>
          </a:xfrm>
          <a:prstGeom prst="rect">
            <a:avLst/>
          </a:prstGeom>
          <a:noFill/>
        </p:spPr>
        <p:txBody>
          <a:bodyPr wrap="none" rtlCol="0">
            <a:spAutoFit/>
          </a:bodyPr>
          <a:lstStyle/>
          <a:p>
            <a:r>
              <a:rPr lang="en-GB" sz="2800" dirty="0">
                <a:solidFill>
                  <a:prstClr val="black"/>
                </a:solidFill>
                <a:latin typeface="Arial" panose="020B0604020202020204" pitchFamily="34" charset="0"/>
                <a:cs typeface="Arial" panose="020B0604020202020204" pitchFamily="34" charset="0"/>
              </a:rPr>
              <a:t>1</a:t>
            </a:r>
          </a:p>
        </p:txBody>
      </p:sp>
      <p:sp>
        <p:nvSpPr>
          <p:cNvPr id="15" name="TextBox 14"/>
          <p:cNvSpPr txBox="1"/>
          <p:nvPr/>
        </p:nvSpPr>
        <p:spPr>
          <a:xfrm>
            <a:off x="7273555" y="4618047"/>
            <a:ext cx="385042" cy="523220"/>
          </a:xfrm>
          <a:prstGeom prst="rect">
            <a:avLst/>
          </a:prstGeom>
          <a:noFill/>
        </p:spPr>
        <p:txBody>
          <a:bodyPr wrap="none" rtlCol="0">
            <a:spAutoFit/>
          </a:bodyPr>
          <a:lstStyle/>
          <a:p>
            <a:r>
              <a:rPr lang="en-GB" sz="2800" dirty="0">
                <a:solidFill>
                  <a:prstClr val="black"/>
                </a:solidFill>
                <a:latin typeface="Arial" panose="020B0604020202020204" pitchFamily="34" charset="0"/>
                <a:cs typeface="Arial" panose="020B0604020202020204" pitchFamily="34" charset="0"/>
              </a:rPr>
              <a:t>2</a:t>
            </a:r>
          </a:p>
        </p:txBody>
      </p:sp>
      <p:sp>
        <p:nvSpPr>
          <p:cNvPr id="16" name="TextBox 15"/>
          <p:cNvSpPr txBox="1"/>
          <p:nvPr/>
        </p:nvSpPr>
        <p:spPr>
          <a:xfrm>
            <a:off x="8672800" y="4621240"/>
            <a:ext cx="385042" cy="523220"/>
          </a:xfrm>
          <a:prstGeom prst="rect">
            <a:avLst/>
          </a:prstGeom>
          <a:noFill/>
        </p:spPr>
        <p:txBody>
          <a:bodyPr wrap="none" rtlCol="0">
            <a:spAutoFit/>
          </a:bodyPr>
          <a:lstStyle/>
          <a:p>
            <a:r>
              <a:rPr lang="en-GB" sz="2800" dirty="0" smtClean="0">
                <a:solidFill>
                  <a:prstClr val="black"/>
                </a:solidFill>
                <a:latin typeface="Arial" panose="020B0604020202020204" pitchFamily="34" charset="0"/>
                <a:cs typeface="Arial" panose="020B0604020202020204" pitchFamily="34" charset="0"/>
              </a:rPr>
              <a:t>1</a:t>
            </a:r>
            <a:endParaRPr lang="en-GB" sz="2800" dirty="0">
              <a:solidFill>
                <a:prstClr val="black"/>
              </a:solidFill>
              <a:latin typeface="Arial" panose="020B0604020202020204" pitchFamily="34" charset="0"/>
              <a:cs typeface="Arial" panose="020B0604020202020204" pitchFamily="34" charset="0"/>
            </a:endParaRPr>
          </a:p>
        </p:txBody>
      </p:sp>
      <p:sp>
        <p:nvSpPr>
          <p:cNvPr id="20" name="TextBox 19"/>
          <p:cNvSpPr txBox="1"/>
          <p:nvPr/>
        </p:nvSpPr>
        <p:spPr>
          <a:xfrm>
            <a:off x="4637095" y="5536435"/>
            <a:ext cx="2901756" cy="523220"/>
          </a:xfrm>
          <a:prstGeom prst="rect">
            <a:avLst/>
          </a:prstGeom>
          <a:noFill/>
        </p:spPr>
        <p:txBody>
          <a:bodyPr wrap="none" rtlCol="0">
            <a:spAutoFit/>
          </a:bodyPr>
          <a:lstStyle/>
          <a:p>
            <a:r>
              <a:rPr lang="en-GB" sz="2800" dirty="0" smtClean="0">
                <a:solidFill>
                  <a:srgbClr val="E21951"/>
                </a:solidFill>
                <a:latin typeface="Arial" panose="020B0604020202020204" pitchFamily="34" charset="0"/>
                <a:cs typeface="Arial" panose="020B0604020202020204" pitchFamily="34" charset="0"/>
              </a:rPr>
              <a:t>Answer = 4! = 24</a:t>
            </a:r>
            <a:endParaRPr lang="en-GB" sz="2800" dirty="0">
              <a:solidFill>
                <a:srgbClr val="E21951"/>
              </a:solidFill>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89162" y="1282183"/>
            <a:ext cx="5495211" cy="1744132"/>
          </a:xfrm>
          <a:prstGeom prst="rect">
            <a:avLst/>
          </a:prstGeom>
        </p:spPr>
      </p:pic>
    </p:spTree>
    <p:extLst>
      <p:ext uri="{BB962C8B-B14F-4D97-AF65-F5344CB8AC3E}">
        <p14:creationId xmlns:p14="http://schemas.microsoft.com/office/powerpoint/2010/main" val="78703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animEffect transition="in" filter="fade">
                                      <p:cBhvr>
                                        <p:cTn id="7" dur="500"/>
                                        <p:tgtEl>
                                          <p:spTgt spid="3">
                                            <p:txEl>
                                              <p:pRg st="9" end="9"/>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500"/>
                                        <p:tgtEl>
                                          <p:spTgt spid="6"/>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500"/>
                                        <p:tgtEl>
                                          <p:spTgt spid="12"/>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500"/>
                                        <p:tgtEl>
                                          <p:spTgt spid="11"/>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xit" presetSubtype="0" fill="hold" grpId="1" nodeType="clickEffect">
                                  <p:stCondLst>
                                    <p:cond delay="0"/>
                                  </p:stCondLst>
                                  <p:childTnLst>
                                    <p:animEffect transition="out" filter="fade">
                                      <p:cBhvr>
                                        <p:cTn id="51" dur="500"/>
                                        <p:tgtEl>
                                          <p:spTgt spid="4"/>
                                        </p:tgtEl>
                                      </p:cBhvr>
                                    </p:animEffect>
                                    <p:set>
                                      <p:cBhvr>
                                        <p:cTn id="52" dur="1" fill="hold">
                                          <p:stCondLst>
                                            <p:cond delay="499"/>
                                          </p:stCondLst>
                                        </p:cTn>
                                        <p:tgtEl>
                                          <p:spTgt spid="4"/>
                                        </p:tgtEl>
                                        <p:attrNameLst>
                                          <p:attrName>style.visibility</p:attrName>
                                        </p:attrNameLst>
                                      </p:cBhvr>
                                      <p:to>
                                        <p:strVal val="hidden"/>
                                      </p:to>
                                    </p:set>
                                  </p:childTnLst>
                                </p:cTn>
                              </p:par>
                              <p:par>
                                <p:cTn id="53" presetID="10" presetClass="exit" presetSubtype="0" fill="hold" grpId="1" nodeType="withEffect">
                                  <p:stCondLst>
                                    <p:cond delay="0"/>
                                  </p:stCondLst>
                                  <p:childTnLst>
                                    <p:animEffect transition="out" filter="fade">
                                      <p:cBhvr>
                                        <p:cTn id="54" dur="500"/>
                                        <p:tgtEl>
                                          <p:spTgt spid="6"/>
                                        </p:tgtEl>
                                      </p:cBhvr>
                                    </p:animEffect>
                                    <p:set>
                                      <p:cBhvr>
                                        <p:cTn id="55" dur="1" fill="hold">
                                          <p:stCondLst>
                                            <p:cond delay="499"/>
                                          </p:stCondLst>
                                        </p:cTn>
                                        <p:tgtEl>
                                          <p:spTgt spid="6"/>
                                        </p:tgtEl>
                                        <p:attrNameLst>
                                          <p:attrName>style.visibility</p:attrName>
                                        </p:attrNameLst>
                                      </p:cBhvr>
                                      <p:to>
                                        <p:strVal val="hidden"/>
                                      </p:to>
                                    </p:set>
                                  </p:childTnLst>
                                </p:cTn>
                              </p:par>
                              <p:par>
                                <p:cTn id="56" presetID="10" presetClass="exit" presetSubtype="0" fill="hold" grpId="1" nodeType="withEffect">
                                  <p:stCondLst>
                                    <p:cond delay="0"/>
                                  </p:stCondLst>
                                  <p:childTnLst>
                                    <p:animEffect transition="out" filter="fade">
                                      <p:cBhvr>
                                        <p:cTn id="57" dur="500"/>
                                        <p:tgtEl>
                                          <p:spTgt spid="10"/>
                                        </p:tgtEl>
                                      </p:cBhvr>
                                    </p:animEffect>
                                    <p:set>
                                      <p:cBhvr>
                                        <p:cTn id="58" dur="1" fill="hold">
                                          <p:stCondLst>
                                            <p:cond delay="499"/>
                                          </p:stCondLst>
                                        </p:cTn>
                                        <p:tgtEl>
                                          <p:spTgt spid="10"/>
                                        </p:tgtEl>
                                        <p:attrNameLst>
                                          <p:attrName>style.visibility</p:attrName>
                                        </p:attrNameLst>
                                      </p:cBhvr>
                                      <p:to>
                                        <p:strVal val="hidden"/>
                                      </p:to>
                                    </p:set>
                                  </p:childTnLst>
                                </p:cTn>
                              </p:par>
                              <p:par>
                                <p:cTn id="59" presetID="10" presetClass="exit" presetSubtype="0" fill="hold" grpId="1" nodeType="withEffect">
                                  <p:stCondLst>
                                    <p:cond delay="0"/>
                                  </p:stCondLst>
                                  <p:childTnLst>
                                    <p:animEffect transition="out" filter="fade">
                                      <p:cBhvr>
                                        <p:cTn id="60" dur="500"/>
                                        <p:tgtEl>
                                          <p:spTgt spid="7"/>
                                        </p:tgtEl>
                                      </p:cBhvr>
                                    </p:animEffect>
                                    <p:set>
                                      <p:cBhvr>
                                        <p:cTn id="61" dur="1" fill="hold">
                                          <p:stCondLst>
                                            <p:cond delay="499"/>
                                          </p:stCondLst>
                                        </p:cTn>
                                        <p:tgtEl>
                                          <p:spTgt spid="7"/>
                                        </p:tgtEl>
                                        <p:attrNameLst>
                                          <p:attrName>style.visibility</p:attrName>
                                        </p:attrNameLst>
                                      </p:cBhvr>
                                      <p:to>
                                        <p:strVal val="hidden"/>
                                      </p:to>
                                    </p:set>
                                  </p:childTnLst>
                                </p:cTn>
                              </p:par>
                              <p:par>
                                <p:cTn id="62" presetID="10" presetClass="exit" presetSubtype="0" fill="hold" grpId="1" nodeType="withEffect">
                                  <p:stCondLst>
                                    <p:cond delay="0"/>
                                  </p:stCondLst>
                                  <p:childTnLst>
                                    <p:animEffect transition="out" filter="fade">
                                      <p:cBhvr>
                                        <p:cTn id="63" dur="500"/>
                                        <p:tgtEl>
                                          <p:spTgt spid="11"/>
                                        </p:tgtEl>
                                      </p:cBhvr>
                                    </p:animEffect>
                                    <p:set>
                                      <p:cBhvr>
                                        <p:cTn id="64" dur="1" fill="hold">
                                          <p:stCondLst>
                                            <p:cond delay="499"/>
                                          </p:stCondLst>
                                        </p:cTn>
                                        <p:tgtEl>
                                          <p:spTgt spid="11"/>
                                        </p:tgtEl>
                                        <p:attrNameLst>
                                          <p:attrName>style.visibility</p:attrName>
                                        </p:attrNameLst>
                                      </p:cBhvr>
                                      <p:to>
                                        <p:strVal val="hidden"/>
                                      </p:to>
                                    </p:set>
                                  </p:childTnLst>
                                </p:cTn>
                              </p:par>
                              <p:par>
                                <p:cTn id="65" presetID="10" presetClass="entr" presetSubtype="0"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fade">
                                      <p:cBhvr>
                                        <p:cTn id="6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P spid="6" grpId="1" animBg="1"/>
      <p:bldP spid="7" grpId="0" animBg="1"/>
      <p:bldP spid="7" grpId="1" animBg="1"/>
      <p:bldP spid="10" grpId="0" animBg="1"/>
      <p:bldP spid="10" grpId="1" animBg="1"/>
      <p:bldP spid="11" grpId="0" animBg="1"/>
      <p:bldP spid="11" grpId="1" animBg="1"/>
      <p:bldP spid="12" grpId="0"/>
      <p:bldP spid="13" grpId="0"/>
      <p:bldP spid="14" grpId="0"/>
      <p:bldP spid="15" grpId="0"/>
      <p:bldP spid="16"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Restrictions Example 3b</a:t>
            </a:r>
            <a:endParaRPr lang="en-GB" dirty="0"/>
          </a:p>
        </p:txBody>
      </p:sp>
      <p:sp>
        <p:nvSpPr>
          <p:cNvPr id="3" name="Text Placeholder 2"/>
          <p:cNvSpPr>
            <a:spLocks noGrp="1"/>
          </p:cNvSpPr>
          <p:nvPr>
            <p:ph type="body" sz="quarter" idx="10"/>
          </p:nvPr>
        </p:nvSpPr>
        <p:spPr/>
        <p:txBody>
          <a:bodyPr/>
          <a:lstStyle/>
          <a:p>
            <a:pPr marL="0" indent="0">
              <a:lnSpc>
                <a:spcPct val="100000"/>
              </a:lnSpc>
              <a:spcBef>
                <a:spcPts val="0"/>
              </a:spcBef>
              <a:buNone/>
            </a:pPr>
            <a:r>
              <a:rPr lang="en-GB" dirty="0" smtClean="0"/>
              <a:t>Ali, </a:t>
            </a:r>
            <a:r>
              <a:rPr lang="en-GB" dirty="0" err="1" smtClean="0"/>
              <a:t>Badhra</a:t>
            </a:r>
            <a:r>
              <a:rPr lang="en-GB" dirty="0" smtClean="0"/>
              <a:t>, Chen, Dev and </a:t>
            </a:r>
            <a:r>
              <a:rPr lang="en-GB" dirty="0" err="1" smtClean="0"/>
              <a:t>Ehan</a:t>
            </a:r>
            <a:r>
              <a:rPr lang="en-GB" dirty="0" smtClean="0"/>
              <a:t> </a:t>
            </a:r>
          </a:p>
          <a:p>
            <a:pPr marL="0" indent="0">
              <a:lnSpc>
                <a:spcPct val="100000"/>
              </a:lnSpc>
              <a:spcBef>
                <a:spcPts val="0"/>
              </a:spcBef>
              <a:buNone/>
            </a:pPr>
            <a:r>
              <a:rPr lang="en-GB" dirty="0" smtClean="0"/>
              <a:t>are going to sit in these 5 cinema seats.</a:t>
            </a:r>
          </a:p>
          <a:p>
            <a:pPr marL="0" indent="0">
              <a:lnSpc>
                <a:spcPct val="100000"/>
              </a:lnSpc>
              <a:spcBef>
                <a:spcPts val="0"/>
              </a:spcBef>
              <a:buNone/>
            </a:pPr>
            <a:r>
              <a:rPr lang="en-GB" dirty="0" smtClean="0"/>
              <a:t>In how many ways can they sit if </a:t>
            </a:r>
          </a:p>
          <a:p>
            <a:pPr marL="0" indent="0">
              <a:lnSpc>
                <a:spcPct val="100000"/>
              </a:lnSpc>
              <a:spcBef>
                <a:spcPts val="0"/>
              </a:spcBef>
              <a:buNone/>
            </a:pPr>
            <a:r>
              <a:rPr lang="en-GB" dirty="0" err="1" smtClean="0"/>
              <a:t>Badhra</a:t>
            </a:r>
            <a:r>
              <a:rPr lang="en-GB" dirty="0" smtClean="0"/>
              <a:t> and Chen must sit next to </a:t>
            </a:r>
          </a:p>
          <a:p>
            <a:pPr marL="0" indent="0">
              <a:lnSpc>
                <a:spcPct val="100000"/>
              </a:lnSpc>
              <a:spcBef>
                <a:spcPts val="0"/>
              </a:spcBef>
              <a:buNone/>
            </a:pPr>
            <a:r>
              <a:rPr lang="en-GB" dirty="0" smtClean="0"/>
              <a:t>each other?</a:t>
            </a:r>
          </a:p>
          <a:p>
            <a:pPr marL="0" indent="0">
              <a:buNone/>
            </a:pPr>
            <a:endParaRPr lang="en-GB" dirty="0" smtClean="0"/>
          </a:p>
          <a:p>
            <a:pPr marL="0" indent="0" algn="ctr">
              <a:buNone/>
            </a:pPr>
            <a:endParaRPr lang="en-GB" sz="1400" dirty="0" smtClean="0"/>
          </a:p>
          <a:p>
            <a:pPr marL="0" indent="0" algn="ctr">
              <a:buNone/>
            </a:pPr>
            <a:endParaRPr lang="en-GB" sz="1400" dirty="0" smtClean="0"/>
          </a:p>
          <a:p>
            <a:pPr marL="0" indent="0" algn="ctr">
              <a:buNone/>
            </a:pPr>
            <a:endParaRPr lang="en-GB" sz="1400" dirty="0" smtClean="0"/>
          </a:p>
          <a:p>
            <a:pPr marL="0" indent="0" algn="ctr">
              <a:buNone/>
            </a:pPr>
            <a:r>
              <a:rPr lang="en-GB" dirty="0" smtClean="0"/>
              <a:t>_____ </a:t>
            </a:r>
            <a:r>
              <a:rPr lang="en-GB" dirty="0" smtClean="0">
                <a:sym typeface="Symbol"/>
              </a:rPr>
              <a:t> </a:t>
            </a:r>
            <a:r>
              <a:rPr lang="en-GB" dirty="0" smtClean="0"/>
              <a:t>_____ </a:t>
            </a:r>
            <a:r>
              <a:rPr lang="en-GB" dirty="0" smtClean="0">
                <a:sym typeface="Symbol"/>
              </a:rPr>
              <a:t> </a:t>
            </a:r>
            <a:r>
              <a:rPr lang="en-GB" dirty="0"/>
              <a:t>_____ </a:t>
            </a:r>
            <a:r>
              <a:rPr lang="en-GB" dirty="0" smtClean="0">
                <a:sym typeface="Symbol"/>
              </a:rPr>
              <a:t> </a:t>
            </a:r>
            <a:r>
              <a:rPr lang="en-GB" dirty="0"/>
              <a:t>_____ </a:t>
            </a:r>
            <a:r>
              <a:rPr lang="en-GB" dirty="0" smtClean="0">
                <a:sym typeface="Symbol"/>
              </a:rPr>
              <a:t> </a:t>
            </a:r>
            <a:r>
              <a:rPr lang="en-GB" dirty="0" smtClean="0"/>
              <a:t>_____</a:t>
            </a: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a:p>
            <a:pPr marL="0" indent="0" algn="ctr">
              <a:buNone/>
            </a:pPr>
            <a:endParaRPr lang="en-GB" dirty="0"/>
          </a:p>
        </p:txBody>
      </p:sp>
      <p:sp>
        <p:nvSpPr>
          <p:cNvPr id="13" name="TextBox 12"/>
          <p:cNvSpPr txBox="1"/>
          <p:nvPr/>
        </p:nvSpPr>
        <p:spPr>
          <a:xfrm>
            <a:off x="3121071" y="4888435"/>
            <a:ext cx="505267" cy="523220"/>
          </a:xfrm>
          <a:prstGeom prst="rect">
            <a:avLst/>
          </a:prstGeom>
          <a:noFill/>
        </p:spPr>
        <p:txBody>
          <a:bodyPr wrap="none" rtlCol="0">
            <a:spAutoFit/>
          </a:bodyPr>
          <a:lstStyle/>
          <a:p>
            <a:r>
              <a:rPr lang="en-GB" sz="2800" dirty="0" smtClean="0">
                <a:solidFill>
                  <a:prstClr val="black"/>
                </a:solidFill>
                <a:latin typeface="Arial" panose="020B0604020202020204" pitchFamily="34" charset="0"/>
                <a:cs typeface="Arial" panose="020B0604020202020204" pitchFamily="34" charset="0"/>
              </a:rPr>
              <a:t>(2</a:t>
            </a:r>
            <a:endParaRPr lang="en-GB" sz="2800" dirty="0">
              <a:solidFill>
                <a:prstClr val="black"/>
              </a:solidFill>
              <a:latin typeface="Arial" panose="020B0604020202020204" pitchFamily="34" charset="0"/>
              <a:cs typeface="Arial" panose="020B0604020202020204" pitchFamily="34" charset="0"/>
            </a:endParaRPr>
          </a:p>
        </p:txBody>
      </p:sp>
      <p:sp>
        <p:nvSpPr>
          <p:cNvPr id="14" name="TextBox 13"/>
          <p:cNvSpPr txBox="1"/>
          <p:nvPr/>
        </p:nvSpPr>
        <p:spPr>
          <a:xfrm>
            <a:off x="5892252" y="4857539"/>
            <a:ext cx="385042" cy="523220"/>
          </a:xfrm>
          <a:prstGeom prst="rect">
            <a:avLst/>
          </a:prstGeom>
          <a:noFill/>
        </p:spPr>
        <p:txBody>
          <a:bodyPr wrap="none" rtlCol="0">
            <a:spAutoFit/>
          </a:bodyPr>
          <a:lstStyle/>
          <a:p>
            <a:r>
              <a:rPr lang="en-GB" sz="2800" dirty="0" smtClean="0">
                <a:solidFill>
                  <a:prstClr val="black"/>
                </a:solidFill>
                <a:latin typeface="Arial" panose="020B0604020202020204" pitchFamily="34" charset="0"/>
                <a:cs typeface="Arial" panose="020B0604020202020204" pitchFamily="34" charset="0"/>
              </a:rPr>
              <a:t>3</a:t>
            </a:r>
            <a:endParaRPr lang="en-GB" sz="2800" dirty="0">
              <a:solidFill>
                <a:prstClr val="black"/>
              </a:solidFill>
              <a:latin typeface="Arial" panose="020B0604020202020204" pitchFamily="34" charset="0"/>
              <a:cs typeface="Arial" panose="020B0604020202020204" pitchFamily="34" charset="0"/>
            </a:endParaRPr>
          </a:p>
        </p:txBody>
      </p:sp>
      <p:sp>
        <p:nvSpPr>
          <p:cNvPr id="15" name="TextBox 14"/>
          <p:cNvSpPr txBox="1"/>
          <p:nvPr/>
        </p:nvSpPr>
        <p:spPr>
          <a:xfrm>
            <a:off x="7273555" y="4857539"/>
            <a:ext cx="385042" cy="523220"/>
          </a:xfrm>
          <a:prstGeom prst="rect">
            <a:avLst/>
          </a:prstGeom>
          <a:noFill/>
        </p:spPr>
        <p:txBody>
          <a:bodyPr wrap="none" rtlCol="0">
            <a:spAutoFit/>
          </a:bodyPr>
          <a:lstStyle/>
          <a:p>
            <a:r>
              <a:rPr lang="en-GB" sz="2800" dirty="0">
                <a:solidFill>
                  <a:prstClr val="black"/>
                </a:solidFill>
                <a:latin typeface="Arial" panose="020B0604020202020204" pitchFamily="34" charset="0"/>
                <a:cs typeface="Arial" panose="020B0604020202020204" pitchFamily="34" charset="0"/>
              </a:rPr>
              <a:t>2</a:t>
            </a:r>
          </a:p>
        </p:txBody>
      </p:sp>
      <p:sp>
        <p:nvSpPr>
          <p:cNvPr id="16" name="TextBox 15"/>
          <p:cNvSpPr txBox="1"/>
          <p:nvPr/>
        </p:nvSpPr>
        <p:spPr>
          <a:xfrm>
            <a:off x="8672800" y="4860732"/>
            <a:ext cx="385042" cy="523220"/>
          </a:xfrm>
          <a:prstGeom prst="rect">
            <a:avLst/>
          </a:prstGeom>
          <a:noFill/>
        </p:spPr>
        <p:txBody>
          <a:bodyPr wrap="none" rtlCol="0">
            <a:spAutoFit/>
          </a:bodyPr>
          <a:lstStyle/>
          <a:p>
            <a:r>
              <a:rPr lang="en-GB" sz="2800" dirty="0" smtClean="0">
                <a:solidFill>
                  <a:prstClr val="black"/>
                </a:solidFill>
                <a:latin typeface="Arial" panose="020B0604020202020204" pitchFamily="34" charset="0"/>
                <a:cs typeface="Arial" panose="020B0604020202020204" pitchFamily="34" charset="0"/>
              </a:rPr>
              <a:t>1</a:t>
            </a:r>
            <a:endParaRPr lang="en-GB" sz="2800" dirty="0">
              <a:solidFill>
                <a:prstClr val="black"/>
              </a:solidFill>
              <a:latin typeface="Arial" panose="020B0604020202020204" pitchFamily="34" charset="0"/>
              <a:cs typeface="Arial" panose="020B0604020202020204" pitchFamily="34" charset="0"/>
            </a:endParaRPr>
          </a:p>
        </p:txBody>
      </p:sp>
      <p:sp>
        <p:nvSpPr>
          <p:cNvPr id="20" name="TextBox 19"/>
          <p:cNvSpPr txBox="1"/>
          <p:nvPr/>
        </p:nvSpPr>
        <p:spPr>
          <a:xfrm>
            <a:off x="4297270" y="5963422"/>
            <a:ext cx="3597460" cy="523220"/>
          </a:xfrm>
          <a:prstGeom prst="rect">
            <a:avLst/>
          </a:prstGeom>
          <a:noFill/>
        </p:spPr>
        <p:txBody>
          <a:bodyPr wrap="none" rtlCol="0">
            <a:spAutoFit/>
          </a:bodyPr>
          <a:lstStyle/>
          <a:p>
            <a:r>
              <a:rPr lang="en-GB" sz="2800" dirty="0" smtClean="0">
                <a:solidFill>
                  <a:srgbClr val="E21951"/>
                </a:solidFill>
                <a:latin typeface="Arial" panose="020B0604020202020204" pitchFamily="34" charset="0"/>
                <a:cs typeface="Arial" panose="020B0604020202020204" pitchFamily="34" charset="0"/>
              </a:rPr>
              <a:t>Answer = 2! </a:t>
            </a:r>
            <a:r>
              <a:rPr lang="en-GB" sz="2800" dirty="0" smtClean="0">
                <a:solidFill>
                  <a:srgbClr val="E21951"/>
                </a:solidFill>
                <a:latin typeface="Arial" panose="020B0604020202020204" pitchFamily="34" charset="0"/>
                <a:cs typeface="Arial" panose="020B0604020202020204" pitchFamily="34" charset="0"/>
                <a:sym typeface="Symbol"/>
              </a:rPr>
              <a:t> </a:t>
            </a:r>
            <a:r>
              <a:rPr lang="en-GB" sz="2800" dirty="0" smtClean="0">
                <a:solidFill>
                  <a:srgbClr val="E21951"/>
                </a:solidFill>
                <a:latin typeface="Arial" panose="020B0604020202020204" pitchFamily="34" charset="0"/>
                <a:cs typeface="Arial" panose="020B0604020202020204" pitchFamily="34" charset="0"/>
              </a:rPr>
              <a:t>4! = 48</a:t>
            </a:r>
            <a:endParaRPr lang="en-GB" sz="2800" dirty="0">
              <a:solidFill>
                <a:srgbClr val="E21951"/>
              </a:solidFill>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89162" y="1282183"/>
            <a:ext cx="5495211" cy="1744132"/>
          </a:xfrm>
          <a:prstGeom prst="rect">
            <a:avLst/>
          </a:prstGeom>
        </p:spPr>
      </p:pic>
      <p:sp>
        <p:nvSpPr>
          <p:cNvPr id="17" name="TextBox 16"/>
          <p:cNvSpPr txBox="1"/>
          <p:nvPr/>
        </p:nvSpPr>
        <p:spPr>
          <a:xfrm>
            <a:off x="4438242" y="4879657"/>
            <a:ext cx="505267" cy="523220"/>
          </a:xfrm>
          <a:prstGeom prst="rect">
            <a:avLst/>
          </a:prstGeom>
          <a:noFill/>
        </p:spPr>
        <p:txBody>
          <a:bodyPr wrap="none" rtlCol="0">
            <a:spAutoFit/>
          </a:bodyPr>
          <a:lstStyle/>
          <a:p>
            <a:r>
              <a:rPr lang="en-GB" sz="2800" dirty="0" smtClean="0">
                <a:solidFill>
                  <a:prstClr val="black"/>
                </a:solidFill>
                <a:latin typeface="Arial" panose="020B0604020202020204" pitchFamily="34" charset="0"/>
                <a:cs typeface="Arial" panose="020B0604020202020204" pitchFamily="34" charset="0"/>
              </a:rPr>
              <a:t>1)</a:t>
            </a:r>
            <a:endParaRPr lang="en-GB" sz="2800" dirty="0">
              <a:solidFill>
                <a:prstClr val="black"/>
              </a:solidFill>
              <a:latin typeface="Arial" panose="020B0604020202020204" pitchFamily="34" charset="0"/>
              <a:cs typeface="Arial" panose="020B0604020202020204" pitchFamily="34" charset="0"/>
            </a:endParaRPr>
          </a:p>
        </p:txBody>
      </p:sp>
      <p:sp>
        <p:nvSpPr>
          <p:cNvPr id="5" name="Rounded Rectangle 4"/>
          <p:cNvSpPr/>
          <p:nvPr/>
        </p:nvSpPr>
        <p:spPr>
          <a:xfrm>
            <a:off x="2635276" y="4626439"/>
            <a:ext cx="2628000" cy="1008000"/>
          </a:xfrm>
          <a:prstGeom prst="roundRect">
            <a:avLst/>
          </a:prstGeom>
          <a:solidFill>
            <a:srgbClr val="E2195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Pentagon 8"/>
          <p:cNvSpPr/>
          <p:nvPr/>
        </p:nvSpPr>
        <p:spPr>
          <a:xfrm>
            <a:off x="293914" y="4526992"/>
            <a:ext cx="2144486" cy="1246106"/>
          </a:xfrm>
          <a:prstGeom prst="homePlat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err="1" smtClean="0"/>
              <a:t>Badhra</a:t>
            </a:r>
            <a:r>
              <a:rPr lang="en-GB" dirty="0" smtClean="0"/>
              <a:t> and Chen can arrange themselves in 2! ways</a:t>
            </a:r>
            <a:endParaRPr lang="en-GB" dirty="0"/>
          </a:p>
        </p:txBody>
      </p:sp>
      <p:sp>
        <p:nvSpPr>
          <p:cNvPr id="19" name="Rounded Rectangle 18"/>
          <p:cNvSpPr/>
          <p:nvPr/>
        </p:nvSpPr>
        <p:spPr>
          <a:xfrm>
            <a:off x="2635276" y="4626439"/>
            <a:ext cx="2628000" cy="1008000"/>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p:cNvSpPr txBox="1"/>
          <p:nvPr/>
        </p:nvSpPr>
        <p:spPr>
          <a:xfrm>
            <a:off x="4805811" y="4879311"/>
            <a:ext cx="385042" cy="523220"/>
          </a:xfrm>
          <a:prstGeom prst="rect">
            <a:avLst/>
          </a:prstGeom>
          <a:noFill/>
        </p:spPr>
        <p:txBody>
          <a:bodyPr wrap="none" rtlCol="0">
            <a:spAutoFit/>
          </a:bodyPr>
          <a:lstStyle/>
          <a:p>
            <a:r>
              <a:rPr lang="en-GB" sz="2800" dirty="0" smtClean="0">
                <a:solidFill>
                  <a:prstClr val="black"/>
                </a:solidFill>
                <a:latin typeface="Arial" panose="020B0604020202020204" pitchFamily="34" charset="0"/>
                <a:cs typeface="Arial" panose="020B0604020202020204" pitchFamily="34" charset="0"/>
              </a:rPr>
              <a:t>4</a:t>
            </a:r>
            <a:endParaRPr lang="en-GB" sz="2800" dirty="0">
              <a:solidFill>
                <a:prstClr val="black"/>
              </a:solidFill>
              <a:latin typeface="Arial" panose="020B0604020202020204" pitchFamily="34" charset="0"/>
              <a:cs typeface="Arial" panose="020B0604020202020204" pitchFamily="34" charset="0"/>
            </a:endParaRPr>
          </a:p>
        </p:txBody>
      </p:sp>
      <p:sp>
        <p:nvSpPr>
          <p:cNvPr id="18" name="Rectangle 17"/>
          <p:cNvSpPr/>
          <p:nvPr/>
        </p:nvSpPr>
        <p:spPr>
          <a:xfrm>
            <a:off x="4693440" y="4888435"/>
            <a:ext cx="304892" cy="523220"/>
          </a:xfrm>
          <a:prstGeom prst="rect">
            <a:avLst/>
          </a:prstGeom>
        </p:spPr>
        <p:txBody>
          <a:bodyPr wrap="none">
            <a:spAutoFit/>
          </a:bodyPr>
          <a:lstStyle/>
          <a:p>
            <a:r>
              <a:rPr lang="en-GB" sz="2800" dirty="0">
                <a:solidFill>
                  <a:prstClr val="black"/>
                </a:solidFill>
                <a:latin typeface="Arial" panose="020B0604020202020204" pitchFamily="34" charset="0"/>
                <a:cs typeface="Arial" panose="020B0604020202020204" pitchFamily="34" charset="0"/>
              </a:rPr>
              <a:t>(</a:t>
            </a:r>
            <a:endParaRPr lang="en-GB" dirty="0"/>
          </a:p>
        </p:txBody>
      </p:sp>
      <p:sp>
        <p:nvSpPr>
          <p:cNvPr id="21" name="Rectangle 20"/>
          <p:cNvSpPr/>
          <p:nvPr/>
        </p:nvSpPr>
        <p:spPr>
          <a:xfrm>
            <a:off x="8840083" y="4857539"/>
            <a:ext cx="304892" cy="523220"/>
          </a:xfrm>
          <a:prstGeom prst="rect">
            <a:avLst/>
          </a:prstGeom>
        </p:spPr>
        <p:txBody>
          <a:bodyPr wrap="none">
            <a:spAutoFit/>
          </a:bodyPr>
          <a:lstStyle/>
          <a:p>
            <a:pPr lvl="0"/>
            <a:r>
              <a:rPr lang="en-GB" sz="2800" dirty="0">
                <a:solidFill>
                  <a:prstClr val="black"/>
                </a:solidFill>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9457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9" end="9"/>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xit" presetSubtype="0" fill="hold" grpId="1" nodeType="clickEffect">
                                  <p:stCondLst>
                                    <p:cond delay="0"/>
                                  </p:stCondLst>
                                  <p:childTnLst>
                                    <p:animEffect transition="out" filter="fade">
                                      <p:cBhvr>
                                        <p:cTn id="37" dur="500"/>
                                        <p:tgtEl>
                                          <p:spTgt spid="5"/>
                                        </p:tgtEl>
                                      </p:cBhvr>
                                    </p:animEffect>
                                    <p:set>
                                      <p:cBhvr>
                                        <p:cTn id="38" dur="1" fill="hold">
                                          <p:stCondLst>
                                            <p:cond delay="499"/>
                                          </p:stCondLst>
                                        </p:cTn>
                                        <p:tgtEl>
                                          <p:spTgt spid="5"/>
                                        </p:tgtEl>
                                        <p:attrNameLst>
                                          <p:attrName>style.visibility</p:attrName>
                                        </p:attrNameLst>
                                      </p:cBhvr>
                                      <p:to>
                                        <p:strVal val="hidden"/>
                                      </p:to>
                                    </p:set>
                                  </p:childTnLst>
                                </p:cTn>
                              </p:par>
                              <p:par>
                                <p:cTn id="39" presetID="10" presetClass="entr" presetSubtype="0" fill="hold" grpId="0"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500"/>
                                        <p:tgtEl>
                                          <p:spTgt spid="13"/>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500"/>
                                        <p:tgtEl>
                                          <p:spTgt spid="21"/>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fade">
                                      <p:cBhvr>
                                        <p:cTn id="53" dur="500"/>
                                        <p:tgtEl>
                                          <p:spTgt spid="18"/>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20" grpId="0"/>
      <p:bldP spid="17" grpId="0"/>
      <p:bldP spid="5" grpId="0" animBg="1"/>
      <p:bldP spid="5" grpId="1" animBg="1"/>
      <p:bldP spid="9" grpId="0" animBg="1"/>
      <p:bldP spid="19" grpId="0" animBg="1"/>
      <p:bldP spid="12" grpId="0"/>
      <p:bldP spid="18" grpId="0"/>
      <p:bldP spid="2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Restrictions Example 4</a:t>
            </a:r>
            <a:endParaRPr lang="en-GB" dirty="0"/>
          </a:p>
        </p:txBody>
      </p:sp>
      <p:sp>
        <p:nvSpPr>
          <p:cNvPr id="3" name="Text Placeholder 2"/>
          <p:cNvSpPr>
            <a:spLocks noGrp="1"/>
          </p:cNvSpPr>
          <p:nvPr>
            <p:ph type="body" sz="quarter" idx="10"/>
          </p:nvPr>
        </p:nvSpPr>
        <p:spPr/>
        <p:txBody>
          <a:bodyPr/>
          <a:lstStyle/>
          <a:p>
            <a:pPr marL="0" indent="0">
              <a:lnSpc>
                <a:spcPct val="100000"/>
              </a:lnSpc>
              <a:spcBef>
                <a:spcPts val="0"/>
              </a:spcBef>
              <a:buNone/>
            </a:pPr>
            <a:r>
              <a:rPr lang="en-GB" dirty="0" smtClean="0"/>
              <a:t>A railway carriage has 8 seats in 2 rows of 4 as shown in the diagram.</a:t>
            </a:r>
          </a:p>
          <a:p>
            <a:pPr marL="0" indent="0">
              <a:lnSpc>
                <a:spcPct val="100000"/>
              </a:lnSpc>
              <a:spcBef>
                <a:spcPts val="0"/>
              </a:spcBef>
              <a:buNone/>
            </a:pPr>
            <a:r>
              <a:rPr lang="en-GB" dirty="0" smtClean="0"/>
              <a:t>6 women and 2 men want to sit in the carriage.</a:t>
            </a:r>
          </a:p>
          <a:p>
            <a:pPr marL="0" indent="0">
              <a:lnSpc>
                <a:spcPct val="100000"/>
              </a:lnSpc>
              <a:spcBef>
                <a:spcPts val="0"/>
              </a:spcBef>
              <a:buNone/>
            </a:pPr>
            <a:r>
              <a:rPr lang="en-GB" dirty="0" smtClean="0"/>
              <a:t>In how many ways can they sit when</a:t>
            </a:r>
            <a:r>
              <a:rPr lang="en-GB" dirty="0"/>
              <a:t> </a:t>
            </a:r>
            <a:r>
              <a:rPr lang="en-GB" dirty="0" smtClean="0"/>
              <a:t>the men </a:t>
            </a:r>
          </a:p>
          <a:p>
            <a:pPr marL="0" indent="0">
              <a:lnSpc>
                <a:spcPct val="100000"/>
              </a:lnSpc>
              <a:spcBef>
                <a:spcPts val="0"/>
              </a:spcBef>
              <a:buNone/>
            </a:pPr>
            <a:r>
              <a:rPr lang="en-GB" dirty="0" smtClean="0"/>
              <a:t>sit opposite each other?</a:t>
            </a:r>
          </a:p>
          <a:p>
            <a:pPr marL="0" indent="0">
              <a:buNone/>
            </a:pPr>
            <a:endParaRPr lang="en-GB" dirty="0"/>
          </a:p>
          <a:p>
            <a:pPr marL="0" indent="0">
              <a:buNone/>
            </a:pPr>
            <a:r>
              <a:rPr lang="en-GB" dirty="0" smtClean="0"/>
              <a:t>The first man can sit in any one of the 8 seats. </a:t>
            </a:r>
          </a:p>
          <a:p>
            <a:pPr marL="0" indent="0">
              <a:buNone/>
            </a:pPr>
            <a:r>
              <a:rPr lang="en-GB" dirty="0"/>
              <a:t>T</a:t>
            </a:r>
            <a:r>
              <a:rPr lang="en-GB" dirty="0" smtClean="0"/>
              <a:t>he second man can only sit in one place, opposite the first man.</a:t>
            </a:r>
          </a:p>
          <a:p>
            <a:pPr marL="0" indent="0">
              <a:buNone/>
            </a:pPr>
            <a:r>
              <a:rPr lang="en-GB" dirty="0" smtClean="0"/>
              <a:t>There are 6 seats remaining for the women, so they can sit in </a:t>
            </a:r>
          </a:p>
          <a:p>
            <a:pPr marL="0" indent="0">
              <a:buNone/>
            </a:pPr>
            <a:r>
              <a:rPr lang="en-GB" dirty="0" smtClean="0"/>
              <a:t>Therefore there are</a:t>
            </a:r>
          </a:p>
          <a:p>
            <a:pPr marL="0" indent="0">
              <a:buNone/>
            </a:pPr>
            <a:r>
              <a:rPr lang="en-GB" dirty="0"/>
              <a:t>	</a:t>
            </a:r>
            <a:r>
              <a:rPr lang="en-GB" dirty="0" smtClean="0"/>
              <a:t>		8 </a:t>
            </a:r>
            <a:r>
              <a:rPr lang="en-GB" dirty="0" smtClean="0">
                <a:sym typeface="Symbol"/>
              </a:rPr>
              <a:t> 1  6! </a:t>
            </a:r>
            <a:endParaRPr lang="en-GB" dirty="0"/>
          </a:p>
        </p:txBody>
      </p:sp>
      <p:sp>
        <p:nvSpPr>
          <p:cNvPr id="4" name="Rectangle 3"/>
          <p:cNvSpPr/>
          <p:nvPr/>
        </p:nvSpPr>
        <p:spPr>
          <a:xfrm>
            <a:off x="8828314" y="1752600"/>
            <a:ext cx="2412000" cy="1545771"/>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ounded Rectangle 4"/>
          <p:cNvSpPr/>
          <p:nvPr/>
        </p:nvSpPr>
        <p:spPr>
          <a:xfrm>
            <a:off x="8828314" y="1752600"/>
            <a:ext cx="598714" cy="57150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ounded Rectangle 5"/>
          <p:cNvSpPr/>
          <p:nvPr/>
        </p:nvSpPr>
        <p:spPr>
          <a:xfrm>
            <a:off x="9427028" y="1752600"/>
            <a:ext cx="598714" cy="57150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ounded Rectangle 6"/>
          <p:cNvSpPr/>
          <p:nvPr/>
        </p:nvSpPr>
        <p:spPr>
          <a:xfrm>
            <a:off x="10031185" y="1752600"/>
            <a:ext cx="598714" cy="57150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ounded Rectangle 7"/>
          <p:cNvSpPr/>
          <p:nvPr/>
        </p:nvSpPr>
        <p:spPr>
          <a:xfrm>
            <a:off x="10629899" y="1752600"/>
            <a:ext cx="598714" cy="57150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8828314" y="2729582"/>
            <a:ext cx="598714" cy="57150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ounded Rectangle 9"/>
          <p:cNvSpPr/>
          <p:nvPr/>
        </p:nvSpPr>
        <p:spPr>
          <a:xfrm>
            <a:off x="9427028" y="2729582"/>
            <a:ext cx="598714" cy="57150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10031185" y="2729582"/>
            <a:ext cx="598714" cy="57150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ounded Rectangle 11"/>
          <p:cNvSpPr/>
          <p:nvPr/>
        </p:nvSpPr>
        <p:spPr>
          <a:xfrm>
            <a:off x="10629899" y="2729582"/>
            <a:ext cx="598714" cy="571500"/>
          </a:xfrm>
          <a:prstGeom prst="roundRec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p:cNvSpPr txBox="1"/>
          <p:nvPr/>
        </p:nvSpPr>
        <p:spPr>
          <a:xfrm>
            <a:off x="8942195" y="1853684"/>
            <a:ext cx="460382" cy="369332"/>
          </a:xfrm>
          <a:prstGeom prst="rect">
            <a:avLst/>
          </a:prstGeom>
          <a:noFill/>
        </p:spPr>
        <p:txBody>
          <a:bodyPr wrap="none" rtlCol="0">
            <a:spAutoFit/>
          </a:bodyPr>
          <a:lstStyle/>
          <a:p>
            <a:r>
              <a:rPr lang="en-GB" dirty="0" smtClean="0"/>
              <a:t>M</a:t>
            </a:r>
            <a:r>
              <a:rPr lang="en-GB" baseline="-25000" dirty="0" smtClean="0"/>
              <a:t>1</a:t>
            </a:r>
            <a:endParaRPr lang="en-GB" dirty="0"/>
          </a:p>
        </p:txBody>
      </p:sp>
      <p:sp>
        <p:nvSpPr>
          <p:cNvPr id="14" name="TextBox 13"/>
          <p:cNvSpPr txBox="1"/>
          <p:nvPr/>
        </p:nvSpPr>
        <p:spPr>
          <a:xfrm>
            <a:off x="8898652" y="2830666"/>
            <a:ext cx="460382" cy="369332"/>
          </a:xfrm>
          <a:prstGeom prst="rect">
            <a:avLst/>
          </a:prstGeom>
          <a:noFill/>
        </p:spPr>
        <p:txBody>
          <a:bodyPr wrap="none" rtlCol="0">
            <a:spAutoFit/>
          </a:bodyPr>
          <a:lstStyle/>
          <a:p>
            <a:r>
              <a:rPr lang="en-GB" dirty="0" smtClean="0"/>
              <a:t>M</a:t>
            </a:r>
            <a:r>
              <a:rPr lang="en-GB" baseline="-25000" dirty="0"/>
              <a:t>2</a:t>
            </a:r>
            <a:endParaRPr lang="en-GB" dirty="0"/>
          </a:p>
        </p:txBody>
      </p:sp>
      <p:sp>
        <p:nvSpPr>
          <p:cNvPr id="15" name="Rectangle 14"/>
          <p:cNvSpPr/>
          <p:nvPr/>
        </p:nvSpPr>
        <p:spPr>
          <a:xfrm>
            <a:off x="10128395" y="4605313"/>
            <a:ext cx="1601721" cy="523220"/>
          </a:xfrm>
          <a:prstGeom prst="rect">
            <a:avLst/>
          </a:prstGeom>
        </p:spPr>
        <p:txBody>
          <a:bodyPr wrap="none">
            <a:spAutoFit/>
          </a:bodyPr>
          <a:lstStyle/>
          <a:p>
            <a:r>
              <a:rPr lang="en-GB" sz="2800" dirty="0">
                <a:solidFill>
                  <a:prstClr val="black"/>
                </a:solidFill>
                <a:latin typeface="Arial" panose="020B0604020202020204" pitchFamily="34" charset="0"/>
                <a:cs typeface="Arial" panose="020B0604020202020204" pitchFamily="34" charset="0"/>
              </a:rPr>
              <a:t>6! ways. </a:t>
            </a:r>
            <a:endParaRPr lang="en-GB" dirty="0"/>
          </a:p>
        </p:txBody>
      </p:sp>
      <p:sp>
        <p:nvSpPr>
          <p:cNvPr id="16" name="Rectangle 15"/>
          <p:cNvSpPr/>
          <p:nvPr/>
        </p:nvSpPr>
        <p:spPr>
          <a:xfrm>
            <a:off x="4789221" y="5654780"/>
            <a:ext cx="7108825" cy="480131"/>
          </a:xfrm>
          <a:prstGeom prst="rect">
            <a:avLst/>
          </a:prstGeom>
        </p:spPr>
        <p:txBody>
          <a:bodyPr wrap="square">
            <a:spAutoFit/>
          </a:bodyPr>
          <a:lstStyle/>
          <a:p>
            <a:pPr lvl="0">
              <a:lnSpc>
                <a:spcPct val="90000"/>
              </a:lnSpc>
              <a:spcBef>
                <a:spcPts val="1000"/>
              </a:spcBef>
            </a:pPr>
            <a:r>
              <a:rPr lang="en-GB" sz="2800" dirty="0">
                <a:solidFill>
                  <a:prstClr val="black"/>
                </a:solidFill>
                <a:latin typeface="Arial" panose="020B0604020202020204" pitchFamily="34" charset="0"/>
                <a:cs typeface="Arial" panose="020B0604020202020204" pitchFamily="34" charset="0"/>
                <a:sym typeface="Symbol"/>
              </a:rPr>
              <a:t>= 5760 possible seating arrangements.</a:t>
            </a:r>
            <a:endParaRPr lang="en-GB" sz="2800" dirty="0">
              <a:solidFill>
                <a:prstClr val="black"/>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2446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Effect transition="in" filter="fade">
                                      <p:cBhvr>
                                        <p:cTn id="17" dur="500"/>
                                        <p:tgtEl>
                                          <p:spTgt spid="3">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500"/>
                                        <p:tgtEl>
                                          <p:spTgt spid="3">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8" end="8"/>
                                            </p:txEl>
                                          </p:spTgt>
                                        </p:tgtEl>
                                        <p:attrNameLst>
                                          <p:attrName>style.visibility</p:attrName>
                                        </p:attrNameLst>
                                      </p:cBhvr>
                                      <p:to>
                                        <p:strVal val="visible"/>
                                      </p:to>
                                    </p:set>
                                    <p:animEffect transition="in" filter="fade">
                                      <p:cBhvr>
                                        <p:cTn id="37" dur="500"/>
                                        <p:tgtEl>
                                          <p:spTgt spid="3">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Lst>
  </p:timing>
</p:sld>
</file>

<file path=ppt/theme/theme1.xml><?xml version="1.0" encoding="utf-8"?>
<a:theme xmlns:a="http://schemas.openxmlformats.org/drawingml/2006/main" name="Office Theme">
  <a:themeElements>
    <a:clrScheme name="Red Violet">
      <a:dk1>
        <a:sysClr val="windowText" lastClr="000000"/>
      </a:dk1>
      <a:lt1>
        <a:sysClr val="window" lastClr="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917</TotalTime>
  <Words>3566</Words>
  <Application>Microsoft Office PowerPoint</Application>
  <PresentationFormat>Widescreen</PresentationFormat>
  <Paragraphs>734</Paragraphs>
  <Slides>22</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Arial</vt:lpstr>
      <vt:lpstr>Calibri</vt:lpstr>
      <vt:lpstr>Symbol</vt:lpstr>
      <vt:lpstr>Times New Roman</vt:lpstr>
      <vt:lpstr>Webdings</vt:lpstr>
      <vt:lpstr>Wingdings</vt:lpstr>
      <vt:lpstr>Office Theme</vt:lpstr>
      <vt:lpstr>Lesson slides Topic: 5.2 Permutations and combinations Lesson 1: Arrangements</vt:lpstr>
      <vt:lpstr>Starter Quiz Instructions</vt:lpstr>
      <vt:lpstr>Question 1</vt:lpstr>
      <vt:lpstr>Question 2</vt:lpstr>
      <vt:lpstr>Question 3</vt:lpstr>
      <vt:lpstr>Question 4</vt:lpstr>
      <vt:lpstr>Question 5</vt:lpstr>
      <vt:lpstr>End</vt:lpstr>
      <vt:lpstr>Investigation summary Q1</vt:lpstr>
      <vt:lpstr>Investigation summary Q2</vt:lpstr>
      <vt:lpstr>Investigation summary Q2</vt:lpstr>
      <vt:lpstr>Investigation summary Q3 Task 1</vt:lpstr>
      <vt:lpstr>Investigation summary Q3 Task 1</vt:lpstr>
      <vt:lpstr>Investigation summary Q3 Task 2</vt:lpstr>
      <vt:lpstr>Investigation summary Q3 Task 2</vt:lpstr>
      <vt:lpstr>Arrangements using all objects</vt:lpstr>
      <vt:lpstr>Factorial Calculator Function</vt:lpstr>
      <vt:lpstr>Restrictions Example 1</vt:lpstr>
      <vt:lpstr>Restrictions Example 2</vt:lpstr>
      <vt:lpstr>Restrictions Example 3a</vt:lpstr>
      <vt:lpstr>Restrictions Example 3b</vt:lpstr>
      <vt:lpstr>Restrictions Example 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went wrong?</dc:title>
  <dc:creator>Lois Lindemann</dc:creator>
  <cp:lastModifiedBy>David Harrison</cp:lastModifiedBy>
  <cp:revision>94</cp:revision>
  <cp:lastPrinted>2018-01-14T21:28:16Z</cp:lastPrinted>
  <dcterms:created xsi:type="dcterms:W3CDTF">2018-01-14T21:11:47Z</dcterms:created>
  <dcterms:modified xsi:type="dcterms:W3CDTF">2019-02-11T16:56:28Z</dcterms:modified>
</cp:coreProperties>
</file>