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changesInfos/changesInfo1.xml" ContentType="application/vnd.ms-powerpoint.changesinfo+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8"/>
  </p:notesMasterIdLst>
  <p:sldIdLst>
    <p:sldId id="296" r:id="rId2"/>
    <p:sldId id="336" r:id="rId3"/>
    <p:sldId id="337" r:id="rId4"/>
    <p:sldId id="350" r:id="rId5"/>
    <p:sldId id="338" r:id="rId6"/>
    <p:sldId id="339" r:id="rId7"/>
    <p:sldId id="340" r:id="rId8"/>
    <p:sldId id="341" r:id="rId9"/>
    <p:sldId id="342" r:id="rId10"/>
    <p:sldId id="343" r:id="rId11"/>
    <p:sldId id="344" r:id="rId12"/>
    <p:sldId id="345" r:id="rId13"/>
    <p:sldId id="351" r:id="rId14"/>
    <p:sldId id="346" r:id="rId15"/>
    <p:sldId id="348" r:id="rId16"/>
    <p:sldId id="347" r:id="rId17"/>
  </p:sldIdLst>
  <p:sldSz cx="12192000" cy="6858000"/>
  <p:notesSz cx="6888163" cy="1001871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A5B0C"/>
    <a:srgbClr val="FDC652"/>
    <a:srgbClr val="117CC0"/>
    <a:srgbClr val="6CB52D"/>
    <a:srgbClr val="8C1D82"/>
    <a:srgbClr val="F9BC9A"/>
    <a:srgbClr val="575756"/>
    <a:srgbClr val="E78839"/>
    <a:srgbClr val="FF8D3E"/>
    <a:srgbClr val="0066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1A0CF32-402B-4CD1-9632-2A2C9EE1120D}" v="4" dt="2019-01-21T12:46:42.509"/>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616DA210-FB5B-4158-B5E0-FEB733F419BA}" styleName="Light Style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D7AC3CCA-C797-4891-BE02-D94E43425B78}" styleName="Medium Style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3162" autoAdjust="0"/>
    <p:restoredTop sz="84191" autoAdjust="0"/>
  </p:normalViewPr>
  <p:slideViewPr>
    <p:cSldViewPr snapToGrid="0">
      <p:cViewPr varScale="1">
        <p:scale>
          <a:sx n="93" d="100"/>
          <a:sy n="93" d="100"/>
        </p:scale>
        <p:origin x="720" y="90"/>
      </p:cViewPr>
      <p:guideLst>
        <p:guide orient="horz" pos="2160"/>
        <p:guide pos="3840"/>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microsoft.com/office/2016/11/relationships/changesInfo" Target="changesInfos/changesInfo1.xml"/><Relationship Id="rId5" Type="http://schemas.openxmlformats.org/officeDocument/2006/relationships/slide" Target="slides/slide4.xml"/><Relationship Id="rId15" Type="http://schemas.openxmlformats.org/officeDocument/2006/relationships/slide" Target="slides/slide14.xml"/><Relationship Id="rId23" Type="http://schemas.microsoft.com/office/2015/10/relationships/revisionInfo" Target="revisionInfo.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arah Bedford" userId="03e93dfb8e0f1780" providerId="LiveId" clId="{51A0CF32-402B-4CD1-9632-2A2C9EE1120D}"/>
    <pc:docChg chg="custSel modSld">
      <pc:chgData name="Sarah Bedford" userId="03e93dfb8e0f1780" providerId="LiveId" clId="{51A0CF32-402B-4CD1-9632-2A2C9EE1120D}" dt="2019-01-21T13:24:12.534" v="811" actId="20577"/>
      <pc:docMkLst>
        <pc:docMk/>
      </pc:docMkLst>
      <pc:sldChg chg="modSp">
        <pc:chgData name="Sarah Bedford" userId="03e93dfb8e0f1780" providerId="LiveId" clId="{51A0CF32-402B-4CD1-9632-2A2C9EE1120D}" dt="2019-01-21T11:14:04.865" v="4" actId="20577"/>
        <pc:sldMkLst>
          <pc:docMk/>
          <pc:sldMk cId="1403718187" sldId="336"/>
        </pc:sldMkLst>
        <pc:spChg chg="mod">
          <ac:chgData name="Sarah Bedford" userId="03e93dfb8e0f1780" providerId="LiveId" clId="{51A0CF32-402B-4CD1-9632-2A2C9EE1120D}" dt="2019-01-21T11:14:04.865" v="4" actId="20577"/>
          <ac:spMkLst>
            <pc:docMk/>
            <pc:sldMk cId="1403718187" sldId="336"/>
            <ac:spMk id="2" creationId="{00000000-0000-0000-0000-000000000000}"/>
          </ac:spMkLst>
        </pc:spChg>
      </pc:sldChg>
      <pc:sldChg chg="modSp">
        <pc:chgData name="Sarah Bedford" userId="03e93dfb8e0f1780" providerId="LiveId" clId="{51A0CF32-402B-4CD1-9632-2A2C9EE1120D}" dt="2019-01-21T11:21:49.414" v="24" actId="20577"/>
        <pc:sldMkLst>
          <pc:docMk/>
          <pc:sldMk cId="1542156727" sldId="338"/>
        </pc:sldMkLst>
        <pc:spChg chg="mod">
          <ac:chgData name="Sarah Bedford" userId="03e93dfb8e0f1780" providerId="LiveId" clId="{51A0CF32-402B-4CD1-9632-2A2C9EE1120D}" dt="2019-01-21T11:16:28.222" v="6" actId="20577"/>
          <ac:spMkLst>
            <pc:docMk/>
            <pc:sldMk cId="1542156727" sldId="338"/>
            <ac:spMk id="2" creationId="{00000000-0000-0000-0000-000000000000}"/>
          </ac:spMkLst>
        </pc:spChg>
        <pc:spChg chg="mod">
          <ac:chgData name="Sarah Bedford" userId="03e93dfb8e0f1780" providerId="LiveId" clId="{51A0CF32-402B-4CD1-9632-2A2C9EE1120D}" dt="2019-01-21T11:21:49.414" v="24" actId="20577"/>
          <ac:spMkLst>
            <pc:docMk/>
            <pc:sldMk cId="1542156727" sldId="338"/>
            <ac:spMk id="10" creationId="{DAD26EC3-D42A-49F2-B583-BFFDF7DE5EFD}"/>
          </ac:spMkLst>
        </pc:spChg>
      </pc:sldChg>
      <pc:sldChg chg="modNotesTx">
        <pc:chgData name="Sarah Bedford" userId="03e93dfb8e0f1780" providerId="LiveId" clId="{51A0CF32-402B-4CD1-9632-2A2C9EE1120D}" dt="2019-01-21T11:24:46.214" v="285" actId="313"/>
        <pc:sldMkLst>
          <pc:docMk/>
          <pc:sldMk cId="2689035103" sldId="339"/>
        </pc:sldMkLst>
      </pc:sldChg>
      <pc:sldChg chg="modSp">
        <pc:chgData name="Sarah Bedford" userId="03e93dfb8e0f1780" providerId="LiveId" clId="{51A0CF32-402B-4CD1-9632-2A2C9EE1120D}" dt="2019-01-21T11:28:06.651" v="556" actId="20577"/>
        <pc:sldMkLst>
          <pc:docMk/>
          <pc:sldMk cId="160846399" sldId="340"/>
        </pc:sldMkLst>
        <pc:spChg chg="mod">
          <ac:chgData name="Sarah Bedford" userId="03e93dfb8e0f1780" providerId="LiveId" clId="{51A0CF32-402B-4CD1-9632-2A2C9EE1120D}" dt="2019-01-21T11:28:06.651" v="556" actId="20577"/>
          <ac:spMkLst>
            <pc:docMk/>
            <pc:sldMk cId="160846399" sldId="340"/>
            <ac:spMk id="2" creationId="{00000000-0000-0000-0000-000000000000}"/>
          </ac:spMkLst>
        </pc:spChg>
      </pc:sldChg>
      <pc:sldChg chg="modSp modNotesTx">
        <pc:chgData name="Sarah Bedford" userId="03e93dfb8e0f1780" providerId="LiveId" clId="{51A0CF32-402B-4CD1-9632-2A2C9EE1120D}" dt="2019-01-21T13:24:12.534" v="811" actId="20577"/>
        <pc:sldMkLst>
          <pc:docMk/>
          <pc:sldMk cId="2136246682" sldId="341"/>
        </pc:sldMkLst>
        <pc:spChg chg="mod">
          <ac:chgData name="Sarah Bedford" userId="03e93dfb8e0f1780" providerId="LiveId" clId="{51A0CF32-402B-4CD1-9632-2A2C9EE1120D}" dt="2019-01-21T12:32:40.950" v="656" actId="5793"/>
          <ac:spMkLst>
            <pc:docMk/>
            <pc:sldMk cId="2136246682" sldId="341"/>
            <ac:spMk id="2" creationId="{00000000-0000-0000-0000-000000000000}"/>
          </ac:spMkLst>
        </pc:spChg>
      </pc:sldChg>
      <pc:sldChg chg="modSp">
        <pc:chgData name="Sarah Bedford" userId="03e93dfb8e0f1780" providerId="LiveId" clId="{51A0CF32-402B-4CD1-9632-2A2C9EE1120D}" dt="2019-01-21T12:36:20.399" v="681" actId="14100"/>
        <pc:sldMkLst>
          <pc:docMk/>
          <pc:sldMk cId="328192470" sldId="342"/>
        </pc:sldMkLst>
        <pc:spChg chg="mod">
          <ac:chgData name="Sarah Bedford" userId="03e93dfb8e0f1780" providerId="LiveId" clId="{51A0CF32-402B-4CD1-9632-2A2C9EE1120D}" dt="2019-01-21T12:33:24.281" v="670" actId="20577"/>
          <ac:spMkLst>
            <pc:docMk/>
            <pc:sldMk cId="328192470" sldId="342"/>
            <ac:spMk id="2" creationId="{00000000-0000-0000-0000-000000000000}"/>
          </ac:spMkLst>
        </pc:spChg>
        <pc:spChg chg="mod">
          <ac:chgData name="Sarah Bedford" userId="03e93dfb8e0f1780" providerId="LiveId" clId="{51A0CF32-402B-4CD1-9632-2A2C9EE1120D}" dt="2019-01-21T12:36:20.399" v="681" actId="14100"/>
          <ac:spMkLst>
            <pc:docMk/>
            <pc:sldMk cId="328192470" sldId="342"/>
            <ac:spMk id="5" creationId="{D9CECE60-4826-4311-9118-2B0E8F53EE21}"/>
          </ac:spMkLst>
        </pc:spChg>
      </pc:sldChg>
      <pc:sldChg chg="modSp">
        <pc:chgData name="Sarah Bedford" userId="03e93dfb8e0f1780" providerId="LiveId" clId="{51A0CF32-402B-4CD1-9632-2A2C9EE1120D}" dt="2019-01-21T12:46:42.509" v="683"/>
        <pc:sldMkLst>
          <pc:docMk/>
          <pc:sldMk cId="2502755575" sldId="343"/>
        </pc:sldMkLst>
        <pc:spChg chg="mod">
          <ac:chgData name="Sarah Bedford" userId="03e93dfb8e0f1780" providerId="LiveId" clId="{51A0CF32-402B-4CD1-9632-2A2C9EE1120D}" dt="2019-01-21T12:46:42.509" v="683"/>
          <ac:spMkLst>
            <pc:docMk/>
            <pc:sldMk cId="2502755575" sldId="343"/>
            <ac:spMk id="9" creationId="{674C8B88-0FB7-4D8D-895C-8E9CB71BE31B}"/>
          </ac:spMkLst>
        </pc:spChg>
      </pc:sldChg>
      <pc:sldChg chg="modSp">
        <pc:chgData name="Sarah Bedford" userId="03e93dfb8e0f1780" providerId="LiveId" clId="{51A0CF32-402B-4CD1-9632-2A2C9EE1120D}" dt="2019-01-21T12:48:02.819" v="744" actId="20577"/>
        <pc:sldMkLst>
          <pc:docMk/>
          <pc:sldMk cId="919642890" sldId="344"/>
        </pc:sldMkLst>
        <pc:spChg chg="mod">
          <ac:chgData name="Sarah Bedford" userId="03e93dfb8e0f1780" providerId="LiveId" clId="{51A0CF32-402B-4CD1-9632-2A2C9EE1120D}" dt="2019-01-21T12:48:02.819" v="744" actId="20577"/>
          <ac:spMkLst>
            <pc:docMk/>
            <pc:sldMk cId="919642890" sldId="344"/>
            <ac:spMk id="3" creationId="{00000000-0000-0000-0000-000000000000}"/>
          </ac:spMkLst>
        </pc:spChg>
      </pc:sldChg>
      <pc:sldChg chg="modSp">
        <pc:chgData name="Sarah Bedford" userId="03e93dfb8e0f1780" providerId="LiveId" clId="{51A0CF32-402B-4CD1-9632-2A2C9EE1120D}" dt="2019-01-21T12:50:08.977" v="751" actId="20577"/>
        <pc:sldMkLst>
          <pc:docMk/>
          <pc:sldMk cId="2729185945" sldId="345"/>
        </pc:sldMkLst>
        <pc:spChg chg="mod">
          <ac:chgData name="Sarah Bedford" userId="03e93dfb8e0f1780" providerId="LiveId" clId="{51A0CF32-402B-4CD1-9632-2A2C9EE1120D}" dt="2019-01-21T12:50:08.977" v="751" actId="20577"/>
          <ac:spMkLst>
            <pc:docMk/>
            <pc:sldMk cId="2729185945" sldId="345"/>
            <ac:spMk id="3" creationId="{00000000-0000-0000-0000-000000000000}"/>
          </ac:spMkLst>
        </pc:spChg>
      </pc:sldChg>
      <pc:sldChg chg="modSp">
        <pc:chgData name="Sarah Bedford" userId="03e93dfb8e0f1780" providerId="LiveId" clId="{51A0CF32-402B-4CD1-9632-2A2C9EE1120D}" dt="2019-01-21T12:49:40.639" v="749" actId="20577"/>
        <pc:sldMkLst>
          <pc:docMk/>
          <pc:sldMk cId="3177386523" sldId="347"/>
        </pc:sldMkLst>
        <pc:spChg chg="mod">
          <ac:chgData name="Sarah Bedford" userId="03e93dfb8e0f1780" providerId="LiveId" clId="{51A0CF32-402B-4CD1-9632-2A2C9EE1120D}" dt="2019-01-21T12:49:40.639" v="749" actId="20577"/>
          <ac:spMkLst>
            <pc:docMk/>
            <pc:sldMk cId="3177386523" sldId="347"/>
            <ac:spMk id="3" creationId="{00000000-0000-0000-0000-000000000000}"/>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84500" cy="501650"/>
          </a:xfrm>
          <a:prstGeom prst="rect">
            <a:avLst/>
          </a:prstGeom>
        </p:spPr>
        <p:txBody>
          <a:bodyPr vert="horz" lIns="91440" tIns="45720" rIns="91440" bIns="45720" rtlCol="0"/>
          <a:lstStyle>
            <a:lvl1pPr algn="l">
              <a:defRPr sz="1200"/>
            </a:lvl1pPr>
          </a:lstStyle>
          <a:p>
            <a:endParaRPr lang="en-IE"/>
          </a:p>
        </p:txBody>
      </p:sp>
      <p:sp>
        <p:nvSpPr>
          <p:cNvPr id="3" name="Date Placeholder 2"/>
          <p:cNvSpPr>
            <a:spLocks noGrp="1"/>
          </p:cNvSpPr>
          <p:nvPr>
            <p:ph type="dt" idx="1"/>
          </p:nvPr>
        </p:nvSpPr>
        <p:spPr>
          <a:xfrm>
            <a:off x="3902075" y="0"/>
            <a:ext cx="2984500" cy="501650"/>
          </a:xfrm>
          <a:prstGeom prst="rect">
            <a:avLst/>
          </a:prstGeom>
        </p:spPr>
        <p:txBody>
          <a:bodyPr vert="horz" lIns="91440" tIns="45720" rIns="91440" bIns="45720" rtlCol="0"/>
          <a:lstStyle>
            <a:lvl1pPr algn="r">
              <a:defRPr sz="1200"/>
            </a:lvl1pPr>
          </a:lstStyle>
          <a:p>
            <a:fld id="{4AEE94CF-E6C7-4AB2-ACF5-EEAB3D2B6EC8}" type="datetimeFigureOut">
              <a:rPr lang="en-IE" smtClean="0"/>
              <a:t>10/07/2019</a:t>
            </a:fld>
            <a:endParaRPr lang="en-IE"/>
          </a:p>
        </p:txBody>
      </p:sp>
      <p:sp>
        <p:nvSpPr>
          <p:cNvPr id="4" name="Slide Image Placeholder 3"/>
          <p:cNvSpPr>
            <a:spLocks noGrp="1" noRot="1" noChangeAspect="1"/>
          </p:cNvSpPr>
          <p:nvPr>
            <p:ph type="sldImg" idx="2"/>
          </p:nvPr>
        </p:nvSpPr>
        <p:spPr>
          <a:xfrm>
            <a:off x="439738" y="1252538"/>
            <a:ext cx="6008687" cy="3381375"/>
          </a:xfrm>
          <a:prstGeom prst="rect">
            <a:avLst/>
          </a:prstGeom>
          <a:noFill/>
          <a:ln w="12700">
            <a:solidFill>
              <a:prstClr val="black"/>
            </a:solidFill>
          </a:ln>
        </p:spPr>
        <p:txBody>
          <a:bodyPr vert="horz" lIns="91440" tIns="45720" rIns="91440" bIns="45720" rtlCol="0" anchor="ctr"/>
          <a:lstStyle/>
          <a:p>
            <a:endParaRPr lang="en-IE"/>
          </a:p>
        </p:txBody>
      </p:sp>
      <p:sp>
        <p:nvSpPr>
          <p:cNvPr id="5" name="Notes Placeholder 4"/>
          <p:cNvSpPr>
            <a:spLocks noGrp="1"/>
          </p:cNvSpPr>
          <p:nvPr>
            <p:ph type="body" sz="quarter" idx="3"/>
          </p:nvPr>
        </p:nvSpPr>
        <p:spPr>
          <a:xfrm>
            <a:off x="688975" y="4821238"/>
            <a:ext cx="5510213" cy="3944937"/>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6" name="Footer Placeholder 5"/>
          <p:cNvSpPr>
            <a:spLocks noGrp="1"/>
          </p:cNvSpPr>
          <p:nvPr>
            <p:ph type="ftr" sz="quarter" idx="4"/>
          </p:nvPr>
        </p:nvSpPr>
        <p:spPr>
          <a:xfrm>
            <a:off x="0" y="9517063"/>
            <a:ext cx="2984500" cy="501650"/>
          </a:xfrm>
          <a:prstGeom prst="rect">
            <a:avLst/>
          </a:prstGeom>
        </p:spPr>
        <p:txBody>
          <a:bodyPr vert="horz" lIns="91440" tIns="45720" rIns="91440" bIns="45720" rtlCol="0" anchor="b"/>
          <a:lstStyle>
            <a:lvl1pPr algn="l">
              <a:defRPr sz="1200"/>
            </a:lvl1pPr>
          </a:lstStyle>
          <a:p>
            <a:endParaRPr lang="en-IE"/>
          </a:p>
        </p:txBody>
      </p:sp>
      <p:sp>
        <p:nvSpPr>
          <p:cNvPr id="7" name="Slide Number Placeholder 6"/>
          <p:cNvSpPr>
            <a:spLocks noGrp="1"/>
          </p:cNvSpPr>
          <p:nvPr>
            <p:ph type="sldNum" sz="quarter" idx="5"/>
          </p:nvPr>
        </p:nvSpPr>
        <p:spPr>
          <a:xfrm>
            <a:off x="3902075" y="9517063"/>
            <a:ext cx="2984500" cy="501650"/>
          </a:xfrm>
          <a:prstGeom prst="rect">
            <a:avLst/>
          </a:prstGeom>
        </p:spPr>
        <p:txBody>
          <a:bodyPr vert="horz" lIns="91440" tIns="45720" rIns="91440" bIns="45720" rtlCol="0" anchor="b"/>
          <a:lstStyle>
            <a:lvl1pPr algn="r">
              <a:defRPr sz="1200"/>
            </a:lvl1pPr>
          </a:lstStyle>
          <a:p>
            <a:fld id="{344B6BB2-EF4E-464E-92C1-9DD4A900C5D5}" type="slidenum">
              <a:rPr lang="en-IE" smtClean="0"/>
              <a:t>‹#›</a:t>
            </a:fld>
            <a:endParaRPr lang="en-IE"/>
          </a:p>
        </p:txBody>
      </p:sp>
    </p:spTree>
    <p:extLst>
      <p:ext uri="{BB962C8B-B14F-4D97-AF65-F5344CB8AC3E}">
        <p14:creationId xmlns:p14="http://schemas.microsoft.com/office/powerpoint/2010/main" val="365954104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10"/>
          </p:nvPr>
        </p:nvSpPr>
        <p:spPr/>
        <p:txBody>
          <a:bodyPr/>
          <a:lstStyle/>
          <a:p>
            <a:fld id="{344B6BB2-EF4E-464E-92C1-9DD4A900C5D5}" type="slidenum">
              <a:rPr lang="en-IE" smtClean="0"/>
              <a:t>2</a:t>
            </a:fld>
            <a:endParaRPr lang="en-IE"/>
          </a:p>
        </p:txBody>
      </p:sp>
    </p:spTree>
    <p:extLst>
      <p:ext uri="{BB962C8B-B14F-4D97-AF65-F5344CB8AC3E}">
        <p14:creationId xmlns:p14="http://schemas.microsoft.com/office/powerpoint/2010/main" val="146582840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10"/>
          </p:nvPr>
        </p:nvSpPr>
        <p:spPr/>
        <p:txBody>
          <a:bodyPr/>
          <a:lstStyle/>
          <a:p>
            <a:fld id="{344B6BB2-EF4E-464E-92C1-9DD4A900C5D5}" type="slidenum">
              <a:rPr lang="en-IE" smtClean="0"/>
              <a:t>11</a:t>
            </a:fld>
            <a:endParaRPr lang="en-IE"/>
          </a:p>
        </p:txBody>
      </p:sp>
    </p:spTree>
    <p:extLst>
      <p:ext uri="{BB962C8B-B14F-4D97-AF65-F5344CB8AC3E}">
        <p14:creationId xmlns:p14="http://schemas.microsoft.com/office/powerpoint/2010/main" val="218367313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10"/>
          </p:nvPr>
        </p:nvSpPr>
        <p:spPr/>
        <p:txBody>
          <a:bodyPr/>
          <a:lstStyle/>
          <a:p>
            <a:fld id="{344B6BB2-EF4E-464E-92C1-9DD4A900C5D5}" type="slidenum">
              <a:rPr lang="en-IE" smtClean="0"/>
              <a:t>12</a:t>
            </a:fld>
            <a:endParaRPr lang="en-IE"/>
          </a:p>
        </p:txBody>
      </p:sp>
    </p:spTree>
    <p:extLst>
      <p:ext uri="{BB962C8B-B14F-4D97-AF65-F5344CB8AC3E}">
        <p14:creationId xmlns:p14="http://schemas.microsoft.com/office/powerpoint/2010/main" val="185709001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10"/>
          </p:nvPr>
        </p:nvSpPr>
        <p:spPr/>
        <p:txBody>
          <a:bodyPr/>
          <a:lstStyle/>
          <a:p>
            <a:fld id="{344B6BB2-EF4E-464E-92C1-9DD4A900C5D5}" type="slidenum">
              <a:rPr lang="en-IE" smtClean="0"/>
              <a:t>13</a:t>
            </a:fld>
            <a:endParaRPr lang="en-IE"/>
          </a:p>
        </p:txBody>
      </p:sp>
    </p:spTree>
    <p:extLst>
      <p:ext uri="{BB962C8B-B14F-4D97-AF65-F5344CB8AC3E}">
        <p14:creationId xmlns:p14="http://schemas.microsoft.com/office/powerpoint/2010/main" val="37519831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10"/>
          </p:nvPr>
        </p:nvSpPr>
        <p:spPr/>
        <p:txBody>
          <a:bodyPr/>
          <a:lstStyle/>
          <a:p>
            <a:fld id="{344B6BB2-EF4E-464E-92C1-9DD4A900C5D5}" type="slidenum">
              <a:rPr lang="en-IE" smtClean="0"/>
              <a:t>14</a:t>
            </a:fld>
            <a:endParaRPr lang="en-IE"/>
          </a:p>
        </p:txBody>
      </p:sp>
    </p:spTree>
    <p:extLst>
      <p:ext uri="{BB962C8B-B14F-4D97-AF65-F5344CB8AC3E}">
        <p14:creationId xmlns:p14="http://schemas.microsoft.com/office/powerpoint/2010/main" val="54443720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10"/>
          </p:nvPr>
        </p:nvSpPr>
        <p:spPr/>
        <p:txBody>
          <a:bodyPr/>
          <a:lstStyle/>
          <a:p>
            <a:fld id="{344B6BB2-EF4E-464E-92C1-9DD4A900C5D5}" type="slidenum">
              <a:rPr lang="en-IE" smtClean="0"/>
              <a:t>15</a:t>
            </a:fld>
            <a:endParaRPr lang="en-IE"/>
          </a:p>
        </p:txBody>
      </p:sp>
    </p:spTree>
    <p:extLst>
      <p:ext uri="{BB962C8B-B14F-4D97-AF65-F5344CB8AC3E}">
        <p14:creationId xmlns:p14="http://schemas.microsoft.com/office/powerpoint/2010/main" val="110761151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10"/>
          </p:nvPr>
        </p:nvSpPr>
        <p:spPr/>
        <p:txBody>
          <a:bodyPr/>
          <a:lstStyle/>
          <a:p>
            <a:fld id="{344B6BB2-EF4E-464E-92C1-9DD4A900C5D5}" type="slidenum">
              <a:rPr lang="en-IE" smtClean="0"/>
              <a:t>16</a:t>
            </a:fld>
            <a:endParaRPr lang="en-IE"/>
          </a:p>
        </p:txBody>
      </p:sp>
    </p:spTree>
    <p:extLst>
      <p:ext uri="{BB962C8B-B14F-4D97-AF65-F5344CB8AC3E}">
        <p14:creationId xmlns:p14="http://schemas.microsoft.com/office/powerpoint/2010/main" val="328843823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baseline="0" dirty="0"/>
          </a:p>
        </p:txBody>
      </p:sp>
      <p:sp>
        <p:nvSpPr>
          <p:cNvPr id="4" name="Slide Number Placeholder 3"/>
          <p:cNvSpPr>
            <a:spLocks noGrp="1"/>
          </p:cNvSpPr>
          <p:nvPr>
            <p:ph type="sldNum" sz="quarter" idx="10"/>
          </p:nvPr>
        </p:nvSpPr>
        <p:spPr/>
        <p:txBody>
          <a:bodyPr/>
          <a:lstStyle/>
          <a:p>
            <a:fld id="{344B6BB2-EF4E-464E-92C1-9DD4A900C5D5}" type="slidenum">
              <a:rPr lang="en-IE" smtClean="0"/>
              <a:t>3</a:t>
            </a:fld>
            <a:endParaRPr lang="en-IE"/>
          </a:p>
        </p:txBody>
      </p:sp>
    </p:spTree>
    <p:extLst>
      <p:ext uri="{BB962C8B-B14F-4D97-AF65-F5344CB8AC3E}">
        <p14:creationId xmlns:p14="http://schemas.microsoft.com/office/powerpoint/2010/main" val="53862222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baseline="0" dirty="0"/>
              <a:t>Ask </a:t>
            </a:r>
            <a:r>
              <a:rPr lang="en-GB" baseline="0" dirty="0" smtClean="0"/>
              <a:t>learners </a:t>
            </a:r>
            <a:r>
              <a:rPr lang="en-GB" baseline="0" dirty="0"/>
              <a:t>to explain their </a:t>
            </a:r>
            <a:r>
              <a:rPr lang="en-GB" baseline="0" dirty="0" smtClean="0"/>
              <a:t>choices</a:t>
            </a:r>
            <a:endParaRPr lang="en-GB" baseline="0" dirty="0"/>
          </a:p>
        </p:txBody>
      </p:sp>
      <p:sp>
        <p:nvSpPr>
          <p:cNvPr id="4" name="Slide Number Placeholder 3"/>
          <p:cNvSpPr>
            <a:spLocks noGrp="1"/>
          </p:cNvSpPr>
          <p:nvPr>
            <p:ph type="sldNum" sz="quarter" idx="10"/>
          </p:nvPr>
        </p:nvSpPr>
        <p:spPr/>
        <p:txBody>
          <a:bodyPr/>
          <a:lstStyle/>
          <a:p>
            <a:fld id="{344B6BB2-EF4E-464E-92C1-9DD4A900C5D5}" type="slidenum">
              <a:rPr lang="en-IE" smtClean="0"/>
              <a:t>4</a:t>
            </a:fld>
            <a:endParaRPr lang="en-IE"/>
          </a:p>
        </p:txBody>
      </p:sp>
    </p:spTree>
    <p:extLst>
      <p:ext uri="{BB962C8B-B14F-4D97-AF65-F5344CB8AC3E}">
        <p14:creationId xmlns:p14="http://schemas.microsoft.com/office/powerpoint/2010/main" val="207424683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10"/>
          </p:nvPr>
        </p:nvSpPr>
        <p:spPr/>
        <p:txBody>
          <a:bodyPr/>
          <a:lstStyle/>
          <a:p>
            <a:fld id="{344B6BB2-EF4E-464E-92C1-9DD4A900C5D5}" type="slidenum">
              <a:rPr lang="en-IE" smtClean="0"/>
              <a:t>5</a:t>
            </a:fld>
            <a:endParaRPr lang="en-IE"/>
          </a:p>
        </p:txBody>
      </p:sp>
    </p:spTree>
    <p:extLst>
      <p:ext uri="{BB962C8B-B14F-4D97-AF65-F5344CB8AC3E}">
        <p14:creationId xmlns:p14="http://schemas.microsoft.com/office/powerpoint/2010/main" val="29645195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Discuss with learners each method of motivation and its suitability for each business.  </a:t>
            </a:r>
            <a:r>
              <a:rPr lang="en-GB" baseline="0" dirty="0"/>
              <a:t>As you discuss answers ask learners to give reasons for them. – answers are below to help facilitate discussion</a:t>
            </a:r>
            <a:r>
              <a:rPr lang="en-GB" baseline="0" dirty="0" smtClean="0"/>
              <a:t>.</a:t>
            </a:r>
            <a:endParaRPr lang="en-GB" baseline="0" dirty="0"/>
          </a:p>
        </p:txBody>
      </p:sp>
      <p:sp>
        <p:nvSpPr>
          <p:cNvPr id="4" name="Slide Number Placeholder 3"/>
          <p:cNvSpPr>
            <a:spLocks noGrp="1"/>
          </p:cNvSpPr>
          <p:nvPr>
            <p:ph type="sldNum" sz="quarter" idx="10"/>
          </p:nvPr>
        </p:nvSpPr>
        <p:spPr/>
        <p:txBody>
          <a:bodyPr/>
          <a:lstStyle/>
          <a:p>
            <a:fld id="{344B6BB2-EF4E-464E-92C1-9DD4A900C5D5}" type="slidenum">
              <a:rPr lang="en-IE" smtClean="0"/>
              <a:t>6</a:t>
            </a:fld>
            <a:endParaRPr lang="en-IE"/>
          </a:p>
        </p:txBody>
      </p:sp>
    </p:spTree>
    <p:extLst>
      <p:ext uri="{BB962C8B-B14F-4D97-AF65-F5344CB8AC3E}">
        <p14:creationId xmlns:p14="http://schemas.microsoft.com/office/powerpoint/2010/main" val="249184712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10"/>
          </p:nvPr>
        </p:nvSpPr>
        <p:spPr/>
        <p:txBody>
          <a:bodyPr/>
          <a:lstStyle/>
          <a:p>
            <a:fld id="{344B6BB2-EF4E-464E-92C1-9DD4A900C5D5}" type="slidenum">
              <a:rPr lang="en-IE" smtClean="0"/>
              <a:t>7</a:t>
            </a:fld>
            <a:endParaRPr lang="en-IE"/>
          </a:p>
        </p:txBody>
      </p:sp>
    </p:spTree>
    <p:extLst>
      <p:ext uri="{BB962C8B-B14F-4D97-AF65-F5344CB8AC3E}">
        <p14:creationId xmlns:p14="http://schemas.microsoft.com/office/powerpoint/2010/main" val="124167296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10"/>
          </p:nvPr>
        </p:nvSpPr>
        <p:spPr/>
        <p:txBody>
          <a:bodyPr/>
          <a:lstStyle/>
          <a:p>
            <a:fld id="{344B6BB2-EF4E-464E-92C1-9DD4A900C5D5}" type="slidenum">
              <a:rPr lang="en-IE" smtClean="0"/>
              <a:t>8</a:t>
            </a:fld>
            <a:endParaRPr lang="en-IE"/>
          </a:p>
        </p:txBody>
      </p:sp>
    </p:spTree>
    <p:extLst>
      <p:ext uri="{BB962C8B-B14F-4D97-AF65-F5344CB8AC3E}">
        <p14:creationId xmlns:p14="http://schemas.microsoft.com/office/powerpoint/2010/main" val="105280925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10"/>
          </p:nvPr>
        </p:nvSpPr>
        <p:spPr/>
        <p:txBody>
          <a:bodyPr/>
          <a:lstStyle/>
          <a:p>
            <a:fld id="{344B6BB2-EF4E-464E-92C1-9DD4A900C5D5}" type="slidenum">
              <a:rPr lang="en-IE" smtClean="0"/>
              <a:t>9</a:t>
            </a:fld>
            <a:endParaRPr lang="en-IE"/>
          </a:p>
        </p:txBody>
      </p:sp>
    </p:spTree>
    <p:extLst>
      <p:ext uri="{BB962C8B-B14F-4D97-AF65-F5344CB8AC3E}">
        <p14:creationId xmlns:p14="http://schemas.microsoft.com/office/powerpoint/2010/main" val="108010205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10"/>
          </p:nvPr>
        </p:nvSpPr>
        <p:spPr/>
        <p:txBody>
          <a:bodyPr/>
          <a:lstStyle/>
          <a:p>
            <a:fld id="{344B6BB2-EF4E-464E-92C1-9DD4A900C5D5}" type="slidenum">
              <a:rPr lang="en-IE" smtClean="0"/>
              <a:t>10</a:t>
            </a:fld>
            <a:endParaRPr lang="en-IE"/>
          </a:p>
        </p:txBody>
      </p:sp>
    </p:spTree>
    <p:extLst>
      <p:ext uri="{BB962C8B-B14F-4D97-AF65-F5344CB8AC3E}">
        <p14:creationId xmlns:p14="http://schemas.microsoft.com/office/powerpoint/2010/main" val="103110403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57E56F-BCD7-4F35-B39B-92295032441E}"/>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6EB5858C-C0E9-44BE-A16A-04F42C5B679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27EE67C9-BD9A-4B95-8746-530BFB572E96}"/>
              </a:ext>
            </a:extLst>
          </p:cNvPr>
          <p:cNvSpPr>
            <a:spLocks noGrp="1"/>
          </p:cNvSpPr>
          <p:nvPr>
            <p:ph type="dt" sz="half" idx="10"/>
          </p:nvPr>
        </p:nvSpPr>
        <p:spPr/>
        <p:txBody>
          <a:bodyPr/>
          <a:lstStyle/>
          <a:p>
            <a:fld id="{7B440A85-F303-4191-B330-2A7738FF4DCF}" type="datetimeFigureOut">
              <a:rPr lang="en-GB" smtClean="0"/>
              <a:t>10/07/2019</a:t>
            </a:fld>
            <a:endParaRPr lang="en-GB"/>
          </a:p>
        </p:txBody>
      </p:sp>
      <p:sp>
        <p:nvSpPr>
          <p:cNvPr id="5" name="Footer Placeholder 4">
            <a:extLst>
              <a:ext uri="{FF2B5EF4-FFF2-40B4-BE49-F238E27FC236}">
                <a16:creationId xmlns:a16="http://schemas.microsoft.com/office/drawing/2014/main" id="{770372E1-0684-4E45-ACE9-093F28D5B21C}"/>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9B273BD3-1144-460B-BC81-9618B67CE638}"/>
              </a:ext>
            </a:extLst>
          </p:cNvPr>
          <p:cNvSpPr>
            <a:spLocks noGrp="1"/>
          </p:cNvSpPr>
          <p:nvPr>
            <p:ph type="sldNum" sz="quarter" idx="12"/>
          </p:nvPr>
        </p:nvSpPr>
        <p:spPr/>
        <p:txBody>
          <a:bodyPr/>
          <a:lstStyle/>
          <a:p>
            <a:fld id="{64DD786A-44E6-45CF-AF39-B21F2A3013EA}" type="slidenum">
              <a:rPr lang="en-GB" smtClean="0"/>
              <a:t>‹#›</a:t>
            </a:fld>
            <a:endParaRPr lang="en-GB"/>
          </a:p>
        </p:txBody>
      </p:sp>
    </p:spTree>
    <p:extLst>
      <p:ext uri="{BB962C8B-B14F-4D97-AF65-F5344CB8AC3E}">
        <p14:creationId xmlns:p14="http://schemas.microsoft.com/office/powerpoint/2010/main" val="28094932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B8E842-E735-40C6-BBFF-1429937E0616}"/>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E0AC1A4E-F197-4FD9-A3FA-836372F9D349}"/>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59DEB460-8303-4FDE-97C6-223A59BC8F91}"/>
              </a:ext>
            </a:extLst>
          </p:cNvPr>
          <p:cNvSpPr>
            <a:spLocks noGrp="1"/>
          </p:cNvSpPr>
          <p:nvPr>
            <p:ph type="dt" sz="half" idx="10"/>
          </p:nvPr>
        </p:nvSpPr>
        <p:spPr/>
        <p:txBody>
          <a:bodyPr/>
          <a:lstStyle/>
          <a:p>
            <a:fld id="{7B440A85-F303-4191-B330-2A7738FF4DCF}" type="datetimeFigureOut">
              <a:rPr lang="en-GB" smtClean="0"/>
              <a:t>10/07/2019</a:t>
            </a:fld>
            <a:endParaRPr lang="en-GB"/>
          </a:p>
        </p:txBody>
      </p:sp>
      <p:sp>
        <p:nvSpPr>
          <p:cNvPr id="5" name="Footer Placeholder 4">
            <a:extLst>
              <a:ext uri="{FF2B5EF4-FFF2-40B4-BE49-F238E27FC236}">
                <a16:creationId xmlns:a16="http://schemas.microsoft.com/office/drawing/2014/main" id="{F480A111-4796-4ABB-AEFF-6015F774A798}"/>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10BC8771-1D8D-464D-8A13-927AC7077430}"/>
              </a:ext>
            </a:extLst>
          </p:cNvPr>
          <p:cNvSpPr>
            <a:spLocks noGrp="1"/>
          </p:cNvSpPr>
          <p:nvPr>
            <p:ph type="sldNum" sz="quarter" idx="12"/>
          </p:nvPr>
        </p:nvSpPr>
        <p:spPr/>
        <p:txBody>
          <a:bodyPr/>
          <a:lstStyle/>
          <a:p>
            <a:fld id="{64DD786A-44E6-45CF-AF39-B21F2A3013EA}" type="slidenum">
              <a:rPr lang="en-GB" smtClean="0"/>
              <a:t>‹#›</a:t>
            </a:fld>
            <a:endParaRPr lang="en-GB"/>
          </a:p>
        </p:txBody>
      </p:sp>
    </p:spTree>
    <p:extLst>
      <p:ext uri="{BB962C8B-B14F-4D97-AF65-F5344CB8AC3E}">
        <p14:creationId xmlns:p14="http://schemas.microsoft.com/office/powerpoint/2010/main" val="94235444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F4EE0F7-A3B5-4075-BCA4-56084734C1FC}"/>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0AED57F6-6055-40D2-A000-2D6AF953F549}"/>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4F2E87CD-C7FE-480F-8495-91226FC363D4}"/>
              </a:ext>
            </a:extLst>
          </p:cNvPr>
          <p:cNvSpPr>
            <a:spLocks noGrp="1"/>
          </p:cNvSpPr>
          <p:nvPr>
            <p:ph type="dt" sz="half" idx="10"/>
          </p:nvPr>
        </p:nvSpPr>
        <p:spPr/>
        <p:txBody>
          <a:bodyPr/>
          <a:lstStyle/>
          <a:p>
            <a:fld id="{7B440A85-F303-4191-B330-2A7738FF4DCF}" type="datetimeFigureOut">
              <a:rPr lang="en-GB" smtClean="0"/>
              <a:t>10/07/2019</a:t>
            </a:fld>
            <a:endParaRPr lang="en-GB"/>
          </a:p>
        </p:txBody>
      </p:sp>
      <p:sp>
        <p:nvSpPr>
          <p:cNvPr id="5" name="Footer Placeholder 4">
            <a:extLst>
              <a:ext uri="{FF2B5EF4-FFF2-40B4-BE49-F238E27FC236}">
                <a16:creationId xmlns:a16="http://schemas.microsoft.com/office/drawing/2014/main" id="{5596A2AD-55BA-4CE5-B429-9B1B3521F75F}"/>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36D60E5D-A174-4EA6-B181-FADE943F235A}"/>
              </a:ext>
            </a:extLst>
          </p:cNvPr>
          <p:cNvSpPr>
            <a:spLocks noGrp="1"/>
          </p:cNvSpPr>
          <p:nvPr>
            <p:ph type="sldNum" sz="quarter" idx="12"/>
          </p:nvPr>
        </p:nvSpPr>
        <p:spPr/>
        <p:txBody>
          <a:bodyPr/>
          <a:lstStyle/>
          <a:p>
            <a:fld id="{64DD786A-44E6-45CF-AF39-B21F2A3013EA}" type="slidenum">
              <a:rPr lang="en-GB" smtClean="0"/>
              <a:t>‹#›</a:t>
            </a:fld>
            <a:endParaRPr lang="en-GB"/>
          </a:p>
        </p:txBody>
      </p:sp>
    </p:spTree>
    <p:extLst>
      <p:ext uri="{BB962C8B-B14F-4D97-AF65-F5344CB8AC3E}">
        <p14:creationId xmlns:p14="http://schemas.microsoft.com/office/powerpoint/2010/main" val="12522280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601111-A629-4909-9716-A0B12236E61A}"/>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34465F36-7B94-4EF1-A5FC-B875EC99E963}"/>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29A1C335-4435-4409-97E1-A230C943BDB2}"/>
              </a:ext>
            </a:extLst>
          </p:cNvPr>
          <p:cNvSpPr>
            <a:spLocks noGrp="1"/>
          </p:cNvSpPr>
          <p:nvPr>
            <p:ph type="dt" sz="half" idx="10"/>
          </p:nvPr>
        </p:nvSpPr>
        <p:spPr/>
        <p:txBody>
          <a:bodyPr/>
          <a:lstStyle/>
          <a:p>
            <a:fld id="{7B440A85-F303-4191-B330-2A7738FF4DCF}" type="datetimeFigureOut">
              <a:rPr lang="en-GB" smtClean="0"/>
              <a:t>10/07/2019</a:t>
            </a:fld>
            <a:endParaRPr lang="en-GB"/>
          </a:p>
        </p:txBody>
      </p:sp>
      <p:sp>
        <p:nvSpPr>
          <p:cNvPr id="5" name="Footer Placeholder 4">
            <a:extLst>
              <a:ext uri="{FF2B5EF4-FFF2-40B4-BE49-F238E27FC236}">
                <a16:creationId xmlns:a16="http://schemas.microsoft.com/office/drawing/2014/main" id="{4C4F7D29-E90E-4CC7-A227-B9BA61729DEF}"/>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71B22C0C-4056-45EE-A9C9-E43EF425A0D7}"/>
              </a:ext>
            </a:extLst>
          </p:cNvPr>
          <p:cNvSpPr>
            <a:spLocks noGrp="1"/>
          </p:cNvSpPr>
          <p:nvPr>
            <p:ph type="sldNum" sz="quarter" idx="12"/>
          </p:nvPr>
        </p:nvSpPr>
        <p:spPr/>
        <p:txBody>
          <a:bodyPr/>
          <a:lstStyle/>
          <a:p>
            <a:fld id="{64DD786A-44E6-45CF-AF39-B21F2A3013EA}" type="slidenum">
              <a:rPr lang="en-GB" smtClean="0"/>
              <a:t>‹#›</a:t>
            </a:fld>
            <a:endParaRPr lang="en-GB"/>
          </a:p>
        </p:txBody>
      </p:sp>
    </p:spTree>
    <p:extLst>
      <p:ext uri="{BB962C8B-B14F-4D97-AF65-F5344CB8AC3E}">
        <p14:creationId xmlns:p14="http://schemas.microsoft.com/office/powerpoint/2010/main" val="314624076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B7B82F-F40A-4943-9222-C4ECCE78D41C}"/>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85C2D0AA-CDB0-4E28-B90C-3164FFD4C37D}"/>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CC6B2FA1-DB88-4D4A-8FD9-D5295F29948D}"/>
              </a:ext>
            </a:extLst>
          </p:cNvPr>
          <p:cNvSpPr>
            <a:spLocks noGrp="1"/>
          </p:cNvSpPr>
          <p:nvPr>
            <p:ph type="dt" sz="half" idx="10"/>
          </p:nvPr>
        </p:nvSpPr>
        <p:spPr/>
        <p:txBody>
          <a:bodyPr/>
          <a:lstStyle/>
          <a:p>
            <a:fld id="{7B440A85-F303-4191-B330-2A7738FF4DCF}" type="datetimeFigureOut">
              <a:rPr lang="en-GB" smtClean="0"/>
              <a:t>10/07/2019</a:t>
            </a:fld>
            <a:endParaRPr lang="en-GB"/>
          </a:p>
        </p:txBody>
      </p:sp>
      <p:sp>
        <p:nvSpPr>
          <p:cNvPr id="5" name="Footer Placeholder 4">
            <a:extLst>
              <a:ext uri="{FF2B5EF4-FFF2-40B4-BE49-F238E27FC236}">
                <a16:creationId xmlns:a16="http://schemas.microsoft.com/office/drawing/2014/main" id="{0E529A77-54CA-4EEB-8A8B-6858F045DCD4}"/>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1AB09545-19EF-4C94-84A2-7C935B39BF96}"/>
              </a:ext>
            </a:extLst>
          </p:cNvPr>
          <p:cNvSpPr>
            <a:spLocks noGrp="1"/>
          </p:cNvSpPr>
          <p:nvPr>
            <p:ph type="sldNum" sz="quarter" idx="12"/>
          </p:nvPr>
        </p:nvSpPr>
        <p:spPr/>
        <p:txBody>
          <a:bodyPr/>
          <a:lstStyle/>
          <a:p>
            <a:fld id="{64DD786A-44E6-45CF-AF39-B21F2A3013EA}" type="slidenum">
              <a:rPr lang="en-GB" smtClean="0"/>
              <a:t>‹#›</a:t>
            </a:fld>
            <a:endParaRPr lang="en-GB"/>
          </a:p>
        </p:txBody>
      </p:sp>
    </p:spTree>
    <p:extLst>
      <p:ext uri="{BB962C8B-B14F-4D97-AF65-F5344CB8AC3E}">
        <p14:creationId xmlns:p14="http://schemas.microsoft.com/office/powerpoint/2010/main" val="156963755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3AC6DC-E71C-4EC5-85ED-F6F430FDA0B7}"/>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36FEFAAC-930B-461B-AE43-1631B3C4432F}"/>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D8658036-75BA-4E8B-8529-5FD6488B217B}"/>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54639245-23F2-4690-A1A7-4AEE113AC9D6}"/>
              </a:ext>
            </a:extLst>
          </p:cNvPr>
          <p:cNvSpPr>
            <a:spLocks noGrp="1"/>
          </p:cNvSpPr>
          <p:nvPr>
            <p:ph type="dt" sz="half" idx="10"/>
          </p:nvPr>
        </p:nvSpPr>
        <p:spPr/>
        <p:txBody>
          <a:bodyPr/>
          <a:lstStyle/>
          <a:p>
            <a:fld id="{7B440A85-F303-4191-B330-2A7738FF4DCF}" type="datetimeFigureOut">
              <a:rPr lang="en-GB" smtClean="0"/>
              <a:t>10/07/2019</a:t>
            </a:fld>
            <a:endParaRPr lang="en-GB"/>
          </a:p>
        </p:txBody>
      </p:sp>
      <p:sp>
        <p:nvSpPr>
          <p:cNvPr id="6" name="Footer Placeholder 5">
            <a:extLst>
              <a:ext uri="{FF2B5EF4-FFF2-40B4-BE49-F238E27FC236}">
                <a16:creationId xmlns:a16="http://schemas.microsoft.com/office/drawing/2014/main" id="{02BB07FD-14CD-467E-9A35-FE7C5EF6D961}"/>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17DC120F-220B-4CD4-B0B7-BE263E5B7CAB}"/>
              </a:ext>
            </a:extLst>
          </p:cNvPr>
          <p:cNvSpPr>
            <a:spLocks noGrp="1"/>
          </p:cNvSpPr>
          <p:nvPr>
            <p:ph type="sldNum" sz="quarter" idx="12"/>
          </p:nvPr>
        </p:nvSpPr>
        <p:spPr/>
        <p:txBody>
          <a:bodyPr/>
          <a:lstStyle/>
          <a:p>
            <a:fld id="{64DD786A-44E6-45CF-AF39-B21F2A3013EA}" type="slidenum">
              <a:rPr lang="en-GB" smtClean="0"/>
              <a:t>‹#›</a:t>
            </a:fld>
            <a:endParaRPr lang="en-GB"/>
          </a:p>
        </p:txBody>
      </p:sp>
    </p:spTree>
    <p:extLst>
      <p:ext uri="{BB962C8B-B14F-4D97-AF65-F5344CB8AC3E}">
        <p14:creationId xmlns:p14="http://schemas.microsoft.com/office/powerpoint/2010/main" val="2045430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BCBED4-7412-4664-AE2C-E14F31ED5605}"/>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7A348BDA-3744-4426-9FDB-73412014BB8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4F7B898A-76E6-42F0-A8D2-24FB0D8A20EC}"/>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8A49089E-697A-4653-ABC3-EB03C0ECB50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27C0D650-CE78-4193-8B4A-D48EC20517DD}"/>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CF63E603-A126-4D64-90CB-9BE7346BF50F}"/>
              </a:ext>
            </a:extLst>
          </p:cNvPr>
          <p:cNvSpPr>
            <a:spLocks noGrp="1"/>
          </p:cNvSpPr>
          <p:nvPr>
            <p:ph type="dt" sz="half" idx="10"/>
          </p:nvPr>
        </p:nvSpPr>
        <p:spPr/>
        <p:txBody>
          <a:bodyPr/>
          <a:lstStyle/>
          <a:p>
            <a:fld id="{7B440A85-F303-4191-B330-2A7738FF4DCF}" type="datetimeFigureOut">
              <a:rPr lang="en-GB" smtClean="0"/>
              <a:t>10/07/2019</a:t>
            </a:fld>
            <a:endParaRPr lang="en-GB"/>
          </a:p>
        </p:txBody>
      </p:sp>
      <p:sp>
        <p:nvSpPr>
          <p:cNvPr id="8" name="Footer Placeholder 7">
            <a:extLst>
              <a:ext uri="{FF2B5EF4-FFF2-40B4-BE49-F238E27FC236}">
                <a16:creationId xmlns:a16="http://schemas.microsoft.com/office/drawing/2014/main" id="{E653ED42-7F0C-4A93-9ABA-B9DBBA3D6D4C}"/>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06F1F34F-C338-435A-A0D1-B520ABB06F24}"/>
              </a:ext>
            </a:extLst>
          </p:cNvPr>
          <p:cNvSpPr>
            <a:spLocks noGrp="1"/>
          </p:cNvSpPr>
          <p:nvPr>
            <p:ph type="sldNum" sz="quarter" idx="12"/>
          </p:nvPr>
        </p:nvSpPr>
        <p:spPr/>
        <p:txBody>
          <a:bodyPr/>
          <a:lstStyle/>
          <a:p>
            <a:fld id="{64DD786A-44E6-45CF-AF39-B21F2A3013EA}" type="slidenum">
              <a:rPr lang="en-GB" smtClean="0"/>
              <a:t>‹#›</a:t>
            </a:fld>
            <a:endParaRPr lang="en-GB"/>
          </a:p>
        </p:txBody>
      </p:sp>
    </p:spTree>
    <p:extLst>
      <p:ext uri="{BB962C8B-B14F-4D97-AF65-F5344CB8AC3E}">
        <p14:creationId xmlns:p14="http://schemas.microsoft.com/office/powerpoint/2010/main" val="248285688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6C07EE-A18C-4C03-9128-BED204F9319B}"/>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9E0C9CD4-101E-42E3-B20B-75FAFCA83CF5}"/>
              </a:ext>
            </a:extLst>
          </p:cNvPr>
          <p:cNvSpPr>
            <a:spLocks noGrp="1"/>
          </p:cNvSpPr>
          <p:nvPr>
            <p:ph type="dt" sz="half" idx="10"/>
          </p:nvPr>
        </p:nvSpPr>
        <p:spPr/>
        <p:txBody>
          <a:bodyPr/>
          <a:lstStyle/>
          <a:p>
            <a:fld id="{7B440A85-F303-4191-B330-2A7738FF4DCF}" type="datetimeFigureOut">
              <a:rPr lang="en-GB" smtClean="0"/>
              <a:t>10/07/2019</a:t>
            </a:fld>
            <a:endParaRPr lang="en-GB"/>
          </a:p>
        </p:txBody>
      </p:sp>
      <p:sp>
        <p:nvSpPr>
          <p:cNvPr id="4" name="Footer Placeholder 3">
            <a:extLst>
              <a:ext uri="{FF2B5EF4-FFF2-40B4-BE49-F238E27FC236}">
                <a16:creationId xmlns:a16="http://schemas.microsoft.com/office/drawing/2014/main" id="{AD56468C-2B85-4E23-8CD7-6230BAFF7846}"/>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CB9B6F7F-272A-452D-8AF8-BA984954671F}"/>
              </a:ext>
            </a:extLst>
          </p:cNvPr>
          <p:cNvSpPr>
            <a:spLocks noGrp="1"/>
          </p:cNvSpPr>
          <p:nvPr>
            <p:ph type="sldNum" sz="quarter" idx="12"/>
          </p:nvPr>
        </p:nvSpPr>
        <p:spPr/>
        <p:txBody>
          <a:bodyPr/>
          <a:lstStyle/>
          <a:p>
            <a:fld id="{64DD786A-44E6-45CF-AF39-B21F2A3013EA}" type="slidenum">
              <a:rPr lang="en-GB" smtClean="0"/>
              <a:t>‹#›</a:t>
            </a:fld>
            <a:endParaRPr lang="en-GB"/>
          </a:p>
        </p:txBody>
      </p:sp>
    </p:spTree>
    <p:extLst>
      <p:ext uri="{BB962C8B-B14F-4D97-AF65-F5344CB8AC3E}">
        <p14:creationId xmlns:p14="http://schemas.microsoft.com/office/powerpoint/2010/main" val="11082309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9CCBB2FA-AA82-4F15-B123-112615A71875}"/>
              </a:ext>
            </a:extLst>
          </p:cNvPr>
          <p:cNvSpPr>
            <a:spLocks noGrp="1"/>
          </p:cNvSpPr>
          <p:nvPr>
            <p:ph type="dt" sz="half" idx="10"/>
          </p:nvPr>
        </p:nvSpPr>
        <p:spPr/>
        <p:txBody>
          <a:bodyPr/>
          <a:lstStyle/>
          <a:p>
            <a:fld id="{7B440A85-F303-4191-B330-2A7738FF4DCF}" type="datetimeFigureOut">
              <a:rPr lang="en-GB" smtClean="0"/>
              <a:t>10/07/2019</a:t>
            </a:fld>
            <a:endParaRPr lang="en-GB"/>
          </a:p>
        </p:txBody>
      </p:sp>
      <p:sp>
        <p:nvSpPr>
          <p:cNvPr id="3" name="Footer Placeholder 2">
            <a:extLst>
              <a:ext uri="{FF2B5EF4-FFF2-40B4-BE49-F238E27FC236}">
                <a16:creationId xmlns:a16="http://schemas.microsoft.com/office/drawing/2014/main" id="{3C70FCCA-91FE-4515-A55A-555805BE25A1}"/>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FCFE11DC-AA8D-4B43-B16E-8E11BC5F5D5A}"/>
              </a:ext>
            </a:extLst>
          </p:cNvPr>
          <p:cNvSpPr>
            <a:spLocks noGrp="1"/>
          </p:cNvSpPr>
          <p:nvPr>
            <p:ph type="sldNum" sz="quarter" idx="12"/>
          </p:nvPr>
        </p:nvSpPr>
        <p:spPr/>
        <p:txBody>
          <a:bodyPr/>
          <a:lstStyle/>
          <a:p>
            <a:fld id="{64DD786A-44E6-45CF-AF39-B21F2A3013EA}" type="slidenum">
              <a:rPr lang="en-GB" smtClean="0"/>
              <a:t>‹#›</a:t>
            </a:fld>
            <a:endParaRPr lang="en-GB"/>
          </a:p>
        </p:txBody>
      </p:sp>
    </p:spTree>
    <p:extLst>
      <p:ext uri="{BB962C8B-B14F-4D97-AF65-F5344CB8AC3E}">
        <p14:creationId xmlns:p14="http://schemas.microsoft.com/office/powerpoint/2010/main" val="5499829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1C3206-257D-4762-B461-A249DF0C704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6F8F68F3-A027-4A07-BCD4-498C1854D6F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B646CCAC-6329-469B-9EF8-11D768DC6D9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73FB1E4C-292B-4771-BE1F-E686345BC92F}"/>
              </a:ext>
            </a:extLst>
          </p:cNvPr>
          <p:cNvSpPr>
            <a:spLocks noGrp="1"/>
          </p:cNvSpPr>
          <p:nvPr>
            <p:ph type="dt" sz="half" idx="10"/>
          </p:nvPr>
        </p:nvSpPr>
        <p:spPr/>
        <p:txBody>
          <a:bodyPr/>
          <a:lstStyle/>
          <a:p>
            <a:fld id="{7B440A85-F303-4191-B330-2A7738FF4DCF}" type="datetimeFigureOut">
              <a:rPr lang="en-GB" smtClean="0"/>
              <a:t>10/07/2019</a:t>
            </a:fld>
            <a:endParaRPr lang="en-GB"/>
          </a:p>
        </p:txBody>
      </p:sp>
      <p:sp>
        <p:nvSpPr>
          <p:cNvPr id="6" name="Footer Placeholder 5">
            <a:extLst>
              <a:ext uri="{FF2B5EF4-FFF2-40B4-BE49-F238E27FC236}">
                <a16:creationId xmlns:a16="http://schemas.microsoft.com/office/drawing/2014/main" id="{EBC74EF1-1DA0-44CA-8922-1F6EED3DBA63}"/>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48D63785-4E7B-4FB7-B713-15AA7DBB0A7D}"/>
              </a:ext>
            </a:extLst>
          </p:cNvPr>
          <p:cNvSpPr>
            <a:spLocks noGrp="1"/>
          </p:cNvSpPr>
          <p:nvPr>
            <p:ph type="sldNum" sz="quarter" idx="12"/>
          </p:nvPr>
        </p:nvSpPr>
        <p:spPr/>
        <p:txBody>
          <a:bodyPr/>
          <a:lstStyle/>
          <a:p>
            <a:fld id="{64DD786A-44E6-45CF-AF39-B21F2A3013EA}" type="slidenum">
              <a:rPr lang="en-GB" smtClean="0"/>
              <a:t>‹#›</a:t>
            </a:fld>
            <a:endParaRPr lang="en-GB"/>
          </a:p>
        </p:txBody>
      </p:sp>
    </p:spTree>
    <p:extLst>
      <p:ext uri="{BB962C8B-B14F-4D97-AF65-F5344CB8AC3E}">
        <p14:creationId xmlns:p14="http://schemas.microsoft.com/office/powerpoint/2010/main" val="361887844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4DC9B4-A119-4EF3-A357-E2B5B4870EF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49B32B8C-5BF2-45C6-94B5-A43B074B977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5E1221A9-026A-4B0B-9162-19EF94EDDFF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3C4BE4ED-D3FA-4039-9E87-7B1DCE5B47C7}"/>
              </a:ext>
            </a:extLst>
          </p:cNvPr>
          <p:cNvSpPr>
            <a:spLocks noGrp="1"/>
          </p:cNvSpPr>
          <p:nvPr>
            <p:ph type="dt" sz="half" idx="10"/>
          </p:nvPr>
        </p:nvSpPr>
        <p:spPr/>
        <p:txBody>
          <a:bodyPr/>
          <a:lstStyle/>
          <a:p>
            <a:fld id="{7B440A85-F303-4191-B330-2A7738FF4DCF}" type="datetimeFigureOut">
              <a:rPr lang="en-GB" smtClean="0"/>
              <a:t>10/07/2019</a:t>
            </a:fld>
            <a:endParaRPr lang="en-GB"/>
          </a:p>
        </p:txBody>
      </p:sp>
      <p:sp>
        <p:nvSpPr>
          <p:cNvPr id="6" name="Footer Placeholder 5">
            <a:extLst>
              <a:ext uri="{FF2B5EF4-FFF2-40B4-BE49-F238E27FC236}">
                <a16:creationId xmlns:a16="http://schemas.microsoft.com/office/drawing/2014/main" id="{2F7C41FD-2855-4EF6-B2F3-6A1F38716496}"/>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91F3C4DB-832D-473E-9D0D-23F052671389}"/>
              </a:ext>
            </a:extLst>
          </p:cNvPr>
          <p:cNvSpPr>
            <a:spLocks noGrp="1"/>
          </p:cNvSpPr>
          <p:nvPr>
            <p:ph type="sldNum" sz="quarter" idx="12"/>
          </p:nvPr>
        </p:nvSpPr>
        <p:spPr/>
        <p:txBody>
          <a:bodyPr/>
          <a:lstStyle/>
          <a:p>
            <a:fld id="{64DD786A-44E6-45CF-AF39-B21F2A3013EA}" type="slidenum">
              <a:rPr lang="en-GB" smtClean="0"/>
              <a:t>‹#›</a:t>
            </a:fld>
            <a:endParaRPr lang="en-GB"/>
          </a:p>
        </p:txBody>
      </p:sp>
    </p:spTree>
    <p:extLst>
      <p:ext uri="{BB962C8B-B14F-4D97-AF65-F5344CB8AC3E}">
        <p14:creationId xmlns:p14="http://schemas.microsoft.com/office/powerpoint/2010/main" val="23511649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B19BB72-2692-4EA6-9A86-26EB3AEA776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D52CCC62-3F5F-4069-B9D2-4524C5EC9D0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58BAB464-9A22-4D72-A4C8-256D02D2FF1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B440A85-F303-4191-B330-2A7738FF4DCF}" type="datetimeFigureOut">
              <a:rPr lang="en-GB" smtClean="0"/>
              <a:t>10/07/2019</a:t>
            </a:fld>
            <a:endParaRPr lang="en-GB"/>
          </a:p>
        </p:txBody>
      </p:sp>
      <p:sp>
        <p:nvSpPr>
          <p:cNvPr id="5" name="Footer Placeholder 4">
            <a:extLst>
              <a:ext uri="{FF2B5EF4-FFF2-40B4-BE49-F238E27FC236}">
                <a16:creationId xmlns:a16="http://schemas.microsoft.com/office/drawing/2014/main" id="{30E17D82-6EA5-425D-AAA8-BEB400DF1C0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515EC323-3F88-4C58-8F2B-BA578884FD1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4DD786A-44E6-45CF-AF39-B21F2A3013EA}" type="slidenum">
              <a:rPr lang="en-GB" smtClean="0"/>
              <a:t>‹#›</a:t>
            </a:fld>
            <a:endParaRPr lang="en-GB"/>
          </a:p>
        </p:txBody>
      </p:sp>
    </p:spTree>
    <p:extLst>
      <p:ext uri="{BB962C8B-B14F-4D97-AF65-F5344CB8AC3E}">
        <p14:creationId xmlns:p14="http://schemas.microsoft.com/office/powerpoint/2010/main" val="303787678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6.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658906" y="1909481"/>
            <a:ext cx="7853082" cy="1969770"/>
          </a:xfrm>
          <a:prstGeom prst="rect">
            <a:avLst/>
          </a:prstGeom>
          <a:noFill/>
        </p:spPr>
        <p:txBody>
          <a:bodyPr wrap="square" rtlCol="0">
            <a:spAutoFit/>
          </a:bodyPr>
          <a:lstStyle/>
          <a:p>
            <a:r>
              <a:rPr lang="en-GB" sz="2600" b="1" smtClean="0">
                <a:latin typeface="Arial" panose="020B0604020202020204" pitchFamily="34" charset="0"/>
                <a:cs typeface="Arial" panose="020B0604020202020204" pitchFamily="34" charset="0"/>
              </a:rPr>
              <a:t>Teaching</a:t>
            </a:r>
            <a:r>
              <a:rPr lang="en-GB" sz="2600" b="1" smtClean="0">
                <a:latin typeface="Arial" panose="020B0604020202020204" pitchFamily="34" charset="0"/>
                <a:cs typeface="Arial" panose="020B0604020202020204" pitchFamily="34" charset="0"/>
              </a:rPr>
              <a:t> </a:t>
            </a:r>
            <a:r>
              <a:rPr lang="en-GB" sz="2600" b="1" dirty="0">
                <a:latin typeface="Arial" panose="020B0604020202020204" pitchFamily="34" charset="0"/>
                <a:cs typeface="Arial" panose="020B0604020202020204" pitchFamily="34" charset="0"/>
              </a:rPr>
              <a:t>Pack – AO2 Application</a:t>
            </a:r>
          </a:p>
          <a:p>
            <a:r>
              <a:rPr lang="en-GB" sz="2600" dirty="0" smtClean="0">
                <a:latin typeface="Arial" panose="020B0604020202020204" pitchFamily="34" charset="0"/>
                <a:cs typeface="Arial" panose="020B0604020202020204" pitchFamily="34" charset="0"/>
              </a:rPr>
              <a:t>People in business</a:t>
            </a:r>
            <a:endParaRPr lang="en-IE" sz="2600" dirty="0"/>
          </a:p>
          <a:p>
            <a:endParaRPr lang="en-GB" dirty="0">
              <a:latin typeface="Arial" panose="020B0604020202020204" pitchFamily="34" charset="0"/>
              <a:cs typeface="Arial" panose="020B0604020202020204" pitchFamily="34" charset="0"/>
            </a:endParaRPr>
          </a:p>
          <a:p>
            <a:r>
              <a:rPr lang="en-GB" sz="2600" b="1" dirty="0">
                <a:solidFill>
                  <a:srgbClr val="EA5B0C"/>
                </a:solidFill>
                <a:latin typeface="Arial" panose="020B0604020202020204" pitchFamily="34" charset="0"/>
                <a:cs typeface="Arial" panose="020B0604020202020204" pitchFamily="34" charset="0"/>
              </a:rPr>
              <a:t>Cambridge IGCSE</a:t>
            </a:r>
            <a:r>
              <a:rPr lang="en-GB" sz="2600" b="1" baseline="30000" dirty="0">
                <a:solidFill>
                  <a:srgbClr val="EA5B0C"/>
                </a:solidFill>
                <a:latin typeface="Arial" panose="020B0604020202020204" pitchFamily="34" charset="0"/>
                <a:cs typeface="Arial" panose="020B0604020202020204" pitchFamily="34" charset="0"/>
              </a:rPr>
              <a:t>TM</a:t>
            </a:r>
          </a:p>
          <a:p>
            <a:r>
              <a:rPr lang="en-GB" sz="2600" dirty="0">
                <a:solidFill>
                  <a:srgbClr val="EA5B0C"/>
                </a:solidFill>
                <a:latin typeface="Arial" panose="020B0604020202020204" pitchFamily="34" charset="0"/>
                <a:cs typeface="Arial" panose="020B0604020202020204" pitchFamily="34" charset="0"/>
              </a:rPr>
              <a:t>Business 0450</a:t>
            </a:r>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85439" y="451912"/>
            <a:ext cx="4046220" cy="650471"/>
          </a:xfrm>
          <a:prstGeom prst="rect">
            <a:avLst/>
          </a:prstGeom>
        </p:spPr>
      </p:pic>
      <p:sp>
        <p:nvSpPr>
          <p:cNvPr id="5" name="TextBox 4"/>
          <p:cNvSpPr txBox="1"/>
          <p:nvPr/>
        </p:nvSpPr>
        <p:spPr>
          <a:xfrm>
            <a:off x="658906" y="6239435"/>
            <a:ext cx="4128247" cy="307777"/>
          </a:xfrm>
          <a:prstGeom prst="rect">
            <a:avLst/>
          </a:prstGeom>
          <a:noFill/>
        </p:spPr>
        <p:txBody>
          <a:bodyPr wrap="square" rtlCol="0">
            <a:spAutoFit/>
          </a:bodyPr>
          <a:lstStyle/>
          <a:p>
            <a:r>
              <a:rPr lang="en-GB" sz="1400">
                <a:latin typeface="Arial" panose="020B0604020202020204" pitchFamily="34" charset="0"/>
                <a:cs typeface="Arial" panose="020B0604020202020204" pitchFamily="34" charset="0"/>
              </a:rPr>
              <a:t>Version 1</a:t>
            </a:r>
            <a:endParaRPr lang="en-GB" sz="1400" dirty="0">
              <a:latin typeface="Arial" panose="020B0604020202020204" pitchFamily="34" charset="0"/>
              <a:cs typeface="Arial" panose="020B0604020202020204" pitchFamily="34" charset="0"/>
            </a:endParaRPr>
          </a:p>
        </p:txBody>
      </p:sp>
      <p:pic>
        <p:nvPicPr>
          <p:cNvPr id="6" name="Picture 5"/>
          <p:cNvPicPr/>
          <p:nvPr/>
        </p:nvPicPr>
        <p:blipFill>
          <a:blip r:embed="rId3" cstate="print">
            <a:extLst>
              <a:ext uri="{28A0092B-C50C-407E-A947-70E740481C1C}">
                <a14:useLocalDpi xmlns:a14="http://schemas.microsoft.com/office/drawing/2010/main" val="0"/>
              </a:ext>
            </a:extLst>
          </a:blip>
          <a:stretch>
            <a:fillRect/>
          </a:stretch>
        </p:blipFill>
        <p:spPr>
          <a:xfrm>
            <a:off x="10371511" y="6168533"/>
            <a:ext cx="1292225" cy="449580"/>
          </a:xfrm>
          <a:prstGeom prst="rect">
            <a:avLst/>
          </a:prstGeom>
        </p:spPr>
      </p:pic>
      <p:pic>
        <p:nvPicPr>
          <p:cNvPr id="7" name="Picture 6"/>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8118324" y="3033287"/>
            <a:ext cx="3431563" cy="2744862"/>
          </a:xfrm>
          <a:prstGeom prst="rect">
            <a:avLst/>
          </a:prstGeom>
        </p:spPr>
      </p:pic>
    </p:spTree>
    <p:extLst>
      <p:ext uri="{BB962C8B-B14F-4D97-AF65-F5344CB8AC3E}">
        <p14:creationId xmlns:p14="http://schemas.microsoft.com/office/powerpoint/2010/main" val="418380930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0" y="0"/>
            <a:ext cx="12192000" cy="1210235"/>
          </a:xfrm>
          <a:prstGeom prst="rect">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63538" marR="0" lvl="0" indent="0" algn="l" defTabSz="914400" rtl="0" eaLnBrk="1" fontAlgn="auto" latinLnBrk="0" hangingPunct="1">
              <a:lnSpc>
                <a:spcPct val="100000"/>
              </a:lnSpc>
              <a:spcBef>
                <a:spcPts val="0"/>
              </a:spcBef>
              <a:spcAft>
                <a:spcPts val="0"/>
              </a:spcAft>
              <a:buClrTx/>
              <a:buSzTx/>
              <a:buFontTx/>
              <a:buNone/>
              <a:tabLst/>
              <a:defRPr/>
            </a:pPr>
            <a:r>
              <a:rPr lang="en-GB" sz="2800" b="1" dirty="0">
                <a:solidFill>
                  <a:prstClr val="white"/>
                </a:solidFill>
                <a:latin typeface="Arial" panose="020B0604020202020204" pitchFamily="34" charset="0"/>
                <a:cs typeface="Arial" panose="020B0604020202020204" pitchFamily="34" charset="0"/>
              </a:rPr>
              <a:t>Task 2: Step 1 – identify what the question is asking</a:t>
            </a:r>
            <a:endParaRPr kumimoji="0" lang="en-GB" sz="28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endParaRPr>
          </a:p>
        </p:txBody>
      </p:sp>
      <p:sp>
        <p:nvSpPr>
          <p:cNvPr id="3" name="Rounded Rectangle 2"/>
          <p:cNvSpPr/>
          <p:nvPr/>
        </p:nvSpPr>
        <p:spPr>
          <a:xfrm>
            <a:off x="972458" y="2937865"/>
            <a:ext cx="10358930" cy="1813429"/>
          </a:xfrm>
          <a:prstGeom prst="roundRect">
            <a:avLst>
              <a:gd name="adj" fmla="val 5363"/>
            </a:avLst>
          </a:prstGeom>
          <a:noFill/>
          <a:ln w="38100">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Ins="90000" rtlCol="0" anchor="t"/>
          <a:lstStyle/>
          <a:p>
            <a:r>
              <a:rPr lang="en-GB" sz="2400" dirty="0">
                <a:solidFill>
                  <a:schemeClr val="tx1"/>
                </a:solidFill>
                <a:latin typeface="Arial" panose="020B0604020202020204" pitchFamily="34" charset="0"/>
                <a:cs typeface="Arial" panose="020B0604020202020204" pitchFamily="34" charset="0"/>
              </a:rPr>
              <a:t>The question is about solving a problem a business has with a high labour turnover.  It is asking you to suggest appropriate methods of motivation to help increase the motivation of employees, which will reduce labour turnover and help increase productivity.</a:t>
            </a:r>
          </a:p>
        </p:txBody>
      </p:sp>
      <p:sp>
        <p:nvSpPr>
          <p:cNvPr id="7" name="Rounded Rectangle 6"/>
          <p:cNvSpPr/>
          <p:nvPr/>
        </p:nvSpPr>
        <p:spPr>
          <a:xfrm>
            <a:off x="1015146" y="1550334"/>
            <a:ext cx="10161708" cy="1047431"/>
          </a:xfrm>
          <a:prstGeom prst="roundRect">
            <a:avLst>
              <a:gd name="adj" fmla="val 5363"/>
            </a:avLst>
          </a:prstGeom>
          <a:solidFill>
            <a:srgbClr val="EA5B0C"/>
          </a:solidFill>
          <a:ln w="38100">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Ins="90000" rtlCol="0" anchor="t"/>
          <a:lstStyle/>
          <a:p>
            <a:pPr algn="ctr"/>
            <a:r>
              <a:rPr lang="en-GB" sz="2400" dirty="0">
                <a:solidFill>
                  <a:schemeClr val="bg1"/>
                </a:solidFill>
                <a:latin typeface="Arial" panose="020B0604020202020204" pitchFamily="34" charset="0"/>
                <a:cs typeface="Arial" panose="020B0604020202020204" pitchFamily="34" charset="0"/>
              </a:rPr>
              <a:t>Question:</a:t>
            </a:r>
          </a:p>
          <a:p>
            <a:pPr algn="ctr"/>
            <a:r>
              <a:rPr lang="en-GB" sz="2000" dirty="0">
                <a:solidFill>
                  <a:schemeClr val="bg1"/>
                </a:solidFill>
                <a:latin typeface="Arial" panose="020B0604020202020204" pitchFamily="34" charset="0"/>
                <a:cs typeface="Arial" panose="020B0604020202020204" pitchFamily="34" charset="0"/>
              </a:rPr>
              <a:t>What methods of motivation would you recommend the owners of The Party Factory implement as a strategy for motivating their employees? Please explain</a:t>
            </a:r>
          </a:p>
          <a:p>
            <a:pPr algn="ctr"/>
            <a:endParaRPr lang="en-GB" sz="2800" dirty="0">
              <a:solidFill>
                <a:schemeClr val="bg1"/>
              </a:solidFill>
              <a:latin typeface="Arial" panose="020B0604020202020204" pitchFamily="34" charset="0"/>
              <a:cs typeface="Arial" panose="020B0604020202020204" pitchFamily="34" charset="0"/>
            </a:endParaRPr>
          </a:p>
          <a:p>
            <a:pPr algn="ctr"/>
            <a:r>
              <a:rPr lang="en-GB" sz="2400" dirty="0">
                <a:solidFill>
                  <a:schemeClr val="bg1"/>
                </a:solidFill>
                <a:latin typeface="Arial" panose="020B0604020202020204" pitchFamily="34" charset="0"/>
                <a:cs typeface="Arial" panose="020B0604020202020204" pitchFamily="34" charset="0"/>
              </a:rPr>
              <a:t>.</a:t>
            </a:r>
          </a:p>
        </p:txBody>
      </p:sp>
    </p:spTree>
    <p:extLst>
      <p:ext uri="{BB962C8B-B14F-4D97-AF65-F5344CB8AC3E}">
        <p14:creationId xmlns:p14="http://schemas.microsoft.com/office/powerpoint/2010/main" val="250275557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0" y="0"/>
            <a:ext cx="12192000" cy="1210235"/>
          </a:xfrm>
          <a:prstGeom prst="rect">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63538" marR="0" lvl="0" indent="0" algn="l" defTabSz="914400" rtl="0" eaLnBrk="1" fontAlgn="auto" latinLnBrk="0" hangingPunct="1">
              <a:lnSpc>
                <a:spcPct val="100000"/>
              </a:lnSpc>
              <a:spcBef>
                <a:spcPts val="0"/>
              </a:spcBef>
              <a:spcAft>
                <a:spcPts val="0"/>
              </a:spcAft>
              <a:buClrTx/>
              <a:buSzTx/>
              <a:buFontTx/>
              <a:buNone/>
              <a:tabLst/>
              <a:defRPr/>
            </a:pPr>
            <a:r>
              <a:rPr lang="en-GB" sz="2800" b="1" dirty="0">
                <a:solidFill>
                  <a:prstClr val="white"/>
                </a:solidFill>
                <a:latin typeface="Arial" panose="020B0604020202020204" pitchFamily="34" charset="0"/>
                <a:cs typeface="Arial" panose="020B0604020202020204" pitchFamily="34" charset="0"/>
              </a:rPr>
              <a:t>Task 2: Step 2 – the context of the business</a:t>
            </a:r>
            <a:endParaRPr kumimoji="0" lang="en-GB" sz="28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endParaRPr>
          </a:p>
        </p:txBody>
      </p:sp>
      <p:sp>
        <p:nvSpPr>
          <p:cNvPr id="3" name="Rounded Rectangle 2"/>
          <p:cNvSpPr/>
          <p:nvPr/>
        </p:nvSpPr>
        <p:spPr>
          <a:xfrm>
            <a:off x="972458" y="2937865"/>
            <a:ext cx="10161708" cy="2960914"/>
          </a:xfrm>
          <a:prstGeom prst="roundRect">
            <a:avLst>
              <a:gd name="adj" fmla="val 5363"/>
            </a:avLst>
          </a:prstGeom>
          <a:noFill/>
          <a:ln w="38100">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Ins="90000" rtlCol="0" anchor="ctr"/>
          <a:lstStyle/>
          <a:p>
            <a:r>
              <a:rPr lang="en-GB" sz="2000" dirty="0">
                <a:solidFill>
                  <a:schemeClr val="tx1"/>
                </a:solidFill>
                <a:latin typeface="Arial" panose="020B0604020202020204" pitchFamily="34" charset="0"/>
                <a:cs typeface="Arial" panose="020B0604020202020204" pitchFamily="34" charset="0"/>
              </a:rPr>
              <a:t>Think back to earlier in the lesson when we discussed context and what it means. This is a medium sized business, so they won’t have a large budget to spend on incentives, but they have employees who are not motivated which means labour turnover has increased and productivity is down.  Most employees work in the warehouse, but there are a couple of office jobs too. Think about some of the methods of motivation we have discussed and you have learnt when being taught this topic. This is about choosing methods that are </a:t>
            </a:r>
            <a:r>
              <a:rPr lang="en-GB" sz="2000" b="1" dirty="0">
                <a:solidFill>
                  <a:srgbClr val="EA5B0C"/>
                </a:solidFill>
                <a:latin typeface="Arial" panose="020B0604020202020204" pitchFamily="34" charset="0"/>
                <a:cs typeface="Arial" panose="020B0604020202020204" pitchFamily="34" charset="0"/>
              </a:rPr>
              <a:t>suitable</a:t>
            </a:r>
            <a:r>
              <a:rPr lang="en-GB" sz="2000" dirty="0">
                <a:solidFill>
                  <a:schemeClr val="tx1"/>
                </a:solidFill>
                <a:latin typeface="Arial" panose="020B0604020202020204" pitchFamily="34" charset="0"/>
                <a:cs typeface="Arial" panose="020B0604020202020204" pitchFamily="34" charset="0"/>
              </a:rPr>
              <a:t> and </a:t>
            </a:r>
            <a:r>
              <a:rPr lang="en-GB" sz="2000" b="1" dirty="0">
                <a:solidFill>
                  <a:srgbClr val="EA5B0C"/>
                </a:solidFill>
                <a:latin typeface="Arial" panose="020B0604020202020204" pitchFamily="34" charset="0"/>
                <a:cs typeface="Arial" panose="020B0604020202020204" pitchFamily="34" charset="0"/>
              </a:rPr>
              <a:t>appropriate</a:t>
            </a:r>
            <a:r>
              <a:rPr lang="en-GB" sz="2000" dirty="0">
                <a:solidFill>
                  <a:schemeClr val="tx1"/>
                </a:solidFill>
                <a:latin typeface="Arial" panose="020B0604020202020204" pitchFamily="34" charset="0"/>
                <a:cs typeface="Arial" panose="020B0604020202020204" pitchFamily="34" charset="0"/>
              </a:rPr>
              <a:t> for the type of business and type of job roles within it.  One method is unlikely to motivate all, so a range of motivational methods will need to be considered in this context.</a:t>
            </a:r>
          </a:p>
        </p:txBody>
      </p:sp>
      <p:sp>
        <p:nvSpPr>
          <p:cNvPr id="5" name="Rounded Rectangle 6">
            <a:extLst>
              <a:ext uri="{FF2B5EF4-FFF2-40B4-BE49-F238E27FC236}">
                <a16:creationId xmlns:a16="http://schemas.microsoft.com/office/drawing/2014/main" id="{DD092A5C-2527-4FC6-A942-2BAFCAD66219}"/>
              </a:ext>
            </a:extLst>
          </p:cNvPr>
          <p:cNvSpPr/>
          <p:nvPr/>
        </p:nvSpPr>
        <p:spPr>
          <a:xfrm>
            <a:off x="1015146" y="1550334"/>
            <a:ext cx="10161708" cy="1047431"/>
          </a:xfrm>
          <a:prstGeom prst="roundRect">
            <a:avLst>
              <a:gd name="adj" fmla="val 5363"/>
            </a:avLst>
          </a:prstGeom>
          <a:solidFill>
            <a:srgbClr val="EA5B0C"/>
          </a:solidFill>
          <a:ln w="38100">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Ins="90000" rtlCol="0" anchor="t"/>
          <a:lstStyle/>
          <a:p>
            <a:pPr algn="ctr"/>
            <a:r>
              <a:rPr lang="en-GB" sz="2400" dirty="0">
                <a:solidFill>
                  <a:schemeClr val="bg1"/>
                </a:solidFill>
                <a:latin typeface="Arial" panose="020B0604020202020204" pitchFamily="34" charset="0"/>
                <a:cs typeface="Arial" panose="020B0604020202020204" pitchFamily="34" charset="0"/>
              </a:rPr>
              <a:t>Question:</a:t>
            </a:r>
          </a:p>
          <a:p>
            <a:pPr algn="ctr"/>
            <a:r>
              <a:rPr lang="en-GB" sz="2000" dirty="0">
                <a:solidFill>
                  <a:schemeClr val="bg1"/>
                </a:solidFill>
                <a:latin typeface="Arial" panose="020B0604020202020204" pitchFamily="34" charset="0"/>
                <a:cs typeface="Arial" panose="020B0604020202020204" pitchFamily="34" charset="0"/>
              </a:rPr>
              <a:t>What methods of motivation would you recommend the owners of The Party Factory implement as a strategy for motivating their employees? Please explain</a:t>
            </a:r>
          </a:p>
          <a:p>
            <a:pPr algn="ctr"/>
            <a:endParaRPr lang="en-GB" sz="2800" dirty="0">
              <a:solidFill>
                <a:schemeClr val="bg1"/>
              </a:solidFill>
              <a:latin typeface="Arial" panose="020B0604020202020204" pitchFamily="34" charset="0"/>
              <a:cs typeface="Arial" panose="020B0604020202020204" pitchFamily="34" charset="0"/>
            </a:endParaRPr>
          </a:p>
          <a:p>
            <a:pPr algn="ctr"/>
            <a:r>
              <a:rPr lang="en-GB" sz="2400" dirty="0">
                <a:solidFill>
                  <a:schemeClr val="bg1"/>
                </a:solidFill>
                <a:latin typeface="Arial" panose="020B0604020202020204" pitchFamily="34" charset="0"/>
                <a:cs typeface="Arial" panose="020B0604020202020204" pitchFamily="34" charset="0"/>
              </a:rPr>
              <a:t>.</a:t>
            </a:r>
          </a:p>
        </p:txBody>
      </p:sp>
    </p:spTree>
    <p:extLst>
      <p:ext uri="{BB962C8B-B14F-4D97-AF65-F5344CB8AC3E}">
        <p14:creationId xmlns:p14="http://schemas.microsoft.com/office/powerpoint/2010/main" val="91964289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0" y="0"/>
            <a:ext cx="12192000" cy="1210235"/>
          </a:xfrm>
          <a:prstGeom prst="rect">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63538" marR="0" lvl="0" indent="0" algn="l" defTabSz="914400" rtl="0" eaLnBrk="1" fontAlgn="auto" latinLnBrk="0" hangingPunct="1">
              <a:lnSpc>
                <a:spcPct val="100000"/>
              </a:lnSpc>
              <a:spcBef>
                <a:spcPts val="0"/>
              </a:spcBef>
              <a:spcAft>
                <a:spcPts val="0"/>
              </a:spcAft>
              <a:buClrTx/>
              <a:buSzTx/>
              <a:buFontTx/>
              <a:buNone/>
              <a:tabLst/>
              <a:defRPr/>
            </a:pPr>
            <a:r>
              <a:rPr lang="en-GB" sz="2800" b="1" dirty="0">
                <a:solidFill>
                  <a:prstClr val="white"/>
                </a:solidFill>
                <a:latin typeface="Arial" panose="020B0604020202020204" pitchFamily="34" charset="0"/>
                <a:cs typeface="Arial" panose="020B0604020202020204" pitchFamily="34" charset="0"/>
              </a:rPr>
              <a:t>Task 2: Step 3 – the content of your answer</a:t>
            </a:r>
            <a:endParaRPr kumimoji="0" lang="en-GB" sz="28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endParaRPr>
          </a:p>
        </p:txBody>
      </p:sp>
      <p:sp>
        <p:nvSpPr>
          <p:cNvPr id="3" name="Rounded Rectangle 2"/>
          <p:cNvSpPr/>
          <p:nvPr/>
        </p:nvSpPr>
        <p:spPr>
          <a:xfrm>
            <a:off x="197224" y="2937864"/>
            <a:ext cx="11869269" cy="3662961"/>
          </a:xfrm>
          <a:prstGeom prst="roundRect">
            <a:avLst>
              <a:gd name="adj" fmla="val 5363"/>
            </a:avLst>
          </a:prstGeom>
          <a:noFill/>
          <a:ln w="38100">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Ins="90000" rtlCol="0" anchor="ctr"/>
          <a:lstStyle/>
          <a:p>
            <a:r>
              <a:rPr lang="en-GB" sz="2400" dirty="0">
                <a:solidFill>
                  <a:schemeClr val="tx1"/>
                </a:solidFill>
                <a:latin typeface="Arial" panose="020B0604020202020204" pitchFamily="34" charset="0"/>
                <a:cs typeface="Arial" panose="020B0604020202020204" pitchFamily="34" charset="0"/>
              </a:rPr>
              <a:t>You will need to show you understand some motivational methods are suitable for this type of business with these types of jobs.  Start by identifying which methods would be suitable, then explain why they are appropriate choices for the business owners of The Party Factory.  Let’s look at a couple of methods to help you use when you try and formulate an answer to this question shortly</a:t>
            </a:r>
            <a:r>
              <a:rPr lang="en-GB" sz="2400" dirty="0" smtClean="0">
                <a:solidFill>
                  <a:schemeClr val="tx1"/>
                </a:solidFill>
                <a:latin typeface="Arial" panose="020B0604020202020204" pitchFamily="34" charset="0"/>
                <a:cs typeface="Arial" panose="020B0604020202020204" pitchFamily="34" charset="0"/>
              </a:rPr>
              <a:t>.</a:t>
            </a:r>
            <a:endParaRPr lang="en-GB" sz="2400" dirty="0">
              <a:solidFill>
                <a:schemeClr val="tx1"/>
              </a:solidFill>
              <a:latin typeface="Arial" panose="020B0604020202020204" pitchFamily="34" charset="0"/>
              <a:cs typeface="Arial" panose="020B0604020202020204" pitchFamily="34" charset="0"/>
            </a:endParaRPr>
          </a:p>
        </p:txBody>
      </p:sp>
      <p:sp>
        <p:nvSpPr>
          <p:cNvPr id="5" name="Rounded Rectangle 6">
            <a:extLst>
              <a:ext uri="{FF2B5EF4-FFF2-40B4-BE49-F238E27FC236}">
                <a16:creationId xmlns:a16="http://schemas.microsoft.com/office/drawing/2014/main" id="{7A9DA9D5-9962-4CCA-81F7-61A9A7F0CA17}"/>
              </a:ext>
            </a:extLst>
          </p:cNvPr>
          <p:cNvSpPr/>
          <p:nvPr/>
        </p:nvSpPr>
        <p:spPr>
          <a:xfrm>
            <a:off x="1015146" y="1550334"/>
            <a:ext cx="10630316" cy="1047431"/>
          </a:xfrm>
          <a:prstGeom prst="roundRect">
            <a:avLst>
              <a:gd name="adj" fmla="val 5363"/>
            </a:avLst>
          </a:prstGeom>
          <a:solidFill>
            <a:srgbClr val="EA5B0C"/>
          </a:solidFill>
          <a:ln w="38100">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Ins="90000" rtlCol="0" anchor="t"/>
          <a:lstStyle/>
          <a:p>
            <a:pPr algn="ctr"/>
            <a:r>
              <a:rPr lang="en-GB" sz="2400" dirty="0">
                <a:solidFill>
                  <a:schemeClr val="bg1"/>
                </a:solidFill>
                <a:latin typeface="Arial" panose="020B0604020202020204" pitchFamily="34" charset="0"/>
                <a:cs typeface="Arial" panose="020B0604020202020204" pitchFamily="34" charset="0"/>
              </a:rPr>
              <a:t>Question:</a:t>
            </a:r>
          </a:p>
          <a:p>
            <a:pPr algn="ctr"/>
            <a:r>
              <a:rPr lang="en-GB" sz="2000" dirty="0">
                <a:solidFill>
                  <a:schemeClr val="bg1"/>
                </a:solidFill>
                <a:latin typeface="Arial" panose="020B0604020202020204" pitchFamily="34" charset="0"/>
                <a:cs typeface="Arial" panose="020B0604020202020204" pitchFamily="34" charset="0"/>
              </a:rPr>
              <a:t>What methods of motivation would you recommend the owners of The Party Factory implement as a strategy for motivating their employees? Please explain</a:t>
            </a:r>
          </a:p>
          <a:p>
            <a:pPr algn="ctr"/>
            <a:endParaRPr lang="en-GB" sz="2800" dirty="0">
              <a:solidFill>
                <a:schemeClr val="bg1"/>
              </a:solidFill>
              <a:latin typeface="Arial" panose="020B0604020202020204" pitchFamily="34" charset="0"/>
              <a:cs typeface="Arial" panose="020B0604020202020204" pitchFamily="34" charset="0"/>
            </a:endParaRPr>
          </a:p>
          <a:p>
            <a:pPr algn="ctr"/>
            <a:r>
              <a:rPr lang="en-GB" sz="2400" dirty="0">
                <a:solidFill>
                  <a:schemeClr val="bg1"/>
                </a:solidFill>
                <a:latin typeface="Arial" panose="020B0604020202020204" pitchFamily="34" charset="0"/>
                <a:cs typeface="Arial" panose="020B0604020202020204" pitchFamily="34" charset="0"/>
              </a:rPr>
              <a:t>.</a:t>
            </a:r>
          </a:p>
        </p:txBody>
      </p:sp>
    </p:spTree>
    <p:extLst>
      <p:ext uri="{BB962C8B-B14F-4D97-AF65-F5344CB8AC3E}">
        <p14:creationId xmlns:p14="http://schemas.microsoft.com/office/powerpoint/2010/main" val="272918594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0" y="0"/>
            <a:ext cx="12192000" cy="1210235"/>
          </a:xfrm>
          <a:prstGeom prst="rect">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63538" marR="0" lvl="0" indent="0" algn="l" defTabSz="914400" rtl="0" eaLnBrk="1" fontAlgn="auto" latinLnBrk="0" hangingPunct="1">
              <a:lnSpc>
                <a:spcPct val="100000"/>
              </a:lnSpc>
              <a:spcBef>
                <a:spcPts val="0"/>
              </a:spcBef>
              <a:spcAft>
                <a:spcPts val="0"/>
              </a:spcAft>
              <a:buClrTx/>
              <a:buSzTx/>
              <a:buFontTx/>
              <a:buNone/>
              <a:tabLst/>
              <a:defRPr/>
            </a:pPr>
            <a:r>
              <a:rPr lang="en-GB" sz="2800" b="1" dirty="0">
                <a:solidFill>
                  <a:prstClr val="white"/>
                </a:solidFill>
                <a:latin typeface="Arial" panose="020B0604020202020204" pitchFamily="34" charset="0"/>
                <a:cs typeface="Arial" panose="020B0604020202020204" pitchFamily="34" charset="0"/>
              </a:rPr>
              <a:t>Task 2: Step 3 – the content of your answer</a:t>
            </a:r>
            <a:endParaRPr kumimoji="0" lang="en-GB" sz="28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endParaRPr>
          </a:p>
        </p:txBody>
      </p:sp>
      <p:sp>
        <p:nvSpPr>
          <p:cNvPr id="3" name="Rounded Rectangle 2"/>
          <p:cNvSpPr/>
          <p:nvPr/>
        </p:nvSpPr>
        <p:spPr>
          <a:xfrm>
            <a:off x="197224" y="2937864"/>
            <a:ext cx="11869269" cy="3662961"/>
          </a:xfrm>
          <a:prstGeom prst="roundRect">
            <a:avLst>
              <a:gd name="adj" fmla="val 5363"/>
            </a:avLst>
          </a:prstGeom>
          <a:noFill/>
          <a:ln w="38100">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Ins="90000" rtlCol="0" anchor="ctr"/>
          <a:lstStyle/>
          <a:p>
            <a:r>
              <a:rPr lang="en-GB" sz="2400" dirty="0" smtClean="0">
                <a:solidFill>
                  <a:schemeClr val="tx1"/>
                </a:solidFill>
                <a:latin typeface="Arial" panose="020B0604020202020204" pitchFamily="34" charset="0"/>
                <a:cs typeface="Arial" panose="020B0604020202020204" pitchFamily="34" charset="0"/>
              </a:rPr>
              <a:t>Choose </a:t>
            </a:r>
            <a:r>
              <a:rPr lang="en-GB" sz="2400" dirty="0">
                <a:solidFill>
                  <a:schemeClr val="tx1"/>
                </a:solidFill>
                <a:latin typeface="Arial" panose="020B0604020202020204" pitchFamily="34" charset="0"/>
                <a:cs typeface="Arial" panose="020B0604020202020204" pitchFamily="34" charset="0"/>
              </a:rPr>
              <a:t>an appropriate method of motivation for this type of business and types of job within </a:t>
            </a:r>
            <a:r>
              <a:rPr lang="en-GB" sz="2400" dirty="0" smtClean="0">
                <a:solidFill>
                  <a:schemeClr val="tx1"/>
                </a:solidFill>
                <a:latin typeface="Arial" panose="020B0604020202020204" pitchFamily="34" charset="0"/>
                <a:cs typeface="Arial" panose="020B0604020202020204" pitchFamily="34" charset="0"/>
              </a:rPr>
              <a:t>it, for example job </a:t>
            </a:r>
            <a:r>
              <a:rPr lang="en-GB" sz="2400" dirty="0">
                <a:solidFill>
                  <a:schemeClr val="tx1"/>
                </a:solidFill>
                <a:latin typeface="Arial" panose="020B0604020202020204" pitchFamily="34" charset="0"/>
                <a:cs typeface="Arial" panose="020B0604020202020204" pitchFamily="34" charset="0"/>
              </a:rPr>
              <a:t>r</a:t>
            </a:r>
            <a:r>
              <a:rPr lang="en-GB" sz="2400" dirty="0" smtClean="0">
                <a:solidFill>
                  <a:schemeClr val="tx1"/>
                </a:solidFill>
                <a:latin typeface="Arial" panose="020B0604020202020204" pitchFamily="34" charset="0"/>
                <a:cs typeface="Arial" panose="020B0604020202020204" pitchFamily="34" charset="0"/>
              </a:rPr>
              <a:t>otation</a:t>
            </a:r>
            <a:r>
              <a:rPr lang="en-GB" sz="2400" dirty="0">
                <a:solidFill>
                  <a:schemeClr val="tx1"/>
                </a:solidFill>
                <a:latin typeface="Arial" panose="020B0604020202020204" pitchFamily="34" charset="0"/>
                <a:cs typeface="Arial" panose="020B0604020202020204" pitchFamily="34" charset="0"/>
              </a:rPr>
              <a:t>.  Think about what benefits job rotation brings to the workforce – why it might motivate </a:t>
            </a:r>
            <a:r>
              <a:rPr lang="en-GB" sz="2400" dirty="0" smtClean="0">
                <a:solidFill>
                  <a:schemeClr val="tx1"/>
                </a:solidFill>
                <a:latin typeface="Arial" panose="020B0604020202020204" pitchFamily="34" charset="0"/>
                <a:cs typeface="Arial" panose="020B0604020202020204" pitchFamily="34" charset="0"/>
              </a:rPr>
              <a:t>them (interesting </a:t>
            </a:r>
            <a:r>
              <a:rPr lang="en-GB" sz="2400" dirty="0">
                <a:solidFill>
                  <a:schemeClr val="tx1"/>
                </a:solidFill>
                <a:latin typeface="Arial" panose="020B0604020202020204" pitchFamily="34" charset="0"/>
                <a:cs typeface="Arial" panose="020B0604020202020204" pitchFamily="34" charset="0"/>
              </a:rPr>
              <a:t>work, prevents boredom, flexible working due to a </a:t>
            </a:r>
            <a:r>
              <a:rPr lang="en-GB" sz="2400" dirty="0" smtClean="0">
                <a:solidFill>
                  <a:schemeClr val="tx1"/>
                </a:solidFill>
                <a:latin typeface="Arial" panose="020B0604020202020204" pitchFamily="34" charset="0"/>
                <a:cs typeface="Arial" panose="020B0604020202020204" pitchFamily="34" charset="0"/>
              </a:rPr>
              <a:t>multi-skilled workforce). Then </a:t>
            </a:r>
            <a:r>
              <a:rPr lang="en-GB" sz="2400" dirty="0">
                <a:solidFill>
                  <a:schemeClr val="tx1"/>
                </a:solidFill>
                <a:latin typeface="Arial" panose="020B0604020202020204" pitchFamily="34" charset="0"/>
                <a:cs typeface="Arial" panose="020B0604020202020204" pitchFamily="34" charset="0"/>
              </a:rPr>
              <a:t>think about the office staff in a similar way; what other jobs could they be given that are at a similar level to the work they already do such as taking </a:t>
            </a:r>
            <a:r>
              <a:rPr lang="en-GB" sz="2400" dirty="0" smtClean="0">
                <a:solidFill>
                  <a:schemeClr val="tx1"/>
                </a:solidFill>
                <a:latin typeface="Arial" panose="020B0604020202020204" pitchFamily="34" charset="0"/>
                <a:cs typeface="Arial" panose="020B0604020202020204" pitchFamily="34" charset="0"/>
              </a:rPr>
              <a:t>orders? </a:t>
            </a:r>
            <a:r>
              <a:rPr lang="en-GB" sz="2400" dirty="0">
                <a:solidFill>
                  <a:schemeClr val="tx1"/>
                </a:solidFill>
                <a:latin typeface="Arial" panose="020B0604020202020204" pitchFamily="34" charset="0"/>
                <a:cs typeface="Arial" panose="020B0604020202020204" pitchFamily="34" charset="0"/>
              </a:rPr>
              <a:t>You </a:t>
            </a:r>
            <a:r>
              <a:rPr lang="en-GB" sz="2400" dirty="0" smtClean="0">
                <a:solidFill>
                  <a:schemeClr val="tx1"/>
                </a:solidFill>
                <a:latin typeface="Arial" panose="020B0604020202020204" pitchFamily="34" charset="0"/>
                <a:cs typeface="Arial" panose="020B0604020202020204" pitchFamily="34" charset="0"/>
              </a:rPr>
              <a:t>might want to </a:t>
            </a:r>
            <a:r>
              <a:rPr lang="en-GB" sz="2400" dirty="0">
                <a:solidFill>
                  <a:schemeClr val="tx1"/>
                </a:solidFill>
                <a:latin typeface="Arial" panose="020B0604020202020204" pitchFamily="34" charset="0"/>
                <a:cs typeface="Arial" panose="020B0604020202020204" pitchFamily="34" charset="0"/>
              </a:rPr>
              <a:t>think of an appropriate method suitable for all, such as a suggestion box for ideas and how you might reward workers and what the implications of this might be. How might workers feel? What might The Party Factory gain from </a:t>
            </a:r>
            <a:r>
              <a:rPr lang="en-GB" sz="2400" dirty="0" smtClean="0">
                <a:solidFill>
                  <a:schemeClr val="tx1"/>
                </a:solidFill>
                <a:latin typeface="Arial" panose="020B0604020202020204" pitchFamily="34" charset="0"/>
                <a:cs typeface="Arial" panose="020B0604020202020204" pitchFamily="34" charset="0"/>
              </a:rPr>
              <a:t>this? </a:t>
            </a:r>
            <a:r>
              <a:rPr lang="en-GB" sz="2400" dirty="0">
                <a:solidFill>
                  <a:schemeClr val="tx1"/>
                </a:solidFill>
                <a:latin typeface="Arial" panose="020B0604020202020204" pitchFamily="34" charset="0"/>
                <a:cs typeface="Arial" panose="020B0604020202020204" pitchFamily="34" charset="0"/>
              </a:rPr>
              <a:t>Think about increased responsibility opportunities.</a:t>
            </a:r>
          </a:p>
        </p:txBody>
      </p:sp>
      <p:sp>
        <p:nvSpPr>
          <p:cNvPr id="5" name="Rounded Rectangle 6">
            <a:extLst>
              <a:ext uri="{FF2B5EF4-FFF2-40B4-BE49-F238E27FC236}">
                <a16:creationId xmlns:a16="http://schemas.microsoft.com/office/drawing/2014/main" id="{7A9DA9D5-9962-4CCA-81F7-61A9A7F0CA17}"/>
              </a:ext>
            </a:extLst>
          </p:cNvPr>
          <p:cNvSpPr/>
          <p:nvPr/>
        </p:nvSpPr>
        <p:spPr>
          <a:xfrm>
            <a:off x="1015146" y="1550334"/>
            <a:ext cx="10630316" cy="1047431"/>
          </a:xfrm>
          <a:prstGeom prst="roundRect">
            <a:avLst>
              <a:gd name="adj" fmla="val 5363"/>
            </a:avLst>
          </a:prstGeom>
          <a:solidFill>
            <a:srgbClr val="EA5B0C"/>
          </a:solidFill>
          <a:ln w="38100">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Ins="90000" rtlCol="0" anchor="t"/>
          <a:lstStyle/>
          <a:p>
            <a:pPr algn="ctr"/>
            <a:r>
              <a:rPr lang="en-GB" sz="2400" dirty="0">
                <a:solidFill>
                  <a:schemeClr val="bg1"/>
                </a:solidFill>
                <a:latin typeface="Arial" panose="020B0604020202020204" pitchFamily="34" charset="0"/>
                <a:cs typeface="Arial" panose="020B0604020202020204" pitchFamily="34" charset="0"/>
              </a:rPr>
              <a:t>Question:</a:t>
            </a:r>
          </a:p>
          <a:p>
            <a:pPr algn="ctr"/>
            <a:r>
              <a:rPr lang="en-GB" sz="2000" dirty="0">
                <a:solidFill>
                  <a:schemeClr val="bg1"/>
                </a:solidFill>
                <a:latin typeface="Arial" panose="020B0604020202020204" pitchFamily="34" charset="0"/>
                <a:cs typeface="Arial" panose="020B0604020202020204" pitchFamily="34" charset="0"/>
              </a:rPr>
              <a:t>What methods of motivation would you recommend the owners of The Party Factory implement as a strategy for motivating their employees? Please explain</a:t>
            </a:r>
          </a:p>
          <a:p>
            <a:pPr algn="ctr"/>
            <a:endParaRPr lang="en-GB" sz="2800" dirty="0">
              <a:solidFill>
                <a:schemeClr val="bg1"/>
              </a:solidFill>
              <a:latin typeface="Arial" panose="020B0604020202020204" pitchFamily="34" charset="0"/>
              <a:cs typeface="Arial" panose="020B0604020202020204" pitchFamily="34" charset="0"/>
            </a:endParaRPr>
          </a:p>
          <a:p>
            <a:pPr algn="ctr"/>
            <a:r>
              <a:rPr lang="en-GB" sz="2400" dirty="0">
                <a:solidFill>
                  <a:schemeClr val="bg1"/>
                </a:solidFill>
                <a:latin typeface="Arial" panose="020B0604020202020204" pitchFamily="34" charset="0"/>
                <a:cs typeface="Arial" panose="020B0604020202020204" pitchFamily="34" charset="0"/>
              </a:rPr>
              <a:t>.</a:t>
            </a:r>
          </a:p>
        </p:txBody>
      </p:sp>
    </p:spTree>
    <p:extLst>
      <p:ext uri="{BB962C8B-B14F-4D97-AF65-F5344CB8AC3E}">
        <p14:creationId xmlns:p14="http://schemas.microsoft.com/office/powerpoint/2010/main" val="137544381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0" y="0"/>
            <a:ext cx="12192000" cy="1210235"/>
          </a:xfrm>
          <a:prstGeom prst="rect">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63538" marR="0" lvl="0" indent="0" algn="l" defTabSz="914400" rtl="0" eaLnBrk="1" fontAlgn="auto" latinLnBrk="0" hangingPunct="1">
              <a:lnSpc>
                <a:spcPct val="100000"/>
              </a:lnSpc>
              <a:spcBef>
                <a:spcPts val="0"/>
              </a:spcBef>
              <a:spcAft>
                <a:spcPts val="0"/>
              </a:spcAft>
              <a:buClrTx/>
              <a:buSzTx/>
              <a:buFontTx/>
              <a:buNone/>
              <a:tabLst/>
              <a:defRPr/>
            </a:pPr>
            <a:r>
              <a:rPr lang="en-GB" sz="2800" b="1" dirty="0">
                <a:solidFill>
                  <a:prstClr val="white"/>
                </a:solidFill>
                <a:latin typeface="Arial" panose="020B0604020202020204" pitchFamily="34" charset="0"/>
                <a:cs typeface="Arial" panose="020B0604020202020204" pitchFamily="34" charset="0"/>
              </a:rPr>
              <a:t>Task 2: Step 4 – writing your answer</a:t>
            </a:r>
            <a:endParaRPr kumimoji="0" lang="en-GB" sz="28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endParaRPr>
          </a:p>
        </p:txBody>
      </p:sp>
      <p:sp>
        <p:nvSpPr>
          <p:cNvPr id="3" name="Rounded Rectangle 2"/>
          <p:cNvSpPr/>
          <p:nvPr/>
        </p:nvSpPr>
        <p:spPr>
          <a:xfrm>
            <a:off x="972458" y="2937865"/>
            <a:ext cx="10161708" cy="2960914"/>
          </a:xfrm>
          <a:prstGeom prst="roundRect">
            <a:avLst>
              <a:gd name="adj" fmla="val 5363"/>
            </a:avLst>
          </a:prstGeom>
          <a:noFill/>
          <a:ln w="38100">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Ins="90000" rtlCol="0" anchor="t"/>
          <a:lstStyle/>
          <a:p>
            <a:r>
              <a:rPr lang="en-GB" sz="2400" dirty="0">
                <a:solidFill>
                  <a:schemeClr val="tx1"/>
                </a:solidFill>
                <a:latin typeface="Arial" panose="020B0604020202020204" pitchFamily="34" charset="0"/>
                <a:cs typeface="Arial" panose="020B0604020202020204" pitchFamily="34" charset="0"/>
              </a:rPr>
              <a:t>Now use the notes you have made on Worksheet B to write your own answer to this question.</a:t>
            </a:r>
          </a:p>
        </p:txBody>
      </p:sp>
      <p:sp>
        <p:nvSpPr>
          <p:cNvPr id="5" name="Rounded Rectangle 6">
            <a:extLst>
              <a:ext uri="{FF2B5EF4-FFF2-40B4-BE49-F238E27FC236}">
                <a16:creationId xmlns:a16="http://schemas.microsoft.com/office/drawing/2014/main" id="{A4C5D798-1B26-4B7B-AB71-93E65677A229}"/>
              </a:ext>
            </a:extLst>
          </p:cNvPr>
          <p:cNvSpPr/>
          <p:nvPr/>
        </p:nvSpPr>
        <p:spPr>
          <a:xfrm>
            <a:off x="1015146" y="1550334"/>
            <a:ext cx="10161708" cy="1047431"/>
          </a:xfrm>
          <a:prstGeom prst="roundRect">
            <a:avLst>
              <a:gd name="adj" fmla="val 5363"/>
            </a:avLst>
          </a:prstGeom>
          <a:solidFill>
            <a:srgbClr val="EA5B0C"/>
          </a:solidFill>
          <a:ln w="38100">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Ins="90000" rtlCol="0" anchor="t"/>
          <a:lstStyle/>
          <a:p>
            <a:pPr algn="ctr"/>
            <a:r>
              <a:rPr lang="en-GB" sz="2400" dirty="0">
                <a:solidFill>
                  <a:schemeClr val="bg1"/>
                </a:solidFill>
                <a:latin typeface="Arial" panose="020B0604020202020204" pitchFamily="34" charset="0"/>
                <a:cs typeface="Arial" panose="020B0604020202020204" pitchFamily="34" charset="0"/>
              </a:rPr>
              <a:t>Question:</a:t>
            </a:r>
          </a:p>
          <a:p>
            <a:pPr algn="ctr"/>
            <a:r>
              <a:rPr lang="en-GB" sz="2000" dirty="0">
                <a:solidFill>
                  <a:schemeClr val="bg1"/>
                </a:solidFill>
                <a:latin typeface="Arial" panose="020B0604020202020204" pitchFamily="34" charset="0"/>
                <a:cs typeface="Arial" panose="020B0604020202020204" pitchFamily="34" charset="0"/>
              </a:rPr>
              <a:t>What methods of motivation would you recommend the owners of The Party Factory implement as a strategy for motivating their employees? Please explain</a:t>
            </a:r>
          </a:p>
          <a:p>
            <a:pPr algn="ctr"/>
            <a:endParaRPr lang="en-GB" sz="2800" dirty="0">
              <a:solidFill>
                <a:schemeClr val="bg1"/>
              </a:solidFill>
              <a:latin typeface="Arial" panose="020B0604020202020204" pitchFamily="34" charset="0"/>
              <a:cs typeface="Arial" panose="020B0604020202020204" pitchFamily="34" charset="0"/>
            </a:endParaRPr>
          </a:p>
          <a:p>
            <a:pPr algn="ctr"/>
            <a:r>
              <a:rPr lang="en-GB" sz="2400" dirty="0">
                <a:solidFill>
                  <a:schemeClr val="bg1"/>
                </a:solidFill>
                <a:latin typeface="Arial" panose="020B0604020202020204" pitchFamily="34" charset="0"/>
                <a:cs typeface="Arial" panose="020B0604020202020204" pitchFamily="34" charset="0"/>
              </a:rPr>
              <a:t>.</a:t>
            </a:r>
          </a:p>
        </p:txBody>
      </p:sp>
    </p:spTree>
    <p:extLst>
      <p:ext uri="{BB962C8B-B14F-4D97-AF65-F5344CB8AC3E}">
        <p14:creationId xmlns:p14="http://schemas.microsoft.com/office/powerpoint/2010/main" val="66000776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0" y="0"/>
            <a:ext cx="12192000" cy="1210235"/>
          </a:xfrm>
          <a:prstGeom prst="rect">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63538" marR="0" lvl="0" indent="0" algn="l" defTabSz="914400" rtl="0" eaLnBrk="1" fontAlgn="auto" latinLnBrk="0" hangingPunct="1">
              <a:lnSpc>
                <a:spcPct val="100000"/>
              </a:lnSpc>
              <a:spcBef>
                <a:spcPts val="0"/>
              </a:spcBef>
              <a:spcAft>
                <a:spcPts val="0"/>
              </a:spcAft>
              <a:buClrTx/>
              <a:buSzTx/>
              <a:buFontTx/>
              <a:buNone/>
              <a:tabLst/>
              <a:defRPr/>
            </a:pPr>
            <a:r>
              <a:rPr lang="en-GB" sz="2800" b="1" dirty="0">
                <a:solidFill>
                  <a:prstClr val="white"/>
                </a:solidFill>
                <a:latin typeface="Arial" panose="020B0604020202020204" pitchFamily="34" charset="0"/>
                <a:cs typeface="Arial" panose="020B0604020202020204" pitchFamily="34" charset="0"/>
              </a:rPr>
              <a:t>Plenary</a:t>
            </a:r>
            <a:endParaRPr kumimoji="0" lang="en-GB" sz="28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endParaRPr>
          </a:p>
        </p:txBody>
      </p:sp>
      <p:sp>
        <p:nvSpPr>
          <p:cNvPr id="2" name="TextBox 1"/>
          <p:cNvSpPr txBox="1"/>
          <p:nvPr/>
        </p:nvSpPr>
        <p:spPr>
          <a:xfrm>
            <a:off x="443753" y="1546412"/>
            <a:ext cx="11524129" cy="2400657"/>
          </a:xfrm>
          <a:prstGeom prst="rect">
            <a:avLst/>
          </a:prstGeom>
          <a:noFill/>
        </p:spPr>
        <p:txBody>
          <a:bodyPr wrap="square" rtlCol="0">
            <a:spAutoFit/>
          </a:bodyPr>
          <a:lstStyle/>
          <a:p>
            <a:pPr marL="457200" indent="-457200">
              <a:spcAft>
                <a:spcPts val="1200"/>
              </a:spcAft>
              <a:buClr>
                <a:srgbClr val="EA5B0C"/>
              </a:buClr>
              <a:buFont typeface="Arial" panose="020B0604020202020204" pitchFamily="34" charset="0"/>
              <a:buChar char="•"/>
            </a:pPr>
            <a:r>
              <a:rPr lang="en-GB" sz="2400" dirty="0">
                <a:latin typeface="Arial" panose="020B0604020202020204" pitchFamily="34" charset="0"/>
                <a:cs typeface="Arial" panose="020B0604020202020204" pitchFamily="34" charset="0"/>
              </a:rPr>
              <a:t>Be prepared to share your answer with the class.</a:t>
            </a:r>
          </a:p>
          <a:p>
            <a:pPr marL="457200" indent="-457200">
              <a:spcAft>
                <a:spcPts val="1200"/>
              </a:spcAft>
              <a:buClr>
                <a:srgbClr val="EA5B0C"/>
              </a:buClr>
              <a:buFont typeface="Arial" panose="020B0604020202020204" pitchFamily="34" charset="0"/>
              <a:buChar char="•"/>
            </a:pPr>
            <a:r>
              <a:rPr lang="en-GB" sz="2400" dirty="0">
                <a:latin typeface="Arial" panose="020B0604020202020204" pitchFamily="34" charset="0"/>
                <a:cs typeface="Arial" panose="020B0604020202020204" pitchFamily="34" charset="0"/>
              </a:rPr>
              <a:t>You will receive feedback on your answer which you should use to make corrections and improve your work.</a:t>
            </a:r>
          </a:p>
          <a:p>
            <a:pPr marL="457200" indent="-457200">
              <a:spcAft>
                <a:spcPts val="1200"/>
              </a:spcAft>
              <a:buClr>
                <a:srgbClr val="EA5B0C"/>
              </a:buClr>
              <a:buFont typeface="Arial" panose="020B0604020202020204" pitchFamily="34" charset="0"/>
              <a:buChar char="•"/>
            </a:pPr>
            <a:endParaRPr lang="en-GB" sz="2400" dirty="0">
              <a:latin typeface="Arial" panose="020B0604020202020204" pitchFamily="34" charset="0"/>
              <a:cs typeface="Arial" panose="020B0604020202020204" pitchFamily="34" charset="0"/>
            </a:endParaRPr>
          </a:p>
          <a:p>
            <a:pPr marL="457200" indent="-457200">
              <a:spcAft>
                <a:spcPts val="1200"/>
              </a:spcAft>
              <a:buClr>
                <a:srgbClr val="EA5B0C"/>
              </a:buClr>
              <a:buFont typeface="Arial" panose="020B0604020202020204" pitchFamily="34" charset="0"/>
              <a:buChar char="•"/>
            </a:pPr>
            <a:r>
              <a:rPr lang="en-GB" sz="2400" dirty="0">
                <a:latin typeface="Arial" panose="020B0604020202020204" pitchFamily="34" charset="0"/>
                <a:cs typeface="Arial" panose="020B0604020202020204" pitchFamily="34" charset="0"/>
              </a:rPr>
              <a:t>In our next lesson you will be developing your skills of application further.</a:t>
            </a:r>
          </a:p>
        </p:txBody>
      </p:sp>
    </p:spTree>
    <p:extLst>
      <p:ext uri="{BB962C8B-B14F-4D97-AF65-F5344CB8AC3E}">
        <p14:creationId xmlns:p14="http://schemas.microsoft.com/office/powerpoint/2010/main" val="208180862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0" y="0"/>
            <a:ext cx="12192000" cy="1210235"/>
          </a:xfrm>
          <a:prstGeom prst="rect">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63538" marR="0" lvl="0" indent="0" algn="l" defTabSz="914400" rtl="0" eaLnBrk="1" fontAlgn="auto" latinLnBrk="0" hangingPunct="1">
              <a:lnSpc>
                <a:spcPct val="100000"/>
              </a:lnSpc>
              <a:spcBef>
                <a:spcPts val="0"/>
              </a:spcBef>
              <a:spcAft>
                <a:spcPts val="0"/>
              </a:spcAft>
              <a:buClrTx/>
              <a:buSzTx/>
              <a:buFontTx/>
              <a:buNone/>
              <a:tabLst/>
              <a:defRPr/>
            </a:pPr>
            <a:r>
              <a:rPr lang="en-GB" sz="2800" b="1" dirty="0">
                <a:solidFill>
                  <a:prstClr val="white"/>
                </a:solidFill>
                <a:latin typeface="Arial" panose="020B0604020202020204" pitchFamily="34" charset="0"/>
                <a:cs typeface="Arial" panose="020B0604020202020204" pitchFamily="34" charset="0"/>
              </a:rPr>
              <a:t>Task 2: Step 4 – your answer might look like this</a:t>
            </a:r>
            <a:endParaRPr kumimoji="0" lang="en-GB" sz="28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endParaRPr>
          </a:p>
        </p:txBody>
      </p:sp>
      <p:sp>
        <p:nvSpPr>
          <p:cNvPr id="3" name="Rounded Rectangle 2"/>
          <p:cNvSpPr/>
          <p:nvPr/>
        </p:nvSpPr>
        <p:spPr>
          <a:xfrm>
            <a:off x="89648" y="1416424"/>
            <a:ext cx="12048565" cy="5307105"/>
          </a:xfrm>
          <a:prstGeom prst="roundRect">
            <a:avLst>
              <a:gd name="adj" fmla="val 5363"/>
            </a:avLst>
          </a:prstGeom>
          <a:noFill/>
          <a:ln w="38100">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Ins="90000" rtlCol="0" anchor="ctr"/>
          <a:lstStyle/>
          <a:p>
            <a:r>
              <a:rPr lang="en-GB" sz="1900" dirty="0" smtClean="0">
                <a:solidFill>
                  <a:schemeClr val="tx1"/>
                </a:solidFill>
                <a:latin typeface="Segoe Print" panose="02000600000000000000" pitchFamily="2" charset="0"/>
                <a:cs typeface="Arial" panose="020B0604020202020204" pitchFamily="34" charset="0"/>
              </a:rPr>
              <a:t>Job </a:t>
            </a:r>
            <a:r>
              <a:rPr lang="en-GB" sz="1900" dirty="0">
                <a:solidFill>
                  <a:schemeClr val="tx1"/>
                </a:solidFill>
                <a:latin typeface="Segoe Print" panose="02000600000000000000" pitchFamily="2" charset="0"/>
                <a:cs typeface="Arial" panose="020B0604020202020204" pitchFamily="34" charset="0"/>
              </a:rPr>
              <a:t>r</a:t>
            </a:r>
            <a:r>
              <a:rPr lang="en-GB" sz="1900" dirty="0" smtClean="0">
                <a:solidFill>
                  <a:schemeClr val="tx1"/>
                </a:solidFill>
                <a:latin typeface="Segoe Print" panose="02000600000000000000" pitchFamily="2" charset="0"/>
                <a:cs typeface="Arial" panose="020B0604020202020204" pitchFamily="34" charset="0"/>
              </a:rPr>
              <a:t>otation </a:t>
            </a:r>
            <a:r>
              <a:rPr lang="en-GB" sz="1900" dirty="0">
                <a:solidFill>
                  <a:schemeClr val="tx1"/>
                </a:solidFill>
                <a:latin typeface="Segoe Print" panose="02000600000000000000" pitchFamily="2" charset="0"/>
                <a:cs typeface="Arial" panose="020B0604020202020204" pitchFamily="34" charset="0"/>
              </a:rPr>
              <a:t>could help motivate those working in the warehouse to prevent boredom by keeping things </a:t>
            </a:r>
            <a:r>
              <a:rPr lang="en-GB" sz="1900" dirty="0" smtClean="0">
                <a:solidFill>
                  <a:schemeClr val="tx1"/>
                </a:solidFill>
                <a:latin typeface="Segoe Print" panose="02000600000000000000" pitchFamily="2" charset="0"/>
                <a:cs typeface="Arial" panose="020B0604020202020204" pitchFamily="34" charset="0"/>
              </a:rPr>
              <a:t>interesting. It would also help them to develop a range of skills </a:t>
            </a:r>
            <a:r>
              <a:rPr lang="en-GB" sz="1900" dirty="0">
                <a:solidFill>
                  <a:schemeClr val="tx1"/>
                </a:solidFill>
                <a:latin typeface="Segoe Print" panose="02000600000000000000" pitchFamily="2" charset="0"/>
                <a:cs typeface="Arial" panose="020B0604020202020204" pitchFamily="34" charset="0"/>
              </a:rPr>
              <a:t>so the owners </a:t>
            </a:r>
            <a:r>
              <a:rPr lang="en-GB" sz="1900" dirty="0" smtClean="0">
                <a:solidFill>
                  <a:schemeClr val="tx1"/>
                </a:solidFill>
                <a:latin typeface="Segoe Print" panose="02000600000000000000" pitchFamily="2" charset="0"/>
                <a:cs typeface="Arial" panose="020B0604020202020204" pitchFamily="34" charset="0"/>
              </a:rPr>
              <a:t>of Party Factory have </a:t>
            </a:r>
            <a:r>
              <a:rPr lang="en-GB" sz="1900" dirty="0">
                <a:solidFill>
                  <a:schemeClr val="tx1"/>
                </a:solidFill>
                <a:latin typeface="Segoe Print" panose="02000600000000000000" pitchFamily="2" charset="0"/>
                <a:cs typeface="Arial" panose="020B0604020202020204" pitchFamily="34" charset="0"/>
              </a:rPr>
              <a:t>a more flexible workforce. This could allow for more flexible working which could be a motivator too. Having workers </a:t>
            </a:r>
            <a:r>
              <a:rPr lang="en-GB" sz="1900" dirty="0" smtClean="0">
                <a:solidFill>
                  <a:schemeClr val="tx1"/>
                </a:solidFill>
                <a:latin typeface="Segoe Print" panose="02000600000000000000" pitchFamily="2" charset="0"/>
                <a:cs typeface="Arial" panose="020B0604020202020204" pitchFamily="34" charset="0"/>
              </a:rPr>
              <a:t>who can all pick</a:t>
            </a:r>
            <a:r>
              <a:rPr lang="en-GB" sz="1900" dirty="0">
                <a:solidFill>
                  <a:schemeClr val="tx1"/>
                </a:solidFill>
                <a:latin typeface="Segoe Print" panose="02000600000000000000" pitchFamily="2" charset="0"/>
                <a:cs typeface="Arial" panose="020B0604020202020204" pitchFamily="34" charset="0"/>
              </a:rPr>
              <a:t>, pack and receive stock could help with </a:t>
            </a:r>
            <a:r>
              <a:rPr lang="en-GB" sz="1900" dirty="0" smtClean="0">
                <a:solidFill>
                  <a:schemeClr val="tx1"/>
                </a:solidFill>
                <a:latin typeface="Segoe Print" panose="02000600000000000000" pitchFamily="2" charset="0"/>
                <a:cs typeface="Arial" panose="020B0604020202020204" pitchFamily="34" charset="0"/>
              </a:rPr>
              <a:t>this.</a:t>
            </a:r>
          </a:p>
          <a:p>
            <a:endParaRPr lang="en-GB" sz="1900" dirty="0">
              <a:solidFill>
                <a:schemeClr val="tx1"/>
              </a:solidFill>
              <a:latin typeface="Segoe Print" panose="02000600000000000000" pitchFamily="2" charset="0"/>
              <a:cs typeface="Arial" panose="020B0604020202020204" pitchFamily="34" charset="0"/>
            </a:endParaRPr>
          </a:p>
          <a:p>
            <a:r>
              <a:rPr lang="en-GB" sz="1900" dirty="0" smtClean="0">
                <a:solidFill>
                  <a:schemeClr val="tx1"/>
                </a:solidFill>
                <a:latin typeface="Segoe Print" panose="02000600000000000000" pitchFamily="2" charset="0"/>
                <a:cs typeface="Arial" panose="020B0604020202020204" pitchFamily="34" charset="0"/>
              </a:rPr>
              <a:t>For </a:t>
            </a:r>
            <a:r>
              <a:rPr lang="en-GB" sz="1900" dirty="0">
                <a:solidFill>
                  <a:schemeClr val="tx1"/>
                </a:solidFill>
                <a:latin typeface="Segoe Print" panose="02000600000000000000" pitchFamily="2" charset="0"/>
                <a:cs typeface="Arial" panose="020B0604020202020204" pitchFamily="34" charset="0"/>
              </a:rPr>
              <a:t>the office workers, a similar strategy could be used, but using job enlargement so they have a greater variety of similar level tasks to do.  This could be, alongside taking orders by telephone and online, asking them to help with some of the social media marketing activities to keep the job interesting and enhance their skillset.  </a:t>
            </a:r>
          </a:p>
          <a:p>
            <a:endParaRPr lang="en-GB" sz="1900" dirty="0" smtClean="0">
              <a:solidFill>
                <a:schemeClr val="tx1"/>
              </a:solidFill>
              <a:latin typeface="Segoe Print" panose="02000600000000000000" pitchFamily="2" charset="0"/>
              <a:cs typeface="Arial" panose="020B0604020202020204" pitchFamily="34" charset="0"/>
            </a:endParaRPr>
          </a:p>
          <a:p>
            <a:r>
              <a:rPr lang="en-GB" sz="1900" dirty="0" smtClean="0">
                <a:solidFill>
                  <a:schemeClr val="tx1"/>
                </a:solidFill>
                <a:latin typeface="Segoe Print" panose="02000600000000000000" pitchFamily="2" charset="0"/>
                <a:cs typeface="Arial" panose="020B0604020202020204" pitchFamily="34" charset="0"/>
              </a:rPr>
              <a:t>Both </a:t>
            </a:r>
            <a:r>
              <a:rPr lang="en-GB" sz="1900" dirty="0">
                <a:solidFill>
                  <a:schemeClr val="tx1"/>
                </a:solidFill>
                <a:latin typeface="Segoe Print" panose="02000600000000000000" pitchFamily="2" charset="0"/>
                <a:cs typeface="Arial" panose="020B0604020202020204" pitchFamily="34" charset="0"/>
              </a:rPr>
              <a:t>of these methods cost very little – just the initial </a:t>
            </a:r>
            <a:r>
              <a:rPr lang="en-GB" sz="1900" dirty="0" smtClean="0">
                <a:solidFill>
                  <a:schemeClr val="tx1"/>
                </a:solidFill>
                <a:latin typeface="Segoe Print" panose="02000600000000000000" pitchFamily="2" charset="0"/>
                <a:cs typeface="Arial" panose="020B0604020202020204" pitchFamily="34" charset="0"/>
              </a:rPr>
              <a:t>training costs </a:t>
            </a:r>
            <a:r>
              <a:rPr lang="en-GB" sz="1900" dirty="0">
                <a:solidFill>
                  <a:schemeClr val="tx1"/>
                </a:solidFill>
                <a:latin typeface="Segoe Print" panose="02000600000000000000" pitchFamily="2" charset="0"/>
                <a:cs typeface="Arial" panose="020B0604020202020204" pitchFamily="34" charset="0"/>
              </a:rPr>
              <a:t>but could increase productivity in the medium to long term.  All staff could also be encouraged to make suggestions to add to the services already being offered.  A token financial reward could be given on a monthly basis to a chosen idea, such as vouchers for a shop. Employees </a:t>
            </a:r>
            <a:r>
              <a:rPr lang="en-GB" sz="1900" dirty="0" smtClean="0">
                <a:solidFill>
                  <a:schemeClr val="tx1"/>
                </a:solidFill>
                <a:latin typeface="Segoe Print" panose="02000600000000000000" pitchFamily="2" charset="0"/>
                <a:cs typeface="Arial" panose="020B0604020202020204" pitchFamily="34" charset="0"/>
              </a:rPr>
              <a:t>would feel </a:t>
            </a:r>
            <a:r>
              <a:rPr lang="en-GB" sz="1900" dirty="0">
                <a:solidFill>
                  <a:schemeClr val="tx1"/>
                </a:solidFill>
                <a:latin typeface="Segoe Print" panose="02000600000000000000" pitchFamily="2" charset="0"/>
                <a:cs typeface="Arial" panose="020B0604020202020204" pitchFamily="34" charset="0"/>
              </a:rPr>
              <a:t>included and valued for their ideas, </a:t>
            </a:r>
            <a:r>
              <a:rPr lang="en-GB" sz="1900" dirty="0" smtClean="0">
                <a:solidFill>
                  <a:schemeClr val="tx1"/>
                </a:solidFill>
                <a:latin typeface="Segoe Print" panose="02000600000000000000" pitchFamily="2" charset="0"/>
                <a:cs typeface="Arial" panose="020B0604020202020204" pitchFamily="34" charset="0"/>
              </a:rPr>
              <a:t>and the business has a more motivated, efficient and skilled workforce.</a:t>
            </a:r>
            <a:endParaRPr lang="en-GB" sz="1900" dirty="0">
              <a:solidFill>
                <a:schemeClr val="tx1"/>
              </a:solidFill>
              <a:latin typeface="Segoe Print" panose="02000600000000000000" pitchFamily="2" charset="0"/>
            </a:endParaRPr>
          </a:p>
        </p:txBody>
      </p:sp>
    </p:spTree>
    <p:extLst>
      <p:ext uri="{BB962C8B-B14F-4D97-AF65-F5344CB8AC3E}">
        <p14:creationId xmlns:p14="http://schemas.microsoft.com/office/powerpoint/2010/main" val="317738652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0" y="0"/>
            <a:ext cx="12192000" cy="1210235"/>
          </a:xfrm>
          <a:prstGeom prst="rect">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63538" marR="0" lvl="0" indent="0" algn="l" defTabSz="914400" rtl="0" eaLnBrk="1" fontAlgn="auto" latinLnBrk="0" hangingPunct="1">
              <a:lnSpc>
                <a:spcPct val="100000"/>
              </a:lnSpc>
              <a:spcBef>
                <a:spcPts val="0"/>
              </a:spcBef>
              <a:spcAft>
                <a:spcPts val="0"/>
              </a:spcAft>
              <a:buClrTx/>
              <a:buSzTx/>
              <a:buFontTx/>
              <a:buNone/>
              <a:tabLst/>
              <a:defRPr/>
            </a:pPr>
            <a:r>
              <a:rPr lang="en-GB" sz="2800" b="1" dirty="0">
                <a:solidFill>
                  <a:prstClr val="white"/>
                </a:solidFill>
                <a:latin typeface="Arial" panose="020B0604020202020204" pitchFamily="34" charset="0"/>
                <a:cs typeface="Arial" panose="020B0604020202020204" pitchFamily="34" charset="0"/>
              </a:rPr>
              <a:t>AO2 Application</a:t>
            </a:r>
            <a:endParaRPr kumimoji="0" lang="en-GB" sz="28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endParaRPr>
          </a:p>
        </p:txBody>
      </p:sp>
      <p:sp>
        <p:nvSpPr>
          <p:cNvPr id="2" name="TextBox 1"/>
          <p:cNvSpPr txBox="1"/>
          <p:nvPr/>
        </p:nvSpPr>
        <p:spPr>
          <a:xfrm>
            <a:off x="443753" y="1546412"/>
            <a:ext cx="11524129" cy="3508653"/>
          </a:xfrm>
          <a:prstGeom prst="rect">
            <a:avLst/>
          </a:prstGeom>
          <a:noFill/>
        </p:spPr>
        <p:txBody>
          <a:bodyPr wrap="square" rtlCol="0">
            <a:spAutoFit/>
          </a:bodyPr>
          <a:lstStyle/>
          <a:p>
            <a:pPr marL="457200" indent="-457200">
              <a:spcAft>
                <a:spcPts val="1200"/>
              </a:spcAft>
              <a:buClr>
                <a:srgbClr val="EA5B0C"/>
              </a:buClr>
              <a:buFont typeface="Arial" panose="020B0604020202020204" pitchFamily="34" charset="0"/>
              <a:buChar char="•"/>
            </a:pPr>
            <a:r>
              <a:rPr lang="en-GB" sz="2400" dirty="0">
                <a:latin typeface="Arial" panose="020B0604020202020204" pitchFamily="34" charset="0"/>
                <a:cs typeface="Arial" panose="020B0604020202020204" pitchFamily="34" charset="0"/>
              </a:rPr>
              <a:t>In the exam, you are often provided with information about the business the question is focussed on.  For example, you might be told the type of business, its future plans, how many employees there are etc.</a:t>
            </a:r>
          </a:p>
          <a:p>
            <a:pPr marL="457200" indent="-457200">
              <a:spcAft>
                <a:spcPts val="1200"/>
              </a:spcAft>
              <a:buClr>
                <a:srgbClr val="EA5B0C"/>
              </a:buClr>
              <a:buFont typeface="Arial" panose="020B0604020202020204" pitchFamily="34" charset="0"/>
              <a:buChar char="•"/>
            </a:pPr>
            <a:r>
              <a:rPr lang="en-GB" sz="2400" dirty="0">
                <a:latin typeface="Arial" panose="020B0604020202020204" pitchFamily="34" charset="0"/>
                <a:cs typeface="Arial" panose="020B0604020202020204" pitchFamily="34" charset="0"/>
              </a:rPr>
              <a:t>To ensure you are applying your business knowledge, you will need to focus your answer on the specific business and its activities mentioned in the question.</a:t>
            </a:r>
          </a:p>
          <a:p>
            <a:pPr marL="457200" indent="-457200">
              <a:spcAft>
                <a:spcPts val="1200"/>
              </a:spcAft>
              <a:buClr>
                <a:srgbClr val="EA5B0C"/>
              </a:buClr>
              <a:buFont typeface="Arial" panose="020B0604020202020204" pitchFamily="34" charset="0"/>
              <a:buChar char="•"/>
            </a:pPr>
            <a:r>
              <a:rPr lang="en-GB" sz="2400" dirty="0">
                <a:latin typeface="Arial" panose="020B0604020202020204" pitchFamily="34" charset="0"/>
                <a:cs typeface="Arial" panose="020B0604020202020204" pitchFamily="34" charset="0"/>
              </a:rPr>
              <a:t>This means your answer will be in </a:t>
            </a:r>
            <a:r>
              <a:rPr lang="en-GB" sz="2400" b="1" dirty="0">
                <a:solidFill>
                  <a:srgbClr val="EA5B0C"/>
                </a:solidFill>
                <a:latin typeface="Arial" panose="020B0604020202020204" pitchFamily="34" charset="0"/>
                <a:cs typeface="Arial" panose="020B0604020202020204" pitchFamily="34" charset="0"/>
              </a:rPr>
              <a:t>‘context’</a:t>
            </a:r>
            <a:r>
              <a:rPr lang="en-GB" sz="2400" dirty="0">
                <a:latin typeface="Arial" panose="020B0604020202020204" pitchFamily="34" charset="0"/>
                <a:cs typeface="Arial" panose="020B0604020202020204" pitchFamily="34" charset="0"/>
              </a:rPr>
              <a:t>.</a:t>
            </a:r>
            <a:endParaRPr lang="en-GB" sz="2400" dirty="0">
              <a:solidFill>
                <a:srgbClr val="EA5B0C"/>
              </a:solidFill>
              <a:latin typeface="Arial" panose="020B0604020202020204" pitchFamily="34" charset="0"/>
              <a:cs typeface="Arial" panose="020B0604020202020204" pitchFamily="34" charset="0"/>
            </a:endParaRPr>
          </a:p>
          <a:p>
            <a:pPr marL="457200" indent="-457200">
              <a:spcAft>
                <a:spcPts val="1200"/>
              </a:spcAft>
              <a:buClr>
                <a:srgbClr val="EA5B0C"/>
              </a:buClr>
              <a:buFont typeface="Arial" panose="020B0604020202020204" pitchFamily="34" charset="0"/>
              <a:buChar char="•"/>
            </a:pPr>
            <a:r>
              <a:rPr lang="en-GB" sz="2400" dirty="0">
                <a:latin typeface="Arial" panose="020B0604020202020204" pitchFamily="34" charset="0"/>
                <a:cs typeface="Arial" panose="020B0604020202020204" pitchFamily="34" charset="0"/>
              </a:rPr>
              <a:t>You will need to use the information given, when answering questions to help demonstrate that you are applying your knowledge.</a:t>
            </a:r>
          </a:p>
        </p:txBody>
      </p:sp>
    </p:spTree>
    <p:extLst>
      <p:ext uri="{BB962C8B-B14F-4D97-AF65-F5344CB8AC3E}">
        <p14:creationId xmlns:p14="http://schemas.microsoft.com/office/powerpoint/2010/main" val="140371818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0" y="0"/>
            <a:ext cx="12192000" cy="1210235"/>
          </a:xfrm>
          <a:prstGeom prst="rect">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63538" marR="0" lvl="0" indent="0" algn="l" defTabSz="914400" rtl="0" eaLnBrk="1" fontAlgn="auto" latinLnBrk="0" hangingPunct="1">
              <a:lnSpc>
                <a:spcPct val="100000"/>
              </a:lnSpc>
              <a:spcBef>
                <a:spcPts val="0"/>
              </a:spcBef>
              <a:spcAft>
                <a:spcPts val="0"/>
              </a:spcAft>
              <a:buClrTx/>
              <a:buSzTx/>
              <a:buFontTx/>
              <a:buNone/>
              <a:tabLst/>
              <a:defRPr/>
            </a:pPr>
            <a:r>
              <a:rPr lang="en-GB" sz="2800" b="1" dirty="0">
                <a:solidFill>
                  <a:prstClr val="white"/>
                </a:solidFill>
                <a:latin typeface="Arial" panose="020B0604020202020204" pitchFamily="34" charset="0"/>
                <a:cs typeface="Arial" panose="020B0604020202020204" pitchFamily="34" charset="0"/>
              </a:rPr>
              <a:t>AO2 Application: an example</a:t>
            </a:r>
            <a:endParaRPr kumimoji="0" lang="en-GB" sz="28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endParaRPr>
          </a:p>
        </p:txBody>
      </p:sp>
      <p:sp>
        <p:nvSpPr>
          <p:cNvPr id="2" name="TextBox 1"/>
          <p:cNvSpPr txBox="1"/>
          <p:nvPr/>
        </p:nvSpPr>
        <p:spPr>
          <a:xfrm>
            <a:off x="443753" y="1546412"/>
            <a:ext cx="11524129" cy="3662541"/>
          </a:xfrm>
          <a:prstGeom prst="rect">
            <a:avLst/>
          </a:prstGeom>
          <a:noFill/>
        </p:spPr>
        <p:txBody>
          <a:bodyPr wrap="square" rtlCol="0">
            <a:spAutoFit/>
          </a:bodyPr>
          <a:lstStyle/>
          <a:p>
            <a:pPr marL="449263" lvl="1" indent="-449263">
              <a:spcAft>
                <a:spcPts val="1200"/>
              </a:spcAft>
              <a:buClr>
                <a:srgbClr val="EA5B0C"/>
              </a:buClr>
              <a:buFont typeface="Arial" panose="020B0604020202020204" pitchFamily="34" charset="0"/>
              <a:buChar char="•"/>
            </a:pPr>
            <a:r>
              <a:rPr lang="en-GB" sz="2400" dirty="0">
                <a:latin typeface="Arial" panose="020B0604020202020204" pitchFamily="34" charset="0"/>
                <a:cs typeface="Arial" panose="020B0604020202020204" pitchFamily="34" charset="0"/>
              </a:rPr>
              <a:t>Look at the three leadership styles below:</a:t>
            </a:r>
          </a:p>
          <a:p>
            <a:pPr marL="1363663" lvl="3" indent="-449263">
              <a:spcAft>
                <a:spcPts val="1200"/>
              </a:spcAft>
              <a:buClr>
                <a:srgbClr val="EA5B0C"/>
              </a:buClr>
              <a:buFont typeface="Arial" panose="020B0604020202020204" pitchFamily="34" charset="0"/>
              <a:buChar char="•"/>
            </a:pPr>
            <a:r>
              <a:rPr lang="en-GB" sz="2400" dirty="0">
                <a:latin typeface="Arial" panose="020B0604020202020204" pitchFamily="34" charset="0"/>
                <a:cs typeface="Arial" panose="020B0604020202020204" pitchFamily="34" charset="0"/>
              </a:rPr>
              <a:t>Autocratic</a:t>
            </a:r>
          </a:p>
          <a:p>
            <a:pPr marL="1363663" lvl="3" indent="-449263">
              <a:spcAft>
                <a:spcPts val="1200"/>
              </a:spcAft>
              <a:buClr>
                <a:srgbClr val="EA5B0C"/>
              </a:buClr>
              <a:buFont typeface="Arial" panose="020B0604020202020204" pitchFamily="34" charset="0"/>
              <a:buChar char="•"/>
            </a:pPr>
            <a:r>
              <a:rPr lang="en-GB" sz="2400" dirty="0">
                <a:latin typeface="Arial" panose="020B0604020202020204" pitchFamily="34" charset="0"/>
                <a:cs typeface="Arial" panose="020B0604020202020204" pitchFamily="34" charset="0"/>
              </a:rPr>
              <a:t>Democratic</a:t>
            </a:r>
          </a:p>
          <a:p>
            <a:pPr marL="1363663" lvl="3" indent="-449263">
              <a:spcAft>
                <a:spcPts val="1200"/>
              </a:spcAft>
              <a:buClr>
                <a:srgbClr val="EA5B0C"/>
              </a:buClr>
              <a:buFont typeface="Arial" panose="020B0604020202020204" pitchFamily="34" charset="0"/>
              <a:buChar char="•"/>
            </a:pPr>
            <a:r>
              <a:rPr lang="en-GB" sz="2400" dirty="0" smtClean="0">
                <a:latin typeface="Arial" panose="020B0604020202020204" pitchFamily="34" charset="0"/>
                <a:cs typeface="Arial" panose="020B0604020202020204" pitchFamily="34" charset="0"/>
              </a:rPr>
              <a:t>Laissez-faire</a:t>
            </a:r>
          </a:p>
          <a:p>
            <a:pPr marL="449263" lvl="1" indent="-449263">
              <a:spcAft>
                <a:spcPts val="1200"/>
              </a:spcAft>
              <a:buClr>
                <a:srgbClr val="EA5B0C"/>
              </a:buClr>
              <a:buFont typeface="Arial" panose="020B0604020202020204" pitchFamily="34" charset="0"/>
              <a:buChar char="•"/>
            </a:pPr>
            <a:r>
              <a:rPr lang="en-GB" sz="2400" dirty="0" smtClean="0">
                <a:latin typeface="Arial" panose="020B0604020202020204" pitchFamily="34" charset="0"/>
                <a:cs typeface="Arial" panose="020B0604020202020204" pitchFamily="34" charset="0"/>
              </a:rPr>
              <a:t>The </a:t>
            </a:r>
            <a:r>
              <a:rPr lang="en-GB" sz="2400" dirty="0">
                <a:latin typeface="Arial" panose="020B0604020202020204" pitchFamily="34" charset="0"/>
                <a:cs typeface="Arial" panose="020B0604020202020204" pitchFamily="34" charset="0"/>
              </a:rPr>
              <a:t>nature of the business, the task to be completed, the skillset and experience of the workers and the timeframe for decision making, are all factors you need to consider when choosing which leadership style is most appropriate for a particular business situation</a:t>
            </a:r>
            <a:r>
              <a:rPr lang="en-GB" sz="2400" dirty="0" smtClean="0">
                <a:latin typeface="Arial" panose="020B0604020202020204" pitchFamily="34" charset="0"/>
                <a:cs typeface="Arial" panose="020B0604020202020204" pitchFamily="34" charset="0"/>
              </a:rPr>
              <a:t>.</a:t>
            </a:r>
            <a:endParaRPr lang="en-GB"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50566124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0" y="0"/>
            <a:ext cx="12192000" cy="1210235"/>
          </a:xfrm>
          <a:prstGeom prst="rect">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63538" marR="0" lvl="0" indent="0" algn="l" defTabSz="914400" rtl="0" eaLnBrk="1" fontAlgn="auto" latinLnBrk="0" hangingPunct="1">
              <a:lnSpc>
                <a:spcPct val="100000"/>
              </a:lnSpc>
              <a:spcBef>
                <a:spcPts val="0"/>
              </a:spcBef>
              <a:spcAft>
                <a:spcPts val="0"/>
              </a:spcAft>
              <a:buClrTx/>
              <a:buSzTx/>
              <a:buFontTx/>
              <a:buNone/>
              <a:tabLst/>
              <a:defRPr/>
            </a:pPr>
            <a:r>
              <a:rPr lang="en-GB" sz="2800" b="1" dirty="0">
                <a:solidFill>
                  <a:prstClr val="white"/>
                </a:solidFill>
                <a:latin typeface="Arial" panose="020B0604020202020204" pitchFamily="34" charset="0"/>
                <a:cs typeface="Arial" panose="020B0604020202020204" pitchFamily="34" charset="0"/>
              </a:rPr>
              <a:t>AO2 Application: an example</a:t>
            </a:r>
            <a:endParaRPr kumimoji="0" lang="en-GB" sz="28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endParaRPr>
          </a:p>
        </p:txBody>
      </p:sp>
      <p:sp>
        <p:nvSpPr>
          <p:cNvPr id="2" name="TextBox 1"/>
          <p:cNvSpPr txBox="1"/>
          <p:nvPr/>
        </p:nvSpPr>
        <p:spPr>
          <a:xfrm>
            <a:off x="443753" y="1546412"/>
            <a:ext cx="11524129" cy="830997"/>
          </a:xfrm>
          <a:prstGeom prst="rect">
            <a:avLst/>
          </a:prstGeom>
          <a:noFill/>
        </p:spPr>
        <p:txBody>
          <a:bodyPr wrap="square" rtlCol="0">
            <a:spAutoFit/>
          </a:bodyPr>
          <a:lstStyle/>
          <a:p>
            <a:pPr marL="449263" lvl="1" indent="-449263">
              <a:spcAft>
                <a:spcPts val="1200"/>
              </a:spcAft>
              <a:buClr>
                <a:srgbClr val="EA5B0C"/>
              </a:buClr>
              <a:buFont typeface="Arial" panose="020B0604020202020204" pitchFamily="34" charset="0"/>
              <a:buChar char="•"/>
            </a:pPr>
            <a:r>
              <a:rPr lang="en-GB" sz="2400" dirty="0">
                <a:latin typeface="Arial" panose="020B0604020202020204" pitchFamily="34" charset="0"/>
                <a:cs typeface="Arial" panose="020B0604020202020204" pitchFamily="34" charset="0"/>
              </a:rPr>
              <a:t>In each of the situations below, apply the most appropriate leadership style from a choice of; </a:t>
            </a:r>
            <a:r>
              <a:rPr lang="en-GB" sz="2400" dirty="0" smtClean="0">
                <a:latin typeface="Arial" panose="020B0604020202020204" pitchFamily="34" charset="0"/>
                <a:cs typeface="Arial" panose="020B0604020202020204" pitchFamily="34" charset="0"/>
              </a:rPr>
              <a:t>autocratic</a:t>
            </a:r>
            <a:r>
              <a:rPr lang="en-GB" sz="2400" dirty="0">
                <a:latin typeface="Arial" panose="020B0604020202020204" pitchFamily="34" charset="0"/>
                <a:cs typeface="Arial" panose="020B0604020202020204" pitchFamily="34" charset="0"/>
              </a:rPr>
              <a:t>, </a:t>
            </a:r>
            <a:r>
              <a:rPr lang="en-GB" sz="2400" dirty="0" smtClean="0">
                <a:latin typeface="Arial" panose="020B0604020202020204" pitchFamily="34" charset="0"/>
                <a:cs typeface="Arial" panose="020B0604020202020204" pitchFamily="34" charset="0"/>
              </a:rPr>
              <a:t>democratic </a:t>
            </a:r>
            <a:r>
              <a:rPr lang="en-GB" sz="2400" dirty="0">
                <a:latin typeface="Arial" panose="020B0604020202020204" pitchFamily="34" charset="0"/>
                <a:cs typeface="Arial" panose="020B0604020202020204" pitchFamily="34" charset="0"/>
              </a:rPr>
              <a:t>and </a:t>
            </a:r>
            <a:r>
              <a:rPr lang="en-GB" sz="2400" dirty="0" smtClean="0">
                <a:latin typeface="Arial" panose="020B0604020202020204" pitchFamily="34" charset="0"/>
                <a:cs typeface="Arial" panose="020B0604020202020204" pitchFamily="34" charset="0"/>
              </a:rPr>
              <a:t>laissez-faire.</a:t>
            </a:r>
            <a:endParaRPr lang="en-GB" sz="2400" dirty="0">
              <a:latin typeface="Arial" panose="020B0604020202020204" pitchFamily="34" charset="0"/>
              <a:cs typeface="Arial" panose="020B0604020202020204" pitchFamily="34" charset="0"/>
            </a:endParaRPr>
          </a:p>
        </p:txBody>
      </p:sp>
      <p:sp>
        <p:nvSpPr>
          <p:cNvPr id="3" name="TextBox 2">
            <a:extLst>
              <a:ext uri="{FF2B5EF4-FFF2-40B4-BE49-F238E27FC236}">
                <a16:creationId xmlns:a16="http://schemas.microsoft.com/office/drawing/2014/main" id="{D05E712D-E665-46AA-B994-AB6ABDCAD089}"/>
              </a:ext>
            </a:extLst>
          </p:cNvPr>
          <p:cNvSpPr txBox="1"/>
          <p:nvPr/>
        </p:nvSpPr>
        <p:spPr>
          <a:xfrm>
            <a:off x="758283" y="2886656"/>
            <a:ext cx="3044283" cy="1328023"/>
          </a:xfrm>
          <a:prstGeom prst="roundRect">
            <a:avLst/>
          </a:prstGeom>
          <a:noFill/>
          <a:ln w="38100">
            <a:solidFill>
              <a:srgbClr val="EA5B0C"/>
            </a:solidFill>
          </a:ln>
        </p:spPr>
        <p:txBody>
          <a:bodyPr wrap="square" rtlCol="0">
            <a:spAutoFit/>
          </a:bodyPr>
          <a:lstStyle/>
          <a:p>
            <a:pPr algn="ctr"/>
            <a:r>
              <a:rPr lang="en-US" sz="2400" dirty="0">
                <a:latin typeface="Arial" panose="020B0604020202020204" pitchFamily="34" charset="0"/>
                <a:cs typeface="Arial" panose="020B0604020202020204" pitchFamily="34" charset="0"/>
              </a:rPr>
              <a:t>Health and </a:t>
            </a:r>
            <a:r>
              <a:rPr lang="en-US" sz="2400" dirty="0" smtClean="0">
                <a:latin typeface="Arial" panose="020B0604020202020204" pitchFamily="34" charset="0"/>
                <a:cs typeface="Arial" panose="020B0604020202020204" pitchFamily="34" charset="0"/>
              </a:rPr>
              <a:t>safety </a:t>
            </a:r>
            <a:r>
              <a:rPr lang="en-US" sz="2400" dirty="0">
                <a:latin typeface="Arial" panose="020B0604020202020204" pitchFamily="34" charset="0"/>
                <a:cs typeface="Arial" panose="020B0604020202020204" pitchFamily="34" charset="0"/>
              </a:rPr>
              <a:t>r</a:t>
            </a:r>
            <a:r>
              <a:rPr lang="en-US" sz="2400" dirty="0" smtClean="0">
                <a:latin typeface="Arial" panose="020B0604020202020204" pitchFamily="34" charset="0"/>
                <a:cs typeface="Arial" panose="020B0604020202020204" pitchFamily="34" charset="0"/>
              </a:rPr>
              <a:t>egulations </a:t>
            </a:r>
            <a:r>
              <a:rPr lang="en-US" sz="2400" dirty="0">
                <a:latin typeface="Arial" panose="020B0604020202020204" pitchFamily="34" charset="0"/>
                <a:cs typeface="Arial" panose="020B0604020202020204" pitchFamily="34" charset="0"/>
              </a:rPr>
              <a:t>in highly sterile conditions</a:t>
            </a:r>
          </a:p>
        </p:txBody>
      </p:sp>
      <p:sp>
        <p:nvSpPr>
          <p:cNvPr id="5" name="TextBox 4">
            <a:extLst>
              <a:ext uri="{FF2B5EF4-FFF2-40B4-BE49-F238E27FC236}">
                <a16:creationId xmlns:a16="http://schemas.microsoft.com/office/drawing/2014/main" id="{ADDEFE10-A492-4A4F-956C-576A8F496DB6}"/>
              </a:ext>
            </a:extLst>
          </p:cNvPr>
          <p:cNvSpPr txBox="1"/>
          <p:nvPr/>
        </p:nvSpPr>
        <p:spPr>
          <a:xfrm>
            <a:off x="6205817" y="5106963"/>
            <a:ext cx="3044283" cy="919401"/>
          </a:xfrm>
          <a:prstGeom prst="roundRect">
            <a:avLst/>
          </a:prstGeom>
          <a:noFill/>
          <a:ln w="38100">
            <a:solidFill>
              <a:srgbClr val="EA5B0C"/>
            </a:solidFill>
          </a:ln>
        </p:spPr>
        <p:txBody>
          <a:bodyPr wrap="square" rtlCol="0">
            <a:spAutoFit/>
          </a:bodyPr>
          <a:lstStyle/>
          <a:p>
            <a:pPr algn="ctr"/>
            <a:r>
              <a:rPr lang="en-US" sz="2400" dirty="0">
                <a:latin typeface="Arial" panose="020B0604020202020204" pitchFamily="34" charset="0"/>
                <a:cs typeface="Arial" panose="020B0604020202020204" pitchFamily="34" charset="0"/>
              </a:rPr>
              <a:t>Gaming software design business</a:t>
            </a:r>
          </a:p>
        </p:txBody>
      </p:sp>
      <p:sp>
        <p:nvSpPr>
          <p:cNvPr id="7" name="TextBox 6">
            <a:extLst>
              <a:ext uri="{FF2B5EF4-FFF2-40B4-BE49-F238E27FC236}">
                <a16:creationId xmlns:a16="http://schemas.microsoft.com/office/drawing/2014/main" id="{545CEC05-C227-4F2C-8847-8D80B276168D}"/>
              </a:ext>
            </a:extLst>
          </p:cNvPr>
          <p:cNvSpPr txBox="1"/>
          <p:nvPr/>
        </p:nvSpPr>
        <p:spPr>
          <a:xfrm>
            <a:off x="4531112" y="2886656"/>
            <a:ext cx="3044283" cy="1328023"/>
          </a:xfrm>
          <a:prstGeom prst="roundRect">
            <a:avLst/>
          </a:prstGeom>
          <a:noFill/>
          <a:ln w="38100">
            <a:solidFill>
              <a:srgbClr val="EA5B0C"/>
            </a:solidFill>
          </a:ln>
        </p:spPr>
        <p:txBody>
          <a:bodyPr wrap="square" rtlCol="0">
            <a:spAutoFit/>
          </a:bodyPr>
          <a:lstStyle/>
          <a:p>
            <a:pPr algn="ctr"/>
            <a:r>
              <a:rPr lang="en-US" sz="2400" dirty="0">
                <a:latin typeface="Arial" panose="020B0604020202020204" pitchFamily="34" charset="0"/>
                <a:cs typeface="Arial" panose="020B0604020202020204" pitchFamily="34" charset="0"/>
              </a:rPr>
              <a:t>Doctors and </a:t>
            </a:r>
            <a:r>
              <a:rPr lang="en-US" sz="2400" dirty="0" smtClean="0">
                <a:latin typeface="Arial" panose="020B0604020202020204" pitchFamily="34" charset="0"/>
                <a:cs typeface="Arial" panose="020B0604020202020204" pitchFamily="34" charset="0"/>
              </a:rPr>
              <a:t>nurses </a:t>
            </a:r>
            <a:r>
              <a:rPr lang="en-US" sz="2400" dirty="0">
                <a:latin typeface="Arial" panose="020B0604020202020204" pitchFamily="34" charset="0"/>
                <a:cs typeface="Arial" panose="020B0604020202020204" pitchFamily="34" charset="0"/>
              </a:rPr>
              <a:t>working in Emergency Rooms</a:t>
            </a:r>
          </a:p>
        </p:txBody>
      </p:sp>
      <p:sp>
        <p:nvSpPr>
          <p:cNvPr id="8" name="TextBox 7">
            <a:extLst>
              <a:ext uri="{FF2B5EF4-FFF2-40B4-BE49-F238E27FC236}">
                <a16:creationId xmlns:a16="http://schemas.microsoft.com/office/drawing/2014/main" id="{9696A6F2-6D12-40FB-B4CC-6377528C9269}"/>
              </a:ext>
            </a:extLst>
          </p:cNvPr>
          <p:cNvSpPr txBox="1"/>
          <p:nvPr/>
        </p:nvSpPr>
        <p:spPr>
          <a:xfrm>
            <a:off x="8303941" y="2875054"/>
            <a:ext cx="3044283" cy="1736646"/>
          </a:xfrm>
          <a:prstGeom prst="roundRect">
            <a:avLst/>
          </a:prstGeom>
          <a:noFill/>
          <a:ln w="38100">
            <a:solidFill>
              <a:srgbClr val="EA5B0C"/>
            </a:solidFill>
          </a:ln>
        </p:spPr>
        <p:txBody>
          <a:bodyPr wrap="square" rtlCol="0">
            <a:spAutoFit/>
          </a:bodyPr>
          <a:lstStyle/>
          <a:p>
            <a:pPr algn="ctr"/>
            <a:r>
              <a:rPr lang="en-US" sz="2400" dirty="0">
                <a:latin typeface="Arial" panose="020B0604020202020204" pitchFamily="34" charset="0"/>
                <a:cs typeface="Arial" panose="020B0604020202020204" pitchFamily="34" charset="0"/>
              </a:rPr>
              <a:t>Manufacturing business with a highly skilled workforce</a:t>
            </a:r>
          </a:p>
        </p:txBody>
      </p:sp>
      <p:sp>
        <p:nvSpPr>
          <p:cNvPr id="9" name="TextBox 8">
            <a:extLst>
              <a:ext uri="{FF2B5EF4-FFF2-40B4-BE49-F238E27FC236}">
                <a16:creationId xmlns:a16="http://schemas.microsoft.com/office/drawing/2014/main" id="{F39A24C8-5CAE-4ED6-9B15-3415D8D171A4}"/>
              </a:ext>
            </a:extLst>
          </p:cNvPr>
          <p:cNvSpPr txBox="1"/>
          <p:nvPr/>
        </p:nvSpPr>
        <p:spPr>
          <a:xfrm>
            <a:off x="2573637" y="5106962"/>
            <a:ext cx="3044283" cy="919401"/>
          </a:xfrm>
          <a:prstGeom prst="roundRect">
            <a:avLst/>
          </a:prstGeom>
          <a:noFill/>
          <a:ln w="38100">
            <a:solidFill>
              <a:srgbClr val="EA5B0C"/>
            </a:solidFill>
          </a:ln>
        </p:spPr>
        <p:txBody>
          <a:bodyPr wrap="square" rtlCol="0">
            <a:spAutoFit/>
          </a:bodyPr>
          <a:lstStyle/>
          <a:p>
            <a:pPr algn="ctr"/>
            <a:r>
              <a:rPr lang="en-US" sz="2400" dirty="0">
                <a:latin typeface="Arial" panose="020B0604020202020204" pitchFamily="34" charset="0"/>
                <a:cs typeface="Arial" panose="020B0604020202020204" pitchFamily="34" charset="0"/>
              </a:rPr>
              <a:t>An advertising agency</a:t>
            </a:r>
          </a:p>
        </p:txBody>
      </p:sp>
    </p:spTree>
    <p:extLst>
      <p:ext uri="{BB962C8B-B14F-4D97-AF65-F5344CB8AC3E}">
        <p14:creationId xmlns:p14="http://schemas.microsoft.com/office/powerpoint/2010/main" val="13192004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barn(inVertical)">
                                      <p:cBhvr>
                                        <p:cTn id="7" dur="500"/>
                                        <p:tgtEl>
                                          <p:spTgt spid="9"/>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barn(inVertical)">
                                      <p:cBhvr>
                                        <p:cTn id="12" dur="500"/>
                                        <p:tgtEl>
                                          <p:spTgt spid="7"/>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8"/>
                                        </p:tgtEl>
                                        <p:attrNameLst>
                                          <p:attrName>style.visibility</p:attrName>
                                        </p:attrNameLst>
                                      </p:cBhvr>
                                      <p:to>
                                        <p:strVal val="visible"/>
                                      </p:to>
                                    </p:set>
                                    <p:animEffect transition="in" filter="barn(inVertical)">
                                      <p:cBhvr>
                                        <p:cTn id="17" dur="500"/>
                                        <p:tgtEl>
                                          <p:spTgt spid="8"/>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5"/>
                                        </p:tgtEl>
                                        <p:attrNameLst>
                                          <p:attrName>style.visibility</p:attrName>
                                        </p:attrNameLst>
                                      </p:cBhvr>
                                      <p:to>
                                        <p:strVal val="visible"/>
                                      </p:to>
                                    </p:set>
                                    <p:animEffect transition="in" filter="barn(inVertical)">
                                      <p:cBhvr>
                                        <p:cTn id="22"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7" grpId="0" animBg="1"/>
      <p:bldP spid="8" grpId="0" animBg="1"/>
      <p:bldP spid="9"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0" y="0"/>
            <a:ext cx="12192000" cy="1210235"/>
          </a:xfrm>
          <a:prstGeom prst="rect">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63538" marR="0" lvl="0" indent="0" algn="l" defTabSz="914400" rtl="0" eaLnBrk="1" fontAlgn="auto" latinLnBrk="0" hangingPunct="1">
              <a:lnSpc>
                <a:spcPct val="100000"/>
              </a:lnSpc>
              <a:spcBef>
                <a:spcPts val="0"/>
              </a:spcBef>
              <a:spcAft>
                <a:spcPts val="0"/>
              </a:spcAft>
              <a:buClrTx/>
              <a:buSzTx/>
              <a:buFontTx/>
              <a:buNone/>
              <a:tabLst/>
              <a:defRPr/>
            </a:pPr>
            <a:r>
              <a:rPr lang="en-GB" sz="2800" b="1" dirty="0">
                <a:solidFill>
                  <a:prstClr val="white"/>
                </a:solidFill>
                <a:latin typeface="Arial" panose="020B0604020202020204" pitchFamily="34" charset="0"/>
                <a:cs typeface="Arial" panose="020B0604020202020204" pitchFamily="34" charset="0"/>
              </a:rPr>
              <a:t>AO2 Application: </a:t>
            </a:r>
            <a:r>
              <a:rPr lang="en-GB" sz="2800" b="1" dirty="0" smtClean="0">
                <a:solidFill>
                  <a:prstClr val="white"/>
                </a:solidFill>
                <a:latin typeface="Arial" panose="020B0604020202020204" pitchFamily="34" charset="0"/>
                <a:cs typeface="Arial" panose="020B0604020202020204" pitchFamily="34" charset="0"/>
              </a:rPr>
              <a:t>another </a:t>
            </a:r>
            <a:r>
              <a:rPr lang="en-GB" sz="2800" b="1" dirty="0">
                <a:solidFill>
                  <a:prstClr val="white"/>
                </a:solidFill>
                <a:latin typeface="Arial" panose="020B0604020202020204" pitchFamily="34" charset="0"/>
                <a:cs typeface="Arial" panose="020B0604020202020204" pitchFamily="34" charset="0"/>
              </a:rPr>
              <a:t>example</a:t>
            </a:r>
            <a:endParaRPr kumimoji="0" lang="en-GB" sz="28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endParaRPr>
          </a:p>
        </p:txBody>
      </p:sp>
      <p:sp>
        <p:nvSpPr>
          <p:cNvPr id="2" name="TextBox 1"/>
          <p:cNvSpPr txBox="1"/>
          <p:nvPr/>
        </p:nvSpPr>
        <p:spPr>
          <a:xfrm>
            <a:off x="443753" y="1546412"/>
            <a:ext cx="11524129" cy="5047536"/>
          </a:xfrm>
          <a:prstGeom prst="rect">
            <a:avLst/>
          </a:prstGeom>
          <a:noFill/>
        </p:spPr>
        <p:txBody>
          <a:bodyPr wrap="square" rtlCol="0">
            <a:spAutoFit/>
          </a:bodyPr>
          <a:lstStyle/>
          <a:p>
            <a:pPr algn="ctr">
              <a:spcAft>
                <a:spcPts val="1200"/>
              </a:spcAft>
              <a:buClr>
                <a:srgbClr val="EA5B0C"/>
              </a:buClr>
            </a:pPr>
            <a:r>
              <a:rPr lang="en-GB" sz="2800" b="1" dirty="0">
                <a:latin typeface="Arial" panose="020B0604020202020204" pitchFamily="34" charset="0"/>
                <a:cs typeface="Arial" panose="020B0604020202020204" pitchFamily="34" charset="0"/>
              </a:rPr>
              <a:t>Business A is a restaurant</a:t>
            </a:r>
          </a:p>
          <a:p>
            <a:pPr algn="ctr">
              <a:spcAft>
                <a:spcPts val="1200"/>
              </a:spcAft>
              <a:buClr>
                <a:srgbClr val="EA5B0C"/>
              </a:buClr>
            </a:pPr>
            <a:r>
              <a:rPr lang="en-GB" sz="2800" b="1" dirty="0">
                <a:latin typeface="Arial" panose="020B0604020202020204" pitchFamily="34" charset="0"/>
                <a:cs typeface="Arial" panose="020B0604020202020204" pitchFamily="34" charset="0"/>
              </a:rPr>
              <a:t>Business B is an airline</a:t>
            </a:r>
          </a:p>
          <a:p>
            <a:pPr marL="457200" indent="-457200">
              <a:spcAft>
                <a:spcPts val="1200"/>
              </a:spcAft>
              <a:buClr>
                <a:srgbClr val="EA5B0C"/>
              </a:buClr>
              <a:buFont typeface="Arial" panose="020B0604020202020204" pitchFamily="34" charset="0"/>
              <a:buChar char="•"/>
            </a:pPr>
            <a:endParaRPr lang="en-GB" sz="2400" dirty="0">
              <a:latin typeface="Arial" panose="020B0604020202020204" pitchFamily="34" charset="0"/>
              <a:cs typeface="Arial" panose="020B0604020202020204" pitchFamily="34" charset="0"/>
            </a:endParaRPr>
          </a:p>
          <a:p>
            <a:pPr marL="457200" indent="-457200">
              <a:spcAft>
                <a:spcPts val="1200"/>
              </a:spcAft>
              <a:buClr>
                <a:srgbClr val="EA5B0C"/>
              </a:buClr>
              <a:buFont typeface="Arial" panose="020B0604020202020204" pitchFamily="34" charset="0"/>
              <a:buChar char="•"/>
            </a:pPr>
            <a:r>
              <a:rPr lang="en-GB" sz="2400" dirty="0">
                <a:latin typeface="Arial" panose="020B0604020202020204" pitchFamily="34" charset="0"/>
                <a:cs typeface="Arial" panose="020B0604020202020204" pitchFamily="34" charset="0"/>
              </a:rPr>
              <a:t>On the next slide you will see a selection of methods businesses use to motivate their workers. </a:t>
            </a:r>
          </a:p>
          <a:p>
            <a:pPr marL="457200" indent="-457200">
              <a:spcAft>
                <a:spcPts val="1200"/>
              </a:spcAft>
              <a:buClr>
                <a:srgbClr val="EA5B0C"/>
              </a:buClr>
              <a:buFont typeface="Arial" panose="020B0604020202020204" pitchFamily="34" charset="0"/>
              <a:buChar char="•"/>
            </a:pPr>
            <a:r>
              <a:rPr lang="en-GB" sz="2400" dirty="0">
                <a:latin typeface="Arial" panose="020B0604020202020204" pitchFamily="34" charset="0"/>
                <a:cs typeface="Arial" panose="020B0604020202020204" pitchFamily="34" charset="0"/>
              </a:rPr>
              <a:t>To apply the most appropriate methods to each business you need to firstly think carefully about the nature of the business and the types of workers and worker roles there are.</a:t>
            </a:r>
          </a:p>
          <a:p>
            <a:pPr marL="457200" indent="-457200">
              <a:spcAft>
                <a:spcPts val="1200"/>
              </a:spcAft>
              <a:buClr>
                <a:srgbClr val="EA5B0C"/>
              </a:buClr>
              <a:buFont typeface="Arial" panose="020B0604020202020204" pitchFamily="34" charset="0"/>
              <a:buChar char="•"/>
            </a:pPr>
            <a:r>
              <a:rPr lang="en-GB" sz="2400" dirty="0">
                <a:latin typeface="Arial" panose="020B0604020202020204" pitchFamily="34" charset="0"/>
                <a:cs typeface="Arial" panose="020B0604020202020204" pitchFamily="34" charset="0"/>
              </a:rPr>
              <a:t>Then apply the motivational methods that you think will be most effective for that type of </a:t>
            </a:r>
            <a:r>
              <a:rPr lang="en-GB" sz="2400" dirty="0" smtClean="0">
                <a:latin typeface="Arial" panose="020B0604020202020204" pitchFamily="34" charset="0"/>
                <a:cs typeface="Arial" panose="020B0604020202020204" pitchFamily="34" charset="0"/>
              </a:rPr>
              <a:t>business or role.  </a:t>
            </a:r>
            <a:r>
              <a:rPr lang="en-GB" sz="2400" i="1" dirty="0">
                <a:latin typeface="Arial" panose="020B0604020202020204" pitchFamily="34" charset="0"/>
                <a:cs typeface="Arial" panose="020B0604020202020204" pitchFamily="34" charset="0"/>
              </a:rPr>
              <a:t>For example is a fringe benefit of a company car appropriate for a waiter or waitress working in a restaurant? </a:t>
            </a:r>
            <a:r>
              <a:rPr lang="en-GB" sz="2400" i="1" dirty="0" smtClean="0">
                <a:latin typeface="Arial" panose="020B0604020202020204" pitchFamily="34" charset="0"/>
                <a:cs typeface="Arial" panose="020B0604020202020204" pitchFamily="34" charset="0"/>
              </a:rPr>
              <a:t>Why / why </a:t>
            </a:r>
            <a:r>
              <a:rPr lang="en-GB" sz="2400" i="1" dirty="0">
                <a:latin typeface="Arial" panose="020B0604020202020204" pitchFamily="34" charset="0"/>
                <a:cs typeface="Arial" panose="020B0604020202020204" pitchFamily="34" charset="0"/>
              </a:rPr>
              <a:t>not?</a:t>
            </a:r>
          </a:p>
        </p:txBody>
      </p:sp>
    </p:spTree>
    <p:extLst>
      <p:ext uri="{BB962C8B-B14F-4D97-AF65-F5344CB8AC3E}">
        <p14:creationId xmlns:p14="http://schemas.microsoft.com/office/powerpoint/2010/main" val="154215672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0" y="0"/>
            <a:ext cx="12192000" cy="1210235"/>
          </a:xfrm>
          <a:prstGeom prst="rect">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63538" marR="0" lvl="0" indent="0" algn="l" defTabSz="914400" rtl="0" eaLnBrk="1" fontAlgn="auto" latinLnBrk="0" hangingPunct="1">
              <a:lnSpc>
                <a:spcPct val="100000"/>
              </a:lnSpc>
              <a:spcBef>
                <a:spcPts val="0"/>
              </a:spcBef>
              <a:spcAft>
                <a:spcPts val="0"/>
              </a:spcAft>
              <a:buClrTx/>
              <a:buSzTx/>
              <a:buFontTx/>
              <a:buNone/>
              <a:tabLst/>
              <a:defRPr/>
            </a:pPr>
            <a:r>
              <a:rPr lang="en-GB" sz="2800" b="1" dirty="0">
                <a:solidFill>
                  <a:prstClr val="white"/>
                </a:solidFill>
                <a:latin typeface="Arial" panose="020B0604020202020204" pitchFamily="34" charset="0"/>
                <a:cs typeface="Arial" panose="020B0604020202020204" pitchFamily="34" charset="0"/>
              </a:rPr>
              <a:t>AO2 Application: an example</a:t>
            </a:r>
            <a:endParaRPr kumimoji="0" lang="en-GB" sz="28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endParaRPr>
          </a:p>
        </p:txBody>
      </p:sp>
      <p:graphicFrame>
        <p:nvGraphicFramePr>
          <p:cNvPr id="3" name="Table 2"/>
          <p:cNvGraphicFramePr>
            <a:graphicFrameLocks noGrp="1"/>
          </p:cNvGraphicFramePr>
          <p:nvPr>
            <p:extLst>
              <p:ext uri="{D42A27DB-BD31-4B8C-83A1-F6EECF244321}">
                <p14:modId xmlns:p14="http://schemas.microsoft.com/office/powerpoint/2010/main" val="187587513"/>
              </p:ext>
            </p:extLst>
          </p:nvPr>
        </p:nvGraphicFramePr>
        <p:xfrm>
          <a:off x="201705" y="1385048"/>
          <a:ext cx="11739282" cy="5298143"/>
        </p:xfrm>
        <a:graphic>
          <a:graphicData uri="http://schemas.openxmlformats.org/drawingml/2006/table">
            <a:tbl>
              <a:tblPr firstRow="1" bandRow="1">
                <a:tableStyleId>{073A0DAA-6AF3-43AB-8588-CEC1D06C72B9}</a:tableStyleId>
              </a:tblPr>
              <a:tblGrid>
                <a:gridCol w="3913094">
                  <a:extLst>
                    <a:ext uri="{9D8B030D-6E8A-4147-A177-3AD203B41FA5}">
                      <a16:colId xmlns:a16="http://schemas.microsoft.com/office/drawing/2014/main" val="2519250199"/>
                    </a:ext>
                  </a:extLst>
                </a:gridCol>
                <a:gridCol w="3913094">
                  <a:extLst>
                    <a:ext uri="{9D8B030D-6E8A-4147-A177-3AD203B41FA5}">
                      <a16:colId xmlns:a16="http://schemas.microsoft.com/office/drawing/2014/main" val="1599990187"/>
                    </a:ext>
                  </a:extLst>
                </a:gridCol>
                <a:gridCol w="3913094">
                  <a:extLst>
                    <a:ext uri="{9D8B030D-6E8A-4147-A177-3AD203B41FA5}">
                      <a16:colId xmlns:a16="http://schemas.microsoft.com/office/drawing/2014/main" val="1504357471"/>
                    </a:ext>
                  </a:extLst>
                </a:gridCol>
              </a:tblGrid>
              <a:tr h="695713">
                <a:tc>
                  <a:txBody>
                    <a:bodyPr/>
                    <a:lstStyle/>
                    <a:p>
                      <a:r>
                        <a:rPr lang="en-GB" dirty="0">
                          <a:latin typeface="Arial" panose="020B0604020202020204" pitchFamily="34" charset="0"/>
                          <a:cs typeface="Arial" panose="020B0604020202020204" pitchFamily="34" charset="0"/>
                        </a:rPr>
                        <a:t>Method of motivation</a:t>
                      </a:r>
                    </a:p>
                  </a:txBody>
                  <a:tcPr anchor="ctr"/>
                </a:tc>
                <a:tc>
                  <a:txBody>
                    <a:bodyPr/>
                    <a:lstStyle/>
                    <a:p>
                      <a:pPr algn="ctr"/>
                      <a:r>
                        <a:rPr lang="en-GB" dirty="0">
                          <a:latin typeface="Arial" panose="020B0604020202020204" pitchFamily="34" charset="0"/>
                          <a:cs typeface="Arial" panose="020B0604020202020204" pitchFamily="34" charset="0"/>
                        </a:rPr>
                        <a:t>Business</a:t>
                      </a:r>
                      <a:r>
                        <a:rPr lang="en-GB" baseline="0" dirty="0">
                          <a:latin typeface="Arial" panose="020B0604020202020204" pitchFamily="34" charset="0"/>
                          <a:cs typeface="Arial" panose="020B0604020202020204" pitchFamily="34" charset="0"/>
                        </a:rPr>
                        <a:t> A</a:t>
                      </a:r>
                    </a:p>
                    <a:p>
                      <a:pPr algn="ctr"/>
                      <a:r>
                        <a:rPr lang="en-GB" baseline="0" dirty="0">
                          <a:latin typeface="Arial" panose="020B0604020202020204" pitchFamily="34" charset="0"/>
                          <a:cs typeface="Arial" panose="020B0604020202020204" pitchFamily="34" charset="0"/>
                        </a:rPr>
                        <a:t>Restaurant</a:t>
                      </a:r>
                      <a:endParaRPr lang="en-GB" dirty="0">
                        <a:latin typeface="Arial" panose="020B0604020202020204" pitchFamily="34" charset="0"/>
                        <a:cs typeface="Arial" panose="020B0604020202020204" pitchFamily="34" charset="0"/>
                      </a:endParaRPr>
                    </a:p>
                  </a:txBody>
                  <a:tcPr anchor="ctr"/>
                </a:tc>
                <a:tc>
                  <a:txBody>
                    <a:bodyPr/>
                    <a:lstStyle/>
                    <a:p>
                      <a:pPr algn="ctr"/>
                      <a:r>
                        <a:rPr lang="en-GB" dirty="0">
                          <a:latin typeface="Arial" panose="020B0604020202020204" pitchFamily="34" charset="0"/>
                          <a:cs typeface="Arial" panose="020B0604020202020204" pitchFamily="34" charset="0"/>
                        </a:rPr>
                        <a:t>Business B</a:t>
                      </a:r>
                    </a:p>
                    <a:p>
                      <a:pPr algn="ctr"/>
                      <a:r>
                        <a:rPr lang="en-GB" dirty="0">
                          <a:latin typeface="Arial" panose="020B0604020202020204" pitchFamily="34" charset="0"/>
                          <a:cs typeface="Arial" panose="020B0604020202020204" pitchFamily="34" charset="0"/>
                        </a:rPr>
                        <a:t>Airline</a:t>
                      </a:r>
                    </a:p>
                  </a:txBody>
                  <a:tcPr anchor="ctr"/>
                </a:tc>
                <a:extLst>
                  <a:ext uri="{0D108BD9-81ED-4DB2-BD59-A6C34878D82A}">
                    <a16:rowId xmlns:a16="http://schemas.microsoft.com/office/drawing/2014/main" val="3808463232"/>
                  </a:ext>
                </a:extLst>
              </a:tr>
              <a:tr h="657490">
                <a:tc>
                  <a:txBody>
                    <a:bodyPr/>
                    <a:lstStyle/>
                    <a:p>
                      <a:r>
                        <a:rPr lang="en-GB" dirty="0">
                          <a:latin typeface="Arial" panose="020B0604020202020204" pitchFamily="34" charset="0"/>
                          <a:cs typeface="Arial" panose="020B0604020202020204" pitchFamily="34" charset="0"/>
                        </a:rPr>
                        <a:t>Praise</a:t>
                      </a:r>
                      <a:r>
                        <a:rPr lang="en-GB" baseline="0" dirty="0">
                          <a:latin typeface="Arial" panose="020B0604020202020204" pitchFamily="34" charset="0"/>
                          <a:cs typeface="Arial" panose="020B0604020202020204" pitchFamily="34" charset="0"/>
                        </a:rPr>
                        <a:t> and recognition</a:t>
                      </a:r>
                      <a:endParaRPr lang="en-GB" dirty="0">
                        <a:latin typeface="Arial" panose="020B0604020202020204" pitchFamily="34" charset="0"/>
                        <a:cs typeface="Arial" panose="020B0604020202020204" pitchFamily="34" charset="0"/>
                      </a:endParaRPr>
                    </a:p>
                  </a:txBody>
                  <a:tcPr anchor="ctr"/>
                </a:tc>
                <a:tc>
                  <a:txBody>
                    <a:bodyPr/>
                    <a:lstStyle/>
                    <a:p>
                      <a:endParaRPr lang="en-GB" dirty="0">
                        <a:latin typeface="Arial" panose="020B0604020202020204" pitchFamily="34" charset="0"/>
                        <a:cs typeface="Arial" panose="020B0604020202020204" pitchFamily="34" charset="0"/>
                      </a:endParaRPr>
                    </a:p>
                  </a:txBody>
                  <a:tcPr/>
                </a:tc>
                <a:tc>
                  <a:txBody>
                    <a:bodyPr/>
                    <a:lstStyle/>
                    <a:p>
                      <a:endParaRPr lang="en-GB">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3216024030"/>
                  </a:ext>
                </a:extLst>
              </a:tr>
              <a:tr h="657490">
                <a:tc>
                  <a:txBody>
                    <a:bodyPr/>
                    <a:lstStyle/>
                    <a:p>
                      <a:r>
                        <a:rPr lang="en-GB" dirty="0">
                          <a:latin typeface="Arial" panose="020B0604020202020204" pitchFamily="34" charset="0"/>
                          <a:cs typeface="Arial" panose="020B0604020202020204" pitchFamily="34" charset="0"/>
                        </a:rPr>
                        <a:t>Fringe </a:t>
                      </a:r>
                      <a:r>
                        <a:rPr lang="en-GB" dirty="0" smtClean="0">
                          <a:latin typeface="Arial" panose="020B0604020202020204" pitchFamily="34" charset="0"/>
                          <a:cs typeface="Arial" panose="020B0604020202020204" pitchFamily="34" charset="0"/>
                        </a:rPr>
                        <a:t>benefits</a:t>
                      </a:r>
                      <a:endParaRPr lang="en-GB" dirty="0">
                        <a:latin typeface="Arial" panose="020B0604020202020204" pitchFamily="34" charset="0"/>
                        <a:cs typeface="Arial" panose="020B0604020202020204" pitchFamily="34" charset="0"/>
                      </a:endParaRPr>
                    </a:p>
                  </a:txBody>
                  <a:tcPr anchor="ctr"/>
                </a:tc>
                <a:tc>
                  <a:txBody>
                    <a:bodyPr/>
                    <a:lstStyle/>
                    <a:p>
                      <a:endParaRPr lang="en-GB" dirty="0">
                        <a:latin typeface="Arial" panose="020B0604020202020204" pitchFamily="34" charset="0"/>
                        <a:cs typeface="Arial" panose="020B0604020202020204" pitchFamily="34" charset="0"/>
                      </a:endParaRPr>
                    </a:p>
                  </a:txBody>
                  <a:tcPr/>
                </a:tc>
                <a:tc>
                  <a:txBody>
                    <a:bodyPr/>
                    <a:lstStyle/>
                    <a:p>
                      <a:endParaRPr lang="en-GB"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2450765693"/>
                  </a:ext>
                </a:extLst>
              </a:tr>
              <a:tr h="657490">
                <a:tc>
                  <a:txBody>
                    <a:bodyPr/>
                    <a:lstStyle/>
                    <a:p>
                      <a:r>
                        <a:rPr lang="en-GB" dirty="0">
                          <a:latin typeface="Arial" panose="020B0604020202020204" pitchFamily="34" charset="0"/>
                          <a:cs typeface="Arial" panose="020B0604020202020204" pitchFamily="34" charset="0"/>
                        </a:rPr>
                        <a:t>Variety of </a:t>
                      </a:r>
                      <a:r>
                        <a:rPr lang="en-GB" dirty="0" smtClean="0">
                          <a:latin typeface="Arial" panose="020B0604020202020204" pitchFamily="34" charset="0"/>
                          <a:cs typeface="Arial" panose="020B0604020202020204" pitchFamily="34" charset="0"/>
                        </a:rPr>
                        <a:t>tasks</a:t>
                      </a:r>
                      <a:endParaRPr lang="en-GB" dirty="0">
                        <a:latin typeface="Arial" panose="020B0604020202020204" pitchFamily="34" charset="0"/>
                        <a:cs typeface="Arial" panose="020B0604020202020204" pitchFamily="34" charset="0"/>
                      </a:endParaRPr>
                    </a:p>
                  </a:txBody>
                  <a:tcPr anchor="ctr"/>
                </a:tc>
                <a:tc>
                  <a:txBody>
                    <a:bodyPr/>
                    <a:lstStyle/>
                    <a:p>
                      <a:endParaRPr lang="en-GB" dirty="0">
                        <a:latin typeface="Arial" panose="020B0604020202020204" pitchFamily="34" charset="0"/>
                        <a:cs typeface="Arial" panose="020B0604020202020204" pitchFamily="34" charset="0"/>
                      </a:endParaRPr>
                    </a:p>
                  </a:txBody>
                  <a:tcPr/>
                </a:tc>
                <a:tc>
                  <a:txBody>
                    <a:bodyPr/>
                    <a:lstStyle/>
                    <a:p>
                      <a:endParaRPr lang="en-GB"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2587029787"/>
                  </a:ext>
                </a:extLst>
              </a:tr>
              <a:tr h="657490">
                <a:tc>
                  <a:txBody>
                    <a:bodyPr/>
                    <a:lstStyle/>
                    <a:p>
                      <a:r>
                        <a:rPr lang="en-GB" dirty="0">
                          <a:latin typeface="Arial" panose="020B0604020202020204" pitchFamily="34" charset="0"/>
                          <a:cs typeface="Arial" panose="020B0604020202020204" pitchFamily="34" charset="0"/>
                        </a:rPr>
                        <a:t>Flexible hours</a:t>
                      </a:r>
                    </a:p>
                  </a:txBody>
                  <a:tcPr anchor="ctr"/>
                </a:tc>
                <a:tc>
                  <a:txBody>
                    <a:bodyPr/>
                    <a:lstStyle/>
                    <a:p>
                      <a:endParaRPr lang="en-GB" dirty="0">
                        <a:latin typeface="Arial" panose="020B0604020202020204" pitchFamily="34" charset="0"/>
                        <a:cs typeface="Arial" panose="020B0604020202020204" pitchFamily="34" charset="0"/>
                      </a:endParaRPr>
                    </a:p>
                  </a:txBody>
                  <a:tcPr/>
                </a:tc>
                <a:tc>
                  <a:txBody>
                    <a:bodyPr/>
                    <a:lstStyle/>
                    <a:p>
                      <a:endParaRPr lang="en-GB"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2904652057"/>
                  </a:ext>
                </a:extLst>
              </a:tr>
              <a:tr h="657490">
                <a:tc>
                  <a:txBody>
                    <a:bodyPr/>
                    <a:lstStyle/>
                    <a:p>
                      <a:r>
                        <a:rPr lang="en-GB" dirty="0">
                          <a:latin typeface="Arial" panose="020B0604020202020204" pitchFamily="34" charset="0"/>
                          <a:cs typeface="Arial" panose="020B0604020202020204" pitchFamily="34" charset="0"/>
                        </a:rPr>
                        <a:t>Opportunities</a:t>
                      </a:r>
                      <a:r>
                        <a:rPr lang="en-GB" baseline="0" dirty="0">
                          <a:latin typeface="Arial" panose="020B0604020202020204" pitchFamily="34" charset="0"/>
                          <a:cs typeface="Arial" panose="020B0604020202020204" pitchFamily="34" charset="0"/>
                        </a:rPr>
                        <a:t> for promotion</a:t>
                      </a:r>
                      <a:endParaRPr lang="en-GB" dirty="0">
                        <a:latin typeface="Arial" panose="020B0604020202020204" pitchFamily="34" charset="0"/>
                        <a:cs typeface="Arial" panose="020B0604020202020204" pitchFamily="34" charset="0"/>
                      </a:endParaRPr>
                    </a:p>
                  </a:txBody>
                  <a:tcPr anchor="ctr"/>
                </a:tc>
                <a:tc>
                  <a:txBody>
                    <a:bodyPr/>
                    <a:lstStyle/>
                    <a:p>
                      <a:endParaRPr lang="en-GB">
                        <a:latin typeface="Arial" panose="020B0604020202020204" pitchFamily="34" charset="0"/>
                        <a:cs typeface="Arial" panose="020B0604020202020204" pitchFamily="34" charset="0"/>
                      </a:endParaRPr>
                    </a:p>
                  </a:txBody>
                  <a:tcPr/>
                </a:tc>
                <a:tc>
                  <a:txBody>
                    <a:bodyPr/>
                    <a:lstStyle/>
                    <a:p>
                      <a:endParaRPr lang="en-GB"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2530737563"/>
                  </a:ext>
                </a:extLst>
              </a:tr>
              <a:tr h="657490">
                <a:tc>
                  <a:txBody>
                    <a:bodyPr/>
                    <a:lstStyle/>
                    <a:p>
                      <a:r>
                        <a:rPr lang="en-GB" dirty="0">
                          <a:latin typeface="Arial" panose="020B0604020202020204" pitchFamily="34" charset="0"/>
                          <a:cs typeface="Arial" panose="020B0604020202020204" pitchFamily="34" charset="0"/>
                        </a:rPr>
                        <a:t>Bonus for meeting targets</a:t>
                      </a:r>
                    </a:p>
                  </a:txBody>
                  <a:tcPr anchor="ctr"/>
                </a:tc>
                <a:tc>
                  <a:txBody>
                    <a:bodyPr/>
                    <a:lstStyle/>
                    <a:p>
                      <a:endParaRPr lang="en-GB" dirty="0">
                        <a:latin typeface="Arial" panose="020B0604020202020204" pitchFamily="34" charset="0"/>
                        <a:cs typeface="Arial" panose="020B0604020202020204" pitchFamily="34" charset="0"/>
                      </a:endParaRPr>
                    </a:p>
                  </a:txBody>
                  <a:tcPr/>
                </a:tc>
                <a:tc>
                  <a:txBody>
                    <a:bodyPr/>
                    <a:lstStyle/>
                    <a:p>
                      <a:endParaRPr lang="en-GB"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2055347612"/>
                  </a:ext>
                </a:extLst>
              </a:tr>
              <a:tr h="657490">
                <a:tc>
                  <a:txBody>
                    <a:bodyPr/>
                    <a:lstStyle/>
                    <a:p>
                      <a:r>
                        <a:rPr lang="en-GB" dirty="0">
                          <a:latin typeface="Arial" panose="020B0604020202020204" pitchFamily="34" charset="0"/>
                          <a:cs typeface="Arial" panose="020B0604020202020204" pitchFamily="34" charset="0"/>
                        </a:rPr>
                        <a:t>Paid piece rate</a:t>
                      </a:r>
                    </a:p>
                  </a:txBody>
                  <a:tcPr anchor="ctr"/>
                </a:tc>
                <a:tc>
                  <a:txBody>
                    <a:bodyPr/>
                    <a:lstStyle/>
                    <a:p>
                      <a:endParaRPr lang="en-GB" dirty="0">
                        <a:latin typeface="Arial" panose="020B0604020202020204" pitchFamily="34" charset="0"/>
                        <a:cs typeface="Arial" panose="020B0604020202020204" pitchFamily="34" charset="0"/>
                      </a:endParaRPr>
                    </a:p>
                  </a:txBody>
                  <a:tcPr/>
                </a:tc>
                <a:tc>
                  <a:txBody>
                    <a:bodyPr/>
                    <a:lstStyle/>
                    <a:p>
                      <a:endParaRPr lang="en-GB"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3765991634"/>
                  </a:ext>
                </a:extLst>
              </a:tr>
            </a:tbl>
          </a:graphicData>
        </a:graphic>
      </p:graphicFrame>
    </p:spTree>
    <p:extLst>
      <p:ext uri="{BB962C8B-B14F-4D97-AF65-F5344CB8AC3E}">
        <p14:creationId xmlns:p14="http://schemas.microsoft.com/office/powerpoint/2010/main" val="268903510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0" y="0"/>
            <a:ext cx="12192000" cy="1210235"/>
          </a:xfrm>
          <a:prstGeom prst="rect">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63538" marR="0" lvl="0" indent="0" algn="l" defTabSz="914400" rtl="0" eaLnBrk="1" fontAlgn="auto" latinLnBrk="0" hangingPunct="1">
              <a:lnSpc>
                <a:spcPct val="100000"/>
              </a:lnSpc>
              <a:spcBef>
                <a:spcPts val="0"/>
              </a:spcBef>
              <a:spcAft>
                <a:spcPts val="0"/>
              </a:spcAft>
              <a:buClrTx/>
              <a:buSzTx/>
              <a:buFontTx/>
              <a:buNone/>
              <a:tabLst/>
              <a:defRPr/>
            </a:pPr>
            <a:r>
              <a:rPr lang="en-GB" sz="2800" b="1" dirty="0">
                <a:solidFill>
                  <a:prstClr val="white"/>
                </a:solidFill>
                <a:latin typeface="Arial" panose="020B0604020202020204" pitchFamily="34" charset="0"/>
                <a:cs typeface="Arial" panose="020B0604020202020204" pitchFamily="34" charset="0"/>
              </a:rPr>
              <a:t>AO2 Application: </a:t>
            </a:r>
            <a:r>
              <a:rPr lang="en-GB" sz="2800" b="1" dirty="0" smtClean="0">
                <a:solidFill>
                  <a:prstClr val="white"/>
                </a:solidFill>
                <a:latin typeface="Arial" panose="020B0604020202020204" pitchFamily="34" charset="0"/>
                <a:cs typeface="Arial" panose="020B0604020202020204" pitchFamily="34" charset="0"/>
              </a:rPr>
              <a:t>summary</a:t>
            </a:r>
            <a:endParaRPr kumimoji="0" lang="en-GB" sz="28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endParaRPr>
          </a:p>
        </p:txBody>
      </p:sp>
      <p:sp>
        <p:nvSpPr>
          <p:cNvPr id="2" name="TextBox 1"/>
          <p:cNvSpPr txBox="1"/>
          <p:nvPr/>
        </p:nvSpPr>
        <p:spPr>
          <a:xfrm>
            <a:off x="443753" y="1546412"/>
            <a:ext cx="11524129" cy="4924425"/>
          </a:xfrm>
          <a:prstGeom prst="rect">
            <a:avLst/>
          </a:prstGeom>
          <a:noFill/>
        </p:spPr>
        <p:txBody>
          <a:bodyPr wrap="square" rtlCol="0">
            <a:spAutoFit/>
          </a:bodyPr>
          <a:lstStyle/>
          <a:p>
            <a:pPr marL="457200" indent="-457200">
              <a:spcAft>
                <a:spcPts val="1200"/>
              </a:spcAft>
              <a:buClr>
                <a:srgbClr val="EA5B0C"/>
              </a:buClr>
              <a:buFont typeface="Arial" panose="020B0604020202020204" pitchFamily="34" charset="0"/>
              <a:buChar char="•"/>
            </a:pPr>
            <a:r>
              <a:rPr lang="en-GB" sz="2400" dirty="0">
                <a:latin typeface="Arial" panose="020B0604020202020204" pitchFamily="34" charset="0"/>
                <a:cs typeface="Arial" panose="020B0604020202020204" pitchFamily="34" charset="0"/>
              </a:rPr>
              <a:t>Application is about using the information about the business and the nature of its business activities, when answering questions.  </a:t>
            </a:r>
            <a:r>
              <a:rPr lang="en-GB" sz="2400" dirty="0" smtClean="0">
                <a:latin typeface="Arial" panose="020B0604020202020204" pitchFamily="34" charset="0"/>
                <a:cs typeface="Arial" panose="020B0604020202020204" pitchFamily="34" charset="0"/>
              </a:rPr>
              <a:t>It </a:t>
            </a:r>
            <a:r>
              <a:rPr lang="en-GB" sz="2400" dirty="0">
                <a:latin typeface="Arial" panose="020B0604020202020204" pitchFamily="34" charset="0"/>
                <a:cs typeface="Arial" panose="020B0604020202020204" pitchFamily="34" charset="0"/>
              </a:rPr>
              <a:t>is </a:t>
            </a:r>
            <a:r>
              <a:rPr lang="en-GB" sz="2400" b="1" dirty="0">
                <a:latin typeface="Arial" panose="020B0604020202020204" pitchFamily="34" charset="0"/>
                <a:cs typeface="Arial" panose="020B0604020202020204" pitchFamily="34" charset="0"/>
              </a:rPr>
              <a:t>not</a:t>
            </a:r>
            <a:r>
              <a:rPr lang="en-GB" sz="2400" dirty="0">
                <a:latin typeface="Arial" panose="020B0604020202020204" pitchFamily="34" charset="0"/>
                <a:cs typeface="Arial" panose="020B0604020202020204" pitchFamily="34" charset="0"/>
              </a:rPr>
              <a:t> just stating the name of the business. </a:t>
            </a:r>
          </a:p>
          <a:p>
            <a:pPr marL="457200" indent="-457200">
              <a:spcAft>
                <a:spcPts val="1200"/>
              </a:spcAft>
              <a:buClr>
                <a:srgbClr val="EA5B0C"/>
              </a:buClr>
              <a:buFont typeface="Arial" panose="020B0604020202020204" pitchFamily="34" charset="0"/>
              <a:buChar char="•"/>
            </a:pPr>
            <a:r>
              <a:rPr lang="en-GB" sz="2400" dirty="0">
                <a:latin typeface="Arial" panose="020B0604020202020204" pitchFamily="34" charset="0"/>
                <a:cs typeface="Arial" panose="020B0604020202020204" pitchFamily="34" charset="0"/>
              </a:rPr>
              <a:t>You need to think about the business</a:t>
            </a:r>
            <a:r>
              <a:rPr lang="en-GB" sz="2400" dirty="0" smtClean="0">
                <a:latin typeface="Arial" panose="020B0604020202020204" pitchFamily="34" charset="0"/>
                <a:cs typeface="Arial" panose="020B0604020202020204" pitchFamily="34" charset="0"/>
              </a:rPr>
              <a:t>’ </a:t>
            </a:r>
            <a:r>
              <a:rPr lang="en-GB" sz="2400" dirty="0">
                <a:latin typeface="Arial" panose="020B0604020202020204" pitchFamily="34" charset="0"/>
                <a:cs typeface="Arial" panose="020B0604020202020204" pitchFamily="34" charset="0"/>
              </a:rPr>
              <a:t>activities (what their business is and does, and the roles of the workers in the business) and </a:t>
            </a:r>
            <a:r>
              <a:rPr lang="en-GB" sz="2400" dirty="0" smtClean="0">
                <a:latin typeface="Arial" panose="020B0604020202020204" pitchFamily="34" charset="0"/>
                <a:cs typeface="Arial" panose="020B0604020202020204" pitchFamily="34" charset="0"/>
              </a:rPr>
              <a:t>using that in your </a:t>
            </a:r>
            <a:r>
              <a:rPr lang="en-GB" sz="2400" dirty="0">
                <a:latin typeface="Arial" panose="020B0604020202020204" pitchFamily="34" charset="0"/>
                <a:cs typeface="Arial" panose="020B0604020202020204" pitchFamily="34" charset="0"/>
              </a:rPr>
              <a:t>answer.</a:t>
            </a:r>
          </a:p>
          <a:p>
            <a:pPr marL="457200" indent="-457200">
              <a:spcAft>
                <a:spcPts val="1200"/>
              </a:spcAft>
              <a:buClr>
                <a:srgbClr val="EA5B0C"/>
              </a:buClr>
              <a:buFont typeface="Arial" panose="020B0604020202020204" pitchFamily="34" charset="0"/>
              <a:buChar char="•"/>
            </a:pPr>
            <a:r>
              <a:rPr lang="en-GB" sz="2400" dirty="0">
                <a:latin typeface="Arial" panose="020B0604020202020204" pitchFamily="34" charset="0"/>
                <a:cs typeface="Arial" panose="020B0604020202020204" pitchFamily="34" charset="0"/>
              </a:rPr>
              <a:t>You have done this in the activity you have just completed:</a:t>
            </a:r>
          </a:p>
          <a:p>
            <a:pPr marL="1428750" lvl="2" indent="-514350">
              <a:spcAft>
                <a:spcPts val="1200"/>
              </a:spcAft>
              <a:buClr>
                <a:srgbClr val="EA5B0C"/>
              </a:buClr>
              <a:buSzPct val="90000"/>
              <a:buFont typeface="+mj-lt"/>
              <a:buAutoNum type="arabicPeriod"/>
            </a:pPr>
            <a:r>
              <a:rPr lang="en-GB" sz="2400" dirty="0">
                <a:latin typeface="Arial" panose="020B0604020202020204" pitchFamily="34" charset="0"/>
                <a:cs typeface="Arial" panose="020B0604020202020204" pitchFamily="34" charset="0"/>
              </a:rPr>
              <a:t>you considered the type of business</a:t>
            </a:r>
          </a:p>
          <a:p>
            <a:pPr marL="1428750" lvl="2" indent="-514350">
              <a:spcAft>
                <a:spcPts val="1200"/>
              </a:spcAft>
              <a:buClr>
                <a:srgbClr val="EA5B0C"/>
              </a:buClr>
              <a:buSzPct val="90000"/>
              <a:buFont typeface="+mj-lt"/>
              <a:buAutoNum type="arabicPeriod"/>
            </a:pPr>
            <a:r>
              <a:rPr lang="en-GB" sz="2400" dirty="0">
                <a:latin typeface="Arial" panose="020B0604020202020204" pitchFamily="34" charset="0"/>
                <a:cs typeface="Arial" panose="020B0604020202020204" pitchFamily="34" charset="0"/>
              </a:rPr>
              <a:t>you selected appropriate methods of motivating workers for that type of business and the worker roles</a:t>
            </a:r>
          </a:p>
          <a:p>
            <a:pPr marL="1428750" lvl="2" indent="-514350">
              <a:spcAft>
                <a:spcPts val="1200"/>
              </a:spcAft>
              <a:buClr>
                <a:srgbClr val="EA5B0C"/>
              </a:buClr>
              <a:buSzPct val="90000"/>
              <a:buFont typeface="+mj-lt"/>
              <a:buAutoNum type="arabicPeriod"/>
            </a:pPr>
            <a:r>
              <a:rPr lang="en-GB" sz="2400" dirty="0">
                <a:latin typeface="Arial" panose="020B0604020202020204" pitchFamily="34" charset="0"/>
                <a:cs typeface="Arial" panose="020B0604020202020204" pitchFamily="34" charset="0"/>
              </a:rPr>
              <a:t>you applied that knowledge correctly to each type of business, its activities and the worker’s job roles.</a:t>
            </a:r>
          </a:p>
        </p:txBody>
      </p:sp>
    </p:spTree>
    <p:extLst>
      <p:ext uri="{BB962C8B-B14F-4D97-AF65-F5344CB8AC3E}">
        <p14:creationId xmlns:p14="http://schemas.microsoft.com/office/powerpoint/2010/main" val="16084639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0" y="0"/>
            <a:ext cx="12192000" cy="1210235"/>
          </a:xfrm>
          <a:prstGeom prst="rect">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63538" marR="0" lvl="0" indent="0" algn="l" defTabSz="914400" rtl="0" eaLnBrk="1" fontAlgn="auto" latinLnBrk="0" hangingPunct="1">
              <a:lnSpc>
                <a:spcPct val="100000"/>
              </a:lnSpc>
              <a:spcBef>
                <a:spcPts val="0"/>
              </a:spcBef>
              <a:spcAft>
                <a:spcPts val="0"/>
              </a:spcAft>
              <a:buClrTx/>
              <a:buSzTx/>
              <a:buFontTx/>
              <a:buNone/>
              <a:tabLst/>
              <a:defRPr/>
            </a:pPr>
            <a:r>
              <a:rPr lang="en-GB" sz="2800" b="1" dirty="0" smtClean="0">
                <a:solidFill>
                  <a:prstClr val="white"/>
                </a:solidFill>
                <a:latin typeface="Arial" panose="020B0604020202020204" pitchFamily="34" charset="0"/>
                <a:cs typeface="Arial" panose="020B0604020202020204" pitchFamily="34" charset="0"/>
              </a:rPr>
              <a:t>Task 1</a:t>
            </a:r>
            <a:endParaRPr kumimoji="0" lang="en-GB" sz="28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endParaRPr>
          </a:p>
        </p:txBody>
      </p:sp>
      <p:sp>
        <p:nvSpPr>
          <p:cNvPr id="2" name="TextBox 1"/>
          <p:cNvSpPr txBox="1"/>
          <p:nvPr/>
        </p:nvSpPr>
        <p:spPr>
          <a:xfrm>
            <a:off x="443753" y="1546412"/>
            <a:ext cx="11524129" cy="2400657"/>
          </a:xfrm>
          <a:prstGeom prst="rect">
            <a:avLst/>
          </a:prstGeom>
          <a:noFill/>
        </p:spPr>
        <p:txBody>
          <a:bodyPr wrap="square" rtlCol="0">
            <a:spAutoFit/>
          </a:bodyPr>
          <a:lstStyle/>
          <a:p>
            <a:pPr marL="457200" indent="-457200">
              <a:spcAft>
                <a:spcPts val="1200"/>
              </a:spcAft>
              <a:buClr>
                <a:srgbClr val="EA5B0C"/>
              </a:buClr>
              <a:buFont typeface="Arial" panose="020B0604020202020204" pitchFamily="34" charset="0"/>
              <a:buChar char="•"/>
            </a:pPr>
            <a:r>
              <a:rPr lang="en-GB" sz="2400" dirty="0">
                <a:latin typeface="Arial" panose="020B0604020202020204" pitchFamily="34" charset="0"/>
                <a:cs typeface="Arial" panose="020B0604020202020204" pitchFamily="34" charset="0"/>
              </a:rPr>
              <a:t>On </a:t>
            </a:r>
            <a:r>
              <a:rPr lang="en-GB" sz="2400" b="1" dirty="0" smtClean="0">
                <a:latin typeface="Arial" panose="020B0604020202020204" pitchFamily="34" charset="0"/>
                <a:cs typeface="Arial" panose="020B0604020202020204" pitchFamily="34" charset="0"/>
              </a:rPr>
              <a:t>Worksheet A</a:t>
            </a:r>
            <a:r>
              <a:rPr lang="en-GB" sz="2400" dirty="0" smtClean="0">
                <a:latin typeface="Arial" panose="020B0604020202020204" pitchFamily="34" charset="0"/>
                <a:cs typeface="Arial" panose="020B0604020202020204" pitchFamily="34" charset="0"/>
              </a:rPr>
              <a:t> </a:t>
            </a:r>
            <a:r>
              <a:rPr lang="en-GB" sz="2400" dirty="0">
                <a:latin typeface="Arial" panose="020B0604020202020204" pitchFamily="34" charset="0"/>
                <a:cs typeface="Arial" panose="020B0604020202020204" pitchFamily="34" charset="0"/>
              </a:rPr>
              <a:t>there are four statements about businesses.</a:t>
            </a:r>
          </a:p>
          <a:p>
            <a:pPr marL="457200" indent="-457200">
              <a:spcAft>
                <a:spcPts val="1200"/>
              </a:spcAft>
              <a:buClr>
                <a:srgbClr val="EA5B0C"/>
              </a:buClr>
              <a:buFont typeface="Arial" panose="020B0604020202020204" pitchFamily="34" charset="0"/>
              <a:buChar char="•"/>
            </a:pPr>
            <a:r>
              <a:rPr lang="en-GB" sz="2400" dirty="0">
                <a:latin typeface="Arial" panose="020B0604020202020204" pitchFamily="34" charset="0"/>
                <a:cs typeface="Arial" panose="020B0604020202020204" pitchFamily="34" charset="0"/>
              </a:rPr>
              <a:t>You need to read each one and then decide if they are applied in the context of the </a:t>
            </a:r>
            <a:r>
              <a:rPr lang="en-GB" sz="2400" dirty="0" smtClean="0">
                <a:latin typeface="Arial" panose="020B0604020202020204" pitchFamily="34" charset="0"/>
                <a:cs typeface="Arial" panose="020B0604020202020204" pitchFamily="34" charset="0"/>
              </a:rPr>
              <a:t>business.</a:t>
            </a:r>
            <a:endParaRPr lang="en-GB" sz="2400" dirty="0">
              <a:latin typeface="Arial" panose="020B0604020202020204" pitchFamily="34" charset="0"/>
              <a:cs typeface="Arial" panose="020B0604020202020204" pitchFamily="34" charset="0"/>
            </a:endParaRPr>
          </a:p>
          <a:p>
            <a:pPr marL="457200" indent="-457200">
              <a:spcAft>
                <a:spcPts val="1200"/>
              </a:spcAft>
              <a:buClr>
                <a:srgbClr val="EA5B0C"/>
              </a:buClr>
              <a:buFont typeface="Arial" panose="020B0604020202020204" pitchFamily="34" charset="0"/>
              <a:buChar char="•"/>
            </a:pPr>
            <a:r>
              <a:rPr lang="en-GB" sz="2400" dirty="0">
                <a:latin typeface="Arial" panose="020B0604020202020204" pitchFamily="34" charset="0"/>
                <a:cs typeface="Arial" panose="020B0604020202020204" pitchFamily="34" charset="0"/>
              </a:rPr>
              <a:t>Make sure you explain your </a:t>
            </a:r>
            <a:r>
              <a:rPr lang="en-GB" sz="2400" dirty="0" smtClean="0">
                <a:latin typeface="Arial" panose="020B0604020202020204" pitchFamily="34" charset="0"/>
                <a:cs typeface="Arial" panose="020B0604020202020204" pitchFamily="34" charset="0"/>
              </a:rPr>
              <a:t>answers and use the skills we have just practised.</a:t>
            </a:r>
            <a:endParaRPr lang="en-GB" sz="2400" dirty="0">
              <a:latin typeface="Arial" panose="020B0604020202020204" pitchFamily="34" charset="0"/>
              <a:cs typeface="Arial" panose="020B0604020202020204" pitchFamily="34" charset="0"/>
            </a:endParaRPr>
          </a:p>
          <a:p>
            <a:pPr>
              <a:spcAft>
                <a:spcPts val="1200"/>
              </a:spcAft>
              <a:buClr>
                <a:srgbClr val="EA5B0C"/>
              </a:buClr>
            </a:pPr>
            <a:endParaRPr lang="en-GB"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13624668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0" y="0"/>
            <a:ext cx="12192000" cy="1210235"/>
          </a:xfrm>
          <a:prstGeom prst="rect">
            <a:avLst/>
          </a:prstGeom>
          <a:solidFill>
            <a:srgbClr val="EA5B0C"/>
          </a:solidFill>
          <a:ln>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63538" marR="0" lvl="0" indent="0" algn="l" defTabSz="914400" rtl="0" eaLnBrk="1" fontAlgn="auto" latinLnBrk="0" hangingPunct="1">
              <a:lnSpc>
                <a:spcPct val="100000"/>
              </a:lnSpc>
              <a:spcBef>
                <a:spcPts val="0"/>
              </a:spcBef>
              <a:spcAft>
                <a:spcPts val="0"/>
              </a:spcAft>
              <a:buClrTx/>
              <a:buSzTx/>
              <a:buFontTx/>
              <a:buNone/>
              <a:tabLst/>
              <a:defRPr/>
            </a:pPr>
            <a:r>
              <a:rPr lang="en-GB" sz="2800" b="1" dirty="0">
                <a:solidFill>
                  <a:prstClr val="white"/>
                </a:solidFill>
                <a:latin typeface="Arial" panose="020B0604020202020204" pitchFamily="34" charset="0"/>
                <a:cs typeface="Arial" panose="020B0604020202020204" pitchFamily="34" charset="0"/>
              </a:rPr>
              <a:t>Task 2: Building an answer</a:t>
            </a:r>
            <a:endParaRPr kumimoji="0" lang="en-GB" sz="28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endParaRPr>
          </a:p>
        </p:txBody>
      </p:sp>
      <p:sp>
        <p:nvSpPr>
          <p:cNvPr id="2" name="TextBox 1"/>
          <p:cNvSpPr txBox="1"/>
          <p:nvPr/>
        </p:nvSpPr>
        <p:spPr>
          <a:xfrm>
            <a:off x="443753" y="1546412"/>
            <a:ext cx="11524129" cy="830997"/>
          </a:xfrm>
          <a:prstGeom prst="rect">
            <a:avLst/>
          </a:prstGeom>
          <a:noFill/>
        </p:spPr>
        <p:txBody>
          <a:bodyPr wrap="square" rtlCol="0">
            <a:spAutoFit/>
          </a:bodyPr>
          <a:lstStyle/>
          <a:p>
            <a:pPr marL="457200" indent="-457200">
              <a:spcAft>
                <a:spcPts val="1200"/>
              </a:spcAft>
              <a:buClr>
                <a:srgbClr val="EA5B0C"/>
              </a:buClr>
              <a:buFont typeface="Arial" panose="020B0604020202020204" pitchFamily="34" charset="0"/>
              <a:buChar char="•"/>
            </a:pPr>
            <a:r>
              <a:rPr lang="en-GB" sz="2400" dirty="0">
                <a:latin typeface="Arial" panose="020B0604020202020204" pitchFamily="34" charset="0"/>
                <a:cs typeface="Arial" panose="020B0604020202020204" pitchFamily="34" charset="0"/>
              </a:rPr>
              <a:t>You will need to use </a:t>
            </a:r>
            <a:r>
              <a:rPr lang="en-GB" sz="2400" b="1" dirty="0">
                <a:latin typeface="Arial" panose="020B0604020202020204" pitchFamily="34" charset="0"/>
                <a:cs typeface="Arial" panose="020B0604020202020204" pitchFamily="34" charset="0"/>
              </a:rPr>
              <a:t>Worksheet </a:t>
            </a:r>
            <a:r>
              <a:rPr lang="en-GB" sz="2400" b="1" dirty="0" smtClean="0">
                <a:latin typeface="Arial" panose="020B0604020202020204" pitchFamily="34" charset="0"/>
                <a:cs typeface="Arial" panose="020B0604020202020204" pitchFamily="34" charset="0"/>
              </a:rPr>
              <a:t>B </a:t>
            </a:r>
            <a:r>
              <a:rPr lang="en-GB" sz="2400" dirty="0">
                <a:latin typeface="Arial" panose="020B0604020202020204" pitchFamily="34" charset="0"/>
                <a:cs typeface="Arial" panose="020B0604020202020204" pitchFamily="34" charset="0"/>
              </a:rPr>
              <a:t>to help build your answer to the question below. We will work through it step by step.</a:t>
            </a:r>
          </a:p>
        </p:txBody>
      </p:sp>
      <p:sp>
        <p:nvSpPr>
          <p:cNvPr id="7" name="Rounded Rectangle 6"/>
          <p:cNvSpPr/>
          <p:nvPr/>
        </p:nvSpPr>
        <p:spPr>
          <a:xfrm>
            <a:off x="620110" y="5240033"/>
            <a:ext cx="10943240" cy="1124908"/>
          </a:xfrm>
          <a:prstGeom prst="roundRect">
            <a:avLst>
              <a:gd name="adj" fmla="val 5363"/>
            </a:avLst>
          </a:prstGeom>
          <a:solidFill>
            <a:srgbClr val="EA5B0C"/>
          </a:solidFill>
          <a:ln w="38100">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Ins="90000" rtlCol="0" anchor="t"/>
          <a:lstStyle/>
          <a:p>
            <a:pPr algn="ctr"/>
            <a:r>
              <a:rPr lang="en-GB" sz="2400" dirty="0">
                <a:solidFill>
                  <a:schemeClr val="bg1"/>
                </a:solidFill>
                <a:latin typeface="Arial" panose="020B0604020202020204" pitchFamily="34" charset="0"/>
                <a:cs typeface="Arial" panose="020B0604020202020204" pitchFamily="34" charset="0"/>
              </a:rPr>
              <a:t>Question:</a:t>
            </a:r>
          </a:p>
          <a:p>
            <a:pPr algn="ctr"/>
            <a:r>
              <a:rPr lang="en-GB" sz="2000" dirty="0">
                <a:solidFill>
                  <a:schemeClr val="bg1"/>
                </a:solidFill>
                <a:latin typeface="Arial" panose="020B0604020202020204" pitchFamily="34" charset="0"/>
                <a:cs typeface="Arial" panose="020B0604020202020204" pitchFamily="34" charset="0"/>
              </a:rPr>
              <a:t>What methods of motivation would you recommend the owners of The Party Factory implement as a strategy for motivating their employees? Please explain</a:t>
            </a:r>
            <a:endParaRPr lang="en-GB" sz="2400" dirty="0">
              <a:solidFill>
                <a:schemeClr val="bg1"/>
              </a:solidFill>
              <a:latin typeface="Arial" panose="020B0604020202020204" pitchFamily="34" charset="0"/>
              <a:cs typeface="Arial" panose="020B0604020202020204" pitchFamily="34" charset="0"/>
            </a:endParaRPr>
          </a:p>
          <a:p>
            <a:pPr algn="ctr"/>
            <a:endParaRPr lang="en-GB" sz="2400" dirty="0">
              <a:solidFill>
                <a:schemeClr val="bg1"/>
              </a:solidFill>
              <a:latin typeface="Arial" panose="020B0604020202020204" pitchFamily="34" charset="0"/>
              <a:cs typeface="Arial" panose="020B0604020202020204" pitchFamily="34" charset="0"/>
            </a:endParaRPr>
          </a:p>
          <a:p>
            <a:pPr algn="ctr"/>
            <a:endParaRPr lang="en-GB" sz="2400" dirty="0">
              <a:solidFill>
                <a:schemeClr val="bg1"/>
              </a:solidFill>
              <a:latin typeface="Arial" panose="020B0604020202020204" pitchFamily="34" charset="0"/>
              <a:cs typeface="Arial" panose="020B0604020202020204" pitchFamily="34" charset="0"/>
            </a:endParaRPr>
          </a:p>
          <a:p>
            <a:pPr algn="ctr"/>
            <a:endParaRPr lang="en-GB" sz="2400" dirty="0">
              <a:solidFill>
                <a:schemeClr val="bg1"/>
              </a:solidFill>
              <a:latin typeface="Arial" panose="020B0604020202020204" pitchFamily="34" charset="0"/>
              <a:cs typeface="Arial" panose="020B0604020202020204" pitchFamily="34" charset="0"/>
            </a:endParaRPr>
          </a:p>
          <a:p>
            <a:pPr algn="ctr"/>
            <a:endParaRPr lang="en-GB" sz="2400" dirty="0">
              <a:solidFill>
                <a:schemeClr val="bg1"/>
              </a:solidFill>
              <a:latin typeface="Arial" panose="020B0604020202020204" pitchFamily="34" charset="0"/>
              <a:cs typeface="Arial" panose="020B0604020202020204" pitchFamily="34" charset="0"/>
            </a:endParaRPr>
          </a:p>
          <a:p>
            <a:pPr algn="ctr"/>
            <a:endParaRPr lang="en-GB" sz="2400" dirty="0">
              <a:solidFill>
                <a:schemeClr val="bg1"/>
              </a:solidFill>
              <a:latin typeface="Arial" panose="020B0604020202020204" pitchFamily="34" charset="0"/>
              <a:cs typeface="Arial" panose="020B0604020202020204" pitchFamily="34" charset="0"/>
            </a:endParaRPr>
          </a:p>
          <a:p>
            <a:pPr algn="ctr"/>
            <a:endParaRPr lang="en-GB" sz="2400" dirty="0">
              <a:solidFill>
                <a:schemeClr val="bg1"/>
              </a:solidFill>
              <a:latin typeface="Arial" panose="020B0604020202020204" pitchFamily="34" charset="0"/>
              <a:cs typeface="Arial" panose="020B0604020202020204" pitchFamily="34" charset="0"/>
            </a:endParaRPr>
          </a:p>
          <a:p>
            <a:pPr algn="ctr"/>
            <a:endParaRPr lang="en-GB" sz="2400" dirty="0">
              <a:solidFill>
                <a:schemeClr val="bg1"/>
              </a:solidFill>
              <a:latin typeface="Arial" panose="020B0604020202020204" pitchFamily="34" charset="0"/>
              <a:cs typeface="Arial" panose="020B0604020202020204" pitchFamily="34" charset="0"/>
            </a:endParaRPr>
          </a:p>
          <a:p>
            <a:pPr algn="ctr"/>
            <a:endParaRPr lang="en-GB" sz="2400" dirty="0">
              <a:solidFill>
                <a:schemeClr val="bg1"/>
              </a:solidFill>
              <a:latin typeface="Arial" panose="020B0604020202020204" pitchFamily="34" charset="0"/>
              <a:cs typeface="Arial" panose="020B0604020202020204" pitchFamily="34" charset="0"/>
            </a:endParaRPr>
          </a:p>
          <a:p>
            <a:pPr algn="ctr"/>
            <a:endParaRPr lang="en-GB" sz="2400" dirty="0">
              <a:solidFill>
                <a:schemeClr val="bg1"/>
              </a:solidFill>
              <a:latin typeface="Arial" panose="020B0604020202020204" pitchFamily="34" charset="0"/>
              <a:cs typeface="Arial" panose="020B0604020202020204" pitchFamily="34" charset="0"/>
            </a:endParaRPr>
          </a:p>
          <a:p>
            <a:pPr algn="ctr"/>
            <a:endParaRPr lang="en-GB" sz="2400" dirty="0">
              <a:solidFill>
                <a:schemeClr val="bg1"/>
              </a:solidFill>
              <a:latin typeface="Arial" panose="020B0604020202020204" pitchFamily="34" charset="0"/>
              <a:cs typeface="Arial" panose="020B0604020202020204" pitchFamily="34" charset="0"/>
            </a:endParaRPr>
          </a:p>
          <a:p>
            <a:pPr algn="ctr"/>
            <a:endParaRPr lang="en-GB" sz="2400" dirty="0">
              <a:solidFill>
                <a:schemeClr val="bg1"/>
              </a:solidFill>
              <a:latin typeface="Arial" panose="020B0604020202020204" pitchFamily="34" charset="0"/>
              <a:cs typeface="Arial" panose="020B0604020202020204" pitchFamily="34" charset="0"/>
            </a:endParaRPr>
          </a:p>
          <a:p>
            <a:pPr algn="ctr"/>
            <a:endParaRPr lang="en-GB" sz="2400" dirty="0">
              <a:solidFill>
                <a:schemeClr val="bg1"/>
              </a:solidFill>
              <a:latin typeface="Arial" panose="020B0604020202020204" pitchFamily="34" charset="0"/>
              <a:cs typeface="Arial" panose="020B0604020202020204" pitchFamily="34" charset="0"/>
            </a:endParaRPr>
          </a:p>
          <a:p>
            <a:pPr algn="ctr"/>
            <a:endParaRPr lang="en-GB" sz="2400" dirty="0">
              <a:solidFill>
                <a:schemeClr val="bg1"/>
              </a:solidFill>
              <a:latin typeface="Arial" panose="020B0604020202020204" pitchFamily="34" charset="0"/>
              <a:cs typeface="Arial" panose="020B0604020202020204" pitchFamily="34" charset="0"/>
            </a:endParaRPr>
          </a:p>
          <a:p>
            <a:pPr algn="ctr"/>
            <a:endParaRPr lang="en-GB" sz="2400" dirty="0">
              <a:solidFill>
                <a:schemeClr val="bg1"/>
              </a:solidFill>
              <a:latin typeface="Arial" panose="020B0604020202020204" pitchFamily="34" charset="0"/>
              <a:cs typeface="Arial" panose="020B0604020202020204" pitchFamily="34" charset="0"/>
            </a:endParaRPr>
          </a:p>
          <a:p>
            <a:pPr algn="ctr"/>
            <a:endParaRPr lang="en-GB" sz="2400" dirty="0">
              <a:solidFill>
                <a:schemeClr val="bg1"/>
              </a:solidFill>
              <a:latin typeface="Arial" panose="020B0604020202020204" pitchFamily="34" charset="0"/>
              <a:cs typeface="Arial" panose="020B0604020202020204" pitchFamily="34" charset="0"/>
            </a:endParaRPr>
          </a:p>
          <a:p>
            <a:pPr algn="ctr"/>
            <a:endParaRPr lang="en-GB" sz="2400" dirty="0">
              <a:solidFill>
                <a:schemeClr val="bg1"/>
              </a:solidFill>
              <a:latin typeface="Arial" panose="020B0604020202020204" pitchFamily="34" charset="0"/>
              <a:cs typeface="Arial" panose="020B0604020202020204" pitchFamily="34" charset="0"/>
            </a:endParaRPr>
          </a:p>
          <a:p>
            <a:pPr algn="ctr"/>
            <a:endParaRPr lang="en-GB" sz="2400" dirty="0">
              <a:solidFill>
                <a:schemeClr val="bg1"/>
              </a:solidFill>
              <a:latin typeface="Arial" panose="020B0604020202020204" pitchFamily="34" charset="0"/>
              <a:cs typeface="Arial" panose="020B0604020202020204" pitchFamily="34" charset="0"/>
            </a:endParaRPr>
          </a:p>
          <a:p>
            <a:pPr algn="ctr"/>
            <a:endParaRPr lang="en-GB" sz="2400" dirty="0">
              <a:solidFill>
                <a:schemeClr val="bg1"/>
              </a:solidFill>
              <a:latin typeface="Arial" panose="020B0604020202020204" pitchFamily="34" charset="0"/>
              <a:cs typeface="Arial" panose="020B0604020202020204" pitchFamily="34" charset="0"/>
            </a:endParaRPr>
          </a:p>
          <a:p>
            <a:pPr algn="ctr"/>
            <a:endParaRPr lang="en-GB" sz="2400" dirty="0">
              <a:solidFill>
                <a:schemeClr val="bg1"/>
              </a:solidFill>
              <a:latin typeface="Arial" panose="020B0604020202020204" pitchFamily="34" charset="0"/>
              <a:cs typeface="Arial" panose="020B0604020202020204" pitchFamily="34" charset="0"/>
            </a:endParaRPr>
          </a:p>
          <a:p>
            <a:pPr algn="ctr"/>
            <a:endParaRPr lang="en-GB" sz="2400" dirty="0">
              <a:solidFill>
                <a:schemeClr val="bg1"/>
              </a:solidFill>
              <a:latin typeface="Arial" panose="020B0604020202020204" pitchFamily="34" charset="0"/>
              <a:cs typeface="Arial" panose="020B0604020202020204" pitchFamily="34" charset="0"/>
            </a:endParaRPr>
          </a:p>
          <a:p>
            <a:pPr algn="ctr"/>
            <a:endParaRPr lang="en-GB" sz="2400" dirty="0">
              <a:solidFill>
                <a:schemeClr val="bg1"/>
              </a:solidFill>
              <a:latin typeface="Arial" panose="020B0604020202020204" pitchFamily="34" charset="0"/>
              <a:cs typeface="Arial" panose="020B0604020202020204" pitchFamily="34" charset="0"/>
            </a:endParaRPr>
          </a:p>
          <a:p>
            <a:pPr algn="ctr"/>
            <a:endParaRPr lang="en-GB" sz="2400" dirty="0">
              <a:solidFill>
                <a:schemeClr val="bg1"/>
              </a:solidFill>
              <a:latin typeface="Arial" panose="020B0604020202020204" pitchFamily="34" charset="0"/>
              <a:cs typeface="Arial" panose="020B0604020202020204" pitchFamily="34" charset="0"/>
            </a:endParaRPr>
          </a:p>
          <a:p>
            <a:pPr algn="ctr"/>
            <a:endParaRPr lang="en-GB" sz="2400" dirty="0">
              <a:solidFill>
                <a:schemeClr val="bg1"/>
              </a:solidFill>
              <a:latin typeface="Arial" panose="020B0604020202020204" pitchFamily="34" charset="0"/>
              <a:cs typeface="Arial" panose="020B0604020202020204" pitchFamily="34" charset="0"/>
            </a:endParaRPr>
          </a:p>
          <a:p>
            <a:pPr algn="ctr"/>
            <a:endParaRPr lang="en-GB" sz="2400" dirty="0">
              <a:solidFill>
                <a:schemeClr val="bg1"/>
              </a:solidFill>
              <a:latin typeface="Arial" panose="020B0604020202020204" pitchFamily="34" charset="0"/>
              <a:cs typeface="Arial" panose="020B0604020202020204" pitchFamily="34" charset="0"/>
            </a:endParaRPr>
          </a:p>
          <a:p>
            <a:pPr algn="ctr"/>
            <a:endParaRPr lang="en-GB" sz="2400" dirty="0">
              <a:solidFill>
                <a:schemeClr val="bg1"/>
              </a:solidFill>
              <a:latin typeface="Arial" panose="020B0604020202020204" pitchFamily="34" charset="0"/>
              <a:cs typeface="Arial" panose="020B0604020202020204" pitchFamily="34" charset="0"/>
            </a:endParaRPr>
          </a:p>
          <a:p>
            <a:pPr algn="ctr"/>
            <a:endParaRPr lang="en-GB" sz="2400" dirty="0">
              <a:solidFill>
                <a:schemeClr val="bg1"/>
              </a:solidFill>
              <a:latin typeface="Arial" panose="020B0604020202020204" pitchFamily="34" charset="0"/>
              <a:cs typeface="Arial" panose="020B0604020202020204" pitchFamily="34" charset="0"/>
            </a:endParaRPr>
          </a:p>
        </p:txBody>
      </p:sp>
      <p:sp>
        <p:nvSpPr>
          <p:cNvPr id="3" name="Rounded Rectangle 2"/>
          <p:cNvSpPr/>
          <p:nvPr/>
        </p:nvSpPr>
        <p:spPr>
          <a:xfrm>
            <a:off x="620110" y="2579277"/>
            <a:ext cx="10943240" cy="2458888"/>
          </a:xfrm>
          <a:prstGeom prst="roundRect">
            <a:avLst>
              <a:gd name="adj" fmla="val 5363"/>
            </a:avLst>
          </a:prstGeom>
          <a:noFill/>
          <a:ln w="38100">
            <a:solidFill>
              <a:srgbClr val="EA5B0C"/>
            </a:solidFill>
          </a:ln>
        </p:spPr>
        <p:style>
          <a:lnRef idx="2">
            <a:schemeClr val="accent1">
              <a:shade val="50000"/>
            </a:schemeClr>
          </a:lnRef>
          <a:fillRef idx="1">
            <a:schemeClr val="accent1"/>
          </a:fillRef>
          <a:effectRef idx="0">
            <a:schemeClr val="accent1"/>
          </a:effectRef>
          <a:fontRef idx="minor">
            <a:schemeClr val="lt1"/>
          </a:fontRef>
        </p:style>
        <p:txBody>
          <a:bodyPr rIns="90000" rtlCol="0" anchor="t"/>
          <a:lstStyle/>
          <a:p>
            <a:pPr algn="ctr" defTabSz="920750"/>
            <a:r>
              <a:rPr lang="en-US" dirty="0">
                <a:solidFill>
                  <a:schemeClr val="tx1"/>
                </a:solidFill>
                <a:latin typeface="Arial" panose="020B0604020202020204" pitchFamily="34" charset="0"/>
                <a:cs typeface="Arial" panose="020B0604020202020204" pitchFamily="34" charset="0"/>
              </a:rPr>
              <a:t>The </a:t>
            </a:r>
            <a:r>
              <a:rPr lang="en-US" b="1" dirty="0" smtClean="0">
                <a:solidFill>
                  <a:schemeClr val="tx1"/>
                </a:solidFill>
                <a:latin typeface="Arial" panose="020B0604020202020204" pitchFamily="34" charset="0"/>
                <a:cs typeface="Arial" panose="020B0604020202020204" pitchFamily="34" charset="0"/>
              </a:rPr>
              <a:t>Party Factory </a:t>
            </a:r>
            <a:r>
              <a:rPr lang="en-US" dirty="0">
                <a:solidFill>
                  <a:schemeClr val="tx1"/>
                </a:solidFill>
                <a:latin typeface="Arial" panose="020B0604020202020204" pitchFamily="34" charset="0"/>
                <a:cs typeface="Arial" panose="020B0604020202020204" pitchFamily="34" charset="0"/>
              </a:rPr>
              <a:t>is a medium sized family run business </a:t>
            </a:r>
            <a:r>
              <a:rPr lang="en-US" dirty="0" err="1">
                <a:solidFill>
                  <a:schemeClr val="tx1"/>
                </a:solidFill>
                <a:latin typeface="Arial" panose="020B0604020202020204" pitchFamily="34" charset="0"/>
                <a:cs typeface="Arial" panose="020B0604020202020204" pitchFamily="34" charset="0"/>
              </a:rPr>
              <a:t>specialising</a:t>
            </a:r>
            <a:r>
              <a:rPr lang="en-US" dirty="0">
                <a:solidFill>
                  <a:schemeClr val="tx1"/>
                </a:solidFill>
                <a:latin typeface="Arial" panose="020B0604020202020204" pitchFamily="34" charset="0"/>
                <a:cs typeface="Arial" panose="020B0604020202020204" pitchFamily="34" charset="0"/>
              </a:rPr>
              <a:t> in party accessories.  They buy in party supplies and create ‘party boxes’ tailored to the customer’s requirements.</a:t>
            </a:r>
          </a:p>
          <a:p>
            <a:pPr algn="ctr" defTabSz="920750"/>
            <a:r>
              <a:rPr lang="en-US" dirty="0">
                <a:solidFill>
                  <a:schemeClr val="tx1"/>
                </a:solidFill>
                <a:latin typeface="Arial" panose="020B0604020202020204" pitchFamily="34" charset="0"/>
                <a:cs typeface="Arial" panose="020B0604020202020204" pitchFamily="34" charset="0"/>
              </a:rPr>
              <a:t>They </a:t>
            </a:r>
            <a:r>
              <a:rPr lang="en-US" dirty="0" smtClean="0">
                <a:solidFill>
                  <a:schemeClr val="tx1"/>
                </a:solidFill>
                <a:latin typeface="Arial" panose="020B0604020202020204" pitchFamily="34" charset="0"/>
                <a:cs typeface="Arial" panose="020B0604020202020204" pitchFamily="34" charset="0"/>
              </a:rPr>
              <a:t>are an e-commerce business and operate </a:t>
            </a:r>
            <a:r>
              <a:rPr lang="en-US" dirty="0">
                <a:solidFill>
                  <a:schemeClr val="tx1"/>
                </a:solidFill>
                <a:latin typeface="Arial" panose="020B0604020202020204" pitchFamily="34" charset="0"/>
                <a:cs typeface="Arial" panose="020B0604020202020204" pitchFamily="34" charset="0"/>
              </a:rPr>
              <a:t>out of a </a:t>
            </a:r>
            <a:r>
              <a:rPr lang="en-US" dirty="0" smtClean="0">
                <a:solidFill>
                  <a:schemeClr val="tx1"/>
                </a:solidFill>
                <a:latin typeface="Arial" panose="020B0604020202020204" pitchFamily="34" charset="0"/>
                <a:cs typeface="Arial" panose="020B0604020202020204" pitchFamily="34" charset="0"/>
              </a:rPr>
              <a:t>warehouse. </a:t>
            </a:r>
            <a:r>
              <a:rPr lang="en-US" dirty="0">
                <a:solidFill>
                  <a:schemeClr val="tx1"/>
                </a:solidFill>
                <a:latin typeface="Arial" panose="020B0604020202020204" pitchFamily="34" charset="0"/>
                <a:cs typeface="Arial" panose="020B0604020202020204" pitchFamily="34" charset="0"/>
              </a:rPr>
              <a:t>Delivery is either by the business van or by </a:t>
            </a:r>
            <a:r>
              <a:rPr lang="en-US" dirty="0" smtClean="0">
                <a:solidFill>
                  <a:schemeClr val="tx1"/>
                </a:solidFill>
                <a:latin typeface="Arial" panose="020B0604020202020204" pitchFamily="34" charset="0"/>
                <a:cs typeface="Arial" panose="020B0604020202020204" pitchFamily="34" charset="0"/>
              </a:rPr>
              <a:t>post.</a:t>
            </a:r>
            <a:r>
              <a:rPr lang="en-US" dirty="0">
                <a:solidFill>
                  <a:schemeClr val="tx1"/>
                </a:solidFill>
                <a:latin typeface="Arial" panose="020B0604020202020204" pitchFamily="34" charset="0"/>
                <a:cs typeface="Arial" panose="020B0604020202020204" pitchFamily="34" charset="0"/>
              </a:rPr>
              <a:t> </a:t>
            </a:r>
            <a:r>
              <a:rPr lang="en-US" dirty="0" smtClean="0">
                <a:solidFill>
                  <a:schemeClr val="tx1"/>
                </a:solidFill>
                <a:latin typeface="Arial" panose="020B0604020202020204" pitchFamily="34" charset="0"/>
                <a:cs typeface="Arial" panose="020B0604020202020204" pitchFamily="34" charset="0"/>
              </a:rPr>
              <a:t> They </a:t>
            </a:r>
            <a:r>
              <a:rPr lang="en-US" dirty="0">
                <a:solidFill>
                  <a:schemeClr val="tx1"/>
                </a:solidFill>
                <a:latin typeface="Arial" panose="020B0604020202020204" pitchFamily="34" charset="0"/>
                <a:cs typeface="Arial" panose="020B0604020202020204" pitchFamily="34" charset="0"/>
              </a:rPr>
              <a:t>have around 70 </a:t>
            </a:r>
            <a:r>
              <a:rPr lang="en-US" dirty="0" smtClean="0">
                <a:solidFill>
                  <a:schemeClr val="tx1"/>
                </a:solidFill>
                <a:latin typeface="Arial" panose="020B0604020202020204" pitchFamily="34" charset="0"/>
                <a:cs typeface="Arial" panose="020B0604020202020204" pitchFamily="34" charset="0"/>
              </a:rPr>
              <a:t>employees.</a:t>
            </a:r>
            <a:endParaRPr lang="en-US" dirty="0">
              <a:solidFill>
                <a:schemeClr val="tx1"/>
              </a:solidFill>
              <a:latin typeface="Arial" panose="020B0604020202020204" pitchFamily="34" charset="0"/>
              <a:cs typeface="Arial" panose="020B0604020202020204" pitchFamily="34" charset="0"/>
            </a:endParaRPr>
          </a:p>
          <a:p>
            <a:pPr algn="ctr" defTabSz="920750"/>
            <a:r>
              <a:rPr lang="en-US" dirty="0" smtClean="0">
                <a:solidFill>
                  <a:schemeClr val="tx1"/>
                </a:solidFill>
                <a:latin typeface="Arial" panose="020B0604020202020204" pitchFamily="34" charset="0"/>
                <a:cs typeface="Arial" panose="020B0604020202020204" pitchFamily="34" charset="0"/>
              </a:rPr>
              <a:t>Job </a:t>
            </a:r>
            <a:r>
              <a:rPr lang="en-US" dirty="0">
                <a:solidFill>
                  <a:schemeClr val="tx1"/>
                </a:solidFill>
                <a:latin typeface="Arial" panose="020B0604020202020204" pitchFamily="34" charset="0"/>
                <a:cs typeface="Arial" panose="020B0604020202020204" pitchFamily="34" charset="0"/>
              </a:rPr>
              <a:t>roles vary from pickers and packers to cleaners and office staff.  There has been a rise in the number of employees leaving recently.  The owners  have carried out a survey on staff morale which highlighted a number of issues the owners need to address. They are looking at strategies to help motivate their staff, with an aim of also increasing productivity.</a:t>
            </a:r>
          </a:p>
          <a:p>
            <a:pPr defTabSz="920750"/>
            <a:endParaRPr lang="en-GB" sz="2400"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28192470"/>
      </p:ext>
    </p:extLst>
  </p:cSld>
  <p:clrMapOvr>
    <a:masterClrMapping/>
  </p:clrMapOvr>
</p:sld>
</file>

<file path=ppt/theme/theme1.xml><?xml version="1.0" encoding="utf-8"?>
<a:theme xmlns:a="http://schemas.openxmlformats.org/drawingml/2006/main" name="Office Theme">
  <a:themeElements>
    <a:clrScheme name="Red Violet">
      <a:dk1>
        <a:sysClr val="windowText" lastClr="000000"/>
      </a:dk1>
      <a:lt1>
        <a:sysClr val="window" lastClr="FFFFFF"/>
      </a:lt1>
      <a:dk2>
        <a:srgbClr val="454551"/>
      </a:dk2>
      <a:lt2>
        <a:srgbClr val="D8D9DC"/>
      </a:lt2>
      <a:accent1>
        <a:srgbClr val="E32D91"/>
      </a:accent1>
      <a:accent2>
        <a:srgbClr val="C830CC"/>
      </a:accent2>
      <a:accent3>
        <a:srgbClr val="4EA6DC"/>
      </a:accent3>
      <a:accent4>
        <a:srgbClr val="4775E7"/>
      </a:accent4>
      <a:accent5>
        <a:srgbClr val="8971E1"/>
      </a:accent5>
      <a:accent6>
        <a:srgbClr val="D54773"/>
      </a:accent6>
      <a:hlink>
        <a:srgbClr val="6B9F25"/>
      </a:hlink>
      <a:folHlink>
        <a:srgbClr val="8C8C8C"/>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10263</TotalTime>
  <Words>1566</Words>
  <Application>Microsoft Office PowerPoint</Application>
  <PresentationFormat>Widescreen</PresentationFormat>
  <Paragraphs>144</Paragraphs>
  <Slides>16</Slides>
  <Notes>15</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16</vt:i4>
      </vt:variant>
    </vt:vector>
  </HeadingPairs>
  <TitlesOfParts>
    <vt:vector size="21" baseType="lpstr">
      <vt:lpstr>Arial</vt:lpstr>
      <vt:lpstr>Calibri</vt:lpstr>
      <vt:lpstr>Calibri Light</vt:lpstr>
      <vt:lpstr>Segoe Print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What went wrong?</dc:title>
  <dc:creator>Lois Lindemann</dc:creator>
  <cp:lastModifiedBy>Liz Duncombe</cp:lastModifiedBy>
  <cp:revision>171</cp:revision>
  <cp:lastPrinted>2018-01-14T21:28:16Z</cp:lastPrinted>
  <dcterms:created xsi:type="dcterms:W3CDTF">2018-01-14T21:11:47Z</dcterms:created>
  <dcterms:modified xsi:type="dcterms:W3CDTF">2019-07-10T15:59:25Z</dcterms:modified>
</cp:coreProperties>
</file>