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5"/>
  </p:notesMasterIdLst>
  <p:handoutMasterIdLst>
    <p:handoutMasterId r:id="rId16"/>
  </p:handoutMasterIdLst>
  <p:sldIdLst>
    <p:sldId id="343" r:id="rId6"/>
    <p:sldId id="298" r:id="rId7"/>
    <p:sldId id="333" r:id="rId8"/>
    <p:sldId id="345" r:id="rId9"/>
    <p:sldId id="322" r:id="rId10"/>
    <p:sldId id="344" r:id="rId11"/>
    <p:sldId id="336" r:id="rId12"/>
    <p:sldId id="346" r:id="rId13"/>
    <p:sldId id="34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6-06-23T14:50:34.949" v="3322" actId="20577"/>
      <pc:docMkLst>
        <pc:docMk/>
      </pc:docMkLst>
      <pc:sldChg chg="modSp mod">
        <pc:chgData name="Lizzie Gauntlett" userId="1dc7c36a1b1a647d" providerId="LiveId" clId="{C1DC5315-D282-429F-B35A-871ABF7A65E8}" dt="2026-06-23T14:41:57.469" v="2452" actId="20577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6-06-23T14:41:57.469" v="2452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addSp delSp modSp mod">
        <pc:chgData name="Lizzie Gauntlett" userId="1dc7c36a1b1a647d" providerId="LiveId" clId="{C1DC5315-D282-429F-B35A-871ABF7A65E8}" dt="2026-06-23T14:45:53.894" v="2723" actId="255"/>
        <pc:sldMkLst>
          <pc:docMk/>
          <pc:sldMk cId="2489020089" sldId="322"/>
        </pc:sldMkLst>
        <pc:spChg chg="mod">
          <ac:chgData name="Lizzie Gauntlett" userId="1dc7c36a1b1a647d" providerId="LiveId" clId="{C1DC5315-D282-429F-B35A-871ABF7A65E8}" dt="2026-06-23T14:42:39.525" v="2453" actId="20577"/>
          <ac:spMkLst>
            <pc:docMk/>
            <pc:sldMk cId="2489020089" sldId="322"/>
            <ac:spMk id="2" creationId="{9DB82052-FB06-EB29-235D-D895AFE80018}"/>
          </ac:spMkLst>
        </pc:spChg>
        <pc:spChg chg="add del mod">
          <ac:chgData name="Lizzie Gauntlett" userId="1dc7c36a1b1a647d" providerId="LiveId" clId="{C1DC5315-D282-429F-B35A-871ABF7A65E8}" dt="2026-06-23T14:45:53.894" v="2723" actId="255"/>
          <ac:spMkLst>
            <pc:docMk/>
            <pc:sldMk cId="2489020089" sldId="322"/>
            <ac:spMk id="4" creationId="{E1002C61-6357-87F2-E88C-5E97C35CEB53}"/>
          </ac:spMkLst>
        </pc:spChg>
      </pc:sldChg>
      <pc:sldChg chg="addSp delSp modSp mod ord">
        <pc:chgData name="Lizzie Gauntlett" userId="1dc7c36a1b1a647d" providerId="LiveId" clId="{C1DC5315-D282-429F-B35A-871ABF7A65E8}" dt="2026-06-23T14:45:18.656" v="2696" actId="12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6-06-23T14:42:50.584" v="2493" actId="20577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6-06-23T14:45:18.656" v="2696" actId="12"/>
          <ac:spMkLst>
            <pc:docMk/>
            <pc:sldMk cId="1198625482" sldId="333"/>
            <ac:spMk id="4" creationId="{9F31BEDC-13C9-7154-7D8E-964D57B4F8CA}"/>
          </ac:spMkLst>
        </pc:spChg>
        <pc:spChg chg="add mod">
          <ac:chgData name="Lizzie Gauntlett" userId="1dc7c36a1b1a647d" providerId="LiveId" clId="{C1DC5315-D282-429F-B35A-871ABF7A65E8}" dt="2026-06-23T14:44:47.430" v="2688" actId="14100"/>
          <ac:spMkLst>
            <pc:docMk/>
            <pc:sldMk cId="1198625482" sldId="333"/>
            <ac:spMk id="7" creationId="{8C6F47CC-1000-711B-3E33-ECB545EB1718}"/>
          </ac:spMkLst>
        </pc:spChg>
      </pc:sldChg>
      <pc:sldChg chg="modSp mod">
        <pc:chgData name="Lizzie Gauntlett" userId="1dc7c36a1b1a647d" providerId="LiveId" clId="{C1DC5315-D282-429F-B35A-871ABF7A65E8}" dt="2026-06-23T14:48:36.735" v="3025" actId="20577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6-06-23T14:48:36.735" v="3025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23T14:50:34.949" v="3322" actId="20577"/>
        <pc:sldMkLst>
          <pc:docMk/>
          <pc:sldMk cId="153233455" sldId="341"/>
        </pc:sldMkLst>
        <pc:spChg chg="mod">
          <ac:chgData name="Lizzie Gauntlett" userId="1dc7c36a1b1a647d" providerId="LiveId" clId="{C1DC5315-D282-429F-B35A-871ABF7A65E8}" dt="2026-06-23T14:50:34.949" v="3322" actId="20577"/>
          <ac:spMkLst>
            <pc:docMk/>
            <pc:sldMk cId="153233455" sldId="341"/>
            <ac:spMk id="4" creationId="{CC353874-58DC-AE45-C5DF-CCA75046EC71}"/>
          </ac:spMkLst>
        </pc:spChg>
      </pc:sldChg>
      <pc:sldChg chg="modSp">
        <pc:chgData name="Lizzie Gauntlett" userId="1dc7c36a1b1a647d" providerId="LiveId" clId="{C1DC5315-D282-429F-B35A-871ABF7A65E8}" dt="2026-06-23T14:41:06.507" v="2391"/>
        <pc:sldMkLst>
          <pc:docMk/>
          <pc:sldMk cId="1130971648" sldId="343"/>
        </pc:sldMkLst>
        <pc:spChg chg="mod">
          <ac:chgData name="Lizzie Gauntlett" userId="1dc7c36a1b1a647d" providerId="LiveId" clId="{C1DC5315-D282-429F-B35A-871ABF7A65E8}" dt="2026-06-23T14:41:06.507" v="2391"/>
          <ac:spMkLst>
            <pc:docMk/>
            <pc:sldMk cId="1130971648" sldId="343"/>
            <ac:spMk id="4" creationId="{8A3FCDC3-543C-8905-8EB4-3AC0E32FFFFF}"/>
          </ac:spMkLst>
        </pc:spChg>
      </pc:sldChg>
      <pc:sldChg chg="addSp delSp modSp add mod">
        <pc:chgData name="Lizzie Gauntlett" userId="1dc7c36a1b1a647d" providerId="LiveId" clId="{C1DC5315-D282-429F-B35A-871ABF7A65E8}" dt="2026-06-23T14:46:36.833" v="2751" actId="20577"/>
        <pc:sldMkLst>
          <pc:docMk/>
          <pc:sldMk cId="1234879377" sldId="344"/>
        </pc:sldMkLst>
        <pc:spChg chg="mod">
          <ac:chgData name="Lizzie Gauntlett" userId="1dc7c36a1b1a647d" providerId="LiveId" clId="{C1DC5315-D282-429F-B35A-871ABF7A65E8}" dt="2026-06-23T14:46:36.833" v="2751" actId="20577"/>
          <ac:spMkLst>
            <pc:docMk/>
            <pc:sldMk cId="1234879377" sldId="344"/>
            <ac:spMk id="4" creationId="{B9497D51-FB77-9881-5E39-0466CCD379FE}"/>
          </ac:spMkLst>
        </pc:spChg>
      </pc:sldChg>
      <pc:sldChg chg="modSp add mod">
        <pc:chgData name="Lizzie Gauntlett" userId="1dc7c36a1b1a647d" providerId="LiveId" clId="{C1DC5315-D282-429F-B35A-871ABF7A65E8}" dt="2026-06-23T14:47:27.796" v="2857" actId="20577"/>
        <pc:sldMkLst>
          <pc:docMk/>
          <pc:sldMk cId="3812465335" sldId="345"/>
        </pc:sldMkLst>
        <pc:spChg chg="mod">
          <ac:chgData name="Lizzie Gauntlett" userId="1dc7c36a1b1a647d" providerId="LiveId" clId="{C1DC5315-D282-429F-B35A-871ABF7A65E8}" dt="2026-06-23T14:47:27.796" v="2857" actId="20577"/>
          <ac:spMkLst>
            <pc:docMk/>
            <pc:sldMk cId="3812465335" sldId="345"/>
            <ac:spMk id="4" creationId="{5004C5AA-C841-7C53-BFCC-8CC45E548FD6}"/>
          </ac:spMkLst>
        </pc:spChg>
      </pc:sldChg>
      <pc:sldChg chg="delSp modSp add mod">
        <pc:chgData name="Lizzie Gauntlett" userId="1dc7c36a1b1a647d" providerId="LiveId" clId="{C1DC5315-D282-429F-B35A-871ABF7A65E8}" dt="2026-06-23T14:49:42.533" v="3216" actId="20577"/>
        <pc:sldMkLst>
          <pc:docMk/>
          <pc:sldMk cId="2253259226" sldId="346"/>
        </pc:sldMkLst>
        <pc:spChg chg="mod">
          <ac:chgData name="Lizzie Gauntlett" userId="1dc7c36a1b1a647d" providerId="LiveId" clId="{C1DC5315-D282-429F-B35A-871ABF7A65E8}" dt="2026-06-23T14:48:56.578" v="3038" actId="20577"/>
          <ac:spMkLst>
            <pc:docMk/>
            <pc:sldMk cId="2253259226" sldId="346"/>
            <ac:spMk id="3" creationId="{FEBB28D3-DEB0-4F1C-91AD-FA44CFF635F1}"/>
          </ac:spMkLst>
        </pc:spChg>
        <pc:spChg chg="mod">
          <ac:chgData name="Lizzie Gauntlett" userId="1dc7c36a1b1a647d" providerId="LiveId" clId="{C1DC5315-D282-429F-B35A-871ABF7A65E8}" dt="2026-06-23T14:49:42.533" v="3216" actId="20577"/>
          <ac:spMkLst>
            <pc:docMk/>
            <pc:sldMk cId="2253259226" sldId="346"/>
            <ac:spMk id="4" creationId="{220A39AA-8BD0-714E-2F22-399FB540BD59}"/>
          </ac:spMkLst>
        </pc:spChg>
      </pc:sldChg>
    </pc:docChg>
  </pc:docChgLst>
  <pc:docChgLst>
    <pc:chgData name="Karolyn Feliciani" userId="4076af5d-4c02-40b8-bc9d-56f6c404e751" providerId="ADAL" clId="{8B2CCB7D-5049-4A78-86B5-363DE994085C}"/>
    <pc:docChg chg="modSld">
      <pc:chgData name="Karolyn Feliciani" userId="4076af5d-4c02-40b8-bc9d-56f6c404e751" providerId="ADAL" clId="{8B2CCB7D-5049-4A78-86B5-363DE994085C}" dt="2026-07-06T08:15:25.234" v="0" actId="255"/>
      <pc:docMkLst>
        <pc:docMk/>
      </pc:docMkLst>
      <pc:sldChg chg="modSp mod">
        <pc:chgData name="Karolyn Feliciani" userId="4076af5d-4c02-40b8-bc9d-56f6c404e751" providerId="ADAL" clId="{8B2CCB7D-5049-4A78-86B5-363DE994085C}" dt="2026-07-06T08:15:25.234" v="0" actId="255"/>
        <pc:sldMkLst>
          <pc:docMk/>
          <pc:sldMk cId="2253259226" sldId="346"/>
        </pc:sldMkLst>
        <pc:spChg chg="mod">
          <ac:chgData name="Karolyn Feliciani" userId="4076af5d-4c02-40b8-bc9d-56f6c404e751" providerId="ADAL" clId="{8B2CCB7D-5049-4A78-86B5-363DE994085C}" dt="2026-07-06T08:15:25.234" v="0" actId="255"/>
          <ac:spMkLst>
            <pc:docMk/>
            <pc:sldMk cId="2253259226" sldId="346"/>
            <ac:spMk id="4" creationId="{220A39AA-8BD0-714E-2F22-399FB540BD5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youtube+person+running+short+clip&amp;oq=youtube+person+running+short+clip&amp;gs_lcrp=EgZjaHJvbWUyBggAEEUYOTIHCAEQIRigAdIBCDQyMzlqMGo3qAIAsAIA&amp;sourceid=chrome&amp;ie=UTF-8#fpstate=ive&amp;vld=cid:5c9b6375,vid:W8yPFnHmAbI,st:0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slideshow/perception-35743185/35743185#14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562947"/>
            <a:ext cx="11117656" cy="2209045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pPr lvl="0" fontAlgn="base"/>
            <a:r>
              <a:rPr lang="en-GB" dirty="0"/>
              <a:t>Describe Gibson's direct theory of perception as a bottom-up, nature-based approach</a:t>
            </a:r>
          </a:p>
          <a:p>
            <a:r>
              <a:rPr lang="en-GB" dirty="0"/>
              <a:t>Explain optic flow, motion parallax, invariants and affordances</a:t>
            </a:r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02542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Watch the </a:t>
            </a:r>
            <a:r>
              <a:rPr lang="en-GB" dirty="0">
                <a:latin typeface="Arial"/>
                <a:cs typeface="Arial"/>
                <a:hlinkClick r:id="rId3"/>
              </a:rPr>
              <a:t>video</a:t>
            </a:r>
            <a:r>
              <a:rPr lang="en-GB" dirty="0">
                <a:latin typeface="Arial"/>
                <a:cs typeface="Arial"/>
              </a:rPr>
              <a:t> of the person running. W</a:t>
            </a:r>
            <a:r>
              <a:rPr lang="en-GB" dirty="0"/>
              <a:t>hat happens to the objects around them? Do things near and far move at the same speed? </a:t>
            </a:r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Gibson’s direct theory of perception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Perception is: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Innate</a:t>
            </a:r>
          </a:p>
          <a:p>
            <a:endParaRPr lang="en-US" dirty="0"/>
          </a:p>
          <a:p>
            <a:r>
              <a:rPr lang="en-US" dirty="0"/>
              <a:t>Bottom-up</a:t>
            </a:r>
          </a:p>
          <a:p>
            <a:endParaRPr lang="en-US" dirty="0"/>
          </a:p>
          <a:p>
            <a:r>
              <a:rPr lang="en-US" dirty="0"/>
              <a:t>Key to survival</a:t>
            </a:r>
            <a:endParaRPr lang="en-GB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C6F47CC-1000-711B-3E33-ECB545EB1718}"/>
              </a:ext>
            </a:extLst>
          </p:cNvPr>
          <p:cNvSpPr/>
          <p:nvPr/>
        </p:nvSpPr>
        <p:spPr>
          <a:xfrm rot="16200000">
            <a:off x="2455273" y="3983301"/>
            <a:ext cx="3593014" cy="48042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2D647-B3D4-1B72-0258-4E05F4D71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E0CBA9A0-ABE1-D222-4696-ED85B42056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4C5AA-C841-7C53-BFCC-8CC45E548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Activity: Illustrate Gibson’s bottom-up direct theory of perception as a diagram, using the </a:t>
            </a:r>
            <a:r>
              <a:rPr lang="en-GB" dirty="0">
                <a:latin typeface="Arial"/>
                <a:cs typeface="Arial"/>
                <a:hlinkClick r:id="rId3"/>
              </a:rPr>
              <a:t>resource</a:t>
            </a:r>
            <a:r>
              <a:rPr lang="en-GB" dirty="0">
                <a:latin typeface="Arial"/>
                <a:cs typeface="Arial"/>
              </a:rPr>
              <a:t> provided.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2465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2800" b="1" dirty="0"/>
              <a:t>Optic flow </a:t>
            </a:r>
            <a:r>
              <a:rPr lang="en-US" sz="2800" dirty="0"/>
              <a:t>is: </a:t>
            </a:r>
          </a:p>
          <a:p>
            <a:pPr marL="0" indent="0" algn="ctr">
              <a:buNone/>
            </a:pPr>
            <a:r>
              <a:rPr lang="en-US" sz="2800" dirty="0"/>
              <a:t>‘appearance of objects as the observer moves past the objects’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/>
              <a:t>Motion parallax </a:t>
            </a:r>
            <a:r>
              <a:rPr lang="en-US" sz="2800" dirty="0"/>
              <a:t>is: </a:t>
            </a:r>
          </a:p>
          <a:p>
            <a:pPr marL="0" indent="0" algn="ctr">
              <a:buNone/>
            </a:pPr>
            <a:r>
              <a:rPr lang="en-US" sz="2800" dirty="0"/>
              <a:t>‘closer objects appear to move faster than objects further away’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D1F21-3B16-BCC8-5712-261298229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79B02-F67A-83B5-64D0-314647627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A91ECBE-AB9D-8AC0-89A0-08A45B6222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97D51-FB77-9881-5E39-0466CCD37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2800" b="1" dirty="0"/>
              <a:t>Invariants </a:t>
            </a:r>
            <a:r>
              <a:rPr lang="en-US" sz="2800" dirty="0"/>
              <a:t>are: </a:t>
            </a:r>
          </a:p>
          <a:p>
            <a:pPr marL="0" indent="0" algn="ctr">
              <a:buNone/>
            </a:pPr>
            <a:r>
              <a:rPr lang="en-US" sz="2800" dirty="0"/>
              <a:t>‘aspects of the environment that do not change when the observer moves’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/>
              <a:t>Affordances </a:t>
            </a:r>
            <a:r>
              <a:rPr lang="en-US" sz="2800" dirty="0"/>
              <a:t>are: </a:t>
            </a:r>
          </a:p>
          <a:p>
            <a:pPr marL="0" indent="0" algn="ctr">
              <a:buNone/>
            </a:pPr>
            <a:r>
              <a:rPr lang="en-US" sz="2800" dirty="0"/>
              <a:t>‘the possible actions we perceive our environment to offer’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87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Activity: Working individually, create an information card to share with others on the feature of Gibson’s direct theory of perception that you have been assigned.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859C5-1641-73B4-3287-0D50E6A5A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F4769DA-4F42-3473-F896-37EEF3AA17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EBB28D3-DEB0-4F1C-91AD-FA44CFF6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Affordances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A39AA-8BD0-714E-2F22-399FB540B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Exploring the classroom, another area  or online resources, list three examples of affordances in the environment.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How do affordances help us survive?</a:t>
            </a:r>
          </a:p>
        </p:txBody>
      </p:sp>
    </p:spTree>
    <p:extLst>
      <p:ext uri="{BB962C8B-B14F-4D97-AF65-F5344CB8AC3E}">
        <p14:creationId xmlns:p14="http://schemas.microsoft.com/office/powerpoint/2010/main" val="2253259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71FE-5DB7-C512-FA4A-08DC09E95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FF957276-52AA-5B45-C868-87AEE467B2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53874-58DC-AE45-C5DF-CCA75046E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Plenary: </a:t>
            </a:r>
            <a:r>
              <a:rPr lang="en-US" dirty="0">
                <a:latin typeface="Arial"/>
                <a:cs typeface="Arial"/>
              </a:rPr>
              <a:t>Write a summary of Gibson’s theory in no more than 30 words. Include the words: </a:t>
            </a:r>
            <a:r>
              <a:rPr lang="en-GB" dirty="0"/>
              <a:t>bottom-up, innate, environment, and one </a:t>
            </a:r>
            <a:r>
              <a:rPr lang="en-GB"/>
              <a:t>key feature.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3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7VPTP7ZE6X33-2020743336-796</_dlc_DocId>
    <_dlc_DocIdUrl xmlns="9ad1216b-cdc1-40e2-a0c2-94597fd44697">
      <Url>https://cambridgeorg.sharepoint.com/sites/cie/education/pd/Curriculum_Support/_layouts/15/DocIdRedir.aspx?ID=7VPTP7ZE6X33-2020743336-796</Url>
      <Description>7VPTP7ZE6X33-2020743336-796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30E657-8217-4B2F-96A4-D1EE5A57D447}">
  <ds:schemaRefs>
    <ds:schemaRef ds:uri="http://schemas.microsoft.com/office/2006/documentManagement/types"/>
    <ds:schemaRef ds:uri="9ad1216b-cdc1-40e2-a0c2-94597fd44697"/>
    <ds:schemaRef ds:uri="http://www.w3.org/XML/1998/namespace"/>
    <ds:schemaRef ds:uri="http://purl.org/dc/elements/1.1/"/>
    <ds:schemaRef ds:uri="f1f25e64-7226-490b-ade3-8cf84afff5d2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572084D2-54CE-4DB3-9FD9-8842198CB6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384</TotalTime>
  <Words>238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Gibson’s direct theory of perception</vt:lpstr>
      <vt:lpstr>PowerPoint Presentation</vt:lpstr>
      <vt:lpstr>Key terms</vt:lpstr>
      <vt:lpstr>Key terms</vt:lpstr>
      <vt:lpstr>PowerPoint Presentation</vt:lpstr>
      <vt:lpstr>Affordances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4</cp:revision>
  <dcterms:created xsi:type="dcterms:W3CDTF">2023-10-09T12:44:25Z</dcterms:created>
  <dcterms:modified xsi:type="dcterms:W3CDTF">2026-07-06T08:15:31Z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97952060-321b-4f66-bf92-5565380c33cb</vt:lpwstr>
  </property>
</Properties>
</file>