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5"/>
  </p:notesMasterIdLst>
  <p:handoutMasterIdLst>
    <p:handoutMasterId r:id="rId16"/>
  </p:handoutMasterIdLst>
  <p:sldIdLst>
    <p:sldId id="343" r:id="rId6"/>
    <p:sldId id="298" r:id="rId7"/>
    <p:sldId id="344" r:id="rId8"/>
    <p:sldId id="336" r:id="rId9"/>
    <p:sldId id="322" r:id="rId10"/>
    <p:sldId id="345" r:id="rId11"/>
    <p:sldId id="333" r:id="rId12"/>
    <p:sldId id="346" r:id="rId13"/>
    <p:sldId id="34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24T15:36:09.179" v="4062" actId="20577"/>
      <pc:docMkLst>
        <pc:docMk/>
      </pc:docMkLst>
      <pc:sldChg chg="modSp mod">
        <pc:chgData name="Lizzie Gauntlett" userId="1dc7c36a1b1a647d" providerId="LiveId" clId="{C1DC5315-D282-429F-B35A-871ABF7A65E8}" dt="2026-06-24T15:25:44.028" v="2780" actId="27636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24T15:25:44.028" v="2780" actId="27636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24T15:30:39.808" v="3489" actId="20577"/>
        <pc:sldMkLst>
          <pc:docMk/>
          <pc:sldMk cId="2489020089" sldId="322"/>
        </pc:sldMkLst>
        <pc:spChg chg="mod">
          <ac:chgData name="Lizzie Gauntlett" userId="1dc7c36a1b1a647d" providerId="LiveId" clId="{C1DC5315-D282-429F-B35A-871ABF7A65E8}" dt="2026-06-24T15:30:39.808" v="3489" actId="20577"/>
          <ac:spMkLst>
            <pc:docMk/>
            <pc:sldMk cId="2489020089" sldId="322"/>
            <ac:spMk id="2" creationId="{9DB82052-FB06-EB29-235D-D895AFE80018}"/>
          </ac:spMkLst>
        </pc:spChg>
        <pc:spChg chg="mod">
          <ac:chgData name="Lizzie Gauntlett" userId="1dc7c36a1b1a647d" providerId="LiveId" clId="{C1DC5315-D282-429F-B35A-871ABF7A65E8}" dt="2026-06-24T15:30:18.141" v="3487" actId="20577"/>
          <ac:spMkLst>
            <pc:docMk/>
            <pc:sldMk cId="2489020089" sldId="322"/>
            <ac:spMk id="4" creationId="{E1002C61-6357-87F2-E88C-5E97C35CEB53}"/>
          </ac:spMkLst>
        </pc:spChg>
      </pc:sldChg>
      <pc:sldChg chg="modSp add del mod">
        <pc:chgData name="Lizzie Gauntlett" userId="1dc7c36a1b1a647d" providerId="LiveId" clId="{C1DC5315-D282-429F-B35A-871ABF7A65E8}" dt="2026-06-24T15:35:19.671" v="3927" actId="20577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24T15:33:38.566" v="3683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24T15:35:19.671" v="3927" actId="20577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24T15:27:25.749" v="2970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24T15:27:25.749" v="2970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">
        <pc:chgData name="Lizzie Gauntlett" userId="1dc7c36a1b1a647d" providerId="LiveId" clId="{C1DC5315-D282-429F-B35A-871ABF7A65E8}" dt="2026-06-24T15:23:31.308" v="2391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24T15:23:31.308" v="2391"/>
          <ac:spMkLst>
            <pc:docMk/>
            <pc:sldMk cId="1130971648" sldId="343"/>
            <ac:spMk id="4" creationId="{8A3FCDC3-543C-8905-8EB4-3AC0E32FFFFF}"/>
          </ac:spMkLst>
        </pc:spChg>
      </pc:sldChg>
      <pc:sldChg chg="modSp add mod">
        <pc:chgData name="Lizzie Gauntlett" userId="1dc7c36a1b1a647d" providerId="LiveId" clId="{C1DC5315-D282-429F-B35A-871ABF7A65E8}" dt="2026-06-24T15:26:23.551" v="2815" actId="115"/>
        <pc:sldMkLst>
          <pc:docMk/>
          <pc:sldMk cId="3433408445" sldId="344"/>
        </pc:sldMkLst>
        <pc:spChg chg="mod">
          <ac:chgData name="Lizzie Gauntlett" userId="1dc7c36a1b1a647d" providerId="LiveId" clId="{C1DC5315-D282-429F-B35A-871ABF7A65E8}" dt="2026-06-24T15:26:23.551" v="2815" actId="115"/>
          <ac:spMkLst>
            <pc:docMk/>
            <pc:sldMk cId="3433408445" sldId="344"/>
            <ac:spMk id="4" creationId="{88353E5D-A2EF-3E3D-6422-78AB309B20B7}"/>
          </ac:spMkLst>
        </pc:spChg>
      </pc:sldChg>
      <pc:sldChg chg="modSp add mod">
        <pc:chgData name="Lizzie Gauntlett" userId="1dc7c36a1b1a647d" providerId="LiveId" clId="{C1DC5315-D282-429F-B35A-871ABF7A65E8}" dt="2026-06-24T15:33:16.580" v="3674" actId="20577"/>
        <pc:sldMkLst>
          <pc:docMk/>
          <pc:sldMk cId="215813128" sldId="345"/>
        </pc:sldMkLst>
        <pc:spChg chg="mod">
          <ac:chgData name="Lizzie Gauntlett" userId="1dc7c36a1b1a647d" providerId="LiveId" clId="{C1DC5315-D282-429F-B35A-871ABF7A65E8}" dt="2026-06-24T15:30:42.859" v="3491" actId="20577"/>
          <ac:spMkLst>
            <pc:docMk/>
            <pc:sldMk cId="215813128" sldId="345"/>
            <ac:spMk id="2" creationId="{BB2FE16E-DD55-6DB6-28C1-B53EA44C070A}"/>
          </ac:spMkLst>
        </pc:spChg>
        <pc:spChg chg="mod">
          <ac:chgData name="Lizzie Gauntlett" userId="1dc7c36a1b1a647d" providerId="LiveId" clId="{C1DC5315-D282-429F-B35A-871ABF7A65E8}" dt="2026-06-24T15:33:16.580" v="3674" actId="20577"/>
          <ac:spMkLst>
            <pc:docMk/>
            <pc:sldMk cId="215813128" sldId="345"/>
            <ac:spMk id="4" creationId="{9C4FAB42-2CB6-2292-5B81-495859AF50F7}"/>
          </ac:spMkLst>
        </pc:spChg>
      </pc:sldChg>
      <pc:sldChg chg="modSp add mod">
        <pc:chgData name="Lizzie Gauntlett" userId="1dc7c36a1b1a647d" providerId="LiveId" clId="{C1DC5315-D282-429F-B35A-871ABF7A65E8}" dt="2026-06-24T15:36:09.179" v="4062" actId="20577"/>
        <pc:sldMkLst>
          <pc:docMk/>
          <pc:sldMk cId="994415422" sldId="346"/>
        </pc:sldMkLst>
        <pc:spChg chg="mod">
          <ac:chgData name="Lizzie Gauntlett" userId="1dc7c36a1b1a647d" providerId="LiveId" clId="{C1DC5315-D282-429F-B35A-871ABF7A65E8}" dt="2026-06-24T15:36:09.179" v="4062" actId="20577"/>
          <ac:spMkLst>
            <pc:docMk/>
            <pc:sldMk cId="994415422" sldId="346"/>
            <ac:spMk id="4" creationId="{FD603A62-C348-A2B5-2932-7280B641BEA6}"/>
          </ac:spMkLst>
        </pc:spChg>
      </pc:sldChg>
    </pc:docChg>
  </pc:docChgLst>
  <pc:docChgLst>
    <pc:chgData name="Karolyn Feliciani" userId="4076af5d-4c02-40b8-bc9d-56f6c404e751" providerId="ADAL" clId="{8B2CCB7D-5049-4A78-86B5-363DE994085C}"/>
    <pc:docChg chg="modSld">
      <pc:chgData name="Karolyn Feliciani" userId="4076af5d-4c02-40b8-bc9d-56f6c404e751" providerId="ADAL" clId="{8B2CCB7D-5049-4A78-86B5-363DE994085C}" dt="2026-07-06T08:32:12.796" v="3" actId="120"/>
      <pc:docMkLst>
        <pc:docMk/>
      </pc:docMkLst>
      <pc:sldChg chg="modSp mod">
        <pc:chgData name="Karolyn Feliciani" userId="4076af5d-4c02-40b8-bc9d-56f6c404e751" providerId="ADAL" clId="{8B2CCB7D-5049-4A78-86B5-363DE994085C}" dt="2026-07-06T08:31:44.708" v="0" actId="120"/>
        <pc:sldMkLst>
          <pc:docMk/>
          <pc:sldMk cId="1677304970" sldId="298"/>
        </pc:sldMkLst>
        <pc:spChg chg="mod">
          <ac:chgData name="Karolyn Feliciani" userId="4076af5d-4c02-40b8-bc9d-56f6c404e751" providerId="ADAL" clId="{8B2CCB7D-5049-4A78-86B5-363DE994085C}" dt="2026-07-06T08:31:44.708" v="0" actId="120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8B2CCB7D-5049-4A78-86B5-363DE994085C}" dt="2026-07-06T08:32:06.572" v="2" actId="120"/>
        <pc:sldMkLst>
          <pc:docMk/>
          <pc:sldMk cId="2489020089" sldId="322"/>
        </pc:sldMkLst>
        <pc:spChg chg="mod">
          <ac:chgData name="Karolyn Feliciani" userId="4076af5d-4c02-40b8-bc9d-56f6c404e751" providerId="ADAL" clId="{8B2CCB7D-5049-4A78-86B5-363DE994085C}" dt="2026-07-06T08:32:06.572" v="2" actId="120"/>
          <ac:spMkLst>
            <pc:docMk/>
            <pc:sldMk cId="2489020089" sldId="322"/>
            <ac:spMk id="4" creationId="{E1002C61-6357-87F2-E88C-5E97C35CEB53}"/>
          </ac:spMkLst>
        </pc:spChg>
      </pc:sldChg>
      <pc:sldChg chg="modSp mod">
        <pc:chgData name="Karolyn Feliciani" userId="4076af5d-4c02-40b8-bc9d-56f6c404e751" providerId="ADAL" clId="{8B2CCB7D-5049-4A78-86B5-363DE994085C}" dt="2026-07-06T08:31:54.768" v="1" actId="120"/>
        <pc:sldMkLst>
          <pc:docMk/>
          <pc:sldMk cId="3433408445" sldId="344"/>
        </pc:sldMkLst>
        <pc:spChg chg="mod">
          <ac:chgData name="Karolyn Feliciani" userId="4076af5d-4c02-40b8-bc9d-56f6c404e751" providerId="ADAL" clId="{8B2CCB7D-5049-4A78-86B5-363DE994085C}" dt="2026-07-06T08:31:54.768" v="1" actId="120"/>
          <ac:spMkLst>
            <pc:docMk/>
            <pc:sldMk cId="3433408445" sldId="344"/>
            <ac:spMk id="4" creationId="{88353E5D-A2EF-3E3D-6422-78AB309B20B7}"/>
          </ac:spMkLst>
        </pc:spChg>
      </pc:sldChg>
      <pc:sldChg chg="modSp mod">
        <pc:chgData name="Karolyn Feliciani" userId="4076af5d-4c02-40b8-bc9d-56f6c404e751" providerId="ADAL" clId="{8B2CCB7D-5049-4A78-86B5-363DE994085C}" dt="2026-07-06T08:32:12.796" v="3" actId="120"/>
        <pc:sldMkLst>
          <pc:docMk/>
          <pc:sldMk cId="215813128" sldId="345"/>
        </pc:sldMkLst>
        <pc:spChg chg="mod">
          <ac:chgData name="Karolyn Feliciani" userId="4076af5d-4c02-40b8-bc9d-56f6c404e751" providerId="ADAL" clId="{8B2CCB7D-5049-4A78-86B5-363DE994085C}" dt="2026-07-06T08:32:12.796" v="3" actId="120"/>
          <ac:spMkLst>
            <pc:docMk/>
            <pc:sldMk cId="215813128" sldId="345"/>
            <ac:spMk id="4" creationId="{9C4FAB42-2CB6-2292-5B81-495859AF50F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 fontAlgn="base"/>
            <a:r>
              <a:rPr lang="en-GB" dirty="0"/>
              <a:t>Apply visual perception theories and concepts to a range of novel scenarios</a:t>
            </a:r>
          </a:p>
          <a:p>
            <a:pPr lvl="0" fontAlgn="base"/>
            <a:r>
              <a:rPr lang="en-GB" dirty="0"/>
              <a:t>Develop AO2 application skills </a:t>
            </a:r>
          </a:p>
          <a:p>
            <a:r>
              <a:rPr lang="en-GB" dirty="0"/>
              <a:t>Identify areas for improvement in knowledge and understanding of visual perception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3111190"/>
            <a:ext cx="11364052" cy="3344499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Fill in the blanks using knowledge of visual illusions.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1. The Ebbinghaus illusion is an example of a _________ illusion.</a:t>
            </a:r>
          </a:p>
          <a:p>
            <a:pPr marL="0" indent="0">
              <a:buNone/>
            </a:pPr>
            <a:r>
              <a:rPr lang="en-GB" dirty="0"/>
              <a:t>2. The named study culture and visual illusions tested participants’ ability to judge the __________ of familiar and unfamiliar objects.</a:t>
            </a:r>
          </a:p>
          <a:p>
            <a:pPr marL="0" indent="0">
              <a:buNone/>
            </a:pPr>
            <a:r>
              <a:rPr lang="en-GB" dirty="0"/>
              <a:t>3. There are _________ aspects of perception which go beyond cultural differences.</a:t>
            </a:r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3AAED-07BB-EF53-644F-464EBA0B1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CE0138C9-4DDF-5AAF-00A7-DDA3299FEC0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353E5D-A2EF-3E3D-6422-78AB309B2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3111190"/>
            <a:ext cx="11364052" cy="3344499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Fill in the blanks using knowledge of visual illusions.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1. The Ebbinghaus illusion is an example of a </a:t>
            </a:r>
            <a:r>
              <a:rPr lang="en-GB" u="sng" dirty="0">
                <a:latin typeface="Arial"/>
                <a:cs typeface="Arial"/>
              </a:rPr>
              <a:t>relative size </a:t>
            </a:r>
            <a:r>
              <a:rPr lang="en-GB" dirty="0">
                <a:latin typeface="Arial"/>
                <a:cs typeface="Arial"/>
              </a:rPr>
              <a:t>illusion.</a:t>
            </a:r>
          </a:p>
          <a:p>
            <a:pPr marL="0" indent="0">
              <a:buNone/>
            </a:pPr>
            <a:r>
              <a:rPr lang="en-GB" dirty="0"/>
              <a:t>2. The named study culture and visual illusions tested participants’ ability to judge the </a:t>
            </a:r>
            <a:r>
              <a:rPr lang="en-GB" u="sng" dirty="0"/>
              <a:t>height</a:t>
            </a:r>
            <a:r>
              <a:rPr lang="en-GB" dirty="0"/>
              <a:t> of familiar and unfamiliar objects.</a:t>
            </a:r>
          </a:p>
          <a:p>
            <a:pPr marL="0" indent="0">
              <a:buNone/>
            </a:pPr>
            <a:r>
              <a:rPr lang="en-GB" dirty="0"/>
              <a:t>3. There are </a:t>
            </a:r>
            <a:r>
              <a:rPr lang="en-GB" u="sng" dirty="0"/>
              <a:t>universal</a:t>
            </a:r>
            <a:r>
              <a:rPr lang="en-GB" dirty="0"/>
              <a:t> aspects of perception which go beyond cultural differences.</a:t>
            </a:r>
          </a:p>
        </p:txBody>
      </p:sp>
    </p:spTree>
    <p:extLst>
      <p:ext uri="{BB962C8B-B14F-4D97-AF65-F5344CB8AC3E}">
        <p14:creationId xmlns:p14="http://schemas.microsoft.com/office/powerpoint/2010/main" val="3433408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Activity: Read the following scenario. Highlight the key information in the scenario and question. What mistakes could be made when responding the question?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Novel scenario A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Mika and John are asked to describe what they see in a fishtank. John describes the individual fish; Mika describes the fish, plants and rocks in the tank.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Using knowledge of culture and perception, explain why Mika and John’s descriptions are different.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70BD2-5FCE-743C-0551-6B0D6BF8C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FE16E-DD55-6DB6-28C1-B53EA44C0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Novel scenario B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110737B-BC5D-EE8B-2A6A-B89FDAE1D9A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FAB42-2CB6-2292-5B81-495859AF5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Li and Seona are shown a picture of a person. </a:t>
            </a:r>
          </a:p>
          <a:p>
            <a:pPr marL="0" indent="0">
              <a:buNone/>
            </a:pPr>
            <a:r>
              <a:rPr lang="en-GB" dirty="0"/>
              <a:t>Seona says ‘the person has brown hair and is wearing a dress’.</a:t>
            </a:r>
          </a:p>
          <a:p>
            <a:pPr marL="0" indent="0">
              <a:buNone/>
            </a:pPr>
            <a:r>
              <a:rPr lang="en-GB" dirty="0"/>
              <a:t>Li says ‘the person is sitting down on the messy sofa and looking out the window’.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Using knowledge of culture and perception, explain why Li and Sarah’s descriptions are different.</a:t>
            </a:r>
          </a:p>
        </p:txBody>
      </p:sp>
    </p:spTree>
    <p:extLst>
      <p:ext uri="{BB962C8B-B14F-4D97-AF65-F5344CB8AC3E}">
        <p14:creationId xmlns:p14="http://schemas.microsoft.com/office/powerpoint/2010/main" val="215813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Responses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/>
              <a:t>The response shows knowledge when …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The response could be improved by…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A different way to answer this could be…</a:t>
            </a:r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21BE9-A94F-07BF-C623-B1CB775DE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1AE30C84-5FDA-B31A-FB8A-3A1FBF6B0D9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603A62-C348-A2B5-2932-7280B641B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627756"/>
            <a:ext cx="11364052" cy="1827933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Write one ‘golden rule’ for yourself when using AO2 skills or answering AO2 </a:t>
            </a:r>
            <a:r>
              <a:rPr lang="en-GB">
                <a:latin typeface="Arial"/>
                <a:cs typeface="Arial"/>
              </a:rPr>
              <a:t>questions.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4415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Complete </a:t>
            </a:r>
            <a:r>
              <a:rPr lang="en-GB" b="1" dirty="0">
                <a:latin typeface="Arial"/>
                <a:cs typeface="Arial"/>
              </a:rPr>
              <a:t>one</a:t>
            </a:r>
            <a:r>
              <a:rPr lang="en-GB" dirty="0">
                <a:latin typeface="Arial"/>
                <a:cs typeface="Arial"/>
              </a:rPr>
              <a:t> of the exit ticket sentences and pass to your teacher:</a:t>
            </a:r>
          </a:p>
          <a:p>
            <a:pPr marL="0" indent="0" algn="ctr">
              <a:buNone/>
            </a:pPr>
            <a:r>
              <a:rPr lang="en-US" dirty="0"/>
              <a:t>‘Psychologists use experiments because…’</a:t>
            </a:r>
          </a:p>
          <a:p>
            <a:pPr marL="0" indent="0" algn="ctr">
              <a:buNone/>
            </a:pPr>
            <a:r>
              <a:rPr lang="en-US" dirty="0"/>
              <a:t>‘One thing I learned about experiments today is…’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7VPTP7ZE6X33-2020743336-803</_dlc_DocId>
    <_dlc_DocIdUrl xmlns="9ad1216b-cdc1-40e2-a0c2-94597fd44697">
      <Url>https://cambridgeorg.sharepoint.com/sites/cie/education/pd/Curriculum_Support/_layouts/15/DocIdRedir.aspx?ID=7VPTP7ZE6X33-2020743336-803</Url>
      <Description>7VPTP7ZE6X33-2020743336-803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0E657-8217-4B2F-96A4-D1EE5A57D447}">
  <ds:schemaRefs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f1f25e64-7226-490b-ade3-8cf84afff5d2"/>
    <ds:schemaRef ds:uri="http://schemas.microsoft.com/office/2006/metadata/properties"/>
    <ds:schemaRef ds:uri="http://schemas.openxmlformats.org/package/2006/metadata/core-properties"/>
    <ds:schemaRef ds:uri="9ad1216b-cdc1-40e2-a0c2-94597fd44697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5C53647-5DE0-42D7-A8AB-E7D50739D7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398</TotalTime>
  <Words>370</Words>
  <Application>Microsoft Office PowerPoint</Application>
  <PresentationFormat>Widescreen</PresentationFormat>
  <Paragraphs>34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Novel scenario A</vt:lpstr>
      <vt:lpstr>Novel scenario B</vt:lpstr>
      <vt:lpstr>Responses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4</cp:revision>
  <dcterms:created xsi:type="dcterms:W3CDTF">2023-10-09T12:44:25Z</dcterms:created>
  <dcterms:modified xsi:type="dcterms:W3CDTF">2026-07-06T08:32:21Z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a5e08a0b-540c-46b8-8262-bffd5b630f8e</vt:lpwstr>
  </property>
</Properties>
</file>