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6" r:id="rId2"/>
    <p:sldId id="298" r:id="rId3"/>
    <p:sldId id="299" r:id="rId4"/>
    <p:sldId id="300" r:id="rId5"/>
    <p:sldId id="303" r:id="rId6"/>
    <p:sldId id="301" r:id="rId7"/>
    <p:sldId id="305" r:id="rId8"/>
    <p:sldId id="304" r:id="rId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62" autoAdjust="0"/>
    <p:restoredTop sz="74368" autoAdjust="0"/>
  </p:normalViewPr>
  <p:slideViewPr>
    <p:cSldViewPr snapToGrid="0">
      <p:cViewPr varScale="1">
        <p:scale>
          <a:sx n="86" d="100"/>
          <a:sy n="86" d="100"/>
        </p:scale>
        <p:origin x="1002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14/02/2019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381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674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104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Learners</a:t>
                </a:r>
                <a:r>
                  <a:rPr lang="en-GB" baseline="0" dirty="0" smtClean="0"/>
                  <a:t> need to be able to identify the original binomial distribution and the approximate Poisson distribution using </a:t>
                </a:r>
                <a:r>
                  <a:rPr lang="en-GB" b="0" i="0" baseline="0" smtClean="0">
                    <a:latin typeface="Cambria Math"/>
                  </a:rPr>
                  <a:t>𝜆=𝑛𝑝</a:t>
                </a:r>
                <a:r>
                  <a:rPr lang="en-GB" dirty="0" smtClean="0"/>
                  <a:t> when </a:t>
                </a:r>
                <a:r>
                  <a:rPr lang="en-GB" b="1" i="0" smtClean="0">
                    <a:latin typeface="Cambria Math"/>
                  </a:rPr>
                  <a:t>𝒏</a:t>
                </a:r>
                <a:r>
                  <a:rPr lang="en-GB" b="1" dirty="0"/>
                  <a:t> to be large </a:t>
                </a:r>
                <a:r>
                  <a:rPr lang="en-GB" dirty="0"/>
                  <a:t>and </a:t>
                </a:r>
                <a:r>
                  <a:rPr lang="en-GB" b="1" i="0">
                    <a:latin typeface="Cambria Math"/>
                  </a:rPr>
                  <a:t>𝒑 </a:t>
                </a:r>
                <a:r>
                  <a:rPr lang="en-GB" b="1" dirty="0"/>
                  <a:t>to be small</a:t>
                </a:r>
                <a:r>
                  <a:rPr lang="en-GB" dirty="0" smtClean="0"/>
                  <a:t>. 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68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398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00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33703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 smtClean="0"/>
              <a:t>Lesson slides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600" dirty="0" smtClean="0"/>
              <a:t>Topic: </a:t>
            </a:r>
            <a:r>
              <a:rPr lang="en-GB" sz="2600" dirty="0" smtClean="0"/>
              <a:t>6.1 The </a:t>
            </a:r>
            <a:r>
              <a:rPr lang="en-GB" sz="2600" dirty="0" smtClean="0"/>
              <a:t>Poisson Distribution</a:t>
            </a:r>
            <a:br>
              <a:rPr lang="en-GB" sz="2600" dirty="0" smtClean="0"/>
            </a:br>
            <a:r>
              <a:rPr lang="en-GB" sz="2600" dirty="0" smtClean="0"/>
              <a:t>Lesson </a:t>
            </a:r>
            <a:r>
              <a:rPr lang="en-GB" sz="2600" dirty="0" smtClean="0"/>
              <a:t>3</a:t>
            </a:r>
            <a:r>
              <a:rPr lang="en-GB" sz="2600" dirty="0" smtClean="0"/>
              <a:t>: The Poisson distribution as an approximation to the binomial distribution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 smtClean="0"/>
              <a:t>Version </a:t>
            </a:r>
            <a:r>
              <a:rPr lang="en-GB" sz="1400" b="1" dirty="0" smtClean="0"/>
              <a:t>1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6481607" cy="532447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Calculate the probabilities on Worksheet G.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7005" y="635620"/>
            <a:ext cx="4219266" cy="595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9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Dice investigation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Each member of the class needs a pair of die to </a:t>
                </a:r>
                <a:r>
                  <a:rPr lang="en-GB" dirty="0" smtClean="0"/>
                  <a:t>roll</a:t>
                </a:r>
              </a:p>
              <a:p>
                <a:r>
                  <a:rPr lang="en-GB" dirty="0" smtClean="0"/>
                  <a:t>A ‘success’ </a:t>
                </a:r>
                <a:r>
                  <a:rPr lang="en-GB" dirty="0"/>
                  <a:t>will be to roll two </a:t>
                </a:r>
                <a:r>
                  <a:rPr lang="en-GB" dirty="0" smtClean="0"/>
                  <a:t>sixes</a:t>
                </a:r>
              </a:p>
              <a:p>
                <a:r>
                  <a:rPr lang="en-GB" dirty="0" smtClean="0"/>
                  <a:t>The </a:t>
                </a:r>
                <a:r>
                  <a:rPr lang="en-GB" dirty="0"/>
                  <a:t>total number of successes in the class should be recorded each </a:t>
                </a:r>
                <a:r>
                  <a:rPr lang="en-GB" dirty="0" smtClean="0"/>
                  <a:t>time</a:t>
                </a:r>
              </a:p>
              <a:p>
                <a:r>
                  <a:rPr lang="en-GB" dirty="0" smtClean="0"/>
                  <a:t>We will repeat the </a:t>
                </a:r>
                <a:r>
                  <a:rPr lang="en-GB" dirty="0" smtClean="0"/>
                  <a:t>experiment 20 </a:t>
                </a:r>
                <a:r>
                  <a:rPr lang="en-GB" dirty="0"/>
                  <a:t>times.</a:t>
                </a:r>
              </a:p>
              <a:p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Then calculate the relative frequencies, the exact binomial probabilities using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𝑋</m:t>
                    </m:r>
                    <m:r>
                      <a:rPr lang="en-GB" i="1">
                        <a:latin typeface="Cambria Math"/>
                      </a:rPr>
                      <m:t>~</m:t>
                    </m:r>
                    <m:r>
                      <a:rPr lang="en-GB" i="1">
                        <a:latin typeface="Cambria Math"/>
                      </a:rPr>
                      <m:t>𝐵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/>
                          </a:rPr>
                          <m:t>𝑛</m:t>
                        </m:r>
                        <m:r>
                          <a:rPr lang="en-GB" i="1">
                            <a:latin typeface="Cambria Math"/>
                          </a:rPr>
                          <m:t>,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/>
                              </a:rPr>
                              <m:t>36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/>
                  <a:t> and the approximate Poisson probabilities using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𝑋</m:t>
                    </m:r>
                    <m:r>
                      <a:rPr lang="en-GB" i="1">
                        <a:latin typeface="Cambria Math"/>
                      </a:rPr>
                      <m:t>~</m:t>
                    </m:r>
                    <m:r>
                      <a:rPr lang="en-GB" i="1">
                        <a:latin typeface="Cambria Math"/>
                      </a:rPr>
                      <m:t>𝑃𝑜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/>
                              </a:rPr>
                              <m:t>36</m:t>
                            </m:r>
                          </m:den>
                        </m:f>
                        <m:r>
                          <a:rPr lang="en-GB" i="1">
                            <a:latin typeface="Cambria Math"/>
                          </a:rPr>
                          <m:t>×</m:t>
                        </m:r>
                        <m:r>
                          <a:rPr lang="en-GB" i="1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dirty="0"/>
                  <a:t>. 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3"/>
                <a:stretch>
                  <a:fillRect l="-952" t="-1945" r="-1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465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Dice investigation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0732838"/>
                  </p:ext>
                </p:extLst>
              </p:nvPr>
            </p:nvGraphicFramePr>
            <p:xfrm>
              <a:off x="320841" y="1155032"/>
              <a:ext cx="11598443" cy="5463452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31896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1896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2017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2017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2017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90669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aseline="-25000">
                                    <a:effectLst/>
                                    <a:latin typeface="Cambria Math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Frequency, </a:t>
                          </a:r>
                          <a14:m>
                            <m:oMath xmlns:m="http://schemas.openxmlformats.org/officeDocument/2006/math">
                              <m:r>
                                <a:rPr lang="en-GB" sz="2000">
                                  <a:effectLst/>
                                  <a:latin typeface="Cambria Math"/>
                                </a:rPr>
                                <m:t>𝑓</m:t>
                              </m:r>
                            </m:oMath>
                          </a14:m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Relative Frequency,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>
                                      <a:effectLst/>
                                      <a:latin typeface="Cambria Math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GB" sz="2000">
                                      <a:effectLst/>
                                      <a:latin typeface="Cambria Math"/>
                                    </a:rPr>
                                    <m:t>20</m:t>
                                  </m:r>
                                </m:den>
                              </m:f>
                            </m:oMath>
                          </a14:m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Binomial Probability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Poisson Probability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2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3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4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5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6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7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8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9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……….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Total = 20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0732838"/>
                  </p:ext>
                </p:extLst>
              </p:nvPr>
            </p:nvGraphicFramePr>
            <p:xfrm>
              <a:off x="320841" y="1155032"/>
              <a:ext cx="11598443" cy="539014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318965"/>
                    <a:gridCol w="2318965"/>
                    <a:gridCol w="2320171"/>
                    <a:gridCol w="2320171"/>
                    <a:gridCol w="2320171"/>
                  </a:tblGrid>
                  <a:tr h="9066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63" t="-5369" r="-400789" b="-5093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0000" t="-5369" r="-299738" b="-5093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00526" t="-5369" r="-200526" b="-5093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Binomial Probability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Poisson Probability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2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3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4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5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6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7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8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9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……….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Total = 20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5300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Poisson approximation to the binomial distribution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To use </a:t>
                </a:r>
                <a:r>
                  <a:rPr lang="en-GB" dirty="0"/>
                  <a:t>the Poisson distribution as an approximation to the binomial </a:t>
                </a:r>
                <a:r>
                  <a:rPr lang="en-GB" dirty="0" smtClean="0"/>
                  <a:t>distribution we </a:t>
                </a:r>
                <a:r>
                  <a:rPr lang="en-GB" dirty="0"/>
                  <a:t>require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𝒏</m:t>
                    </m:r>
                  </m:oMath>
                </a14:m>
                <a:r>
                  <a:rPr lang="en-GB" b="1" dirty="0"/>
                  <a:t> to be large </a:t>
                </a:r>
                <a:r>
                  <a:rPr lang="en-GB" dirty="0"/>
                  <a:t>and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𝒑</m:t>
                    </m:r>
                    <m:r>
                      <a:rPr lang="en-GB" b="1" i="1">
                        <a:latin typeface="Cambria Math"/>
                      </a:rPr>
                      <m:t> </m:t>
                    </m:r>
                  </m:oMath>
                </a14:m>
                <a:r>
                  <a:rPr lang="en-GB" b="1" dirty="0"/>
                  <a:t>to be small</a:t>
                </a:r>
                <a:r>
                  <a:rPr lang="en-GB" dirty="0"/>
                  <a:t>, approximately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𝑛</m:t>
                    </m:r>
                    <m:r>
                      <a:rPr lang="en-GB" i="1">
                        <a:latin typeface="Cambria Math"/>
                      </a:rPr>
                      <m:t>&gt;50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𝑛𝑝</m:t>
                    </m:r>
                    <m:r>
                      <a:rPr lang="en-GB" i="1">
                        <a:latin typeface="Cambria Math"/>
                      </a:rPr>
                      <m:t>&lt;5</m:t>
                    </m:r>
                  </m:oMath>
                </a14:m>
                <a:r>
                  <a:rPr lang="en-GB" dirty="0"/>
                  <a:t>. </a:t>
                </a: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We </a:t>
                </a:r>
                <a:r>
                  <a:rPr lang="en-GB" dirty="0"/>
                  <a:t>use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𝑋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𝑃𝑜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𝑛𝑝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4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It is known that 1% of seeds of a particular plant do not germinate. The random variable denotes the number of seeds that do not germinate in a random sample of 500 seeds.</a:t>
                </a:r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State the distribution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𝑋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State, with a reason, a suitable approximate distribution.</a:t>
                </a:r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Use the approximation to find the probability that the sample with contain at least three seeds that do not germinate. </a:t>
                </a:r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46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It is known that 1% of seeds of a particular plant do not germinate. The random variable denotes the number of seeds that do not germinate in a random sample of 450 seeds.</a:t>
                </a:r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State the distribution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𝑋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b="0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𝑋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(450, 0.01)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b) State, with a reason, a suitable approximate distribution.</a:t>
                </a:r>
              </a:p>
              <a:p>
                <a:pPr marL="0" indent="0">
                  <a:buNone/>
                </a:pPr>
                <a:r>
                  <a:rPr lang="en-GB" dirty="0" smtClean="0"/>
                  <a:t>As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dirty="0" smtClean="0"/>
                  <a:t> is large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GB" dirty="0" smtClean="0"/>
                  <a:t> is small,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𝑛𝑝</m:t>
                        </m:r>
                        <m:r>
                          <a:rPr lang="en-GB" b="0" i="1" smtClean="0">
                            <a:latin typeface="Cambria Math"/>
                          </a:rPr>
                          <m:t>=4.5&lt;5</m:t>
                        </m:r>
                      </m:e>
                    </m:d>
                  </m:oMath>
                </a14:m>
                <a:r>
                  <a:rPr lang="en-GB" dirty="0" smtClean="0"/>
                  <a:t> we can use a Poisson approximation.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𝑋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𝑃𝑜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(4.5)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660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It is known that 1% of seeds of a particular plant do not germinate. The random variable denotes the number of seeds that do not germinate in a random sample of 500 seeds.</a:t>
                </a:r>
              </a:p>
              <a:p>
                <a:pPr marL="514350" indent="-514350">
                  <a:buAutoNum type="alphaLcParenR" startAt="3"/>
                </a:pPr>
                <a:r>
                  <a:rPr lang="en-GB" dirty="0" smtClean="0"/>
                  <a:t>Use the approximation to find the probability that the sample with 	contain at least three seeds that do not germinate.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≥3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=1−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−4.5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4.5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0!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4.5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1!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4.5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2!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=0.826(3</m:t>
                      </m:r>
                      <m:r>
                        <a:rPr lang="en-GB" b="0" i="1" smtClean="0">
                          <a:latin typeface="Cambria Math"/>
                        </a:rPr>
                        <m:t>𝑠𝑓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92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</TotalTime>
  <Words>350</Words>
  <Application>Microsoft Office PowerPoint</Application>
  <PresentationFormat>Widescreen</PresentationFormat>
  <Paragraphs>110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Times New Roman</vt:lpstr>
      <vt:lpstr>Office Theme</vt:lpstr>
      <vt:lpstr>Lesson slides Topic: 6.1 The Poisson Distribution Lesson 3: The Poisson distribution as an approximation to the binomial distribution</vt:lpstr>
      <vt:lpstr>Starter</vt:lpstr>
      <vt:lpstr>Dice investigation</vt:lpstr>
      <vt:lpstr>Dice investigation</vt:lpstr>
      <vt:lpstr>Poisson approximation to the binomial distribution</vt:lpstr>
      <vt:lpstr>Example</vt:lpstr>
      <vt:lpstr>Example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David Harrison</cp:lastModifiedBy>
  <cp:revision>79</cp:revision>
  <cp:lastPrinted>2018-01-14T21:28:16Z</cp:lastPrinted>
  <dcterms:created xsi:type="dcterms:W3CDTF">2018-01-14T21:11:47Z</dcterms:created>
  <dcterms:modified xsi:type="dcterms:W3CDTF">2019-02-14T11:42:39Z</dcterms:modified>
</cp:coreProperties>
</file>