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6" r:id="rId2"/>
    <p:sldId id="298" r:id="rId3"/>
    <p:sldId id="299" r:id="rId4"/>
    <p:sldId id="300" r:id="rId5"/>
    <p:sldId id="303" r:id="rId6"/>
    <p:sldId id="301" r:id="rId7"/>
    <p:sldId id="305" r:id="rId8"/>
    <p:sldId id="304" r:id="rId9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951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62" autoAdjust="0"/>
    <p:restoredTop sz="74368" autoAdjust="0"/>
  </p:normalViewPr>
  <p:slideViewPr>
    <p:cSldViewPr snapToGrid="0">
      <p:cViewPr varScale="1">
        <p:scale>
          <a:sx n="86" d="100"/>
          <a:sy n="86" d="100"/>
        </p:scale>
        <p:origin x="1002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DA5C-4951-490A-806D-C6E233A1CCC4}" type="datetimeFigureOut">
              <a:rPr lang="en-GB" smtClean="0"/>
              <a:t>14/02/2019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91581-0ADF-470F-AAC7-05EDE80DB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3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277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Prompts &amp; key questions for this slide:</a:t>
            </a:r>
          </a:p>
          <a:p>
            <a:r>
              <a:rPr lang="en-GB" dirty="0" smtClean="0"/>
              <a:t>This starter activity should revise finding</a:t>
            </a:r>
            <a:r>
              <a:rPr lang="en-GB" baseline="0" dirty="0" smtClean="0"/>
              <a:t> probabilities using the Poisson distribution (last lesson) and binomial distribution (paper 5). Once they have calculated all the probabilities ask them to compare the two columns and spot any patterns – hopefully they will realise the probabilities will be similar when n is large and p is small and try their own distributions to test this.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89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activity is so that learners can see an</a:t>
            </a:r>
            <a:r>
              <a:rPr lang="en-GB" baseline="0" dirty="0" smtClean="0"/>
              <a:t> example of when the Poisson distribution is a good approximation for the binomial distribution. n will be the size of the class.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381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674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Learners</a:t>
            </a:r>
            <a:r>
              <a:rPr lang="en-GB" baseline="0" dirty="0" smtClean="0"/>
              <a:t> must know these requirements for the approximation.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104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Learners</a:t>
                </a:r>
                <a:r>
                  <a:rPr lang="en-GB" baseline="0" dirty="0" smtClean="0"/>
                  <a:t> need to be able to identify the original binomial distribution and the approximate Poisson distribution using </a:t>
                </a:r>
                <a14:m>
                  <m:oMath xmlns:m="http://schemas.openxmlformats.org/officeDocument/2006/math">
                    <m:r>
                      <a:rPr lang="en-GB" b="0" i="1" baseline="0" smtClean="0">
                        <a:latin typeface="Cambria Math"/>
                      </a:rPr>
                      <m:t>𝜆</m:t>
                    </m:r>
                    <m:r>
                      <a:rPr lang="en-GB" b="0" i="1" baseline="0" smtClean="0">
                        <a:latin typeface="Cambria Math"/>
                      </a:rPr>
                      <m:t>=</m:t>
                    </m:r>
                    <m:r>
                      <a:rPr lang="en-GB" b="0" i="1" baseline="0" smtClean="0">
                        <a:latin typeface="Cambria Math"/>
                      </a:rPr>
                      <m:t>𝑛𝑝</m:t>
                    </m:r>
                  </m:oMath>
                </a14:m>
                <a:r>
                  <a:rPr lang="en-GB" dirty="0" smtClean="0"/>
                  <a:t> when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/>
                      </a:rPr>
                      <m:t>𝒏</m:t>
                    </m:r>
                  </m:oMath>
                </a14:m>
                <a:r>
                  <a:rPr lang="en-GB" b="1" dirty="0"/>
                  <a:t> to be large </a:t>
                </a:r>
                <a:r>
                  <a:rPr lang="en-GB" dirty="0"/>
                  <a:t>and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/>
                      </a:rPr>
                      <m:t>𝒑</m:t>
                    </m:r>
                    <m:r>
                      <a:rPr lang="en-GB" b="1" i="1">
                        <a:latin typeface="Cambria Math"/>
                      </a:rPr>
                      <m:t> </m:t>
                    </m:r>
                  </m:oMath>
                </a14:m>
                <a:r>
                  <a:rPr lang="en-GB" b="1" dirty="0"/>
                  <a:t>to be small</a:t>
                </a:r>
                <a:r>
                  <a:rPr lang="en-GB" dirty="0" smtClean="0"/>
                  <a:t>. </a:t>
                </a:r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Learners</a:t>
                </a:r>
                <a:r>
                  <a:rPr lang="en-GB" baseline="0" dirty="0" smtClean="0"/>
                  <a:t> need to be able to identify the original binomial distribution and the approximate Poisson distribution using </a:t>
                </a:r>
                <a:r>
                  <a:rPr lang="en-GB" b="0" i="0" baseline="0" smtClean="0">
                    <a:latin typeface="Cambria Math"/>
                  </a:rPr>
                  <a:t>𝜆=𝑛𝑝</a:t>
                </a:r>
                <a:r>
                  <a:rPr lang="en-GB" dirty="0" smtClean="0"/>
                  <a:t> when </a:t>
                </a:r>
                <a:r>
                  <a:rPr lang="en-GB" b="1" i="0" smtClean="0">
                    <a:latin typeface="Cambria Math"/>
                  </a:rPr>
                  <a:t>𝒏</a:t>
                </a:r>
                <a:r>
                  <a:rPr lang="en-GB" b="1" dirty="0"/>
                  <a:t> to be large </a:t>
                </a:r>
                <a:r>
                  <a:rPr lang="en-GB" dirty="0"/>
                  <a:t>and </a:t>
                </a:r>
                <a:r>
                  <a:rPr lang="en-GB" b="1" i="0">
                    <a:latin typeface="Cambria Math"/>
                  </a:rPr>
                  <a:t>𝒑 </a:t>
                </a:r>
                <a:r>
                  <a:rPr lang="en-GB" b="1" dirty="0"/>
                  <a:t>to be small</a:t>
                </a:r>
                <a:r>
                  <a:rPr lang="en-GB" dirty="0" smtClean="0"/>
                  <a:t>. 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683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398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004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9" y="451912"/>
            <a:ext cx="4046220" cy="650471"/>
          </a:xfrm>
          <a:prstGeom prst="rect">
            <a:avLst/>
          </a:prstGeom>
        </p:spPr>
      </p:pic>
      <p:pic>
        <p:nvPicPr>
          <p:cNvPr id="13" name="Picture 12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11" y="6168533"/>
            <a:ext cx="1292225" cy="4495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36964" y="3117570"/>
            <a:ext cx="3913001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30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E21951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endParaRPr lang="en-GB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1C3206-257D-4762-B461-A249DF0C7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173140"/>
            <a:ext cx="11524932" cy="55372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31788" y="1270000"/>
            <a:ext cx="11525250" cy="532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9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87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1053296" y="1733703"/>
            <a:ext cx="10803424" cy="1958619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r>
              <a:rPr lang="en-GB" sz="2800" b="1" dirty="0" smtClean="0"/>
              <a:t>Teacher tutorial</a:t>
            </a:r>
            <a:br>
              <a:rPr lang="en-GB" sz="2800" b="1" dirty="0" smtClean="0"/>
            </a:br>
            <a:r>
              <a:rPr lang="en-GB" sz="2600" dirty="0" smtClean="0"/>
              <a:t>Topic: </a:t>
            </a:r>
            <a:r>
              <a:rPr lang="en-GB" sz="2600" dirty="0" smtClean="0"/>
              <a:t>6.1 The </a:t>
            </a:r>
            <a:r>
              <a:rPr lang="en-GB" sz="2600" dirty="0" smtClean="0"/>
              <a:t>Poisson Distribution</a:t>
            </a:r>
            <a:br>
              <a:rPr lang="en-GB" sz="2600" dirty="0" smtClean="0"/>
            </a:br>
            <a:r>
              <a:rPr lang="en-GB" sz="2600" dirty="0" smtClean="0"/>
              <a:t>Lesson </a:t>
            </a:r>
            <a:r>
              <a:rPr lang="en-GB" sz="2600" dirty="0" smtClean="0"/>
              <a:t>3</a:t>
            </a:r>
            <a:r>
              <a:rPr lang="en-GB" sz="2600" dirty="0" smtClean="0"/>
              <a:t>: The Poisson distribution as an approximation to the binomial distribution</a:t>
            </a:r>
            <a:endParaRPr lang="en-GB" sz="2600" dirty="0"/>
          </a:p>
        </p:txBody>
      </p:sp>
      <p:sp>
        <p:nvSpPr>
          <p:cNvPr id="9" name="Title 7"/>
          <p:cNvSpPr txBox="1">
            <a:spLocks/>
          </p:cNvSpPr>
          <p:nvPr/>
        </p:nvSpPr>
        <p:spPr>
          <a:xfrm>
            <a:off x="1053296" y="6261336"/>
            <a:ext cx="1005068" cy="2667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400" b="1" dirty="0" smtClean="0"/>
              <a:t>Version </a:t>
            </a:r>
            <a:r>
              <a:rPr lang="en-GB" sz="1400" b="1" dirty="0" smtClean="0"/>
              <a:t>1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418380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Starter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Calculate the probabilities on Worksheet 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779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Dice investigation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Each member of the class needs a pair of die to roll. A success will be to roll two sixes, the total number of successes in the class should be recorded each time and the experiment repeated 20 times.</a:t>
                </a:r>
              </a:p>
              <a:p>
                <a:endParaRPr lang="en-GB" dirty="0"/>
              </a:p>
              <a:p>
                <a:r>
                  <a:rPr lang="en-GB" dirty="0"/>
                  <a:t>Then calculate the relative frequencies, the exact binomial probabilities using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𝑋</m:t>
                    </m:r>
                    <m:r>
                      <a:rPr lang="en-GB" i="1">
                        <a:latin typeface="Cambria Math"/>
                      </a:rPr>
                      <m:t>~</m:t>
                    </m:r>
                    <m:r>
                      <a:rPr lang="en-GB" i="1">
                        <a:latin typeface="Cambria Math"/>
                      </a:rPr>
                      <m:t>𝐵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/>
                          </a:rPr>
                          <m:t>𝑛</m:t>
                        </m:r>
                        <m:r>
                          <a:rPr lang="en-GB" i="1">
                            <a:latin typeface="Cambria Math"/>
                          </a:rPr>
                          <m:t>,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GB" i="1">
                                <a:latin typeface="Cambria Math"/>
                              </a:rPr>
                              <m:t>36</m:t>
                            </m:r>
                          </m:den>
                        </m:f>
                      </m:e>
                    </m:d>
                  </m:oMath>
                </a14:m>
                <a:r>
                  <a:rPr lang="en-GB" dirty="0"/>
                  <a:t> and the approximate Poisson probabilities using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𝑋</m:t>
                    </m:r>
                    <m:r>
                      <a:rPr lang="en-GB" i="1">
                        <a:latin typeface="Cambria Math"/>
                      </a:rPr>
                      <m:t>~</m:t>
                    </m:r>
                    <m:r>
                      <a:rPr lang="en-GB" i="1">
                        <a:latin typeface="Cambria Math"/>
                      </a:rPr>
                      <m:t>𝑃𝑜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GB" i="1">
                                <a:latin typeface="Cambria Math"/>
                              </a:rPr>
                              <m:t>36</m:t>
                            </m:r>
                          </m:den>
                        </m:f>
                        <m:r>
                          <a:rPr lang="en-GB" i="1">
                            <a:latin typeface="Cambria Math"/>
                          </a:rPr>
                          <m:t>×</m:t>
                        </m:r>
                        <m:r>
                          <a:rPr lang="en-GB" i="1">
                            <a:latin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dirty="0"/>
                  <a:t>. 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 rotWithShape="1">
                <a:blip r:embed="rId3"/>
                <a:stretch>
                  <a:fillRect l="-899" t="-1945" r="-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465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Dice investigation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0732838"/>
                  </p:ext>
                </p:extLst>
              </p:nvPr>
            </p:nvGraphicFramePr>
            <p:xfrm>
              <a:off x="320841" y="1155032"/>
              <a:ext cx="11598443" cy="5463452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231896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31896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2017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2017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320171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906692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aseline="-25000">
                                    <a:effectLst/>
                                    <a:latin typeface="Cambria Math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Frequency, </a:t>
                          </a:r>
                          <a14:m>
                            <m:oMath xmlns:m="http://schemas.openxmlformats.org/officeDocument/2006/math">
                              <m:r>
                                <a:rPr lang="en-GB" sz="2000">
                                  <a:effectLst/>
                                  <a:latin typeface="Cambria Math"/>
                                </a:rPr>
                                <m:t>𝑓</m:t>
                              </m:r>
                            </m:oMath>
                          </a14:m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Relative Frequency,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>
                                      <a:effectLst/>
                                      <a:latin typeface="Cambria Math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GB" sz="2000">
                                      <a:effectLst/>
                                      <a:latin typeface="Cambria Math"/>
                                    </a:rPr>
                                    <m:t>20</m:t>
                                  </m:r>
                                </m:den>
                              </m:f>
                            </m:oMath>
                          </a14:m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Binomial Probability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Poisson Probability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0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1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2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3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4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5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6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7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8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9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10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……….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Total = 20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0732838"/>
                  </p:ext>
                </p:extLst>
              </p:nvPr>
            </p:nvGraphicFramePr>
            <p:xfrm>
              <a:off x="320841" y="1155032"/>
              <a:ext cx="11598443" cy="5390145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2318965"/>
                    <a:gridCol w="2318965"/>
                    <a:gridCol w="2320171"/>
                    <a:gridCol w="2320171"/>
                    <a:gridCol w="2320171"/>
                  </a:tblGrid>
                  <a:tr h="9066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263" t="-5369" r="-400789" b="-5093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100000" t="-5369" r="-299738" b="-5093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200526" t="-5369" r="-200526" b="-5093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Binomial Probability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Poisson Probability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0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1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2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3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4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5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6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7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8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9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10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……….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4488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Total = 20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</a:rPr>
                            <a:t> </a:t>
                          </a:r>
                          <a:endParaRPr lang="en-GB" sz="160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</a:rPr>
                            <a:t> </a:t>
                          </a:r>
                          <a:endParaRPr lang="en-GB" sz="1600" dirty="0">
                            <a:effectLst/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5300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Poisson approximation to the binomial distribution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To use </a:t>
                </a:r>
                <a:r>
                  <a:rPr lang="en-GB" dirty="0"/>
                  <a:t>the Poisson distribution as an approximation to the binomial </a:t>
                </a:r>
                <a:r>
                  <a:rPr lang="en-GB" dirty="0" smtClean="0"/>
                  <a:t>distribution we </a:t>
                </a:r>
                <a:r>
                  <a:rPr lang="en-GB" dirty="0"/>
                  <a:t>require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/>
                      </a:rPr>
                      <m:t>𝒏</m:t>
                    </m:r>
                  </m:oMath>
                </a14:m>
                <a:r>
                  <a:rPr lang="en-GB" b="1" dirty="0"/>
                  <a:t> to be large </a:t>
                </a:r>
                <a:r>
                  <a:rPr lang="en-GB" dirty="0"/>
                  <a:t>and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/>
                      </a:rPr>
                      <m:t>𝒑</m:t>
                    </m:r>
                    <m:r>
                      <a:rPr lang="en-GB" b="1" i="1">
                        <a:latin typeface="Cambria Math"/>
                      </a:rPr>
                      <m:t> </m:t>
                    </m:r>
                  </m:oMath>
                </a14:m>
                <a:r>
                  <a:rPr lang="en-GB" b="1" dirty="0"/>
                  <a:t>to be small</a:t>
                </a:r>
                <a:r>
                  <a:rPr lang="en-GB" dirty="0"/>
                  <a:t>, approximately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𝑛</m:t>
                    </m:r>
                    <m:r>
                      <a:rPr lang="en-GB" i="1">
                        <a:latin typeface="Cambria Math"/>
                      </a:rPr>
                      <m:t>&gt;50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𝑛𝑝</m:t>
                    </m:r>
                    <m:r>
                      <a:rPr lang="en-GB" i="1">
                        <a:latin typeface="Cambria Math"/>
                      </a:rPr>
                      <m:t>&lt;5</m:t>
                    </m:r>
                  </m:oMath>
                </a14:m>
                <a:r>
                  <a:rPr lang="en-GB" dirty="0"/>
                  <a:t>. </a:t>
                </a: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 smtClean="0"/>
                  <a:t>We </a:t>
                </a:r>
                <a:r>
                  <a:rPr lang="en-GB" dirty="0"/>
                  <a:t>use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𝑋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𝑃𝑜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𝑛𝑝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 rotWithShape="1">
                <a:blip r:embed="rId3"/>
                <a:stretch>
                  <a:fillRect l="-1058" t="-19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74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It is known that 1% of seeds of a particular plant do not germinate. The random variable denotes the number of seeds that do not germinate in a random sample of 500 seeds.</a:t>
                </a:r>
              </a:p>
              <a:p>
                <a:pPr marL="514350" indent="-514350">
                  <a:buAutoNum type="alphaLcParenR"/>
                </a:pPr>
                <a:r>
                  <a:rPr lang="en-GB" dirty="0" smtClean="0"/>
                  <a:t>State the distribution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𝑋</m:t>
                    </m:r>
                    <m:r>
                      <a:rPr lang="en-GB" b="0" i="1" smtClean="0">
                        <a:latin typeface="Cambria Math"/>
                      </a:rPr>
                      <m:t>.</m:t>
                    </m:r>
                  </m:oMath>
                </a14:m>
                <a:endParaRPr lang="en-GB" b="0" dirty="0" smtClean="0"/>
              </a:p>
              <a:p>
                <a:pPr marL="514350" indent="-514350">
                  <a:buAutoNum type="alphaLcParenR"/>
                </a:pPr>
                <a:r>
                  <a:rPr lang="en-GB" dirty="0" smtClean="0"/>
                  <a:t>State, with a reason, a suitable approximate distribution.</a:t>
                </a:r>
              </a:p>
              <a:p>
                <a:pPr marL="514350" indent="-514350">
                  <a:buAutoNum type="alphaLcParenR"/>
                </a:pPr>
                <a:r>
                  <a:rPr lang="en-GB" dirty="0" smtClean="0"/>
                  <a:t>Use the approximation to find the probability that the sample with contain at least three seeds that do not germinate. </a:t>
                </a:r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 rotWithShape="1">
                <a:blip r:embed="rId3"/>
                <a:stretch>
                  <a:fillRect l="-1058" t="-1945" r="-1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461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It is known that 1% of seeds of a particular plant do not germinate. The random variable denotes the number of seeds that do not germinate in a random sample of 450 seeds.</a:t>
                </a:r>
              </a:p>
              <a:p>
                <a:pPr marL="514350" indent="-514350">
                  <a:buAutoNum type="alphaLcParenR"/>
                </a:pPr>
                <a:r>
                  <a:rPr lang="en-GB" dirty="0" smtClean="0"/>
                  <a:t>State the distribution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𝑋</m:t>
                    </m:r>
                    <m:r>
                      <a:rPr lang="en-GB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b="0" dirty="0" smtClean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𝑋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(450, 0.01)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dirty="0" smtClean="0"/>
                  <a:t>b) State, with a reason, a suitable approximate distribution.</a:t>
                </a:r>
              </a:p>
              <a:p>
                <a:pPr marL="0" indent="0">
                  <a:buNone/>
                </a:pPr>
                <a:r>
                  <a:rPr lang="en-GB" dirty="0" smtClean="0"/>
                  <a:t>As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dirty="0" smtClean="0"/>
                  <a:t> is large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GB" dirty="0" smtClean="0"/>
                  <a:t> is small,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𝑛𝑝</m:t>
                        </m:r>
                        <m:r>
                          <a:rPr lang="en-GB" b="0" i="1" smtClean="0">
                            <a:latin typeface="Cambria Math"/>
                          </a:rPr>
                          <m:t>=4.5&lt;5</m:t>
                        </m:r>
                      </m:e>
                    </m:d>
                  </m:oMath>
                </a14:m>
                <a:r>
                  <a:rPr lang="en-GB" dirty="0" smtClean="0"/>
                  <a:t> we can use a Poisson approximation.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𝑋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𝑃𝑜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(4.5)</m:t>
                      </m:r>
                    </m:oMath>
                  </m:oMathPara>
                </a14:m>
                <a:endParaRPr lang="en-GB" dirty="0" smtClean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 rotWithShape="1">
                <a:blip r:embed="rId3"/>
                <a:stretch>
                  <a:fillRect l="-1058" t="-1945" r="-1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660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/>
                  <a:t>It is known that 1% of seeds of a particular plant do not germinate. The random variable denotes the number of seeds that do not germinate in a random sample of 500 seeds.</a:t>
                </a:r>
              </a:p>
              <a:p>
                <a:pPr marL="514350" indent="-514350">
                  <a:buAutoNum type="alphaLcParenR" startAt="3"/>
                </a:pPr>
                <a:r>
                  <a:rPr lang="en-GB" dirty="0" smtClean="0"/>
                  <a:t>Use the approximation to find the probability that the sample with 	contain at least three seeds that do not germinate.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≥3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=1−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−4.5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4.5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0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b="0" i="1" smtClean="0">
                                  <a:latin typeface="Cambria Math"/>
                                </a:rPr>
                                <m:t>0!</m:t>
                              </m:r>
                            </m:den>
                          </m:f>
                          <m:r>
                            <a:rPr lang="en-GB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4.5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1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b="0" i="1" smtClean="0">
                                  <a:latin typeface="Cambria Math"/>
                                </a:rPr>
                                <m:t>1!</m:t>
                              </m:r>
                            </m:den>
                          </m:f>
                          <m:r>
                            <a:rPr lang="en-GB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4.5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b="0" i="1" smtClean="0">
                                  <a:latin typeface="Cambria Math"/>
                                </a:rPr>
                                <m:t>2!</m:t>
                              </m:r>
                            </m:den>
                          </m:f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=0.826(3</m:t>
                      </m:r>
                      <m:r>
                        <a:rPr lang="en-GB" b="0" i="1" smtClean="0">
                          <a:latin typeface="Cambria Math"/>
                        </a:rPr>
                        <m:t>𝑠𝑓</m:t>
                      </m:r>
                      <m:r>
                        <a:rPr lang="en-GB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 rotWithShape="1">
                <a:blip r:embed="rId3"/>
                <a:stretch>
                  <a:fillRect l="-1058" t="-1945" r="-1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892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995</TotalTime>
  <Words>497</Words>
  <Application>Microsoft Office PowerPoint</Application>
  <PresentationFormat>Widescreen</PresentationFormat>
  <Paragraphs>112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 Math</vt:lpstr>
      <vt:lpstr>Times New Roman</vt:lpstr>
      <vt:lpstr>Office Theme</vt:lpstr>
      <vt:lpstr>Teacher tutorial Topic: 6.1 The Poisson Distribution Lesson 3: The Poisson distribution as an approximation to the binomial distribution</vt:lpstr>
      <vt:lpstr>Starter</vt:lpstr>
      <vt:lpstr>Dice investigation</vt:lpstr>
      <vt:lpstr>Dice investigation</vt:lpstr>
      <vt:lpstr>Poisson approximation to the binomial distribution</vt:lpstr>
      <vt:lpstr>Example</vt:lpstr>
      <vt:lpstr>Example</vt:lpstr>
      <vt:lpstr>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went wrong?</dc:title>
  <dc:creator>Lois Lindemann</dc:creator>
  <cp:lastModifiedBy>David Harrison</cp:lastModifiedBy>
  <cp:revision>76</cp:revision>
  <cp:lastPrinted>2018-01-14T21:28:16Z</cp:lastPrinted>
  <dcterms:created xsi:type="dcterms:W3CDTF">2018-01-14T21:11:47Z</dcterms:created>
  <dcterms:modified xsi:type="dcterms:W3CDTF">2019-02-14T13:05:53Z</dcterms:modified>
</cp:coreProperties>
</file>