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6" r:id="rId2"/>
    <p:sldId id="299" r:id="rId3"/>
    <p:sldId id="300" r:id="rId4"/>
    <p:sldId id="301" r:id="rId5"/>
    <p:sldId id="302" r:id="rId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83" autoAdjust="0"/>
    <p:restoredTop sz="81034" autoAdjust="0"/>
  </p:normalViewPr>
  <p:slideViewPr>
    <p:cSldViewPr snapToGrid="0">
      <p:cViewPr varScale="1">
        <p:scale>
          <a:sx n="91" d="100"/>
          <a:sy n="91" d="100"/>
        </p:scale>
        <p:origin x="1626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29/01/2019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b="0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Use the factors to set up two linear equations</a:t>
                </a:r>
                <a:r>
                  <a:rPr lang="en-GB" b="1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When solving cot </a:t>
                </a:r>
                <a:r>
                  <a:rPr lang="el-GR" b="1" i="1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θ</a:t>
                </a:r>
                <a:r>
                  <a:rPr lang="en-GB" b="1" i="1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b="1" i="0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0 ensure both solutions for </a:t>
                </a:r>
                <a:r>
                  <a:rPr lang="en-GB" sz="1200" b="0" i="0" smtClean="0">
                    <a:latin typeface="Cambria Math"/>
                    <a:ea typeface="Times New Roman"/>
                    <a:cs typeface="Times New Roman"/>
                  </a:rPr>
                  <a:t>0</a:t>
                </a:r>
                <a:r>
                  <a:rPr lang="en-GB" sz="1200" i="0">
                    <a:latin typeface="Cambria Math"/>
                    <a:ea typeface="Cambria Math"/>
                    <a:cs typeface="Times New Roman"/>
                  </a:rPr>
                  <a:t>°</a:t>
                </a:r>
                <a:r>
                  <a:rPr lang="en-GB" sz="1200" b="0" i="0" smtClean="0">
                    <a:latin typeface="Cambria Math"/>
                    <a:ea typeface="Cambria Math"/>
                    <a:cs typeface="Times New Roman"/>
                  </a:rPr>
                  <a:t>≤𝜃&lt;360°</a:t>
                </a:r>
                <a:r>
                  <a:rPr lang="en-GB" sz="1200" b="0" i="0" smtClean="0">
                    <a:latin typeface="Cambria Math"/>
                    <a:ea typeface="Cambria Math"/>
                    <a:cs typeface="Times New Roman"/>
                  </a:rPr>
                  <a:t> </a:t>
                </a:r>
                <a:r>
                  <a:rPr lang="en-GB" b="1" dirty="0" smtClean="0"/>
                  <a:t>are found.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 smtClean="0"/>
                  <a:t>You may wish to practice using the CAST diagram or graphs to ensure all solutions within the required interval</a:t>
                </a:r>
                <a:r>
                  <a:rPr lang="en-GB" b="1" baseline="0" dirty="0" smtClean="0"/>
                  <a:t> are found.</a:t>
                </a:r>
                <a:endParaRPr lang="en-GB" b="1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Lesson slides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600" dirty="0" smtClean="0"/>
              <a:t>Topic: 2.3 Trigonometry</a:t>
            </a:r>
            <a:br>
              <a:rPr lang="en-GB" sz="2600" dirty="0" smtClean="0"/>
            </a:br>
            <a:r>
              <a:rPr lang="en-GB" sz="2600" dirty="0" smtClean="0"/>
              <a:t>Lesson </a:t>
            </a:r>
            <a:r>
              <a:rPr lang="en-GB" sz="2600" dirty="0"/>
              <a:t>1</a:t>
            </a:r>
            <a:r>
              <a:rPr lang="en-GB" sz="2600" dirty="0" smtClean="0"/>
              <a:t>: Solving Trigonometric Equations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 smtClean="0"/>
              <a:t>Version 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47483" y="1712183"/>
                <a:ext cx="9897035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 smtClean="0">
                    <a:latin typeface="Arial"/>
                    <a:ea typeface="Times New Roman"/>
                    <a:cs typeface="Times New Roman"/>
                  </a:rPr>
                  <a:t>Solve </a:t>
                </a:r>
              </a:p>
              <a:p>
                <a:pPr algn="ctr"/>
                <a:endParaRPr lang="en-GB" sz="2800" dirty="0" smtClean="0">
                  <a:latin typeface="Arial"/>
                  <a:ea typeface="Times New Roman"/>
                  <a:cs typeface="Times New Roman"/>
                </a:endParaRP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b="0" i="0" smtClean="0">
                            <a:latin typeface="Cambria Math"/>
                            <a:ea typeface="Times New Roman"/>
                            <a:cs typeface="Times New Roman"/>
                          </a:rPr>
                          <m:t>cot</m:t>
                        </m:r>
                      </m:fName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func>
                          <m:func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800" b="0" i="0" smtClean="0">
                                <a:latin typeface="Cambria Math"/>
                                <a:ea typeface="Cambria Math"/>
                                <a:cs typeface="Times New Roman"/>
                              </a:rPr>
                              <m:t>cosec</m:t>
                            </m:r>
                          </m:fName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  <a:cs typeface="Times New Roman"/>
                              </a:rPr>
                              <m:t>𝜃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  <a:cs typeface="Times New Roman"/>
                              </a:rPr>
                              <m:t>=−4</m:t>
                            </m:r>
                            <m:func>
                              <m:funcPr>
                                <m:ctrlPr>
                                  <a:rPr lang="en-GB" sz="2800" b="0" i="1" smtClean="0">
                                    <a:latin typeface="Cambria Math" panose="02040503050406030204" pitchFamily="18" charset="0"/>
                                    <a:ea typeface="Cambria Math"/>
                                    <a:cs typeface="Times New Roman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cot</m:t>
                                </m:r>
                              </m:fName>
                              <m:e>
                                <m:r>
                                  <a:rPr lang="en-GB" sz="2800" b="0" i="1" smtClean="0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𝜃</m:t>
                                </m:r>
                              </m:e>
                            </m:func>
                          </m:e>
                        </m:func>
                      </m:e>
                    </m:func>
                  </m:oMath>
                </a14:m>
                <a:r>
                  <a:rPr lang="en-GB" sz="2800" dirty="0" smtClean="0">
                    <a:latin typeface="Arial"/>
                    <a:ea typeface="Times New Roman"/>
                    <a:cs typeface="Times New Roman"/>
                  </a:rPr>
                  <a:t> </a:t>
                </a:r>
              </a:p>
              <a:p>
                <a:pPr algn="ctr"/>
                <a:endParaRPr lang="en-GB" sz="2800" dirty="0" smtClean="0">
                  <a:latin typeface="Arial"/>
                  <a:ea typeface="Times New Roman"/>
                  <a:cs typeface="Times New Roman"/>
                </a:endParaRPr>
              </a:p>
              <a:p>
                <a:pPr algn="ctr"/>
                <a:r>
                  <a:rPr lang="en-GB" sz="2800" dirty="0" smtClean="0">
                    <a:latin typeface="Arial"/>
                    <a:ea typeface="Times New Roman"/>
                    <a:cs typeface="Times New Roman"/>
                  </a:rPr>
                  <a:t>in the interval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  <a:ea typeface="Times New Roman"/>
                        <a:cs typeface="Times New Roman"/>
                      </a:rPr>
                      <m:t>0</m:t>
                    </m:r>
                    <m:r>
                      <a:rPr lang="en-GB" sz="2800" i="1">
                        <a:latin typeface="Cambria Math"/>
                        <a:ea typeface="Cambria Math"/>
                        <a:cs typeface="Times New Roman"/>
                      </a:rPr>
                      <m:t>°</m:t>
                    </m:r>
                    <m:r>
                      <a:rPr lang="en-GB" sz="2800" b="0" i="1" smtClean="0">
                        <a:latin typeface="Cambria Math"/>
                        <a:ea typeface="Cambria Math"/>
                        <a:cs typeface="Times New Roman"/>
                      </a:rPr>
                      <m:t>≤</m:t>
                    </m:r>
                    <m:r>
                      <a:rPr lang="en-GB" sz="2800" b="0" i="1" smtClean="0">
                        <a:latin typeface="Cambria Math"/>
                        <a:ea typeface="Cambria Math"/>
                        <a:cs typeface="Times New Roman"/>
                      </a:rPr>
                      <m:t>𝜃</m:t>
                    </m:r>
                    <m:r>
                      <a:rPr lang="en-GB" sz="2800" b="0" i="1" smtClean="0">
                        <a:latin typeface="Cambria Math"/>
                        <a:ea typeface="Cambria Math"/>
                        <a:cs typeface="Times New Roman"/>
                      </a:rPr>
                      <m:t>&lt;360°.</m:t>
                    </m:r>
                  </m:oMath>
                </a14:m>
                <a:endParaRPr lang="en-GB" sz="2800" b="0" dirty="0" smtClean="0">
                  <a:latin typeface="Arial"/>
                  <a:ea typeface="Cambria Math"/>
                  <a:cs typeface="Times New Roman"/>
                </a:endParaRPr>
              </a:p>
              <a:p>
                <a:pPr algn="ctr"/>
                <a:endParaRPr lang="en-GB" sz="2800" b="0" dirty="0" smtClean="0">
                  <a:latin typeface="Arial"/>
                  <a:ea typeface="Cambria Math"/>
                  <a:cs typeface="Times New Roman"/>
                </a:endParaRPr>
              </a:p>
              <a:p>
                <a:pPr algn="ctr"/>
                <a:r>
                  <a:rPr lang="en-GB" sz="2800" dirty="0">
                    <a:latin typeface="Arial"/>
                    <a:ea typeface="Times New Roman"/>
                    <a:cs typeface="Times New Roman"/>
                  </a:rPr>
                  <a:t>Give your answers to 1 decimal place.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483" y="1712183"/>
                <a:ext cx="9897035" cy="3108543"/>
              </a:xfrm>
              <a:prstGeom prst="rect">
                <a:avLst/>
              </a:prstGeom>
              <a:blipFill rotWithShape="1">
                <a:blip r:embed="rId3"/>
                <a:stretch>
                  <a:fillRect t="-1961" b="-45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5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1200" y="1270800"/>
                <a:ext cx="11654116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/>
                              <a:ea typeface="Times New Roman"/>
                              <a:cs typeface="Times New Roman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latin typeface="Cambria Math"/>
                              <a:ea typeface="Cambria Math"/>
                              <a:cs typeface="Times New Roman"/>
                            </a:rPr>
                            <m:t>𝜃</m:t>
                          </m:r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cosec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𝜃</m:t>
                              </m:r>
                              <m:r>
                                <a:rPr lang="en-GB" sz="2800" i="1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=−4</m:t>
                              </m:r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  <a:ea typeface="Cambria Math"/>
                                      <a:cs typeface="Times New Roman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cot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GB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Rearrange to make the equation equal to zero</a:t>
                </a:r>
              </a:p>
              <a:p>
                <a:endParaRPr lang="en-GB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/>
                            <a:ea typeface="Times New Roman"/>
                            <a:cs typeface="Times New Roman"/>
                          </a:rPr>
                          <m:t>cot</m:t>
                        </m:r>
                      </m:fName>
                      <m:e>
                        <m:r>
                          <a:rPr lang="en-GB" sz="2800" i="1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func>
                          <m:funcPr>
                            <m:ctrlPr>
                              <a:rPr lang="en-GB" sz="2800" i="1">
                                <a:latin typeface="Cambria Math" panose="02040503050406030204" pitchFamily="18" charset="0"/>
                                <a:ea typeface="Cambria Math"/>
                                <a:cs typeface="Times New Roman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800">
                                <a:latin typeface="Cambria Math"/>
                                <a:ea typeface="Cambria Math"/>
                                <a:cs typeface="Times New Roman"/>
                              </a:rPr>
                              <m:t>cosec</m:t>
                            </m:r>
                          </m:fName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  <a:cs typeface="Times New Roman"/>
                              </a:rPr>
                              <m:t>𝜃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  <a:cs typeface="Times New Roman"/>
                              </a:rPr>
                              <m:t>+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  <a:cs typeface="Times New Roman"/>
                              </a:rPr>
                              <m:t>4</m:t>
                            </m:r>
                            <m:func>
                              <m:func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  <a:ea typeface="Cambria Math"/>
                                    <a:cs typeface="Times New Roman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800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cot</m:t>
                                </m:r>
                              </m:fName>
                              <m:e>
                                <m:r>
                                  <a:rPr lang="en-GB" sz="2800" i="1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𝜃</m:t>
                                </m:r>
                              </m:e>
                            </m:func>
                          </m:e>
                        </m:func>
                      </m:e>
                    </m:func>
                  </m:oMath>
                </a14:m>
                <a:r>
                  <a:rPr lang="en-GB" sz="2800" dirty="0" smtClean="0"/>
                  <a:t>=0</a:t>
                </a:r>
              </a:p>
              <a:p>
                <a:endParaRPr lang="en-GB" sz="2800" dirty="0" smtClean="0"/>
              </a:p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Factorise</a:t>
                </a:r>
                <a:endParaRPr lang="en-GB" sz="2800" dirty="0"/>
              </a:p>
              <a:p>
                <a:endParaRPr lang="en-GB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i="0" smtClean="0">
                              <a:latin typeface="Cambria Math"/>
                              <a:ea typeface="Times New Roman"/>
                              <a:cs typeface="Times New Roman"/>
                            </a:rPr>
                            <m:t>cot</m:t>
                          </m:r>
                        </m:fName>
                        <m:e>
                          <m:r>
                            <a:rPr lang="en-GB" sz="2800" i="1" smtClean="0">
                              <a:latin typeface="Cambria Math"/>
                              <a:ea typeface="Cambria Math"/>
                              <a:cs typeface="Times New Roman"/>
                            </a:rPr>
                            <m:t>𝜃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cosec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𝜃</m:t>
                              </m:r>
                              <m:r>
                                <a:rPr lang="en-GB" sz="2800" b="0" i="1" smtClean="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+4)</m:t>
                              </m:r>
                            </m:e>
                          </m:func>
                        </m:e>
                      </m:func>
                      <m:r>
                        <m:rPr>
                          <m:nor/>
                        </m:rPr>
                        <a:rPr lang="en-GB" sz="2800" dirty="0"/>
                        <m:t>=0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0" y="1270800"/>
                <a:ext cx="11654116" cy="3970318"/>
              </a:xfrm>
              <a:prstGeom prst="rect">
                <a:avLst/>
              </a:prstGeom>
              <a:blipFill rotWithShape="1">
                <a:blip r:embed="rId3"/>
                <a:stretch>
                  <a:fillRect l="-1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87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/>
                              <a:ea typeface="Times New Roman"/>
                              <a:cs typeface="Times New Roman"/>
                            </a:rPr>
                            <m:t>cot</m:t>
                          </m:r>
                        </m:fName>
                        <m:e>
                          <m:r>
                            <a:rPr lang="en-GB" i="1">
                              <a:latin typeface="Cambria Math"/>
                              <a:ea typeface="Cambria Math"/>
                              <a:cs typeface="Times New Roman"/>
                            </a:rPr>
                            <m:t>𝜃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cosec</m:t>
                              </m:r>
                            </m:fName>
                            <m:e>
                              <m:r>
                                <a:rPr lang="en-GB" i="1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+</m:t>
                              </m:r>
                              <m:r>
                                <a:rPr lang="en-GB" i="1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4)</m:t>
                              </m:r>
                            </m:e>
                          </m:func>
                        </m:e>
                      </m:func>
                      <m:r>
                        <m:rPr>
                          <m:nor/>
                        </m:rPr>
                        <a:rPr lang="en-GB" b="0" i="0" smtClean="0">
                          <a:latin typeface="Cambria Math"/>
                          <a:ea typeface="Cambria Math"/>
                          <a:cs typeface="Times New Roman"/>
                        </a:rPr>
                        <m:t>= 0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>M</a:t>
                </a:r>
                <a:r>
                  <a:rPr lang="en-GB" dirty="0" smtClean="0"/>
                  <a:t>ake each factor equal to zero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i="0" smtClean="0">
                            <a:latin typeface="Cambria Math"/>
                          </a:rPr>
                          <m:t>cot</m:t>
                        </m:r>
                      </m:fName>
                      <m:e>
                        <m:r>
                          <a:rPr lang="en-GB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=0</m:t>
                        </m:r>
                      </m:e>
                    </m:func>
                  </m:oMath>
                </a14:m>
                <a:r>
                  <a:rPr lang="en-GB" dirty="0" smtClean="0"/>
                  <a:t> 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/>
                            <a:ea typeface="Cambria Math"/>
                            <a:cs typeface="Times New Roman"/>
                          </a:rPr>
                          <m:t>cosec</m:t>
                        </m:r>
                      </m:fName>
                      <m:e>
                        <m:r>
                          <a:rPr lang="en-GB" b="0" i="1" smtClean="0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r>
                          <a:rPr lang="en-GB" b="0" i="1" smtClean="0">
                            <a:latin typeface="Cambria Math"/>
                            <a:ea typeface="Cambria Math"/>
                            <a:cs typeface="Times New Roman"/>
                          </a:rPr>
                          <m:t>+4=0</m:t>
                        </m:r>
                      </m:e>
                    </m:func>
                  </m:oMath>
                </a14:m>
                <a:endParaRPr lang="en-GB" dirty="0" smtClean="0"/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cot</m:t>
                        </m:r>
                      </m:fName>
                      <m:e>
                        <m:r>
                          <a:rPr lang="en-GB" i="1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n-GB" i="1">
                            <a:latin typeface="Cambria Math"/>
                            <a:ea typeface="Cambria Math"/>
                          </a:rPr>
                          <m:t>=0</m:t>
                        </m:r>
                      </m:e>
                    </m:func>
                  </m:oMath>
                </a14:m>
                <a:r>
                  <a:rPr lang="en-GB" dirty="0" smtClean="0"/>
                  <a:t> gives answers of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=90° </m:t>
                    </m:r>
                  </m:oMath>
                </a14:m>
                <a:r>
                  <a:rPr lang="en-GB" dirty="0" smtClean="0"/>
                  <a:t>or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GB" b="0" i="1" dirty="0" smtClean="0">
                        <a:latin typeface="Cambria Math"/>
                        <a:ea typeface="Cambria Math"/>
                      </a:rPr>
                      <m:t>7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0° </m:t>
                    </m:r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 rotWithShape="1">
                <a:blip r:embed="rId3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675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i="1" smtClean="0"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  <a:ea typeface="Cambria Math"/>
                            <a:cs typeface="Times New Roman"/>
                          </a:rPr>
                          <m:t>cosec</m:t>
                        </m:r>
                      </m:fName>
                      <m:e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+4=0</m:t>
                        </m:r>
                      </m:e>
                    </m:func>
                  </m:oMath>
                </a14:m>
                <a:r>
                  <a:rPr lang="en-GB" dirty="0"/>
                  <a:t> gives </a:t>
                </a:r>
                <a:endParaRPr lang="en-GB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  <a:ea typeface="Cambria Math"/>
                            <a:cs typeface="Times New Roman"/>
                          </a:rPr>
                          <m:t>cosec</m:t>
                        </m:r>
                      </m:fName>
                      <m:e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=−4</m:t>
                        </m:r>
                      </m:e>
                    </m:func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  <a:ea typeface="Cambria Math"/>
                            <a:cs typeface="Times New Roman"/>
                          </a:rPr>
                          <m:t>sin</m:t>
                        </m:r>
                      </m:fName>
                      <m:e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  <m:r>
                          <a:rPr lang="en-GB" i="1">
                            <a:latin typeface="Cambria Math"/>
                            <a:ea typeface="Cambria Math"/>
                            <a:cs typeface="Times New Roman"/>
                          </a:rPr>
                          <m:t>=−</m:t>
                        </m:r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  <a:ea typeface="Cambria Math"/>
                                <a:cs typeface="Times New Roman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  <a:ea typeface="Cambria Math"/>
                                <a:cs typeface="Times New Roman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Using a calculator gives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  <a:ea typeface="Cambria Math"/>
                          <a:cs typeface="Times New Roman"/>
                        </a:rPr>
                        <m:t>𝜃</m:t>
                      </m:r>
                      <m:r>
                        <a:rPr lang="en-GB" b="0" i="1" smtClean="0">
                          <a:latin typeface="Cambria Math"/>
                          <a:ea typeface="Cambria Math"/>
                          <a:cs typeface="Times New Roman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mbria Math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/>
                          <a:ea typeface="Cambria Math"/>
                          <a:cs typeface="Times New Roman"/>
                        </a:rPr>
                        <m:t>=−14.477…</m:t>
                      </m:r>
                    </m:oMath>
                  </m:oMathPara>
                </a14:m>
                <a:endParaRPr lang="en-GB" dirty="0" smtClean="0"/>
              </a:p>
              <a:p>
                <a:pPr marL="0" indent="0" algn="ctr">
                  <a:buNone/>
                </a:pPr>
                <a:r>
                  <a:rPr lang="en-GB" dirty="0" smtClean="0"/>
                  <a:t>Using the CAST diagram or sine graph gives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  <a:cs typeface="Times New Roman"/>
                      </a:rPr>
                      <m:t>𝜃</m:t>
                    </m:r>
                    <m:r>
                      <a:rPr lang="en-GB" i="1">
                        <a:latin typeface="Cambria Math"/>
                        <a:ea typeface="Cambria Math"/>
                        <a:cs typeface="Times New Roman"/>
                      </a:rPr>
                      <m:t>=</m:t>
                    </m:r>
                  </m:oMath>
                </a14:m>
                <a:r>
                  <a:rPr lang="en-GB" dirty="0"/>
                  <a:t>194.477… or 345.522… </a:t>
                </a:r>
                <a:endParaRPr lang="en-GB" dirty="0" smtClean="0"/>
              </a:p>
              <a:p>
                <a:pPr marL="0" indent="0" algn="ctr">
                  <a:buNone/>
                </a:pPr>
                <a:r>
                  <a:rPr lang="en-GB" dirty="0" smtClean="0"/>
                  <a:t>So to 1 decimal place all the solutions are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  <a:cs typeface="Times New Roman"/>
                      </a:rPr>
                      <m:t>𝜃</m:t>
                    </m:r>
                    <m:r>
                      <a:rPr lang="en-GB" i="1">
                        <a:latin typeface="Cambria Math"/>
                        <a:ea typeface="Cambria Math"/>
                        <a:cs typeface="Times New Roman"/>
                      </a:rPr>
                      <m:t>=90.0°</m:t>
                    </m:r>
                    <m:r>
                      <a:rPr lang="en-GB" b="0" i="0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/>
                        <a:ea typeface="Cambria Math"/>
                      </a:rPr>
                      <m:t>27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0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.0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°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GB" b="0" i="1" dirty="0" smtClean="0">
                        <a:latin typeface="Cambria Math"/>
                        <a:ea typeface="Cambria Math"/>
                      </a:rPr>
                      <m:t>94.5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°</m:t>
                    </m:r>
                    <m:r>
                      <a:rPr lang="en-GB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,345.5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GB" dirty="0" smtClean="0"/>
              </a:p>
              <a:p>
                <a:pPr marL="0" indent="0" algn="ctr">
                  <a:buNone/>
                </a:pPr>
                <a:endParaRPr lang="en-GB" sz="1050" dirty="0" smtClean="0"/>
              </a:p>
              <a:p>
                <a:pPr marL="0" indent="0" algn="ctr">
                  <a:buNone/>
                </a:pPr>
                <a:r>
                  <a:rPr lang="en-GB" dirty="0" smtClean="0"/>
                  <a:t>(No other solutions should be given, even outside the given range.)</a:t>
                </a:r>
                <a:endParaRPr lang="en-GB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 rotWithShape="1">
                <a:blip r:embed="rId3"/>
                <a:stretch>
                  <a:fillRect l="-1058" t="-1945" b="-3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09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1399</TotalTime>
  <Words>18</Words>
  <Application>Microsoft Office PowerPoint</Application>
  <PresentationFormat>Widescreen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Times New Roman</vt:lpstr>
      <vt:lpstr>Office Theme</vt:lpstr>
      <vt:lpstr>Lesson slides Topic: 2.3 Trigonometry Lesson 1: Solving Trigonometric Equations</vt:lpstr>
      <vt:lpstr>Trigonometric Equations</vt:lpstr>
      <vt:lpstr>Trigonometric Equations</vt:lpstr>
      <vt:lpstr>Trigonometric Equations</vt:lpstr>
      <vt:lpstr>Trigonometric Equations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116</cp:revision>
  <cp:lastPrinted>2018-01-14T21:28:16Z</cp:lastPrinted>
  <dcterms:created xsi:type="dcterms:W3CDTF">2018-01-14T21:11:47Z</dcterms:created>
  <dcterms:modified xsi:type="dcterms:W3CDTF">2019-01-29T17:11:24Z</dcterms:modified>
</cp:coreProperties>
</file>