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43" r:id="rId6"/>
    <p:sldId id="298" r:id="rId7"/>
    <p:sldId id="322" r:id="rId8"/>
    <p:sldId id="333" r:id="rId9"/>
    <p:sldId id="262" r:id="rId10"/>
    <p:sldId id="336" r:id="rId11"/>
    <p:sldId id="34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1ECD72-DC42-46EC-A04C-3D594630C909}" v="7" dt="2026-06-18T11:02:39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5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zzie Gauntlett" userId="1dc7c36a1b1a647d" providerId="LiveId" clId="{C1DC5315-D282-429F-B35A-871ABF7A65E8}"/>
    <pc:docChg chg="undo custSel addSld delSld modSld sldOrd">
      <pc:chgData name="Lizzie Gauntlett" userId="1dc7c36a1b1a647d" providerId="LiveId" clId="{C1DC5315-D282-429F-B35A-871ABF7A65E8}" dt="2026-06-18T11:30:56.643" v="3295" actId="20577"/>
      <pc:docMkLst>
        <pc:docMk/>
      </pc:docMkLst>
      <pc:sldChg chg="modSp add mod">
        <pc:chgData name="Lizzie Gauntlett" userId="1dc7c36a1b1a647d" providerId="LiveId" clId="{C1DC5315-D282-429F-B35A-871ABF7A65E8}" dt="2026-06-18T11:01:29.686" v="3189" actId="20577"/>
        <pc:sldMkLst>
          <pc:docMk/>
          <pc:sldMk cId="1537033953" sldId="262"/>
        </pc:sldMkLst>
        <pc:spChg chg="mod">
          <ac:chgData name="Lizzie Gauntlett" userId="1dc7c36a1b1a647d" providerId="LiveId" clId="{C1DC5315-D282-429F-B35A-871ABF7A65E8}" dt="2026-06-18T11:00:44.937" v="3102" actId="20577"/>
          <ac:spMkLst>
            <pc:docMk/>
            <pc:sldMk cId="1537033953" sldId="262"/>
            <ac:spMk id="2" creationId="{340F79B7-7844-A143-9B29-1C3016D34133}"/>
          </ac:spMkLst>
        </pc:spChg>
        <pc:graphicFrameChg chg="modGraphic">
          <ac:chgData name="Lizzie Gauntlett" userId="1dc7c36a1b1a647d" providerId="LiveId" clId="{C1DC5315-D282-429F-B35A-871ABF7A65E8}" dt="2026-06-18T11:01:29.686" v="3189" actId="20577"/>
          <ac:graphicFrameMkLst>
            <pc:docMk/>
            <pc:sldMk cId="1537033953" sldId="262"/>
            <ac:graphicFrameMk id="7" creationId="{FA28F6FF-4C6B-B748-AC6D-6C29F3B95A10}"/>
          </ac:graphicFrameMkLst>
        </pc:graphicFrameChg>
      </pc:sldChg>
      <pc:sldChg chg="modSp mod">
        <pc:chgData name="Lizzie Gauntlett" userId="1dc7c36a1b1a647d" providerId="LiveId" clId="{C1DC5315-D282-429F-B35A-871ABF7A65E8}" dt="2026-06-18T10:55:57.118" v="2676" actId="313"/>
        <pc:sldMkLst>
          <pc:docMk/>
          <pc:sldMk cId="1677304970" sldId="298"/>
        </pc:sldMkLst>
        <pc:spChg chg="mod">
          <ac:chgData name="Lizzie Gauntlett" userId="1dc7c36a1b1a647d" providerId="LiveId" clId="{C1DC5315-D282-429F-B35A-871ABF7A65E8}" dt="2026-06-18T10:55:57.118" v="2676" actId="313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Lizzie Gauntlett" userId="1dc7c36a1b1a647d" providerId="LiveId" clId="{C1DC5315-D282-429F-B35A-871ABF7A65E8}" dt="2026-06-18T10:58:43.760" v="2919" actId="20577"/>
        <pc:sldMkLst>
          <pc:docMk/>
          <pc:sldMk cId="2489020089" sldId="322"/>
        </pc:sldMkLst>
        <pc:spChg chg="mod">
          <ac:chgData name="Lizzie Gauntlett" userId="1dc7c36a1b1a647d" providerId="LiveId" clId="{C1DC5315-D282-429F-B35A-871ABF7A65E8}" dt="2026-06-18T10:58:43.760" v="2919" actId="20577"/>
          <ac:spMkLst>
            <pc:docMk/>
            <pc:sldMk cId="2489020089" sldId="322"/>
            <ac:spMk id="2" creationId="{9DB82052-FB06-EB29-235D-D895AFE80018}"/>
          </ac:spMkLst>
        </pc:spChg>
        <pc:spChg chg="mod">
          <ac:chgData name="Lizzie Gauntlett" userId="1dc7c36a1b1a647d" providerId="LiveId" clId="{C1DC5315-D282-429F-B35A-871ABF7A65E8}" dt="2026-06-18T10:57:59.781" v="2865" actId="20577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">
        <pc:chgData name="Lizzie Gauntlett" userId="1dc7c36a1b1a647d" providerId="LiveId" clId="{C1DC5315-D282-429F-B35A-871ABF7A65E8}" dt="2026-06-18T11:00:11.227" v="3061" actId="20577"/>
        <pc:sldMkLst>
          <pc:docMk/>
          <pc:sldMk cId="1198625482" sldId="333"/>
        </pc:sldMkLst>
        <pc:spChg chg="mod">
          <ac:chgData name="Lizzie Gauntlett" userId="1dc7c36a1b1a647d" providerId="LiveId" clId="{C1DC5315-D282-429F-B35A-871ABF7A65E8}" dt="2026-06-18T10:58:36.287" v="2906" actId="20577"/>
          <ac:spMkLst>
            <pc:docMk/>
            <pc:sldMk cId="1198625482" sldId="333"/>
            <ac:spMk id="3" creationId="{FD4857A8-FEFB-1CE7-3447-A477657416F6}"/>
          </ac:spMkLst>
        </pc:spChg>
        <pc:spChg chg="mod">
          <ac:chgData name="Lizzie Gauntlett" userId="1dc7c36a1b1a647d" providerId="LiveId" clId="{C1DC5315-D282-429F-B35A-871ABF7A65E8}" dt="2026-06-18T11:00:11.227" v="3061" actId="20577"/>
          <ac:spMkLst>
            <pc:docMk/>
            <pc:sldMk cId="1198625482" sldId="333"/>
            <ac:spMk id="4" creationId="{9F31BEDC-13C9-7154-7D8E-964D57B4F8CA}"/>
          </ac:spMkLst>
        </pc:spChg>
      </pc:sldChg>
      <pc:sldChg chg="modSp mod ord">
        <pc:chgData name="Lizzie Gauntlett" userId="1dc7c36a1b1a647d" providerId="LiveId" clId="{C1DC5315-D282-429F-B35A-871ABF7A65E8}" dt="2026-06-18T11:30:56.643" v="3295" actId="20577"/>
        <pc:sldMkLst>
          <pc:docMk/>
          <pc:sldMk cId="3061927069" sldId="336"/>
        </pc:sldMkLst>
        <pc:spChg chg="mod">
          <ac:chgData name="Lizzie Gauntlett" userId="1dc7c36a1b1a647d" providerId="LiveId" clId="{C1DC5315-D282-429F-B35A-871ABF7A65E8}" dt="2026-06-18T11:30:56.643" v="3295" actId="20577"/>
          <ac:spMkLst>
            <pc:docMk/>
            <pc:sldMk cId="3061927069" sldId="336"/>
            <ac:spMk id="4" creationId="{8A3FCDC3-543C-8905-8EB4-3AC0E32FFFFF}"/>
          </ac:spMkLst>
        </pc:spChg>
      </pc:sldChg>
      <pc:sldChg chg="modSp mod ord">
        <pc:chgData name="Lizzie Gauntlett" userId="1dc7c36a1b1a647d" providerId="LiveId" clId="{C1DC5315-D282-429F-B35A-871ABF7A65E8}" dt="2026-06-18T11:02:20.517" v="3277" actId="20577"/>
        <pc:sldMkLst>
          <pc:docMk/>
          <pc:sldMk cId="153233455" sldId="341"/>
        </pc:sldMkLst>
        <pc:spChg chg="mod">
          <ac:chgData name="Lizzie Gauntlett" userId="1dc7c36a1b1a647d" providerId="LiveId" clId="{C1DC5315-D282-429F-B35A-871ABF7A65E8}" dt="2026-06-18T11:02:20.517" v="3277" actId="20577"/>
          <ac:spMkLst>
            <pc:docMk/>
            <pc:sldMk cId="153233455" sldId="341"/>
            <ac:spMk id="4" creationId="{CC353874-58DC-AE45-C5DF-CCA75046EC71}"/>
          </ac:spMkLst>
        </pc:spChg>
      </pc:sldChg>
      <pc:sldChg chg="del">
        <pc:chgData name="Lizzie Gauntlett" userId="1dc7c36a1b1a647d" providerId="LiveId" clId="{C1DC5315-D282-429F-B35A-871ABF7A65E8}" dt="2026-06-18T11:02:25.830" v="3278" actId="47"/>
        <pc:sldMkLst>
          <pc:docMk/>
          <pc:sldMk cId="258161367" sldId="342"/>
        </pc:sldMkLst>
      </pc:sldChg>
      <pc:sldChg chg="modSp mod">
        <pc:chgData name="Lizzie Gauntlett" userId="1dc7c36a1b1a647d" providerId="LiveId" clId="{C1DC5315-D282-429F-B35A-871ABF7A65E8}" dt="2026-06-18T10:52:25.612" v="2394"/>
        <pc:sldMkLst>
          <pc:docMk/>
          <pc:sldMk cId="1130971648" sldId="343"/>
        </pc:sldMkLst>
        <pc:spChg chg="mod">
          <ac:chgData name="Lizzie Gauntlett" userId="1dc7c36a1b1a647d" providerId="LiveId" clId="{C1DC5315-D282-429F-B35A-871ABF7A65E8}" dt="2026-06-18T10:52:25.612" v="2394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18/06/2026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562947"/>
            <a:ext cx="11117656" cy="2209045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pPr lvl="0" fontAlgn="base"/>
            <a:r>
              <a:rPr lang="en-GB" dirty="0"/>
              <a:t>Describe language development in the concrete operational stage</a:t>
            </a:r>
          </a:p>
          <a:p>
            <a:pPr lvl="0" fontAlgn="base"/>
            <a:r>
              <a:rPr lang="en-GB" dirty="0"/>
              <a:t>Describe language development in the formal operational stage</a:t>
            </a:r>
          </a:p>
          <a:p>
            <a:r>
              <a:rPr lang="en-GB" dirty="0"/>
              <a:t>Apply Piaget's stage theory to novel scenarios</a:t>
            </a:r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02542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Put these phrases in order in which children develop language: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‘My teddy is sad because he can’t come with us’</a:t>
            </a:r>
          </a:p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‘da-da-da’</a:t>
            </a:r>
          </a:p>
          <a:p>
            <a:pPr marL="0" indent="0" algn="ctr">
              <a:buNone/>
            </a:pPr>
            <a:r>
              <a:rPr lang="en-GB" dirty="0"/>
              <a:t>Smiling at a caregiver</a:t>
            </a:r>
          </a:p>
          <a:p>
            <a:pPr marL="0" indent="0" algn="ctr">
              <a:buNone/>
            </a:pPr>
            <a:r>
              <a:rPr lang="en-GB" dirty="0"/>
              <a:t>‘This box is a ship!’ </a:t>
            </a:r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Concrete operational stage (7-11 years)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Key feature: de-centration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Children can now see others' perspectives, so speech becomes socialised. </a:t>
            </a:r>
          </a:p>
          <a:p>
            <a:pPr marL="0" indent="0">
              <a:buNone/>
            </a:pPr>
            <a:r>
              <a:rPr lang="en-GB" dirty="0"/>
              <a:t>e.g.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‘I love tennis, but I know you want to play football’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Can you think of your own example of decentred speech?</a:t>
            </a:r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F1095B-EF23-7953-3429-D90DD89EC28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D4857A8-FEFB-1CE7-3447-A47765741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Formal operational stage (11+ years)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31BEDC-13C9-7154-7D8E-964D57B4F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Abstract and theoretical language becomes possible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i="1" dirty="0"/>
              <a:t>‘Fairness is more important than happiness’</a:t>
            </a:r>
          </a:p>
          <a:p>
            <a:pPr marL="0" indent="0">
              <a:buNone/>
            </a:pPr>
            <a:r>
              <a:rPr lang="en-US" dirty="0"/>
              <a:t>Could a 4-year-old understand this statements? </a:t>
            </a:r>
          </a:p>
          <a:p>
            <a:pPr marL="0" indent="0">
              <a:buNone/>
            </a:pPr>
            <a:r>
              <a:rPr lang="en-US" dirty="0"/>
              <a:t>Why or why not? </a:t>
            </a:r>
          </a:p>
          <a:p>
            <a:pPr marL="0" indent="0">
              <a:buNone/>
            </a:pPr>
            <a:r>
              <a:rPr lang="en-US" dirty="0"/>
              <a:t>How does Piaget's stage theory explain this? </a:t>
            </a:r>
          </a:p>
          <a:p>
            <a:pPr marL="0" indent="0">
              <a:buNone/>
            </a:pPr>
            <a:r>
              <a:rPr lang="en-US" dirty="0"/>
              <a:t>Write a paragraph to explain.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8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79B7-7844-A143-9B29-1C3016D34133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dirty="0"/>
              <a:t>Piaget’s stages of language development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28F6FF-4C6B-B748-AC6D-6C29F3B95A10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3509426430"/>
              </p:ext>
            </p:extLst>
          </p:nvPr>
        </p:nvGraphicFramePr>
        <p:xfrm>
          <a:off x="179999" y="1844566"/>
          <a:ext cx="11627999" cy="3865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2387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1040524">
                  <a:extLst>
                    <a:ext uri="{9D8B030D-6E8A-4147-A177-3AD203B41FA5}">
                      <a16:colId xmlns:a16="http://schemas.microsoft.com/office/drawing/2014/main" val="3768862363"/>
                    </a:ext>
                  </a:extLst>
                </a:gridCol>
                <a:gridCol w="3626069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4209019">
                  <a:extLst>
                    <a:ext uri="{9D8B030D-6E8A-4147-A177-3AD203B41FA5}">
                      <a16:colId xmlns:a16="http://schemas.microsoft.com/office/drawing/2014/main" val="2599660320"/>
                    </a:ext>
                  </a:extLst>
                </a:gridCol>
              </a:tblGrid>
              <a:tr h="548210">
                <a:tc gridSpan="2">
                  <a:txBody>
                    <a:bodyPr/>
                    <a:lstStyle/>
                    <a:p>
                      <a:endParaRPr lang="en-GB" sz="2400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54821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2"/>
                          </a:solidFill>
                          <a:latin typeface="+mn-lt"/>
                        </a:rPr>
                        <a:t>Stage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accent2"/>
                          </a:solidFill>
                          <a:latin typeface="+mn-lt"/>
                        </a:rPr>
                        <a:t>Age</a:t>
                      </a:r>
                      <a:endParaRPr lang="en-GB" sz="2400" b="1" dirty="0">
                        <a:solidFill>
                          <a:schemeClr val="accent2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Key language feature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>
                          <a:solidFill>
                            <a:schemeClr val="accent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574724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Sensorimotor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741842"/>
                  </a:ext>
                </a:extLst>
              </a:tr>
              <a:tr h="54821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Preoperational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54821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Concrete operational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54821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  <a:latin typeface="+mn-lt"/>
                        </a:rPr>
                        <a:t>Formal operational</a:t>
                      </a:r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2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b="1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20809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33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Activity</a:t>
            </a:r>
            <a:r>
              <a:rPr lang="en-GB">
                <a:latin typeface="Arial"/>
                <a:cs typeface="Arial"/>
              </a:rPr>
              <a:t>: </a:t>
            </a:r>
            <a:r>
              <a:rPr lang="en-GB"/>
              <a:t>Antoine </a:t>
            </a:r>
            <a:r>
              <a:rPr lang="en-GB" dirty="0"/>
              <a:t>is 9 years old. She is playing with her friend and says, 'You go first, then I will go after.’ </a:t>
            </a:r>
          </a:p>
          <a:p>
            <a:pPr marL="0" indent="0" algn="ctr">
              <a:buNone/>
            </a:pPr>
            <a:r>
              <a:rPr lang="en-GB" dirty="0"/>
              <a:t>Which stage of Piaget's theory does this show? Explain your answer. [3 marks]</a:t>
            </a:r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171FE-5DB7-C512-FA4A-08DC09E95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FF957276-52AA-5B45-C868-87AEE467B2E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353874-58DC-AE45-C5DF-CCA75046E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Plenary: </a:t>
            </a:r>
            <a:r>
              <a:rPr lang="en-US" dirty="0">
                <a:latin typeface="Arial"/>
                <a:cs typeface="Arial"/>
              </a:rPr>
              <a:t>Assess the response using the following criteria:</a:t>
            </a:r>
          </a:p>
          <a:p>
            <a:pPr marL="0" indent="0" algn="ctr">
              <a:buNone/>
            </a:pPr>
            <a:r>
              <a:rPr lang="en-GB" dirty="0"/>
              <a:t>correct stage (1)</a:t>
            </a:r>
          </a:p>
          <a:p>
            <a:pPr marL="0" indent="0" algn="ctr">
              <a:buNone/>
            </a:pPr>
            <a:r>
              <a:rPr lang="en-GB" dirty="0"/>
              <a:t>correct feature (1)</a:t>
            </a:r>
          </a:p>
          <a:p>
            <a:pPr marL="0" indent="0" algn="ctr">
              <a:buNone/>
            </a:pPr>
            <a:r>
              <a:rPr lang="en-GB" dirty="0"/>
              <a:t> explanation (1)</a:t>
            </a:r>
          </a:p>
        </p:txBody>
      </p:sp>
    </p:spTree>
    <p:extLst>
      <p:ext uri="{BB962C8B-B14F-4D97-AF65-F5344CB8AC3E}">
        <p14:creationId xmlns:p14="http://schemas.microsoft.com/office/powerpoint/2010/main" val="15323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7VPTP7ZE6X33-2020743336-746</_dlc_DocId>
    <_dlc_DocIdUrl xmlns="9ad1216b-cdc1-40e2-a0c2-94597fd44697">
      <Url>https://cambridgeorg.sharepoint.com/sites/cie/education/pd/Curriculum_Support/_layouts/15/DocIdRedir.aspx?ID=7VPTP7ZE6X33-2020743336-746</Url>
      <Description>7VPTP7ZE6X33-2020743336-746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C197D63-2029-41A6-B320-1E238ACE2C67}"/>
</file>

<file path=customXml/itemProps2.xml><?xml version="1.0" encoding="utf-8"?>
<ds:datastoreItem xmlns:ds="http://schemas.openxmlformats.org/officeDocument/2006/customXml" ds:itemID="{B630E657-8217-4B2F-96A4-D1EE5A57D447}">
  <ds:schemaRefs>
    <ds:schemaRef ds:uri="http://schemas.microsoft.com/office/2006/documentManagement/types"/>
    <ds:schemaRef ds:uri="http://schemas.microsoft.com/office/2006/metadata/properties"/>
    <ds:schemaRef ds:uri="7424b78e-8606-4fd1-9a19-b6b90bbc0a1b"/>
    <ds:schemaRef ds:uri="http://purl.org/dc/elements/1.1/"/>
    <ds:schemaRef ds:uri="9ad1216b-cdc1-40e2-a0c2-94597fd44697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c075f540-5f70-45df-a134-17c4911f7fbe"/>
  </ds:schemaRefs>
</ds:datastoreItem>
</file>

<file path=customXml/itemProps3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413</TotalTime>
  <Words>253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Concrete operational stage (7-11 years)</vt:lpstr>
      <vt:lpstr>Formal operational stage (11+ years)</vt:lpstr>
      <vt:lpstr>Piaget’s stages of language development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Lizzie Gauntlett</cp:lastModifiedBy>
  <cp:revision>4</cp:revision>
  <dcterms:created xsi:type="dcterms:W3CDTF">2023-10-09T12:44:25Z</dcterms:created>
  <dcterms:modified xsi:type="dcterms:W3CDTF">2026-06-18T11:31:00Z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c58c65ae-938c-40a6-8f26-3247d8bd8f7e</vt:lpwstr>
  </property>
</Properties>
</file>