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74" r:id="rId2"/>
    <p:sldId id="275" r:id="rId3"/>
    <p:sldId id="259"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BC9A"/>
    <a:srgbClr val="EA5B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88813" autoAdjust="0"/>
  </p:normalViewPr>
  <p:slideViewPr>
    <p:cSldViewPr snapToGrid="0">
      <p:cViewPr varScale="1">
        <p:scale>
          <a:sx n="74" d="100"/>
          <a:sy n="74" d="100"/>
        </p:scale>
        <p:origin x="84" y="570"/>
      </p:cViewPr>
      <p:guideLst>
        <p:guide orient="horz" pos="2160"/>
        <p:guide pos="3840"/>
      </p:guideLst>
    </p:cSldViewPr>
  </p:slideViewPr>
  <p:notesTextViewPr>
    <p:cViewPr>
      <p:scale>
        <a:sx n="1" d="1"/>
        <a:sy n="1" d="1"/>
      </p:scale>
      <p:origin x="0" y="0"/>
    </p:cViewPr>
  </p:notesTextViewPr>
  <p:notesViewPr>
    <p:cSldViewPr snapToGrid="0">
      <p:cViewPr varScale="1">
        <p:scale>
          <a:sx n="74" d="100"/>
          <a:sy n="74" d="100"/>
        </p:scale>
        <p:origin x="-2934"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468CDB-F851-48F6-A7C3-0B234D2FB850}" type="datetimeFigureOut">
              <a:rPr lang="en-GB" smtClean="0"/>
              <a:t>18/07/2019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3F8749-E1FC-4D01-8F40-404A0D87CDD5}" type="slidenum">
              <a:rPr lang="en-GB" smtClean="0"/>
              <a:t>‹#›</a:t>
            </a:fld>
            <a:endParaRPr lang="en-GB"/>
          </a:p>
        </p:txBody>
      </p:sp>
    </p:spTree>
    <p:extLst>
      <p:ext uri="{BB962C8B-B14F-4D97-AF65-F5344CB8AC3E}">
        <p14:creationId xmlns:p14="http://schemas.microsoft.com/office/powerpoint/2010/main" val="1530203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31007310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15240456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13F8749-E1FC-4D01-8F40-404A0D87CDD5}" type="slidenum">
              <a:rPr lang="en-GB" smtClean="0"/>
              <a:t>12</a:t>
            </a:fld>
            <a:endParaRPr lang="en-GB"/>
          </a:p>
        </p:txBody>
      </p:sp>
    </p:spTree>
    <p:extLst>
      <p:ext uri="{BB962C8B-B14F-4D97-AF65-F5344CB8AC3E}">
        <p14:creationId xmlns:p14="http://schemas.microsoft.com/office/powerpoint/2010/main" val="5849428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13F8749-E1FC-4D01-8F40-404A0D87CDD5}" type="slidenum">
              <a:rPr lang="en-GB" smtClean="0"/>
              <a:t>13</a:t>
            </a:fld>
            <a:endParaRPr lang="en-GB"/>
          </a:p>
        </p:txBody>
      </p:sp>
    </p:spTree>
    <p:extLst>
      <p:ext uri="{BB962C8B-B14F-4D97-AF65-F5344CB8AC3E}">
        <p14:creationId xmlns:p14="http://schemas.microsoft.com/office/powerpoint/2010/main" val="486355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20489840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Provide students with examples of compound measures from the internet or in text books. </a:t>
            </a:r>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35096461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pairs students plan and present a role play where one student plays </a:t>
            </a:r>
            <a:r>
              <a:rPr lang="en-GB" dirty="0" smtClean="0"/>
              <a:t>Amir and </a:t>
            </a:r>
            <a:r>
              <a:rPr lang="en-GB" dirty="0"/>
              <a:t>he tries to explain why he thinks he is correct and the other student is explaining to him why he is incorrect.  Students will need to work out why </a:t>
            </a:r>
            <a:r>
              <a:rPr lang="en-GB" dirty="0" smtClean="0"/>
              <a:t>Amir is </a:t>
            </a:r>
            <a:r>
              <a:rPr lang="en-GB" dirty="0"/>
              <a:t>wrong and explain what he has done wrong they will then need to explain what the correct answer is. Jack has multiplied by 1000 and divided by 3600 to give 0.25. Instead he should be multiplying by 3600 and dividing by 1000. This gives a multiplier of 3.6 so </a:t>
            </a:r>
            <a:r>
              <a:rPr lang="en-GB" dirty="0" smtClean="0"/>
              <a:t>0.9m/s</a:t>
            </a:r>
            <a:r>
              <a:rPr lang="en-GB" baseline="30000" dirty="0" smtClean="0"/>
              <a:t>  </a:t>
            </a:r>
            <a:r>
              <a:rPr lang="en-GB" dirty="0" smtClean="0"/>
              <a:t>is </a:t>
            </a:r>
            <a:r>
              <a:rPr lang="en-GB" dirty="0"/>
              <a:t>equal to </a:t>
            </a:r>
            <a:r>
              <a:rPr lang="en-GB" dirty="0" smtClean="0"/>
              <a:t>3.24km/h</a:t>
            </a:r>
            <a:endParaRPr lang="en-GB" baseline="30000"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554505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GB" dirty="0"/>
              <a:t>The lesson starts by securing students ability to manipulate an equation of the form A = B/C. Confidence and fluency with rearranging and substituting values into this equation will make working with proportional reasoning problems much easier.</a:t>
            </a:r>
            <a:endParaRPr lang="en-GB" baseline="0" dirty="0"/>
          </a:p>
          <a:p>
            <a:endParaRPr lang="en-GB"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1871217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student struggle with this last part you could ask them to check it makes sense by asking them “How many halves are there in 2”</a:t>
            </a:r>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30087736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722519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13F8749-E1FC-4D01-8F40-404A0D87CDD5}" type="slidenum">
              <a:rPr lang="en-GB" smtClean="0"/>
              <a:t>6</a:t>
            </a:fld>
            <a:endParaRPr lang="en-GB"/>
          </a:p>
        </p:txBody>
      </p:sp>
    </p:spTree>
    <p:extLst>
      <p:ext uri="{BB962C8B-B14F-4D97-AF65-F5344CB8AC3E}">
        <p14:creationId xmlns:p14="http://schemas.microsoft.com/office/powerpoint/2010/main" val="40198644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13F8749-E1FC-4D01-8F40-404A0D87CDD5}" type="slidenum">
              <a:rPr lang="en-GB" smtClean="0"/>
              <a:t>7</a:t>
            </a:fld>
            <a:endParaRPr lang="en-GB"/>
          </a:p>
        </p:txBody>
      </p:sp>
    </p:spTree>
    <p:extLst>
      <p:ext uri="{BB962C8B-B14F-4D97-AF65-F5344CB8AC3E}">
        <p14:creationId xmlns:p14="http://schemas.microsoft.com/office/powerpoint/2010/main" val="40432353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13F8749-E1FC-4D01-8F40-404A0D87CDD5}" type="slidenum">
              <a:rPr lang="en-GB" smtClean="0"/>
              <a:t>8</a:t>
            </a:fld>
            <a:endParaRPr lang="en-GB"/>
          </a:p>
        </p:txBody>
      </p:sp>
    </p:spTree>
    <p:extLst>
      <p:ext uri="{BB962C8B-B14F-4D97-AF65-F5344CB8AC3E}">
        <p14:creationId xmlns:p14="http://schemas.microsoft.com/office/powerpoint/2010/main" val="2886837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13F8749-E1FC-4D01-8F40-404A0D87CDD5}" type="slidenum">
              <a:rPr lang="en-GB" smtClean="0"/>
              <a:t>9</a:t>
            </a:fld>
            <a:endParaRPr lang="en-GB"/>
          </a:p>
        </p:txBody>
      </p:sp>
    </p:spTree>
    <p:extLst>
      <p:ext uri="{BB962C8B-B14F-4D97-AF65-F5344CB8AC3E}">
        <p14:creationId xmlns:p14="http://schemas.microsoft.com/office/powerpoint/2010/main" val="1441440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13F8749-E1FC-4D01-8F40-404A0D87CDD5}" type="slidenum">
              <a:rPr lang="en-GB" smtClean="0"/>
              <a:t>10</a:t>
            </a:fld>
            <a:endParaRPr lang="en-GB"/>
          </a:p>
        </p:txBody>
      </p:sp>
    </p:spTree>
    <p:extLst>
      <p:ext uri="{BB962C8B-B14F-4D97-AF65-F5344CB8AC3E}">
        <p14:creationId xmlns:p14="http://schemas.microsoft.com/office/powerpoint/2010/main" val="773802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8787D5E-B22A-48A4-93D6-EFF7B2CD59E6}" type="datetime1">
              <a:rPr lang="en-GB" smtClean="0"/>
              <a:t>18/07/2019</a:t>
            </a:fld>
            <a:endParaRPr lang="en-GB"/>
          </a:p>
        </p:txBody>
      </p:sp>
      <p:sp>
        <p:nvSpPr>
          <p:cNvPr id="5" name="Footer Placeholder 4"/>
          <p:cNvSpPr>
            <a:spLocks noGrp="1"/>
          </p:cNvSpPr>
          <p:nvPr>
            <p:ph type="ftr" sz="quarter" idx="11"/>
          </p:nvPr>
        </p:nvSpPr>
        <p:spPr/>
        <p:txBody>
          <a:bodyPr/>
          <a:lstStyle/>
          <a:p>
            <a:r>
              <a:rPr lang="en-GB" smtClean="0"/>
              <a:t>Copyright © UCLES 2018</a:t>
            </a:r>
            <a:endParaRPr lang="en-GB"/>
          </a:p>
        </p:txBody>
      </p:sp>
      <p:sp>
        <p:nvSpPr>
          <p:cNvPr id="6" name="Slide Number Placeholder 5"/>
          <p:cNvSpPr>
            <a:spLocks noGrp="1"/>
          </p:cNvSpPr>
          <p:nvPr>
            <p:ph type="sldNum" sz="quarter" idx="12"/>
          </p:nvPr>
        </p:nvSpPr>
        <p:spPr/>
        <p:txBody>
          <a:bodyPr/>
          <a:lstStyle/>
          <a:p>
            <a:fld id="{8A4D54AA-01CD-4703-8C85-4235AB8857B6}" type="slidenum">
              <a:rPr lang="en-GB" smtClean="0"/>
              <a:t>‹#›</a:t>
            </a:fld>
            <a:endParaRPr lang="en-GB"/>
          </a:p>
        </p:txBody>
      </p:sp>
    </p:spTree>
    <p:extLst>
      <p:ext uri="{BB962C8B-B14F-4D97-AF65-F5344CB8AC3E}">
        <p14:creationId xmlns:p14="http://schemas.microsoft.com/office/powerpoint/2010/main" val="1705852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F160D90-A7A6-4474-8286-CFFED0659AFB}" type="datetime1">
              <a:rPr lang="en-GB" smtClean="0"/>
              <a:t>18/07/2019</a:t>
            </a:fld>
            <a:endParaRPr lang="en-GB"/>
          </a:p>
        </p:txBody>
      </p:sp>
      <p:sp>
        <p:nvSpPr>
          <p:cNvPr id="5" name="Footer Placeholder 4"/>
          <p:cNvSpPr>
            <a:spLocks noGrp="1"/>
          </p:cNvSpPr>
          <p:nvPr>
            <p:ph type="ftr" sz="quarter" idx="11"/>
          </p:nvPr>
        </p:nvSpPr>
        <p:spPr/>
        <p:txBody>
          <a:bodyPr/>
          <a:lstStyle/>
          <a:p>
            <a:r>
              <a:rPr lang="en-GB" smtClean="0"/>
              <a:t>Copyright © UCLES 2018</a:t>
            </a:r>
            <a:endParaRPr lang="en-GB"/>
          </a:p>
        </p:txBody>
      </p:sp>
      <p:sp>
        <p:nvSpPr>
          <p:cNvPr id="6" name="Slide Number Placeholder 5"/>
          <p:cNvSpPr>
            <a:spLocks noGrp="1"/>
          </p:cNvSpPr>
          <p:nvPr>
            <p:ph type="sldNum" sz="quarter" idx="12"/>
          </p:nvPr>
        </p:nvSpPr>
        <p:spPr/>
        <p:txBody>
          <a:bodyPr/>
          <a:lstStyle/>
          <a:p>
            <a:fld id="{8A4D54AA-01CD-4703-8C85-4235AB8857B6}" type="slidenum">
              <a:rPr lang="en-GB" smtClean="0"/>
              <a:t>‹#›</a:t>
            </a:fld>
            <a:endParaRPr lang="en-GB"/>
          </a:p>
        </p:txBody>
      </p:sp>
    </p:spTree>
    <p:extLst>
      <p:ext uri="{BB962C8B-B14F-4D97-AF65-F5344CB8AC3E}">
        <p14:creationId xmlns:p14="http://schemas.microsoft.com/office/powerpoint/2010/main" val="314590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2DFBA0-491E-4022-8EAA-68F5B3A3A0FB}" type="datetime1">
              <a:rPr lang="en-GB" smtClean="0"/>
              <a:t>18/07/2019</a:t>
            </a:fld>
            <a:endParaRPr lang="en-GB"/>
          </a:p>
        </p:txBody>
      </p:sp>
      <p:sp>
        <p:nvSpPr>
          <p:cNvPr id="5" name="Footer Placeholder 4"/>
          <p:cNvSpPr>
            <a:spLocks noGrp="1"/>
          </p:cNvSpPr>
          <p:nvPr>
            <p:ph type="ftr" sz="quarter" idx="11"/>
          </p:nvPr>
        </p:nvSpPr>
        <p:spPr/>
        <p:txBody>
          <a:bodyPr/>
          <a:lstStyle/>
          <a:p>
            <a:r>
              <a:rPr lang="en-GB" smtClean="0"/>
              <a:t>Copyright © UCLES 2018</a:t>
            </a:r>
            <a:endParaRPr lang="en-GB"/>
          </a:p>
        </p:txBody>
      </p:sp>
      <p:sp>
        <p:nvSpPr>
          <p:cNvPr id="6" name="Slide Number Placeholder 5"/>
          <p:cNvSpPr>
            <a:spLocks noGrp="1"/>
          </p:cNvSpPr>
          <p:nvPr>
            <p:ph type="sldNum" sz="quarter" idx="12"/>
          </p:nvPr>
        </p:nvSpPr>
        <p:spPr/>
        <p:txBody>
          <a:bodyPr/>
          <a:lstStyle/>
          <a:p>
            <a:fld id="{8A4D54AA-01CD-4703-8C85-4235AB8857B6}" type="slidenum">
              <a:rPr lang="en-GB" smtClean="0"/>
              <a:t>‹#›</a:t>
            </a:fld>
            <a:endParaRPr lang="en-GB"/>
          </a:p>
        </p:txBody>
      </p:sp>
    </p:spTree>
    <p:extLst>
      <p:ext uri="{BB962C8B-B14F-4D97-AF65-F5344CB8AC3E}">
        <p14:creationId xmlns:p14="http://schemas.microsoft.com/office/powerpoint/2010/main" val="620017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9C4EEDF-CAFA-4B30-977B-5B5282CE4285}" type="datetime1">
              <a:rPr lang="en-GB" smtClean="0"/>
              <a:t>18/07/2019</a:t>
            </a:fld>
            <a:endParaRPr lang="en-GB"/>
          </a:p>
        </p:txBody>
      </p:sp>
      <p:sp>
        <p:nvSpPr>
          <p:cNvPr id="5" name="Footer Placeholder 4"/>
          <p:cNvSpPr>
            <a:spLocks noGrp="1"/>
          </p:cNvSpPr>
          <p:nvPr>
            <p:ph type="ftr" sz="quarter" idx="11"/>
          </p:nvPr>
        </p:nvSpPr>
        <p:spPr/>
        <p:txBody>
          <a:bodyPr/>
          <a:lstStyle/>
          <a:p>
            <a:r>
              <a:rPr lang="en-GB" smtClean="0"/>
              <a:t>Copyright © UCLES 2018</a:t>
            </a:r>
            <a:endParaRPr lang="en-GB"/>
          </a:p>
        </p:txBody>
      </p:sp>
      <p:sp>
        <p:nvSpPr>
          <p:cNvPr id="6" name="Slide Number Placeholder 5"/>
          <p:cNvSpPr>
            <a:spLocks noGrp="1"/>
          </p:cNvSpPr>
          <p:nvPr>
            <p:ph type="sldNum" sz="quarter" idx="12"/>
          </p:nvPr>
        </p:nvSpPr>
        <p:spPr/>
        <p:txBody>
          <a:bodyPr/>
          <a:lstStyle/>
          <a:p>
            <a:fld id="{8A4D54AA-01CD-4703-8C85-4235AB8857B6}" type="slidenum">
              <a:rPr lang="en-GB" smtClean="0"/>
              <a:t>‹#›</a:t>
            </a:fld>
            <a:endParaRPr lang="en-GB"/>
          </a:p>
        </p:txBody>
      </p:sp>
    </p:spTree>
    <p:extLst>
      <p:ext uri="{BB962C8B-B14F-4D97-AF65-F5344CB8AC3E}">
        <p14:creationId xmlns:p14="http://schemas.microsoft.com/office/powerpoint/2010/main" val="1118282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D4B3B56-B81E-40F1-823C-ABE4C7EF62D5}" type="datetime1">
              <a:rPr lang="en-GB" smtClean="0"/>
              <a:t>18/07/2019</a:t>
            </a:fld>
            <a:endParaRPr lang="en-GB"/>
          </a:p>
        </p:txBody>
      </p:sp>
      <p:sp>
        <p:nvSpPr>
          <p:cNvPr id="5" name="Footer Placeholder 4"/>
          <p:cNvSpPr>
            <a:spLocks noGrp="1"/>
          </p:cNvSpPr>
          <p:nvPr>
            <p:ph type="ftr" sz="quarter" idx="11"/>
          </p:nvPr>
        </p:nvSpPr>
        <p:spPr/>
        <p:txBody>
          <a:bodyPr/>
          <a:lstStyle/>
          <a:p>
            <a:r>
              <a:rPr lang="en-GB" smtClean="0"/>
              <a:t>Copyright © UCLES 2018</a:t>
            </a:r>
            <a:endParaRPr lang="en-GB"/>
          </a:p>
        </p:txBody>
      </p:sp>
      <p:sp>
        <p:nvSpPr>
          <p:cNvPr id="6" name="Slide Number Placeholder 5"/>
          <p:cNvSpPr>
            <a:spLocks noGrp="1"/>
          </p:cNvSpPr>
          <p:nvPr>
            <p:ph type="sldNum" sz="quarter" idx="12"/>
          </p:nvPr>
        </p:nvSpPr>
        <p:spPr/>
        <p:txBody>
          <a:bodyPr/>
          <a:lstStyle/>
          <a:p>
            <a:fld id="{8A4D54AA-01CD-4703-8C85-4235AB8857B6}" type="slidenum">
              <a:rPr lang="en-GB" smtClean="0"/>
              <a:t>‹#›</a:t>
            </a:fld>
            <a:endParaRPr lang="en-GB"/>
          </a:p>
        </p:txBody>
      </p:sp>
    </p:spTree>
    <p:extLst>
      <p:ext uri="{BB962C8B-B14F-4D97-AF65-F5344CB8AC3E}">
        <p14:creationId xmlns:p14="http://schemas.microsoft.com/office/powerpoint/2010/main" val="3437980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7F64F1E-C2AB-4D60-81D6-6C3628FAC046}" type="datetime1">
              <a:rPr lang="en-GB" smtClean="0"/>
              <a:t>18/07/2019</a:t>
            </a:fld>
            <a:endParaRPr lang="en-GB"/>
          </a:p>
        </p:txBody>
      </p:sp>
      <p:sp>
        <p:nvSpPr>
          <p:cNvPr id="6" name="Footer Placeholder 5"/>
          <p:cNvSpPr>
            <a:spLocks noGrp="1"/>
          </p:cNvSpPr>
          <p:nvPr>
            <p:ph type="ftr" sz="quarter" idx="11"/>
          </p:nvPr>
        </p:nvSpPr>
        <p:spPr/>
        <p:txBody>
          <a:bodyPr/>
          <a:lstStyle/>
          <a:p>
            <a:r>
              <a:rPr lang="en-GB" smtClean="0"/>
              <a:t>Copyright © UCLES 2018</a:t>
            </a:r>
            <a:endParaRPr lang="en-GB"/>
          </a:p>
        </p:txBody>
      </p:sp>
      <p:sp>
        <p:nvSpPr>
          <p:cNvPr id="7" name="Slide Number Placeholder 6"/>
          <p:cNvSpPr>
            <a:spLocks noGrp="1"/>
          </p:cNvSpPr>
          <p:nvPr>
            <p:ph type="sldNum" sz="quarter" idx="12"/>
          </p:nvPr>
        </p:nvSpPr>
        <p:spPr/>
        <p:txBody>
          <a:bodyPr/>
          <a:lstStyle/>
          <a:p>
            <a:fld id="{8A4D54AA-01CD-4703-8C85-4235AB8857B6}" type="slidenum">
              <a:rPr lang="en-GB" smtClean="0"/>
              <a:t>‹#›</a:t>
            </a:fld>
            <a:endParaRPr lang="en-GB"/>
          </a:p>
        </p:txBody>
      </p:sp>
    </p:spTree>
    <p:extLst>
      <p:ext uri="{BB962C8B-B14F-4D97-AF65-F5344CB8AC3E}">
        <p14:creationId xmlns:p14="http://schemas.microsoft.com/office/powerpoint/2010/main" val="844704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FB00B91-5322-4289-A2EC-2E2457253FD0}" type="datetime1">
              <a:rPr lang="en-GB" smtClean="0"/>
              <a:t>18/07/2019</a:t>
            </a:fld>
            <a:endParaRPr lang="en-GB"/>
          </a:p>
        </p:txBody>
      </p:sp>
      <p:sp>
        <p:nvSpPr>
          <p:cNvPr id="8" name="Footer Placeholder 7"/>
          <p:cNvSpPr>
            <a:spLocks noGrp="1"/>
          </p:cNvSpPr>
          <p:nvPr>
            <p:ph type="ftr" sz="quarter" idx="11"/>
          </p:nvPr>
        </p:nvSpPr>
        <p:spPr/>
        <p:txBody>
          <a:bodyPr/>
          <a:lstStyle/>
          <a:p>
            <a:r>
              <a:rPr lang="en-GB" smtClean="0"/>
              <a:t>Copyright © UCLES 2018</a:t>
            </a:r>
            <a:endParaRPr lang="en-GB"/>
          </a:p>
        </p:txBody>
      </p:sp>
      <p:sp>
        <p:nvSpPr>
          <p:cNvPr id="9" name="Slide Number Placeholder 8"/>
          <p:cNvSpPr>
            <a:spLocks noGrp="1"/>
          </p:cNvSpPr>
          <p:nvPr>
            <p:ph type="sldNum" sz="quarter" idx="12"/>
          </p:nvPr>
        </p:nvSpPr>
        <p:spPr/>
        <p:txBody>
          <a:bodyPr/>
          <a:lstStyle/>
          <a:p>
            <a:fld id="{8A4D54AA-01CD-4703-8C85-4235AB8857B6}" type="slidenum">
              <a:rPr lang="en-GB" smtClean="0"/>
              <a:t>‹#›</a:t>
            </a:fld>
            <a:endParaRPr lang="en-GB"/>
          </a:p>
        </p:txBody>
      </p:sp>
    </p:spTree>
    <p:extLst>
      <p:ext uri="{BB962C8B-B14F-4D97-AF65-F5344CB8AC3E}">
        <p14:creationId xmlns:p14="http://schemas.microsoft.com/office/powerpoint/2010/main" val="1411729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5F08ACE-0918-4D81-A538-063BDFAEE73F}" type="datetime1">
              <a:rPr lang="en-GB" smtClean="0"/>
              <a:t>18/07/2019</a:t>
            </a:fld>
            <a:endParaRPr lang="en-GB"/>
          </a:p>
        </p:txBody>
      </p:sp>
      <p:sp>
        <p:nvSpPr>
          <p:cNvPr id="4" name="Footer Placeholder 3"/>
          <p:cNvSpPr>
            <a:spLocks noGrp="1"/>
          </p:cNvSpPr>
          <p:nvPr>
            <p:ph type="ftr" sz="quarter" idx="11"/>
          </p:nvPr>
        </p:nvSpPr>
        <p:spPr/>
        <p:txBody>
          <a:bodyPr/>
          <a:lstStyle/>
          <a:p>
            <a:r>
              <a:rPr lang="en-GB" smtClean="0"/>
              <a:t>Copyright © UCLES 2018</a:t>
            </a:r>
            <a:endParaRPr lang="en-GB"/>
          </a:p>
        </p:txBody>
      </p:sp>
      <p:sp>
        <p:nvSpPr>
          <p:cNvPr id="5" name="Slide Number Placeholder 4"/>
          <p:cNvSpPr>
            <a:spLocks noGrp="1"/>
          </p:cNvSpPr>
          <p:nvPr>
            <p:ph type="sldNum" sz="quarter" idx="12"/>
          </p:nvPr>
        </p:nvSpPr>
        <p:spPr/>
        <p:txBody>
          <a:bodyPr/>
          <a:lstStyle/>
          <a:p>
            <a:fld id="{8A4D54AA-01CD-4703-8C85-4235AB8857B6}" type="slidenum">
              <a:rPr lang="en-GB" smtClean="0"/>
              <a:t>‹#›</a:t>
            </a:fld>
            <a:endParaRPr lang="en-GB"/>
          </a:p>
        </p:txBody>
      </p:sp>
    </p:spTree>
    <p:extLst>
      <p:ext uri="{BB962C8B-B14F-4D97-AF65-F5344CB8AC3E}">
        <p14:creationId xmlns:p14="http://schemas.microsoft.com/office/powerpoint/2010/main" val="47166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970750-A3D9-4D10-AE31-3A76DDF19294}" type="datetime1">
              <a:rPr lang="en-GB" smtClean="0"/>
              <a:t>18/07/2019</a:t>
            </a:fld>
            <a:endParaRPr lang="en-GB"/>
          </a:p>
        </p:txBody>
      </p:sp>
      <p:sp>
        <p:nvSpPr>
          <p:cNvPr id="3" name="Footer Placeholder 2"/>
          <p:cNvSpPr>
            <a:spLocks noGrp="1"/>
          </p:cNvSpPr>
          <p:nvPr>
            <p:ph type="ftr" sz="quarter" idx="11"/>
          </p:nvPr>
        </p:nvSpPr>
        <p:spPr/>
        <p:txBody>
          <a:bodyPr/>
          <a:lstStyle/>
          <a:p>
            <a:r>
              <a:rPr lang="en-GB" smtClean="0"/>
              <a:t>Copyright © UCLES 2018</a:t>
            </a:r>
            <a:endParaRPr lang="en-GB"/>
          </a:p>
        </p:txBody>
      </p:sp>
      <p:sp>
        <p:nvSpPr>
          <p:cNvPr id="4" name="Slide Number Placeholder 3"/>
          <p:cNvSpPr>
            <a:spLocks noGrp="1"/>
          </p:cNvSpPr>
          <p:nvPr>
            <p:ph type="sldNum" sz="quarter" idx="12"/>
          </p:nvPr>
        </p:nvSpPr>
        <p:spPr/>
        <p:txBody>
          <a:bodyPr/>
          <a:lstStyle/>
          <a:p>
            <a:fld id="{8A4D54AA-01CD-4703-8C85-4235AB8857B6}" type="slidenum">
              <a:rPr lang="en-GB" smtClean="0"/>
              <a:t>‹#›</a:t>
            </a:fld>
            <a:endParaRPr lang="en-GB"/>
          </a:p>
        </p:txBody>
      </p:sp>
    </p:spTree>
    <p:extLst>
      <p:ext uri="{BB962C8B-B14F-4D97-AF65-F5344CB8AC3E}">
        <p14:creationId xmlns:p14="http://schemas.microsoft.com/office/powerpoint/2010/main" val="1302887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F303CB-1893-45FA-805C-6C01A61DCCCC}" type="datetime1">
              <a:rPr lang="en-GB" smtClean="0"/>
              <a:t>18/07/2019</a:t>
            </a:fld>
            <a:endParaRPr lang="en-GB"/>
          </a:p>
        </p:txBody>
      </p:sp>
      <p:sp>
        <p:nvSpPr>
          <p:cNvPr id="6" name="Footer Placeholder 5"/>
          <p:cNvSpPr>
            <a:spLocks noGrp="1"/>
          </p:cNvSpPr>
          <p:nvPr>
            <p:ph type="ftr" sz="quarter" idx="11"/>
          </p:nvPr>
        </p:nvSpPr>
        <p:spPr/>
        <p:txBody>
          <a:bodyPr/>
          <a:lstStyle/>
          <a:p>
            <a:r>
              <a:rPr lang="en-GB" smtClean="0"/>
              <a:t>Copyright © UCLES 2018</a:t>
            </a:r>
            <a:endParaRPr lang="en-GB"/>
          </a:p>
        </p:txBody>
      </p:sp>
      <p:sp>
        <p:nvSpPr>
          <p:cNvPr id="7" name="Slide Number Placeholder 6"/>
          <p:cNvSpPr>
            <a:spLocks noGrp="1"/>
          </p:cNvSpPr>
          <p:nvPr>
            <p:ph type="sldNum" sz="quarter" idx="12"/>
          </p:nvPr>
        </p:nvSpPr>
        <p:spPr/>
        <p:txBody>
          <a:bodyPr/>
          <a:lstStyle/>
          <a:p>
            <a:fld id="{8A4D54AA-01CD-4703-8C85-4235AB8857B6}" type="slidenum">
              <a:rPr lang="en-GB" smtClean="0"/>
              <a:t>‹#›</a:t>
            </a:fld>
            <a:endParaRPr lang="en-GB"/>
          </a:p>
        </p:txBody>
      </p:sp>
    </p:spTree>
    <p:extLst>
      <p:ext uri="{BB962C8B-B14F-4D97-AF65-F5344CB8AC3E}">
        <p14:creationId xmlns:p14="http://schemas.microsoft.com/office/powerpoint/2010/main" val="1760251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F419318-13C1-4BC7-9CEB-A0403F6AF296}" type="datetime1">
              <a:rPr lang="en-GB" smtClean="0"/>
              <a:t>18/07/2019</a:t>
            </a:fld>
            <a:endParaRPr lang="en-GB"/>
          </a:p>
        </p:txBody>
      </p:sp>
      <p:sp>
        <p:nvSpPr>
          <p:cNvPr id="6" name="Footer Placeholder 5"/>
          <p:cNvSpPr>
            <a:spLocks noGrp="1"/>
          </p:cNvSpPr>
          <p:nvPr>
            <p:ph type="ftr" sz="quarter" idx="11"/>
          </p:nvPr>
        </p:nvSpPr>
        <p:spPr/>
        <p:txBody>
          <a:bodyPr/>
          <a:lstStyle/>
          <a:p>
            <a:r>
              <a:rPr lang="en-GB" smtClean="0"/>
              <a:t>Copyright © UCLES 2018</a:t>
            </a:r>
            <a:endParaRPr lang="en-GB"/>
          </a:p>
        </p:txBody>
      </p:sp>
      <p:sp>
        <p:nvSpPr>
          <p:cNvPr id="7" name="Slide Number Placeholder 6"/>
          <p:cNvSpPr>
            <a:spLocks noGrp="1"/>
          </p:cNvSpPr>
          <p:nvPr>
            <p:ph type="sldNum" sz="quarter" idx="12"/>
          </p:nvPr>
        </p:nvSpPr>
        <p:spPr/>
        <p:txBody>
          <a:bodyPr/>
          <a:lstStyle/>
          <a:p>
            <a:fld id="{8A4D54AA-01CD-4703-8C85-4235AB8857B6}" type="slidenum">
              <a:rPr lang="en-GB" smtClean="0"/>
              <a:t>‹#›</a:t>
            </a:fld>
            <a:endParaRPr lang="en-GB"/>
          </a:p>
        </p:txBody>
      </p:sp>
    </p:spTree>
    <p:extLst>
      <p:ext uri="{BB962C8B-B14F-4D97-AF65-F5344CB8AC3E}">
        <p14:creationId xmlns:p14="http://schemas.microsoft.com/office/powerpoint/2010/main" val="3114301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C15FB2-9575-4D35-91A1-5D6AFFFAFF75}" type="datetime1">
              <a:rPr lang="en-GB" smtClean="0"/>
              <a:t>18/07/2019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Copyright © UCLES 2018</a:t>
            </a: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4D54AA-01CD-4703-8C85-4235AB8857B6}" type="slidenum">
              <a:rPr lang="en-GB" smtClean="0"/>
              <a:t>‹#›</a:t>
            </a:fld>
            <a:endParaRPr lang="en-GB"/>
          </a:p>
        </p:txBody>
      </p:sp>
    </p:spTree>
    <p:extLst>
      <p:ext uri="{BB962C8B-B14F-4D97-AF65-F5344CB8AC3E}">
        <p14:creationId xmlns:p14="http://schemas.microsoft.com/office/powerpoint/2010/main" val="1038269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4.jpeg"/><Relationship Id="rId7" Type="http://schemas.openxmlformats.org/officeDocument/2006/relationships/image" Target="../media/image21.png"/><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 Id="rId9" Type="http://schemas.openxmlformats.org/officeDocument/2006/relationships/image" Target="../media/image23.png"/></Relationships>
</file>

<file path=ppt/slides/_rels/slide1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32.png"/><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14.xml.rels><?xml version="1.0" encoding="UTF-8" standalone="yes"?>
<Relationships xmlns="http://schemas.openxmlformats.org/package/2006/relationships"><Relationship Id="rId8" Type="http://schemas.openxmlformats.org/officeDocument/2006/relationships/image" Target="../media/image35.png"/><Relationship Id="rId3" Type="http://schemas.openxmlformats.org/officeDocument/2006/relationships/image" Target="../media/image5.jpeg"/><Relationship Id="rId7" Type="http://schemas.openxmlformats.org/officeDocument/2006/relationships/image" Target="../media/image34.png"/><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image" Target="../media/image33.png"/><Relationship Id="rId5" Type="http://schemas.openxmlformats.org/officeDocument/2006/relationships/image" Target="../media/image30.png"/><Relationship Id="rId4" Type="http://schemas.openxmlformats.org/officeDocument/2006/relationships/image" Target="../media/image29.png"/></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8256494" cy="1969770"/>
          </a:xfrm>
          <a:prstGeom prst="rect">
            <a:avLst/>
          </a:prstGeom>
          <a:noFill/>
        </p:spPr>
        <p:txBody>
          <a:bodyPr wrap="square" rtlCol="0">
            <a:spAutoFit/>
          </a:bodyPr>
          <a:lstStyle/>
          <a:p>
            <a:r>
              <a:rPr lang="en-GB" sz="2600" b="1" dirty="0" smtClean="0">
                <a:latin typeface="Arial" panose="020B0604020202020204" pitchFamily="34" charset="0"/>
                <a:cs typeface="Arial" panose="020B0604020202020204" pitchFamily="34" charset="0"/>
              </a:rPr>
              <a:t>Teaching</a:t>
            </a:r>
            <a:r>
              <a:rPr lang="en-GB" sz="2600" b="1" dirty="0" smtClean="0">
                <a:latin typeface="Arial" panose="020B0604020202020204" pitchFamily="34" charset="0"/>
                <a:cs typeface="Arial" panose="020B0604020202020204" pitchFamily="34" charset="0"/>
              </a:rPr>
              <a:t> </a:t>
            </a:r>
            <a:r>
              <a:rPr lang="en-GB" sz="2600" b="1" dirty="0" smtClean="0">
                <a:latin typeface="Arial" panose="020B0604020202020204" pitchFamily="34" charset="0"/>
                <a:cs typeface="Arial" panose="020B0604020202020204" pitchFamily="34" charset="0"/>
              </a:rPr>
              <a:t>Pack Unit conversions</a:t>
            </a:r>
          </a:p>
          <a:p>
            <a:r>
              <a:rPr lang="en-GB" sz="2600" dirty="0" smtClean="0">
                <a:latin typeface="Arial" panose="020B0604020202020204" pitchFamily="34" charset="0"/>
                <a:cs typeface="Arial" panose="020B0604020202020204" pitchFamily="34" charset="0"/>
              </a:rPr>
              <a:t>Lesson 3: Compound measures</a:t>
            </a:r>
          </a:p>
          <a:p>
            <a:endParaRPr lang="en-GB" dirty="0" smtClean="0">
              <a:latin typeface="Arial" panose="020B0604020202020204" pitchFamily="34" charset="0"/>
              <a:cs typeface="Arial" panose="020B0604020202020204" pitchFamily="34" charset="0"/>
            </a:endParaRPr>
          </a:p>
          <a:p>
            <a:r>
              <a:rPr lang="en-GB" sz="2600" b="1" smtClean="0">
                <a:solidFill>
                  <a:srgbClr val="EA5B0C"/>
                </a:solidFill>
                <a:latin typeface="Arial" panose="020B0604020202020204" pitchFamily="34" charset="0"/>
                <a:cs typeface="Arial" panose="020B0604020202020204" pitchFamily="34" charset="0"/>
              </a:rPr>
              <a:t>Cambridge </a:t>
            </a:r>
            <a:r>
              <a:rPr lang="en-GB" sz="2600" b="1">
                <a:solidFill>
                  <a:srgbClr val="EA5B0C"/>
                </a:solidFill>
                <a:latin typeface="Arial" panose="020B0604020202020204" pitchFamily="34" charset="0"/>
                <a:cs typeface="Arial" panose="020B0604020202020204" pitchFamily="34" charset="0"/>
              </a:rPr>
              <a:t>IGCSE™</a:t>
            </a:r>
            <a:endParaRPr lang="en-GB" sz="2600" b="1" baseline="30000" dirty="0" smtClean="0">
              <a:solidFill>
                <a:srgbClr val="EA5B0C"/>
              </a:solidFill>
              <a:latin typeface="Arial" panose="020B0604020202020204" pitchFamily="34" charset="0"/>
              <a:cs typeface="Arial" panose="020B0604020202020204" pitchFamily="34" charset="0"/>
            </a:endParaRPr>
          </a:p>
          <a:p>
            <a:r>
              <a:rPr lang="en-GB" sz="2600" dirty="0" smtClean="0">
                <a:solidFill>
                  <a:srgbClr val="EA5B0C"/>
                </a:solidFill>
                <a:latin typeface="Arial" panose="020B0604020202020204" pitchFamily="34" charset="0"/>
                <a:cs typeface="Arial" panose="020B0604020202020204" pitchFamily="34" charset="0"/>
              </a:rPr>
              <a:t>Mathematics 0580</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dirty="0" smtClean="0">
                <a:latin typeface="Arial" panose="020B0604020202020204" pitchFamily="34" charset="0"/>
                <a:cs typeface="Arial" panose="020B0604020202020204" pitchFamily="34" charset="0"/>
              </a:rPr>
              <a:t>Version 1.0</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4474" y="3033287"/>
            <a:ext cx="3659262" cy="2744862"/>
          </a:xfrm>
          <a:prstGeom prst="rect">
            <a:avLst/>
          </a:prstGeom>
        </p:spPr>
      </p:pic>
      <p:sp>
        <p:nvSpPr>
          <p:cNvPr id="8" name="TextBox 7"/>
          <p:cNvSpPr txBox="1"/>
          <p:nvPr/>
        </p:nvSpPr>
        <p:spPr>
          <a:xfrm>
            <a:off x="4721315" y="6239434"/>
            <a:ext cx="2775956" cy="307777"/>
          </a:xfrm>
          <a:prstGeom prst="rect">
            <a:avLst/>
          </a:prstGeom>
          <a:noFill/>
        </p:spPr>
        <p:txBody>
          <a:bodyPr wrap="square" rtlCol="0">
            <a:spAutoFit/>
          </a:bodyPr>
          <a:lstStyle/>
          <a:p>
            <a:r>
              <a:rPr lang="en-GB" sz="1400" dirty="0" smtClean="0">
                <a:latin typeface="Arial" panose="020B0604020202020204" pitchFamily="34" charset="0"/>
                <a:cs typeface="Arial" panose="020B0604020202020204" pitchFamily="34" charset="0"/>
              </a:rPr>
              <a:t>Copyright © UCLES March 2018</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3605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60912" y="1007668"/>
            <a:ext cx="4031088" cy="2655264"/>
          </a:xfrm>
          <a:prstGeom prst="rect">
            <a:avLst/>
          </a:prstGeom>
        </p:spPr>
      </p:pic>
      <p:sp>
        <p:nvSpPr>
          <p:cNvPr id="12" name="Content Placeholder 11">
            <a:extLst>
              <a:ext uri="{FF2B5EF4-FFF2-40B4-BE49-F238E27FC236}">
                <a16:creationId xmlns:a16="http://schemas.microsoft.com/office/drawing/2014/main" id="{7F5BAB84-6B71-4C6F-B8CE-F8C754B96E74}"/>
              </a:ext>
            </a:extLst>
          </p:cNvPr>
          <p:cNvSpPr>
            <a:spLocks noGrp="1"/>
          </p:cNvSpPr>
          <p:nvPr>
            <p:ph sz="half" idx="2"/>
          </p:nvPr>
        </p:nvSpPr>
        <p:spPr>
          <a:xfrm>
            <a:off x="3130741" y="4546594"/>
            <a:ext cx="8447366" cy="1918990"/>
          </a:xfrm>
        </p:spPr>
        <p:txBody>
          <a:bodyPr>
            <a:noAutofit/>
          </a:bodyPr>
          <a:lstStyle/>
          <a:p>
            <a:pPr>
              <a:buClr>
                <a:srgbClr val="EA5B0C"/>
              </a:buClr>
            </a:pPr>
            <a:r>
              <a:rPr lang="en-GB" dirty="0" smtClean="0">
                <a:latin typeface="Arial" panose="020B0604020202020204" pitchFamily="34" charset="0"/>
                <a:cs typeface="Arial" panose="020B0604020202020204" pitchFamily="34" charset="0"/>
              </a:rPr>
              <a:t>The </a:t>
            </a:r>
            <a:r>
              <a:rPr lang="en-GB" dirty="0">
                <a:latin typeface="Arial" panose="020B0604020202020204" pitchFamily="34" charset="0"/>
                <a:cs typeface="Arial" panose="020B0604020202020204" pitchFamily="34" charset="0"/>
              </a:rPr>
              <a:t>equivalent cost in dollars per gallon for UK fuel would be approximately </a:t>
            </a:r>
            <a:r>
              <a:rPr lang="en-GB" dirty="0" smtClean="0">
                <a:latin typeface="Arial" panose="020B0604020202020204" pitchFamily="34" charset="0"/>
                <a:cs typeface="Arial" panose="020B0604020202020204" pitchFamily="34" charset="0"/>
              </a:rPr>
              <a:t>1.22 × 5.10 </a:t>
            </a: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6.22.</a:t>
            </a:r>
            <a:endParaRPr lang="en-GB" dirty="0">
              <a:latin typeface="Arial" panose="020B0604020202020204" pitchFamily="34" charset="0"/>
              <a:cs typeface="Arial" panose="020B0604020202020204" pitchFamily="34" charset="0"/>
            </a:endParaRPr>
          </a:p>
          <a:p>
            <a:pPr>
              <a:buClr>
                <a:srgbClr val="EA5B0C"/>
              </a:buClr>
            </a:pPr>
            <a:r>
              <a:rPr lang="en-GB" dirty="0">
                <a:latin typeface="Arial" panose="020B0604020202020204" pitchFamily="34" charset="0"/>
                <a:cs typeface="Arial" panose="020B0604020202020204" pitchFamily="34" charset="0"/>
              </a:rPr>
              <a:t>This is almost twice the cost of fuel in the </a:t>
            </a:r>
            <a:r>
              <a:rPr lang="en-GB" dirty="0" smtClean="0">
                <a:latin typeface="Arial" panose="020B0604020202020204" pitchFamily="34" charset="0"/>
                <a:cs typeface="Arial" panose="020B0604020202020204" pitchFamily="34" charset="0"/>
              </a:rPr>
              <a:t>US! </a:t>
            </a:r>
          </a:p>
        </p:txBody>
      </p:sp>
      <p:sp>
        <p:nvSpPr>
          <p:cNvPr id="10" name="Rectangle 9">
            <a:extLst>
              <a:ext uri="{FF2B5EF4-FFF2-40B4-BE49-F238E27FC236}">
                <a16:creationId xmlns:a16="http://schemas.microsoft.com/office/drawing/2014/main" id="{7C05A787-09C7-4ED0-A747-871FBD2054D1}"/>
              </a:ext>
            </a:extLst>
          </p:cNvPr>
          <p:cNvSpPr/>
          <p:nvPr/>
        </p:nvSpPr>
        <p:spPr>
          <a:xfrm>
            <a:off x="3182197" y="4891439"/>
            <a:ext cx="184731" cy="369332"/>
          </a:xfrm>
          <a:prstGeom prst="rect">
            <a:avLst/>
          </a:prstGeom>
        </p:spPr>
        <p:txBody>
          <a:bodyPr wrap="none">
            <a:spAutoFit/>
          </a:bodyPr>
          <a:lstStyle/>
          <a:p>
            <a:endParaRPr lang="en-GB" dirty="0"/>
          </a:p>
        </p:txBody>
      </p:sp>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More complex conversions</a:t>
            </a:r>
            <a:endParaRPr lang="en-GB" sz="2800" b="1" dirty="0">
              <a:latin typeface="Arial" panose="020B0604020202020204" pitchFamily="34" charset="0"/>
              <a:cs typeface="Arial" panose="020B0604020202020204" pitchFamily="34" charset="0"/>
            </a:endParaRPr>
          </a:p>
        </p:txBody>
      </p:sp>
      <p:sp>
        <p:nvSpPr>
          <p:cNvPr id="15" name="Arrow: Curved Down 2">
            <a:extLst>
              <a:ext uri="{FF2B5EF4-FFF2-40B4-BE49-F238E27FC236}">
                <a16:creationId xmlns:a16="http://schemas.microsoft.com/office/drawing/2014/main" id="{D160F5ED-8FE3-4313-8866-1E8413312D78}"/>
              </a:ext>
            </a:extLst>
          </p:cNvPr>
          <p:cNvSpPr/>
          <p:nvPr/>
        </p:nvSpPr>
        <p:spPr>
          <a:xfrm>
            <a:off x="794550" y="1954550"/>
            <a:ext cx="1944709" cy="416142"/>
          </a:xfrm>
          <a:prstGeom prst="curvedDown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6" name="Arrow: Curved Down 6">
            <a:extLst>
              <a:ext uri="{FF2B5EF4-FFF2-40B4-BE49-F238E27FC236}">
                <a16:creationId xmlns:a16="http://schemas.microsoft.com/office/drawing/2014/main" id="{E5D31EC3-BB6A-4F52-9426-4D3EE6FA070B}"/>
              </a:ext>
            </a:extLst>
          </p:cNvPr>
          <p:cNvSpPr/>
          <p:nvPr/>
        </p:nvSpPr>
        <p:spPr>
          <a:xfrm flipV="1">
            <a:off x="794550" y="3386985"/>
            <a:ext cx="1894066" cy="416142"/>
          </a:xfrm>
          <a:prstGeom prst="curvedDown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1714B766-618B-4140-86AF-16DA4EB41FCE}"/>
                  </a:ext>
                </a:extLst>
              </p:cNvPr>
              <p:cNvSpPr txBox="1"/>
              <p:nvPr/>
            </p:nvSpPr>
            <p:spPr>
              <a:xfrm>
                <a:off x="1303375" y="1452280"/>
                <a:ext cx="927058" cy="483466"/>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 </a:t>
                </a:r>
                <a14:m>
                  <m:oMath xmlns:m="http://schemas.openxmlformats.org/officeDocument/2006/math">
                    <m:f>
                      <m:fPr>
                        <m:ctrlPr>
                          <a:rPr lang="en-GB" i="1" smtClean="0">
                            <a:latin typeface="Cambria Math" panose="02040503050406030204" pitchFamily="18" charset="0"/>
                            <a:cs typeface="Arial" panose="020B0604020202020204" pitchFamily="34" charset="0"/>
                          </a:rPr>
                        </m:ctrlPr>
                      </m:fPr>
                      <m:num>
                        <m:r>
                          <a:rPr lang="en-GB" b="0" i="1" smtClean="0">
                            <a:latin typeface="Cambria Math" panose="02040503050406030204" pitchFamily="18" charset="0"/>
                            <a:cs typeface="Arial" panose="020B0604020202020204" pitchFamily="34" charset="0"/>
                          </a:rPr>
                          <m:t>1</m:t>
                        </m:r>
                      </m:num>
                      <m:den>
                        <m:r>
                          <a:rPr lang="en-GB" b="0" i="1" smtClean="0">
                            <a:latin typeface="Cambria Math" panose="02040503050406030204" pitchFamily="18" charset="0"/>
                            <a:cs typeface="Arial" panose="020B0604020202020204" pitchFamily="34" charset="0"/>
                          </a:rPr>
                          <m:t>0.71</m:t>
                        </m:r>
                      </m:den>
                    </m:f>
                  </m:oMath>
                </a14:m>
                <a:endParaRPr lang="en-GB" dirty="0">
                  <a:latin typeface="Arial" panose="020B0604020202020204" pitchFamily="34" charset="0"/>
                  <a:cs typeface="Arial" panose="020B0604020202020204" pitchFamily="34" charset="0"/>
                </a:endParaRPr>
              </a:p>
            </p:txBody>
          </p:sp>
        </mc:Choice>
        <mc:Fallback xmlns="">
          <p:sp>
            <p:nvSpPr>
              <p:cNvPr id="17" name="TextBox 16">
                <a:extLst>
                  <a:ext uri="{FF2B5EF4-FFF2-40B4-BE49-F238E27FC236}">
                    <a16:creationId xmlns:a16="http://schemas.microsoft.com/office/drawing/2014/main" id="{1714B766-618B-4140-86AF-16DA4EB41FCE}"/>
                  </a:ext>
                </a:extLst>
              </p:cNvPr>
              <p:cNvSpPr txBox="1">
                <a:spLocks noRot="1" noChangeAspect="1" noMove="1" noResize="1" noEditPoints="1" noAdjustHandles="1" noChangeArrowheads="1" noChangeShapeType="1" noTextEdit="1"/>
              </p:cNvSpPr>
              <p:nvPr/>
            </p:nvSpPr>
            <p:spPr>
              <a:xfrm>
                <a:off x="1303375" y="1452280"/>
                <a:ext cx="927058" cy="483466"/>
              </a:xfrm>
              <a:prstGeom prst="rect">
                <a:avLst/>
              </a:prstGeom>
              <a:blipFill>
                <a:blip r:embed="rId4"/>
                <a:stretch>
                  <a:fillRect l="-5921" b="-625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B741B51B-667A-45C3-B41D-379563B3C481}"/>
                  </a:ext>
                </a:extLst>
              </p:cNvPr>
              <p:cNvSpPr txBox="1"/>
              <p:nvPr/>
            </p:nvSpPr>
            <p:spPr>
              <a:xfrm>
                <a:off x="1348881" y="3891869"/>
                <a:ext cx="1134319" cy="483466"/>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 </a:t>
                </a:r>
                <a14:m>
                  <m:oMath xmlns:m="http://schemas.openxmlformats.org/officeDocument/2006/math">
                    <m:f>
                      <m:fPr>
                        <m:ctrlPr>
                          <a:rPr lang="en-GB" i="1" smtClean="0">
                            <a:latin typeface="Cambria Math" panose="02040503050406030204" pitchFamily="18" charset="0"/>
                            <a:cs typeface="Arial" panose="020B0604020202020204" pitchFamily="34" charset="0"/>
                          </a:rPr>
                        </m:ctrlPr>
                      </m:fPr>
                      <m:num>
                        <m:r>
                          <a:rPr lang="en-GB" b="0" i="1" smtClean="0">
                            <a:latin typeface="Cambria Math" panose="02040503050406030204" pitchFamily="18" charset="0"/>
                            <a:cs typeface="Arial" panose="020B0604020202020204" pitchFamily="34" charset="0"/>
                          </a:rPr>
                          <m:t>1</m:t>
                        </m:r>
                      </m:num>
                      <m:den>
                        <m:r>
                          <a:rPr lang="en-GB" b="0" i="1" smtClean="0">
                            <a:latin typeface="Cambria Math" panose="02040503050406030204" pitchFamily="18" charset="0"/>
                            <a:cs typeface="Arial" panose="020B0604020202020204" pitchFamily="34" charset="0"/>
                          </a:rPr>
                          <m:t>3.62</m:t>
                        </m:r>
                      </m:den>
                    </m:f>
                  </m:oMath>
                </a14:m>
                <a:endParaRPr lang="en-GB" dirty="0">
                  <a:latin typeface="Arial" panose="020B0604020202020204" pitchFamily="34" charset="0"/>
                  <a:cs typeface="Arial" panose="020B0604020202020204" pitchFamily="34" charset="0"/>
                </a:endParaRPr>
              </a:p>
            </p:txBody>
          </p:sp>
        </mc:Choice>
        <mc:Fallback xmlns="">
          <p:sp>
            <p:nvSpPr>
              <p:cNvPr id="18" name="TextBox 17">
                <a:extLst>
                  <a:ext uri="{FF2B5EF4-FFF2-40B4-BE49-F238E27FC236}">
                    <a16:creationId xmlns:a16="http://schemas.microsoft.com/office/drawing/2014/main" id="{B741B51B-667A-45C3-B41D-379563B3C481}"/>
                  </a:ext>
                </a:extLst>
              </p:cNvPr>
              <p:cNvSpPr txBox="1">
                <a:spLocks noRot="1" noChangeAspect="1" noMove="1" noResize="1" noEditPoints="1" noAdjustHandles="1" noChangeArrowheads="1" noChangeShapeType="1" noTextEdit="1"/>
              </p:cNvSpPr>
              <p:nvPr/>
            </p:nvSpPr>
            <p:spPr>
              <a:xfrm>
                <a:off x="1348881" y="3891869"/>
                <a:ext cx="1134319" cy="483466"/>
              </a:xfrm>
              <a:prstGeom prst="rect">
                <a:avLst/>
              </a:prstGeom>
              <a:blipFill>
                <a:blip r:embed="rId5"/>
                <a:stretch>
                  <a:fillRect l="-4301" b="-6250"/>
                </a:stretch>
              </a:blipFill>
            </p:spPr>
            <p:txBody>
              <a:bodyPr/>
              <a:lstStyle/>
              <a:p>
                <a:r>
                  <a:rPr lang="en-GB">
                    <a:noFill/>
                  </a:rPr>
                  <a:t> </a:t>
                </a:r>
              </a:p>
            </p:txBody>
          </p:sp>
        </mc:Fallback>
      </mc:AlternateContent>
      <p:grpSp>
        <p:nvGrpSpPr>
          <p:cNvPr id="19" name="Group 18"/>
          <p:cNvGrpSpPr/>
          <p:nvPr/>
        </p:nvGrpSpPr>
        <p:grpSpPr>
          <a:xfrm>
            <a:off x="384020" y="2393885"/>
            <a:ext cx="2746721" cy="955492"/>
            <a:chOff x="4869268" y="5270856"/>
            <a:chExt cx="2746721" cy="955492"/>
          </a:xfrm>
        </p:grpSpPr>
        <p:sp>
          <p:nvSpPr>
            <p:cNvPr id="20" name="Arrow: Right 1">
              <a:extLst>
                <a:ext uri="{FF2B5EF4-FFF2-40B4-BE49-F238E27FC236}">
                  <a16:creationId xmlns:a16="http://schemas.microsoft.com/office/drawing/2014/main" id="{B5145297-073D-45F5-985C-199CB670B996}"/>
                </a:ext>
              </a:extLst>
            </p:cNvPr>
            <p:cNvSpPr/>
            <p:nvPr/>
          </p:nvSpPr>
          <p:spPr>
            <a:xfrm>
              <a:off x="5806337" y="5568744"/>
              <a:ext cx="844952" cy="448196"/>
            </a:xfrm>
            <a:prstGeom prst="right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21" name="TextBox 20"/>
                <p:cNvSpPr txBox="1"/>
                <p:nvPr/>
              </p:nvSpPr>
              <p:spPr>
                <a:xfrm>
                  <a:off x="6662953" y="5284423"/>
                  <a:ext cx="953036" cy="94192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80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m:t>
                            </m:r>
                          </m:num>
                          <m:den>
                            <m:r>
                              <m:rPr>
                                <m:nor/>
                              </m:rPr>
                              <a:rPr lang="en-GB" sz="2800" b="0" i="0" smtClean="0">
                                <a:latin typeface="Arial" panose="020B0604020202020204" pitchFamily="34" charset="0"/>
                                <a:cs typeface="Arial" panose="020B0604020202020204" pitchFamily="34" charset="0"/>
                              </a:rPr>
                              <m:t>G</m:t>
                            </m:r>
                          </m:den>
                        </m:f>
                      </m:oMath>
                    </m:oMathPara>
                  </a14:m>
                  <a:endParaRPr lang="en-GB" sz="2800" dirty="0">
                    <a:latin typeface="Arial" panose="020B0604020202020204" pitchFamily="34" charset="0"/>
                    <a:cs typeface="Arial" panose="020B0604020202020204" pitchFamily="34" charset="0"/>
                  </a:endParaRPr>
                </a:p>
              </p:txBody>
            </p:sp>
          </mc:Choice>
          <mc:Fallback xmlns="">
            <p:sp>
              <p:nvSpPr>
                <p:cNvPr id="21" name="TextBox 20"/>
                <p:cNvSpPr txBox="1">
                  <a:spLocks noRot="1" noChangeAspect="1" noMove="1" noResize="1" noEditPoints="1" noAdjustHandles="1" noChangeArrowheads="1" noChangeShapeType="1" noTextEdit="1"/>
                </p:cNvSpPr>
                <p:nvPr/>
              </p:nvSpPr>
              <p:spPr>
                <a:xfrm>
                  <a:off x="6662953" y="5284423"/>
                  <a:ext cx="953036" cy="941925"/>
                </a:xfrm>
                <a:prstGeom prst="rect">
                  <a:avLst/>
                </a:prstGeom>
                <a:blipFill>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4869268" y="5270856"/>
                  <a:ext cx="953036" cy="9182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80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m:t>
                            </m:r>
                          </m:num>
                          <m:den>
                            <m:r>
                              <m:rPr>
                                <m:nor/>
                              </m:rPr>
                              <a:rPr lang="en-GB" sz="2800" b="0" i="1" smtClean="0">
                                <a:latin typeface="Bookman Old Style" panose="02050604050505020204" pitchFamily="18" charset="0"/>
                                <a:cs typeface="Arial" panose="020B0604020202020204" pitchFamily="34" charset="0"/>
                              </a:rPr>
                              <m:t>l</m:t>
                            </m:r>
                          </m:den>
                        </m:f>
                      </m:oMath>
                    </m:oMathPara>
                  </a14:m>
                  <a:endParaRPr lang="en-GB" sz="2800" dirty="0">
                    <a:latin typeface="Arial" panose="020B0604020202020204" pitchFamily="34" charset="0"/>
                    <a:cs typeface="Arial" panose="020B0604020202020204" pitchFamily="34" charset="0"/>
                  </a:endParaRPr>
                </a:p>
              </p:txBody>
            </p:sp>
          </mc:Choice>
          <mc:Fallback xmlns="">
            <p:sp>
              <p:nvSpPr>
                <p:cNvPr id="22" name="TextBox 21"/>
                <p:cNvSpPr txBox="1">
                  <a:spLocks noRot="1" noChangeAspect="1" noMove="1" noResize="1" noEditPoints="1" noAdjustHandles="1" noChangeArrowheads="1" noChangeShapeType="1" noTextEdit="1"/>
                </p:cNvSpPr>
                <p:nvPr/>
              </p:nvSpPr>
              <p:spPr>
                <a:xfrm>
                  <a:off x="4869268" y="5270856"/>
                  <a:ext cx="953036" cy="918265"/>
                </a:xfrm>
                <a:prstGeom prst="rect">
                  <a:avLst/>
                </a:prstGeom>
                <a:blipFill>
                  <a:blip r:embed="rId7"/>
                  <a:stretch>
                    <a:fillRect/>
                  </a:stretch>
                </a:blipFill>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26" name="TextBox 25"/>
              <p:cNvSpPr txBox="1"/>
              <p:nvPr/>
            </p:nvSpPr>
            <p:spPr>
              <a:xfrm>
                <a:off x="4100891" y="2909002"/>
                <a:ext cx="3994748" cy="1372107"/>
              </a:xfrm>
              <a:prstGeom prst="rect">
                <a:avLst/>
              </a:prstGeom>
              <a:noFill/>
            </p:spPr>
            <p:txBody>
              <a:bodyPr wrap="none" lIns="0" tIns="0" rIns="0" bIns="0" rtlCol="0">
                <a:spAutoFit/>
              </a:bodyPr>
              <a:lstStyle/>
              <a:p>
                <a14:m>
                  <m:oMath xmlns:m="http://schemas.openxmlformats.org/officeDocument/2006/math">
                    <m:f>
                      <m:fPr>
                        <m:ctrlPr>
                          <a:rPr lang="en-GB" sz="2800" i="1" smtClean="0">
                            <a:latin typeface="Cambria Math" panose="02040503050406030204" pitchFamily="18" charset="0"/>
                          </a:rPr>
                        </m:ctrlPr>
                      </m:fPr>
                      <m:num>
                        <m:f>
                          <m:fPr>
                            <m:ctrlPr>
                              <a:rPr lang="en-GB" sz="280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1</m:t>
                            </m:r>
                          </m:num>
                          <m:den>
                            <m:r>
                              <m:rPr>
                                <m:nor/>
                              </m:rPr>
                              <a:rPr lang="en-GB" sz="2800" b="0" i="0" smtClean="0">
                                <a:latin typeface="Arial" panose="020B0604020202020204" pitchFamily="34" charset="0"/>
                                <a:cs typeface="Arial" panose="020B0604020202020204" pitchFamily="34" charset="0"/>
                              </a:rPr>
                              <m:t>0.71</m:t>
                            </m:r>
                          </m:den>
                        </m:f>
                      </m:num>
                      <m:den>
                        <m:f>
                          <m:fPr>
                            <m:ctrlPr>
                              <a:rPr lang="en-GB" sz="280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1</m:t>
                            </m:r>
                          </m:num>
                          <m:den>
                            <m:r>
                              <m:rPr>
                                <m:nor/>
                              </m:rPr>
                              <a:rPr lang="en-GB" sz="2800" b="0" i="0" smtClean="0">
                                <a:latin typeface="Arial" panose="020B0604020202020204" pitchFamily="34" charset="0"/>
                                <a:cs typeface="Arial" panose="020B0604020202020204" pitchFamily="34" charset="0"/>
                              </a:rPr>
                              <m:t>3.62</m:t>
                            </m:r>
                          </m:den>
                        </m:f>
                      </m:den>
                    </m:f>
                    <m:r>
                      <m:rPr>
                        <m:nor/>
                      </m:rPr>
                      <a:rPr lang="en-GB" sz="2800" b="0" i="0" smtClean="0">
                        <a:latin typeface="Cambria Math" panose="02040503050406030204" pitchFamily="18" charset="0"/>
                      </a:rPr>
                      <m:t> </m:t>
                    </m:r>
                    <m:r>
                      <m:rPr>
                        <m:nor/>
                      </m:rPr>
                      <a:rPr lang="en-GB" sz="2800" b="0" i="0" smtClean="0">
                        <a:latin typeface="Arial" panose="020B0604020202020204" pitchFamily="34" charset="0"/>
                        <a:cs typeface="Arial" panose="020B0604020202020204" pitchFamily="34" charset="0"/>
                      </a:rPr>
                      <m:t>= </m:t>
                    </m:r>
                    <m:f>
                      <m:fPr>
                        <m:ctrlPr>
                          <a:rPr lang="en-GB" sz="2800" b="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3.62</m:t>
                        </m:r>
                      </m:num>
                      <m:den>
                        <m:r>
                          <m:rPr>
                            <m:nor/>
                          </m:rPr>
                          <a:rPr lang="en-GB" sz="2800" b="0" i="0" smtClean="0">
                            <a:latin typeface="Arial" panose="020B0604020202020204" pitchFamily="34" charset="0"/>
                            <a:cs typeface="Arial" panose="020B0604020202020204" pitchFamily="34" charset="0"/>
                          </a:rPr>
                          <m:t>0.71</m:t>
                        </m:r>
                      </m:den>
                    </m:f>
                  </m:oMath>
                </a14:m>
                <a:r>
                  <a:rPr lang="en-GB" sz="2800" dirty="0" smtClean="0">
                    <a:latin typeface="Arial" panose="020B0604020202020204" pitchFamily="34" charset="0"/>
                    <a:cs typeface="Arial" panose="020B0604020202020204" pitchFamily="34" charset="0"/>
                  </a:rPr>
                  <a:t> = 5.10 (2dp)</a:t>
                </a:r>
                <a:endParaRPr lang="en-GB" sz="2800" dirty="0">
                  <a:latin typeface="Arial" panose="020B0604020202020204" pitchFamily="34" charset="0"/>
                  <a:cs typeface="Arial" panose="020B0604020202020204" pitchFamily="34" charset="0"/>
                </a:endParaRPr>
              </a:p>
            </p:txBody>
          </p:sp>
        </mc:Choice>
        <mc:Fallback xmlns="">
          <p:sp>
            <p:nvSpPr>
              <p:cNvPr id="26" name="TextBox 25"/>
              <p:cNvSpPr txBox="1">
                <a:spLocks noRot="1" noChangeAspect="1" noMove="1" noResize="1" noEditPoints="1" noAdjustHandles="1" noChangeArrowheads="1" noChangeShapeType="1" noTextEdit="1"/>
              </p:cNvSpPr>
              <p:nvPr/>
            </p:nvSpPr>
            <p:spPr>
              <a:xfrm>
                <a:off x="4100891" y="2909002"/>
                <a:ext cx="3994748" cy="1372107"/>
              </a:xfrm>
              <a:prstGeom prst="rect">
                <a:avLst/>
              </a:prstGeom>
              <a:blipFill>
                <a:blip r:embed="rId8"/>
                <a:stretch>
                  <a:fillRect l="-1069" r="-396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7" name="TextBox 26"/>
              <p:cNvSpPr txBox="1"/>
              <p:nvPr/>
            </p:nvSpPr>
            <p:spPr>
              <a:xfrm>
                <a:off x="3274562" y="1500162"/>
                <a:ext cx="5186858" cy="1265090"/>
              </a:xfrm>
              <a:prstGeom prst="rect">
                <a:avLst/>
              </a:prstGeom>
              <a:noFill/>
            </p:spPr>
            <p:txBody>
              <a:bodyPr wrap="square" rtlCol="0">
                <a:spAutoFit/>
              </a:bodyPr>
              <a:lstStyle/>
              <a:p>
                <a:r>
                  <a:rPr lang="en-GB" sz="2800" dirty="0" smtClean="0">
                    <a:latin typeface="Arial" panose="020B0604020202020204" pitchFamily="34" charset="0"/>
                    <a:cs typeface="Arial" panose="020B0604020202020204" pitchFamily="34" charset="0"/>
                  </a:rPr>
                  <a:t>So, the functional relationship between </a:t>
                </a:r>
                <a14:m>
                  <m:oMath xmlns:m="http://schemas.openxmlformats.org/officeDocument/2006/math">
                    <m:f>
                      <m:fPr>
                        <m:ctrlPr>
                          <a:rPr lang="en-GB" sz="280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m:t>
                        </m:r>
                      </m:num>
                      <m:den>
                        <m:r>
                          <m:rPr>
                            <m:nor/>
                          </m:rPr>
                          <a:rPr lang="en-GB" sz="2800" b="0" i="1" smtClean="0">
                            <a:latin typeface="Bookman Old Style" panose="02050604050505020204" pitchFamily="18" charset="0"/>
                            <a:cs typeface="Arial" panose="020B0604020202020204" pitchFamily="34" charset="0"/>
                          </a:rPr>
                          <m:t>l</m:t>
                        </m:r>
                      </m:den>
                    </m:f>
                  </m:oMath>
                </a14:m>
                <a:r>
                  <a:rPr lang="en-GB" sz="2800" dirty="0" smtClean="0">
                    <a:latin typeface="Arial" panose="020B0604020202020204" pitchFamily="34" charset="0"/>
                    <a:cs typeface="Arial" panose="020B0604020202020204" pitchFamily="34" charset="0"/>
                  </a:rPr>
                  <a:t> and </a:t>
                </a:r>
                <a14:m>
                  <m:oMath xmlns:m="http://schemas.openxmlformats.org/officeDocument/2006/math">
                    <m:f>
                      <m:fPr>
                        <m:ctrlPr>
                          <a:rPr lang="en-GB" sz="280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m:t>
                        </m:r>
                      </m:num>
                      <m:den>
                        <m:r>
                          <m:rPr>
                            <m:nor/>
                          </m:rPr>
                          <a:rPr lang="en-GB" sz="2800" b="0" i="0" smtClean="0">
                            <a:latin typeface="Arial" panose="020B0604020202020204" pitchFamily="34" charset="0"/>
                            <a:cs typeface="Arial" panose="020B0604020202020204" pitchFamily="34" charset="0"/>
                          </a:rPr>
                          <m:t>G</m:t>
                        </m:r>
                      </m:den>
                    </m:f>
                  </m:oMath>
                </a14:m>
                <a:r>
                  <a:rPr lang="en-GB" sz="2800" dirty="0" smtClean="0">
                    <a:latin typeface="Arial" panose="020B0604020202020204" pitchFamily="34" charset="0"/>
                    <a:cs typeface="Arial" panose="020B0604020202020204" pitchFamily="34" charset="0"/>
                  </a:rPr>
                  <a:t> is multiply by:</a:t>
                </a:r>
                <a:endParaRPr lang="en-GB" sz="2800" dirty="0">
                  <a:latin typeface="Arial" panose="020B0604020202020204" pitchFamily="34" charset="0"/>
                  <a:cs typeface="Arial" panose="020B0604020202020204" pitchFamily="34" charset="0"/>
                </a:endParaRPr>
              </a:p>
            </p:txBody>
          </p:sp>
        </mc:Choice>
        <mc:Fallback xmlns="">
          <p:sp>
            <p:nvSpPr>
              <p:cNvPr id="27" name="TextBox 26"/>
              <p:cNvSpPr txBox="1">
                <a:spLocks noRot="1" noChangeAspect="1" noMove="1" noResize="1" noEditPoints="1" noAdjustHandles="1" noChangeArrowheads="1" noChangeShapeType="1" noTextEdit="1"/>
              </p:cNvSpPr>
              <p:nvPr/>
            </p:nvSpPr>
            <p:spPr>
              <a:xfrm>
                <a:off x="3274562" y="1500162"/>
                <a:ext cx="5186858" cy="1265090"/>
              </a:xfrm>
              <a:prstGeom prst="rect">
                <a:avLst/>
              </a:prstGeom>
              <a:blipFill>
                <a:blip r:embed="rId9"/>
                <a:stretch>
                  <a:fillRect l="-2350" t="-4808" r="-1058" b="-2885"/>
                </a:stretch>
              </a:blipFill>
            </p:spPr>
            <p:txBody>
              <a:bodyPr/>
              <a:lstStyle/>
              <a:p>
                <a:r>
                  <a:rPr lang="en-GB">
                    <a:noFill/>
                  </a:rPr>
                  <a:t> </a:t>
                </a:r>
              </a:p>
            </p:txBody>
          </p:sp>
        </mc:Fallback>
      </mc:AlternateContent>
      <p:sp>
        <p:nvSpPr>
          <p:cNvPr id="28" name="TextBox 27"/>
          <p:cNvSpPr txBox="1"/>
          <p:nvPr/>
        </p:nvSpPr>
        <p:spPr>
          <a:xfrm>
            <a:off x="2230433" y="6062451"/>
            <a:ext cx="8066116" cy="523220"/>
          </a:xfrm>
          <a:prstGeom prst="rect">
            <a:avLst/>
          </a:prstGeom>
          <a:solidFill>
            <a:srgbClr val="F9BC9A"/>
          </a:solidFill>
          <a:ln>
            <a:solidFill>
              <a:srgbClr val="F9BC9A"/>
            </a:solidFill>
          </a:ln>
        </p:spPr>
        <p:txBody>
          <a:bodyPr wrap="square" rtlCol="0">
            <a:spAutoFit/>
          </a:bodyPr>
          <a:lstStyle/>
          <a:p>
            <a:r>
              <a:rPr lang="en-GB" sz="2800" dirty="0" smtClean="0">
                <a:latin typeface="Arial" panose="020B0604020202020204" pitchFamily="34" charset="0"/>
                <a:cs typeface="Arial" panose="020B0604020202020204" pitchFamily="34" charset="0"/>
              </a:rPr>
              <a:t>Does this make sense based on our last answer?</a:t>
            </a:r>
            <a:r>
              <a:rPr lang="en-GB" dirty="0" smtClean="0"/>
              <a:t> </a:t>
            </a:r>
          </a:p>
        </p:txBody>
      </p:sp>
    </p:spTree>
    <p:extLst>
      <p:ext uri="{BB962C8B-B14F-4D97-AF65-F5344CB8AC3E}">
        <p14:creationId xmlns:p14="http://schemas.microsoft.com/office/powerpoint/2010/main" val="9787098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fade">
                                      <p:cBhvr>
                                        <p:cTn id="17" dur="500"/>
                                        <p:tgtEl>
                                          <p:spTgt spid="2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fade">
                                      <p:cBhvr>
                                        <p:cTn id="22" dur="500"/>
                                        <p:tgtEl>
                                          <p:spTgt spid="2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xEl>
                                              <p:pRg st="0" end="0"/>
                                            </p:txEl>
                                          </p:spTgt>
                                        </p:tgtEl>
                                        <p:attrNameLst>
                                          <p:attrName>style.visibility</p:attrName>
                                        </p:attrNameLst>
                                      </p:cBhvr>
                                      <p:to>
                                        <p:strVal val="visible"/>
                                      </p:to>
                                    </p:set>
                                    <p:animEffect transition="in" filter="fade">
                                      <p:cBhvr>
                                        <p:cTn id="27" dur="500"/>
                                        <p:tgtEl>
                                          <p:spTgt spid="12">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
                                            <p:txEl>
                                              <p:pRg st="1" end="1"/>
                                            </p:txEl>
                                          </p:spTgt>
                                        </p:tgtEl>
                                        <p:attrNameLst>
                                          <p:attrName>style.visibility</p:attrName>
                                        </p:attrNameLst>
                                      </p:cBhvr>
                                      <p:to>
                                        <p:strVal val="visible"/>
                                      </p:to>
                                    </p:set>
                                    <p:animEffect transition="in" filter="fade">
                                      <p:cBhvr>
                                        <p:cTn id="32" dur="500"/>
                                        <p:tgtEl>
                                          <p:spTgt spid="12">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animEffect transition="in" filter="wipe(left)">
                                      <p:cBhvr>
                                        <p:cTn id="3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26" grpId="0"/>
      <p:bldP spid="27" grpId="0"/>
      <p:bldP spid="2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Content Placeholder 5">
                <a:extLst>
                  <a:ext uri="{FF2B5EF4-FFF2-40B4-BE49-F238E27FC236}">
                    <a16:creationId xmlns:a16="http://schemas.microsoft.com/office/drawing/2014/main" id="{C4C61FB4-AA4B-4416-87E4-46F392F707B4}"/>
                  </a:ext>
                </a:extLst>
              </p:cNvPr>
              <p:cNvSpPr>
                <a:spLocks noGrp="1"/>
              </p:cNvSpPr>
              <p:nvPr>
                <p:ph idx="1"/>
              </p:nvPr>
            </p:nvSpPr>
            <p:spPr>
              <a:xfrm>
                <a:off x="400318" y="1387740"/>
                <a:ext cx="11551276" cy="5360789"/>
              </a:xfrm>
            </p:spPr>
            <p:txBody>
              <a:bodyPr>
                <a:noAutofit/>
              </a:bodyPr>
              <a:lstStyle/>
              <a:p>
                <a:pPr>
                  <a:buClr>
                    <a:srgbClr val="EA5B0C"/>
                  </a:buClr>
                </a:pPr>
                <a:r>
                  <a:rPr lang="en-GB" dirty="0" smtClean="0">
                    <a:latin typeface="Arial" panose="020B0604020202020204" pitchFamily="34" charset="0"/>
                    <a:cs typeface="Arial" panose="020B0604020202020204" pitchFamily="34" charset="0"/>
                  </a:rPr>
                  <a:t>A </a:t>
                </a:r>
                <a:r>
                  <a:rPr lang="en-GB" b="1" dirty="0">
                    <a:solidFill>
                      <a:srgbClr val="EA5B0C"/>
                    </a:solidFill>
                    <a:latin typeface="Arial" panose="020B0604020202020204" pitchFamily="34" charset="0"/>
                    <a:cs typeface="Arial" panose="020B0604020202020204" pitchFamily="34" charset="0"/>
                  </a:rPr>
                  <a:t>compound measure </a:t>
                </a:r>
                <a:r>
                  <a:rPr lang="en-GB" dirty="0">
                    <a:latin typeface="Arial" panose="020B0604020202020204" pitchFamily="34" charset="0"/>
                    <a:cs typeface="Arial" panose="020B0604020202020204" pitchFamily="34" charset="0"/>
                  </a:rPr>
                  <a:t>is made up of two or more other measurements.</a:t>
                </a:r>
              </a:p>
              <a:p>
                <a:pPr>
                  <a:buClr>
                    <a:srgbClr val="EA5B0C"/>
                  </a:buClr>
                </a:pPr>
                <a:r>
                  <a:rPr lang="en-GB" dirty="0" smtClean="0">
                    <a:latin typeface="Arial" panose="020B0604020202020204" pitchFamily="34" charset="0"/>
                    <a:cs typeface="Arial" panose="020B0604020202020204" pitchFamily="34" charset="0"/>
                  </a:rPr>
                  <a:t>An </a:t>
                </a:r>
                <a:r>
                  <a:rPr lang="en-GB" dirty="0">
                    <a:latin typeface="Arial" panose="020B0604020202020204" pitchFamily="34" charset="0"/>
                    <a:cs typeface="Arial" panose="020B0604020202020204" pitchFamily="34" charset="0"/>
                  </a:rPr>
                  <a:t>example of a compound measure is speed. Speed is </a:t>
                </a:r>
                <a:r>
                  <a:rPr lang="en-GB" dirty="0" smtClean="0">
                    <a:latin typeface="Arial" panose="020B0604020202020204" pitchFamily="34" charset="0"/>
                    <a:cs typeface="Arial" panose="020B0604020202020204" pitchFamily="34" charset="0"/>
                  </a:rPr>
                  <a:t>calculated using </a:t>
                </a:r>
                <a:r>
                  <a:rPr lang="en-GB" i="1" dirty="0">
                    <a:latin typeface="Arial" panose="020B0604020202020204" pitchFamily="34" charset="0"/>
                    <a:cs typeface="Arial" panose="020B0604020202020204" pitchFamily="34" charset="0"/>
                  </a:rPr>
                  <a:t>distance</a:t>
                </a:r>
                <a:r>
                  <a:rPr lang="en-GB" dirty="0">
                    <a:latin typeface="Arial" panose="020B0604020202020204" pitchFamily="34" charset="0"/>
                    <a:cs typeface="Arial" panose="020B0604020202020204" pitchFamily="34" charset="0"/>
                  </a:rPr>
                  <a:t> and </a:t>
                </a:r>
                <a:r>
                  <a:rPr lang="en-GB" i="1" dirty="0">
                    <a:latin typeface="Arial" panose="020B0604020202020204" pitchFamily="34" charset="0"/>
                    <a:cs typeface="Arial" panose="020B0604020202020204" pitchFamily="34" charset="0"/>
                  </a:rPr>
                  <a:t>time</a:t>
                </a:r>
                <a:r>
                  <a:rPr lang="en-GB" dirty="0">
                    <a:latin typeface="Arial" panose="020B0604020202020204" pitchFamily="34" charset="0"/>
                    <a:cs typeface="Arial" panose="020B0604020202020204" pitchFamily="34" charset="0"/>
                  </a:rPr>
                  <a:t> and is measured </a:t>
                </a:r>
                <a:r>
                  <a:rPr lang="en-GB" dirty="0" smtClean="0">
                    <a:latin typeface="Arial" panose="020B0604020202020204" pitchFamily="34" charset="0"/>
                    <a:cs typeface="Arial" panose="020B0604020202020204" pitchFamily="34" charset="0"/>
                  </a:rPr>
                  <a:t>in, </a:t>
                </a:r>
                <a:r>
                  <a:rPr lang="en-GB" dirty="0">
                    <a:latin typeface="Arial" panose="020B0604020202020204" pitchFamily="34" charset="0"/>
                    <a:cs typeface="Arial" panose="020B0604020202020204" pitchFamily="34" charset="0"/>
                  </a:rPr>
                  <a:t>for </a:t>
                </a:r>
                <a:r>
                  <a:rPr lang="en-GB" dirty="0" smtClean="0">
                    <a:latin typeface="Arial" panose="020B0604020202020204" pitchFamily="34" charset="0"/>
                    <a:cs typeface="Arial" panose="020B0604020202020204" pitchFamily="34" charset="0"/>
                  </a:rPr>
                  <a:t>example, </a:t>
                </a:r>
                <a:r>
                  <a:rPr lang="en-GB" dirty="0">
                    <a:latin typeface="Arial" panose="020B0604020202020204" pitchFamily="34" charset="0"/>
                    <a:cs typeface="Arial" panose="020B0604020202020204" pitchFamily="34" charset="0"/>
                  </a:rPr>
                  <a:t>kilometres per </a:t>
                </a:r>
                <a:r>
                  <a:rPr lang="en-GB" dirty="0" smtClean="0">
                    <a:latin typeface="Arial" panose="020B0604020202020204" pitchFamily="34" charset="0"/>
                    <a:cs typeface="Arial" panose="020B0604020202020204" pitchFamily="34" charset="0"/>
                  </a:rPr>
                  <a:t>hour (km/h).</a:t>
                </a:r>
                <a:endParaRPr lang="en-GB" dirty="0">
                  <a:latin typeface="Arial" panose="020B0604020202020204" pitchFamily="34" charset="0"/>
                  <a:cs typeface="Arial" panose="020B0604020202020204" pitchFamily="34" charset="0"/>
                </a:endParaRPr>
              </a:p>
              <a:p>
                <a:pPr>
                  <a:buClr>
                    <a:srgbClr val="EA5B0C"/>
                  </a:buClr>
                </a:pPr>
                <a14:m>
                  <m:oMath xmlns:m="http://schemas.openxmlformats.org/officeDocument/2006/math">
                    <m:r>
                      <m:rPr>
                        <m:nor/>
                      </m:rPr>
                      <a:rPr lang="en-GB" i="0" dirty="0" smtClean="0">
                        <a:latin typeface="Arial" panose="020B0604020202020204" pitchFamily="34" charset="0"/>
                        <a:cs typeface="Arial" panose="020B0604020202020204" pitchFamily="34" charset="0"/>
                      </a:rPr>
                      <m:t>speed</m:t>
                    </m:r>
                    <m:r>
                      <m:rPr>
                        <m:nor/>
                      </m:rPr>
                      <a:rPr lang="en-GB" i="0" dirty="0" smtClean="0">
                        <a:latin typeface="Arial" panose="020B0604020202020204" pitchFamily="34" charset="0"/>
                        <a:cs typeface="Arial" panose="020B0604020202020204" pitchFamily="34" charset="0"/>
                      </a:rPr>
                      <m:t> = </m:t>
                    </m:r>
                    <m:f>
                      <m:fPr>
                        <m:ctrlPr>
                          <a:rPr lang="en-GB" i="1" dirty="0" smtClean="0">
                            <a:latin typeface="Cambria Math" panose="02040503050406030204" pitchFamily="18" charset="0"/>
                          </a:rPr>
                        </m:ctrlPr>
                      </m:fPr>
                      <m:num>
                        <m:r>
                          <m:rPr>
                            <m:nor/>
                          </m:rPr>
                          <a:rPr lang="en-GB" i="0" dirty="0" smtClean="0">
                            <a:latin typeface="Arial" panose="020B0604020202020204" pitchFamily="34" charset="0"/>
                            <a:cs typeface="Arial" panose="020B0604020202020204" pitchFamily="34" charset="0"/>
                          </a:rPr>
                          <m:t>distance</m:t>
                        </m:r>
                        <m:r>
                          <m:rPr>
                            <m:nor/>
                          </m:rPr>
                          <a:rPr lang="en-GB" i="0" dirty="0" smtClean="0">
                            <a:latin typeface="Arial" panose="020B0604020202020204" pitchFamily="34" charset="0"/>
                            <a:cs typeface="Arial" panose="020B0604020202020204" pitchFamily="34" charset="0"/>
                          </a:rPr>
                          <m:t> </m:t>
                        </m:r>
                      </m:num>
                      <m:den>
                        <m:r>
                          <m:rPr>
                            <m:nor/>
                          </m:rPr>
                          <a:rPr lang="en-GB" i="0" dirty="0" smtClean="0">
                            <a:latin typeface="Arial" panose="020B0604020202020204" pitchFamily="34" charset="0"/>
                            <a:cs typeface="Arial" panose="020B0604020202020204" pitchFamily="34" charset="0"/>
                          </a:rPr>
                          <m:t>time</m:t>
                        </m:r>
                        <m:r>
                          <m:rPr>
                            <m:nor/>
                          </m:rPr>
                          <a:rPr lang="en-GB" i="0" dirty="0" smtClean="0">
                            <a:latin typeface="Arial" panose="020B0604020202020204" pitchFamily="34" charset="0"/>
                            <a:cs typeface="Arial" panose="020B0604020202020204" pitchFamily="34" charset="0"/>
                          </a:rPr>
                          <m:t> </m:t>
                        </m:r>
                      </m:den>
                    </m:f>
                  </m:oMath>
                </a14:m>
                <a:endParaRPr lang="en-GB" dirty="0">
                  <a:latin typeface="Arial" panose="020B0604020202020204" pitchFamily="34" charset="0"/>
                  <a:cs typeface="Arial" panose="020B0604020202020204" pitchFamily="34" charset="0"/>
                </a:endParaRPr>
              </a:p>
              <a:p>
                <a:pPr>
                  <a:buClr>
                    <a:srgbClr val="EA5B0C"/>
                  </a:buClr>
                </a:pPr>
                <a:r>
                  <a:rPr lang="en-GB" dirty="0" smtClean="0">
                    <a:latin typeface="Arial" panose="020B0604020202020204" pitchFamily="34" charset="0"/>
                    <a:cs typeface="Arial" panose="020B0604020202020204" pitchFamily="34" charset="0"/>
                  </a:rPr>
                  <a:t>Extended-tier questions can </a:t>
                </a:r>
                <a:r>
                  <a:rPr lang="en-GB" dirty="0">
                    <a:latin typeface="Arial" panose="020B0604020202020204" pitchFamily="34" charset="0"/>
                    <a:cs typeface="Arial" panose="020B0604020202020204" pitchFamily="34" charset="0"/>
                  </a:rPr>
                  <a:t>also be about density. Density is also a compound measure as it is calculated from </a:t>
                </a:r>
                <a:r>
                  <a:rPr lang="en-GB" i="1" dirty="0">
                    <a:latin typeface="Arial" panose="020B0604020202020204" pitchFamily="34" charset="0"/>
                    <a:cs typeface="Arial" panose="020B0604020202020204" pitchFamily="34" charset="0"/>
                  </a:rPr>
                  <a:t>mass</a:t>
                </a:r>
                <a:r>
                  <a:rPr lang="en-GB" dirty="0">
                    <a:latin typeface="Arial" panose="020B0604020202020204" pitchFamily="34" charset="0"/>
                    <a:cs typeface="Arial" panose="020B0604020202020204" pitchFamily="34" charset="0"/>
                  </a:rPr>
                  <a:t> and </a:t>
                </a:r>
                <a:r>
                  <a:rPr lang="en-GB" i="1" dirty="0">
                    <a:latin typeface="Arial" panose="020B0604020202020204" pitchFamily="34" charset="0"/>
                    <a:cs typeface="Arial" panose="020B0604020202020204" pitchFamily="34" charset="0"/>
                  </a:rPr>
                  <a:t>volume</a:t>
                </a:r>
                <a:r>
                  <a:rPr lang="en-GB" dirty="0">
                    <a:latin typeface="Arial" panose="020B0604020202020204" pitchFamily="34" charset="0"/>
                    <a:cs typeface="Arial" panose="020B0604020202020204" pitchFamily="34" charset="0"/>
                  </a:rPr>
                  <a:t> and is measured </a:t>
                </a:r>
                <a:r>
                  <a:rPr lang="en-GB" dirty="0" smtClean="0">
                    <a:latin typeface="Arial" panose="020B0604020202020204" pitchFamily="34" charset="0"/>
                    <a:cs typeface="Arial" panose="020B0604020202020204" pitchFamily="34" charset="0"/>
                  </a:rPr>
                  <a:t>in, </a:t>
                </a:r>
                <a:r>
                  <a:rPr lang="en-GB" dirty="0">
                    <a:latin typeface="Arial" panose="020B0604020202020204" pitchFamily="34" charset="0"/>
                    <a:cs typeface="Arial" panose="020B0604020202020204" pitchFamily="34" charset="0"/>
                  </a:rPr>
                  <a:t>for </a:t>
                </a:r>
                <a:r>
                  <a:rPr lang="en-GB" dirty="0" smtClean="0">
                    <a:latin typeface="Arial" panose="020B0604020202020204" pitchFamily="34" charset="0"/>
                    <a:cs typeface="Arial" panose="020B0604020202020204" pitchFamily="34" charset="0"/>
                  </a:rPr>
                  <a:t>example, </a:t>
                </a:r>
                <a:r>
                  <a:rPr lang="en-GB" dirty="0">
                    <a:latin typeface="Arial" panose="020B0604020202020204" pitchFamily="34" charset="0"/>
                    <a:cs typeface="Arial" panose="020B0604020202020204" pitchFamily="34" charset="0"/>
                  </a:rPr>
                  <a:t>grams per cubic </a:t>
                </a:r>
                <a:r>
                  <a:rPr lang="en-GB" dirty="0" smtClean="0">
                    <a:latin typeface="Arial" panose="020B0604020202020204" pitchFamily="34" charset="0"/>
                    <a:cs typeface="Arial" panose="020B0604020202020204" pitchFamily="34" charset="0"/>
                  </a:rPr>
                  <a:t>centimetre (g/cm</a:t>
                </a:r>
                <a:r>
                  <a:rPr lang="en-GB" baseline="30000" dirty="0" smtClean="0">
                    <a:latin typeface="Arial" panose="020B0604020202020204" pitchFamily="34" charset="0"/>
                    <a:cs typeface="Arial" panose="020B0604020202020204" pitchFamily="34" charset="0"/>
                  </a:rPr>
                  <a:t>3</a:t>
                </a:r>
                <a:r>
                  <a:rPr lang="en-GB" dirty="0" smtClean="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a:p>
                <a:pPr>
                  <a:buClr>
                    <a:srgbClr val="EA5B0C"/>
                  </a:buClr>
                </a:pPr>
                <a14:m>
                  <m:oMath xmlns:m="http://schemas.openxmlformats.org/officeDocument/2006/math">
                    <m:r>
                      <m:rPr>
                        <m:nor/>
                      </m:rPr>
                      <a:rPr lang="en-GB" i="0" dirty="0" smtClean="0">
                        <a:latin typeface="Arial" panose="020B0604020202020204" pitchFamily="34" charset="0"/>
                        <a:cs typeface="Arial" panose="020B0604020202020204" pitchFamily="34" charset="0"/>
                      </a:rPr>
                      <m:t>density</m:t>
                    </m:r>
                    <m:r>
                      <m:rPr>
                        <m:nor/>
                      </m:rPr>
                      <a:rPr lang="en-GB" i="0" dirty="0">
                        <a:latin typeface="Arial" panose="020B0604020202020204" pitchFamily="34" charset="0"/>
                        <a:cs typeface="Arial" panose="020B0604020202020204" pitchFamily="34" charset="0"/>
                      </a:rPr>
                      <m:t>= </m:t>
                    </m:r>
                    <m:f>
                      <m:fPr>
                        <m:ctrlPr>
                          <a:rPr lang="en-GB" i="1" dirty="0">
                            <a:latin typeface="Cambria Math" panose="02040503050406030204" pitchFamily="18" charset="0"/>
                          </a:rPr>
                        </m:ctrlPr>
                      </m:fPr>
                      <m:num>
                        <m:r>
                          <m:rPr>
                            <m:nor/>
                          </m:rPr>
                          <a:rPr lang="en-GB" i="0" dirty="0" smtClean="0">
                            <a:latin typeface="Arial" panose="020B0604020202020204" pitchFamily="34" charset="0"/>
                            <a:cs typeface="Arial" panose="020B0604020202020204" pitchFamily="34" charset="0"/>
                          </a:rPr>
                          <m:t>mass</m:t>
                        </m:r>
                        <m:r>
                          <m:rPr>
                            <m:nor/>
                          </m:rPr>
                          <a:rPr lang="en-GB" i="0" dirty="0">
                            <a:latin typeface="Arial" panose="020B0604020202020204" pitchFamily="34" charset="0"/>
                            <a:cs typeface="Arial" panose="020B0604020202020204" pitchFamily="34" charset="0"/>
                          </a:rPr>
                          <m:t> </m:t>
                        </m:r>
                      </m:num>
                      <m:den>
                        <m:r>
                          <m:rPr>
                            <m:nor/>
                          </m:rPr>
                          <a:rPr lang="en-GB" i="0" dirty="0" smtClean="0">
                            <a:latin typeface="Arial" panose="020B0604020202020204" pitchFamily="34" charset="0"/>
                            <a:cs typeface="Arial" panose="020B0604020202020204" pitchFamily="34" charset="0"/>
                          </a:rPr>
                          <m:t>volume</m:t>
                        </m:r>
                        <m:r>
                          <m:rPr>
                            <m:nor/>
                          </m:rPr>
                          <a:rPr lang="en-GB" i="0" dirty="0">
                            <a:latin typeface="Arial" panose="020B0604020202020204" pitchFamily="34" charset="0"/>
                            <a:cs typeface="Arial" panose="020B0604020202020204" pitchFamily="34" charset="0"/>
                          </a:rPr>
                          <m:t> </m:t>
                        </m:r>
                      </m:den>
                    </m:f>
                  </m:oMath>
                </a14:m>
                <a:endParaRPr lang="en-GB" dirty="0">
                  <a:latin typeface="Arial" panose="020B0604020202020204" pitchFamily="34" charset="0"/>
                  <a:cs typeface="Arial" panose="020B0604020202020204" pitchFamily="34" charset="0"/>
                </a:endParaRPr>
              </a:p>
              <a:p>
                <a:pPr>
                  <a:buClr>
                    <a:srgbClr val="EA5B0C"/>
                  </a:buClr>
                </a:pPr>
                <a:r>
                  <a:rPr lang="en-GB" i="1" dirty="0" smtClean="0">
                    <a:latin typeface="Arial" panose="020B0604020202020204" pitchFamily="34" charset="0"/>
                    <a:cs typeface="Arial" panose="020B0604020202020204" pitchFamily="34" charset="0"/>
                  </a:rPr>
                  <a:t>Note: </a:t>
                </a:r>
                <a:r>
                  <a:rPr lang="en-GB" i="1" dirty="0">
                    <a:latin typeface="Arial" panose="020B0604020202020204" pitchFamily="34" charset="0"/>
                    <a:cs typeface="Arial" panose="020B0604020202020204" pitchFamily="34" charset="0"/>
                  </a:rPr>
                  <a:t>the symbol used for </a:t>
                </a:r>
                <a:r>
                  <a:rPr lang="en-GB" i="1" dirty="0" smtClean="0">
                    <a:latin typeface="Arial" panose="020B0604020202020204" pitchFamily="34" charset="0"/>
                    <a:cs typeface="Arial" panose="020B0604020202020204" pitchFamily="34" charset="0"/>
                  </a:rPr>
                  <a:t>density </a:t>
                </a:r>
                <a:r>
                  <a:rPr lang="en-GB" i="1" dirty="0">
                    <a:latin typeface="Arial" panose="020B0604020202020204" pitchFamily="34" charset="0"/>
                    <a:cs typeface="Arial" panose="020B0604020202020204" pitchFamily="34" charset="0"/>
                  </a:rPr>
                  <a:t>is </a:t>
                </a:r>
                <a:r>
                  <a:rPr lang="en-GB" b="1" i="1" dirty="0" smtClean="0">
                    <a:solidFill>
                      <a:srgbClr val="EA5B0C"/>
                    </a:solidFill>
                    <a:latin typeface="Arial" panose="020B0604020202020204" pitchFamily="34" charset="0"/>
                    <a:cs typeface="Arial" panose="020B0604020202020204" pitchFamily="34" charset="0"/>
                  </a:rPr>
                  <a:t>ρ</a:t>
                </a:r>
                <a:r>
                  <a:rPr lang="en-GB" i="1" dirty="0" smtClean="0">
                    <a:latin typeface="Arial" panose="020B0604020202020204" pitchFamily="34" charset="0"/>
                    <a:cs typeface="Arial" panose="020B0604020202020204" pitchFamily="34" charset="0"/>
                  </a:rPr>
                  <a:t>.</a:t>
                </a:r>
                <a:endParaRPr lang="en-GB" dirty="0">
                  <a:solidFill>
                    <a:srgbClr val="FF0000"/>
                  </a:solidFill>
                  <a:latin typeface="Arial" panose="020B0604020202020204" pitchFamily="34" charset="0"/>
                  <a:cs typeface="Arial" panose="020B0604020202020204" pitchFamily="34" charset="0"/>
                </a:endParaRPr>
              </a:p>
            </p:txBody>
          </p:sp>
        </mc:Choice>
        <mc:Fallback xmlns="">
          <p:sp>
            <p:nvSpPr>
              <p:cNvPr id="6" name="Content Placeholder 5">
                <a:extLst>
                  <a:ext uri="{FF2B5EF4-FFF2-40B4-BE49-F238E27FC236}">
                    <a16:creationId xmlns:a16="http://schemas.microsoft.com/office/drawing/2014/main" id="{C4C61FB4-AA4B-4416-87E4-46F392F707B4}"/>
                  </a:ext>
                </a:extLst>
              </p:cNvPr>
              <p:cNvSpPr>
                <a:spLocks noGrp="1" noRot="1" noChangeAspect="1" noMove="1" noResize="1" noEditPoints="1" noAdjustHandles="1" noChangeArrowheads="1" noChangeShapeType="1" noTextEdit="1"/>
              </p:cNvSpPr>
              <p:nvPr>
                <p:ph idx="1"/>
              </p:nvPr>
            </p:nvSpPr>
            <p:spPr>
              <a:xfrm>
                <a:off x="400318" y="1387740"/>
                <a:ext cx="11551276" cy="5360789"/>
              </a:xfrm>
              <a:blipFill>
                <a:blip r:embed="rId3"/>
                <a:stretch>
                  <a:fillRect l="-950" t="-2048" b="-3868"/>
                </a:stretch>
              </a:blipFill>
            </p:spPr>
            <p:txBody>
              <a:bodyPr/>
              <a:lstStyle/>
              <a:p>
                <a:r>
                  <a:rPr lang="en-GB">
                    <a:noFill/>
                  </a:rPr>
                  <a:t> </a:t>
                </a:r>
              </a:p>
            </p:txBody>
          </p:sp>
        </mc:Fallback>
      </mc:AlternateContent>
      <p:sp>
        <p:nvSpPr>
          <p:cNvPr id="7" name="Rectangle 6"/>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Compound measures</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52605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32470" y="1051213"/>
            <a:ext cx="3785651" cy="3583608"/>
          </a:xfrm>
          <a:prstGeom prst="rect">
            <a:avLst/>
          </a:prstGeom>
        </p:spPr>
      </p:pic>
      <p:sp>
        <p:nvSpPr>
          <p:cNvPr id="3" name="Content Placeholder 2">
            <a:extLst>
              <a:ext uri="{FF2B5EF4-FFF2-40B4-BE49-F238E27FC236}">
                <a16:creationId xmlns:a16="http://schemas.microsoft.com/office/drawing/2014/main" id="{11397185-1309-4BF7-96F4-885D1B40A0C9}"/>
              </a:ext>
            </a:extLst>
          </p:cNvPr>
          <p:cNvSpPr>
            <a:spLocks noGrp="1"/>
          </p:cNvSpPr>
          <p:nvPr>
            <p:ph sz="half" idx="1"/>
          </p:nvPr>
        </p:nvSpPr>
        <p:spPr>
          <a:xfrm>
            <a:off x="110192" y="1466490"/>
            <a:ext cx="6432275" cy="1903973"/>
          </a:xfrm>
        </p:spPr>
        <p:txBody>
          <a:bodyPr>
            <a:normAutofit/>
          </a:bodyPr>
          <a:lstStyle/>
          <a:p>
            <a:pPr marL="0" indent="0">
              <a:buNone/>
            </a:pPr>
            <a:r>
              <a:rPr lang="en-GB" dirty="0" smtClean="0">
                <a:latin typeface="Arial" panose="020B0604020202020204" pitchFamily="34" charset="0"/>
                <a:cs typeface="Arial" panose="020B0604020202020204" pitchFamily="34" charset="0"/>
              </a:rPr>
              <a:t>A </a:t>
            </a:r>
            <a:r>
              <a:rPr lang="en-GB" dirty="0">
                <a:latin typeface="Arial" panose="020B0604020202020204" pitchFamily="34" charset="0"/>
                <a:cs typeface="Arial" panose="020B0604020202020204" pitchFamily="34" charset="0"/>
              </a:rPr>
              <a:t>car travels 60 </a:t>
            </a:r>
            <a:r>
              <a:rPr lang="en-GB" dirty="0" smtClean="0">
                <a:latin typeface="Arial" panose="020B0604020202020204" pitchFamily="34" charset="0"/>
                <a:cs typeface="Arial" panose="020B0604020202020204" pitchFamily="34" charset="0"/>
              </a:rPr>
              <a:t>m </a:t>
            </a:r>
            <a:r>
              <a:rPr lang="en-GB" dirty="0">
                <a:latin typeface="Arial" panose="020B0604020202020204" pitchFamily="34" charset="0"/>
                <a:cs typeface="Arial" panose="020B0604020202020204" pitchFamily="34" charset="0"/>
              </a:rPr>
              <a:t>in 2 </a:t>
            </a:r>
            <a:r>
              <a:rPr lang="en-GB" dirty="0" smtClean="0">
                <a:latin typeface="Arial" panose="020B0604020202020204" pitchFamily="34" charset="0"/>
                <a:cs typeface="Arial" panose="020B0604020202020204" pitchFamily="34" charset="0"/>
              </a:rPr>
              <a:t>s. The </a:t>
            </a:r>
            <a:r>
              <a:rPr lang="en-GB" dirty="0">
                <a:latin typeface="Arial" panose="020B0604020202020204" pitchFamily="34" charset="0"/>
                <a:cs typeface="Arial" panose="020B0604020202020204" pitchFamily="34" charset="0"/>
              </a:rPr>
              <a:t>speed limit on the road is </a:t>
            </a:r>
            <a:r>
              <a:rPr lang="en-GB" dirty="0" smtClean="0">
                <a:latin typeface="Arial" panose="020B0604020202020204" pitchFamily="34" charset="0"/>
                <a:cs typeface="Arial" panose="020B0604020202020204" pitchFamily="34" charset="0"/>
              </a:rPr>
              <a:t>60 mph</a:t>
            </a:r>
            <a:r>
              <a:rPr lang="en-GB" dirty="0">
                <a:latin typeface="Arial" panose="020B0604020202020204" pitchFamily="34" charset="0"/>
                <a:cs typeface="Arial" panose="020B0604020202020204" pitchFamily="34" charset="0"/>
              </a:rPr>
              <a:t>.  </a:t>
            </a:r>
            <a:endParaRPr lang="en-GB" dirty="0" smtClean="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Is </a:t>
            </a:r>
            <a:r>
              <a:rPr lang="en-GB" dirty="0">
                <a:latin typeface="Arial" panose="020B0604020202020204" pitchFamily="34" charset="0"/>
                <a:cs typeface="Arial" panose="020B0604020202020204" pitchFamily="34" charset="0"/>
              </a:rPr>
              <a:t>the car breaking the speed limit</a:t>
            </a:r>
            <a:r>
              <a:rPr lang="en-GB" dirty="0" smtClean="0">
                <a:latin typeface="Arial" panose="020B0604020202020204" pitchFamily="34" charset="0"/>
                <a:cs typeface="Arial" panose="020B0604020202020204" pitchFamily="34" charset="0"/>
              </a:rPr>
              <a:t>?</a:t>
            </a:r>
          </a:p>
          <a:p>
            <a:pPr marL="0" indent="0">
              <a:buNone/>
            </a:pPr>
            <a:r>
              <a:rPr lang="en-GB" sz="2000" b="1" dirty="0" smtClean="0">
                <a:latin typeface="Arial" panose="020B0604020202020204" pitchFamily="34" charset="0"/>
                <a:cs typeface="Arial" panose="020B0604020202020204" pitchFamily="34" charset="0"/>
              </a:rPr>
              <a:t>Note:</a:t>
            </a:r>
            <a:r>
              <a:rPr lang="en-GB" sz="2000" dirty="0" smtClean="0">
                <a:latin typeface="Arial" panose="020B0604020202020204" pitchFamily="34" charset="0"/>
                <a:cs typeface="Arial" panose="020B0604020202020204" pitchFamily="34" charset="0"/>
              </a:rPr>
              <a:t> 5 miles </a:t>
            </a:r>
            <a:r>
              <a:rPr lang="en-GB" sz="2000" dirty="0" smtClean="0"/>
              <a:t>≈</a:t>
            </a:r>
            <a:r>
              <a:rPr lang="en-GB" sz="2000" dirty="0" smtClean="0">
                <a:latin typeface="Arial" panose="020B0604020202020204" pitchFamily="34" charset="0"/>
                <a:cs typeface="Arial" panose="020B0604020202020204" pitchFamily="34" charset="0"/>
              </a:rPr>
              <a:t> 8 km</a:t>
            </a:r>
            <a:endParaRPr lang="en-GB" sz="2000" dirty="0">
              <a:latin typeface="Arial" panose="020B0604020202020204" pitchFamily="34" charset="0"/>
              <a:cs typeface="Arial" panose="020B0604020202020204" pitchFamily="34" charset="0"/>
            </a:endParaRPr>
          </a:p>
          <a:p>
            <a:endParaRPr lang="en-GB" dirty="0"/>
          </a:p>
        </p:txBody>
      </p:sp>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Compound measure conversions</a:t>
            </a:r>
            <a:endParaRPr lang="en-GB" sz="2800" b="1" dirty="0">
              <a:latin typeface="Arial" panose="020B0604020202020204" pitchFamily="34" charset="0"/>
              <a:cs typeface="Arial" panose="020B0604020202020204" pitchFamily="34" charset="0"/>
            </a:endParaRPr>
          </a:p>
        </p:txBody>
      </p:sp>
      <p:sp>
        <p:nvSpPr>
          <p:cNvPr id="16" name="Rectangle 15"/>
          <p:cNvSpPr/>
          <p:nvPr/>
        </p:nvSpPr>
        <p:spPr>
          <a:xfrm>
            <a:off x="193918" y="4708207"/>
            <a:ext cx="6792172" cy="954107"/>
          </a:xfrm>
          <a:prstGeom prst="rect">
            <a:avLst/>
          </a:prstGeom>
        </p:spPr>
        <p:txBody>
          <a:bodyPr wrap="square">
            <a:spAutoFit/>
          </a:bodyPr>
          <a:lstStyle/>
          <a:p>
            <a:r>
              <a:rPr lang="en-GB" sz="2800" dirty="0" smtClean="0">
                <a:latin typeface="Arial" panose="020B0604020202020204" pitchFamily="34" charset="0"/>
                <a:cs typeface="Arial" panose="020B0604020202020204" pitchFamily="34" charset="0"/>
              </a:rPr>
              <a:t>Then convert </a:t>
            </a:r>
            <a:r>
              <a:rPr lang="en-GB" sz="2800" dirty="0">
                <a:latin typeface="Arial" panose="020B0604020202020204" pitchFamily="34" charset="0"/>
                <a:cs typeface="Arial" panose="020B0604020202020204" pitchFamily="34" charset="0"/>
              </a:rPr>
              <a:t>from metres per second to km per second. </a:t>
            </a:r>
          </a:p>
        </p:txBody>
      </p:sp>
      <p:grpSp>
        <p:nvGrpSpPr>
          <p:cNvPr id="18" name="Group 17"/>
          <p:cNvGrpSpPr/>
          <p:nvPr/>
        </p:nvGrpSpPr>
        <p:grpSpPr>
          <a:xfrm>
            <a:off x="7564820" y="4058523"/>
            <a:ext cx="3298059" cy="2161331"/>
            <a:chOff x="5873166" y="3968371"/>
            <a:chExt cx="3298059" cy="2161331"/>
          </a:xfrm>
        </p:grpSpPr>
        <p:sp>
          <p:nvSpPr>
            <p:cNvPr id="19" name="Arrow: Right 7">
              <a:extLst>
                <a:ext uri="{FF2B5EF4-FFF2-40B4-BE49-F238E27FC236}">
                  <a16:creationId xmlns:a16="http://schemas.microsoft.com/office/drawing/2014/main" id="{49F7F7C9-FF30-4F31-BB6A-6B4BC0697CEB}"/>
                </a:ext>
              </a:extLst>
            </p:cNvPr>
            <p:cNvSpPr/>
            <p:nvPr/>
          </p:nvSpPr>
          <p:spPr>
            <a:xfrm>
              <a:off x="6645499" y="5125700"/>
              <a:ext cx="1845732" cy="257670"/>
            </a:xfrm>
            <a:prstGeom prst="right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 name="Arrow: Curved Down 8">
              <a:extLst>
                <a:ext uri="{FF2B5EF4-FFF2-40B4-BE49-F238E27FC236}">
                  <a16:creationId xmlns:a16="http://schemas.microsoft.com/office/drawing/2014/main" id="{69391D00-4CE0-438A-A1F5-9CE653F32EF9}"/>
                </a:ext>
              </a:extLst>
            </p:cNvPr>
            <p:cNvSpPr/>
            <p:nvPr/>
          </p:nvSpPr>
          <p:spPr>
            <a:xfrm>
              <a:off x="6153145" y="4409984"/>
              <a:ext cx="2733278" cy="416142"/>
            </a:xfrm>
            <a:prstGeom prst="curvedDown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1" name="Arrow: Curved Down 9">
              <a:extLst>
                <a:ext uri="{FF2B5EF4-FFF2-40B4-BE49-F238E27FC236}">
                  <a16:creationId xmlns:a16="http://schemas.microsoft.com/office/drawing/2014/main" id="{9B636FFA-7054-4A60-88E1-8FA02B9D7D54}"/>
                </a:ext>
              </a:extLst>
            </p:cNvPr>
            <p:cNvSpPr/>
            <p:nvPr/>
          </p:nvSpPr>
          <p:spPr>
            <a:xfrm flipV="1">
              <a:off x="6141569" y="5713560"/>
              <a:ext cx="2744853" cy="416142"/>
            </a:xfrm>
            <a:prstGeom prst="curvedDown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mc:AlternateContent xmlns:mc="http://schemas.openxmlformats.org/markup-compatibility/2006" xmlns:a14="http://schemas.microsoft.com/office/drawing/2010/main">
          <mc:Choice Requires="a14">
            <p:sp>
              <p:nvSpPr>
                <p:cNvPr id="22" name="Rectangle 21">
                  <a:extLst>
                    <a:ext uri="{FF2B5EF4-FFF2-40B4-BE49-F238E27FC236}">
                      <a16:creationId xmlns:a16="http://schemas.microsoft.com/office/drawing/2014/main" id="{3FB96DF9-F087-47DB-A2A4-49E1C3358FFA}"/>
                    </a:ext>
                  </a:extLst>
                </p:cNvPr>
                <p:cNvSpPr/>
                <p:nvPr/>
              </p:nvSpPr>
              <p:spPr>
                <a:xfrm>
                  <a:off x="5873166" y="4857663"/>
                  <a:ext cx="526106" cy="74308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GB" sz="2400" i="1" smtClean="0">
                                <a:latin typeface="Cambria Math" panose="02040503050406030204" pitchFamily="18" charset="0"/>
                              </a:rPr>
                            </m:ctrlPr>
                          </m:fPr>
                          <m:num>
                            <m:r>
                              <m:rPr>
                                <m:nor/>
                              </m:rPr>
                              <a:rPr lang="en-GB" sz="2400" i="0">
                                <a:latin typeface="Arial" panose="020B0604020202020204" pitchFamily="34" charset="0"/>
                                <a:cs typeface="Arial" panose="020B0604020202020204" pitchFamily="34" charset="0"/>
                              </a:rPr>
                              <m:t>m</m:t>
                            </m:r>
                          </m:num>
                          <m:den>
                            <m:r>
                              <m:rPr>
                                <m:nor/>
                              </m:rPr>
                              <a:rPr lang="en-GB" sz="2400" i="0">
                                <a:latin typeface="Arial" panose="020B0604020202020204" pitchFamily="34" charset="0"/>
                                <a:cs typeface="Arial" panose="020B0604020202020204" pitchFamily="34" charset="0"/>
                              </a:rPr>
                              <m:t>s</m:t>
                            </m:r>
                          </m:den>
                        </m:f>
                      </m:oMath>
                    </m:oMathPara>
                  </a14:m>
                  <a:endParaRPr lang="en-GB" sz="2400" dirty="0">
                    <a:latin typeface="Arial" panose="020B0604020202020204" pitchFamily="34" charset="0"/>
                    <a:cs typeface="Arial" panose="020B0604020202020204" pitchFamily="34" charset="0"/>
                  </a:endParaRPr>
                </a:p>
              </p:txBody>
            </p:sp>
          </mc:Choice>
          <mc:Fallback xmlns="">
            <p:sp>
              <p:nvSpPr>
                <p:cNvPr id="22" name="Rectangle 21">
                  <a:extLst>
                    <a:ext uri="{FF2B5EF4-FFF2-40B4-BE49-F238E27FC236}">
                      <a16:creationId xmlns:a16="http://schemas.microsoft.com/office/drawing/2014/main" id="{3FB96DF9-F087-47DB-A2A4-49E1C3358FFA}"/>
                    </a:ext>
                  </a:extLst>
                </p:cNvPr>
                <p:cNvSpPr>
                  <a:spLocks noRot="1" noChangeAspect="1" noMove="1" noResize="1" noEditPoints="1" noAdjustHandles="1" noChangeArrowheads="1" noChangeShapeType="1" noTextEdit="1"/>
                </p:cNvSpPr>
                <p:nvPr/>
              </p:nvSpPr>
              <p:spPr>
                <a:xfrm>
                  <a:off x="5873166" y="4857663"/>
                  <a:ext cx="526106" cy="743089"/>
                </a:xfrm>
                <a:prstGeom prst="rect">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 name="Rectangle 22">
                  <a:extLst>
                    <a:ext uri="{FF2B5EF4-FFF2-40B4-BE49-F238E27FC236}">
                      <a16:creationId xmlns:a16="http://schemas.microsoft.com/office/drawing/2014/main" id="{33B8EC5C-471A-4D98-92AE-E934ECE8A9EC}"/>
                    </a:ext>
                  </a:extLst>
                </p:cNvPr>
                <p:cNvSpPr/>
                <p:nvPr/>
              </p:nvSpPr>
              <p:spPr>
                <a:xfrm>
                  <a:off x="8491231" y="4849464"/>
                  <a:ext cx="679994" cy="7965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GB" sz="2400" i="1" smtClean="0">
                                <a:latin typeface="Cambria Math" panose="02040503050406030204" pitchFamily="18" charset="0"/>
                              </a:rPr>
                            </m:ctrlPr>
                          </m:fPr>
                          <m:num>
                            <m:r>
                              <m:rPr>
                                <m:nor/>
                              </m:rPr>
                              <a:rPr lang="en-GB" sz="2400" i="0" smtClean="0">
                                <a:latin typeface="Arial" panose="020B0604020202020204" pitchFamily="34" charset="0"/>
                                <a:cs typeface="Arial" panose="020B0604020202020204" pitchFamily="34" charset="0"/>
                              </a:rPr>
                              <m:t>k</m:t>
                            </m:r>
                            <m:r>
                              <m:rPr>
                                <m:nor/>
                              </m:rPr>
                              <a:rPr lang="en-GB" sz="2400" b="0" i="0" smtClean="0">
                                <a:latin typeface="Arial" panose="020B0604020202020204" pitchFamily="34" charset="0"/>
                                <a:cs typeface="Arial" panose="020B0604020202020204" pitchFamily="34" charset="0"/>
                              </a:rPr>
                              <m:t>m</m:t>
                            </m:r>
                          </m:num>
                          <m:den>
                            <m:r>
                              <m:rPr>
                                <m:nor/>
                              </m:rPr>
                              <a:rPr lang="en-GB" sz="2400" b="0" i="0" smtClean="0">
                                <a:latin typeface="Arial" panose="020B0604020202020204" pitchFamily="34" charset="0"/>
                                <a:cs typeface="Arial" panose="020B0604020202020204" pitchFamily="34" charset="0"/>
                              </a:rPr>
                              <m:t>s</m:t>
                            </m:r>
                          </m:den>
                        </m:f>
                      </m:oMath>
                    </m:oMathPara>
                  </a14:m>
                  <a:endParaRPr lang="en-GB" sz="2400" dirty="0">
                    <a:latin typeface="Arial" panose="020B0604020202020204" pitchFamily="34" charset="0"/>
                    <a:cs typeface="Arial" panose="020B0604020202020204" pitchFamily="34" charset="0"/>
                  </a:endParaRPr>
                </a:p>
              </p:txBody>
            </p:sp>
          </mc:Choice>
          <mc:Fallback xmlns="">
            <p:sp>
              <p:nvSpPr>
                <p:cNvPr id="23" name="Rectangle 22">
                  <a:extLst>
                    <a:ext uri="{FF2B5EF4-FFF2-40B4-BE49-F238E27FC236}">
                      <a16:creationId xmlns:a16="http://schemas.microsoft.com/office/drawing/2014/main" id="{33B8EC5C-471A-4D98-92AE-E934ECE8A9EC}"/>
                    </a:ext>
                  </a:extLst>
                </p:cNvPr>
                <p:cNvSpPr>
                  <a:spLocks noRot="1" noChangeAspect="1" noMove="1" noResize="1" noEditPoints="1" noAdjustHandles="1" noChangeArrowheads="1" noChangeShapeType="1" noTextEdit="1"/>
                </p:cNvSpPr>
                <p:nvPr/>
              </p:nvSpPr>
              <p:spPr>
                <a:xfrm>
                  <a:off x="8491231" y="4849464"/>
                  <a:ext cx="679994" cy="796565"/>
                </a:xfrm>
                <a:prstGeom prst="rect">
                  <a:avLst/>
                </a:prstGeom>
                <a:blipFill>
                  <a:blip r:embed="rId5"/>
                  <a:stretch>
                    <a:fillRect/>
                  </a:stretch>
                </a:blipFill>
              </p:spPr>
              <p:txBody>
                <a:bodyPr/>
                <a:lstStyle/>
                <a:p>
                  <a:r>
                    <a:rPr lang="en-GB">
                      <a:noFill/>
                    </a:rPr>
                    <a:t> </a:t>
                  </a:r>
                </a:p>
              </p:txBody>
            </p:sp>
          </mc:Fallback>
        </mc:AlternateContent>
        <p:sp>
          <p:nvSpPr>
            <p:cNvPr id="24" name="TextBox 23">
              <a:extLst>
                <a:ext uri="{FF2B5EF4-FFF2-40B4-BE49-F238E27FC236}">
                  <a16:creationId xmlns:a16="http://schemas.microsoft.com/office/drawing/2014/main" id="{C3A01B94-27FD-4A60-ABF5-C64106F24DD7}"/>
                </a:ext>
              </a:extLst>
            </p:cNvPr>
            <p:cNvSpPr txBox="1"/>
            <p:nvPr/>
          </p:nvSpPr>
          <p:spPr>
            <a:xfrm>
              <a:off x="7111055" y="3968371"/>
              <a:ext cx="845171" cy="369332"/>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÷1000</a:t>
              </a:r>
              <a:endParaRPr lang="en-GB" dirty="0">
                <a:latin typeface="Arial" panose="020B0604020202020204" pitchFamily="34" charset="0"/>
                <a:cs typeface="Arial" panose="020B0604020202020204" pitchFamily="34" charset="0"/>
              </a:endParaRPr>
            </a:p>
          </p:txBody>
        </p:sp>
      </p:grpSp>
      <mc:AlternateContent xmlns:mc="http://schemas.openxmlformats.org/markup-compatibility/2006" xmlns:a14="http://schemas.microsoft.com/office/drawing/2010/main">
        <mc:Choice Requires="a14">
          <p:sp>
            <p:nvSpPr>
              <p:cNvPr id="26" name="Rectangle 25"/>
              <p:cNvSpPr/>
              <p:nvPr/>
            </p:nvSpPr>
            <p:spPr>
              <a:xfrm>
                <a:off x="193919" y="3532305"/>
                <a:ext cx="7897008" cy="805990"/>
              </a:xfrm>
              <a:prstGeom prst="rect">
                <a:avLst/>
              </a:prstGeom>
              <a:solidFill>
                <a:srgbClr val="F9BC9A"/>
              </a:solidFill>
              <a:ln>
                <a:solidFill>
                  <a:srgbClr val="F9BC9A"/>
                </a:solidFill>
              </a:ln>
            </p:spPr>
            <p:txBody>
              <a:bodyPr wrap="square">
                <a:spAutoFit/>
              </a:bodyPr>
              <a:lstStyle/>
              <a:p>
                <a:r>
                  <a:rPr lang="en-GB" sz="2800" dirty="0">
                    <a:latin typeface="Arial" panose="020B0604020202020204" pitchFamily="34" charset="0"/>
                    <a:cs typeface="Arial" panose="020B0604020202020204" pitchFamily="34" charset="0"/>
                  </a:rPr>
                  <a:t>Using speed = </a:t>
                </a:r>
                <a14:m>
                  <m:oMath xmlns:m="http://schemas.openxmlformats.org/officeDocument/2006/math">
                    <m:f>
                      <m:fPr>
                        <m:ctrlPr>
                          <a:rPr lang="en-GB" sz="2800" i="1">
                            <a:latin typeface="Cambria Math" panose="02040503050406030204" pitchFamily="18" charset="0"/>
                          </a:rPr>
                        </m:ctrlPr>
                      </m:fPr>
                      <m:num>
                        <m:r>
                          <m:rPr>
                            <m:nor/>
                          </m:rPr>
                          <a:rPr lang="en-GB" sz="2800" i="0">
                            <a:latin typeface="Arial" panose="020B0604020202020204" pitchFamily="34" charset="0"/>
                            <a:cs typeface="Arial" panose="020B0604020202020204" pitchFamily="34" charset="0"/>
                          </a:rPr>
                          <m:t>distance</m:t>
                        </m:r>
                      </m:num>
                      <m:den>
                        <m:r>
                          <m:rPr>
                            <m:nor/>
                          </m:rPr>
                          <a:rPr lang="en-GB" sz="2800" i="0">
                            <a:latin typeface="Arial" panose="020B0604020202020204" pitchFamily="34" charset="0"/>
                            <a:cs typeface="Arial" panose="020B0604020202020204" pitchFamily="34" charset="0"/>
                          </a:rPr>
                          <m:t>time</m:t>
                        </m:r>
                      </m:den>
                    </m:f>
                  </m:oMath>
                </a14:m>
                <a:r>
                  <a:rPr lang="en-GB" sz="2800" dirty="0">
                    <a:latin typeface="Arial" panose="020B0604020202020204" pitchFamily="34" charset="0"/>
                    <a:cs typeface="Arial" panose="020B0604020202020204" pitchFamily="34" charset="0"/>
                  </a:rPr>
                  <a:t> it’s speed is </a:t>
                </a:r>
                <a14:m>
                  <m:oMath xmlns:m="http://schemas.openxmlformats.org/officeDocument/2006/math">
                    <m:f>
                      <m:fPr>
                        <m:ctrlPr>
                          <a:rPr lang="en-GB" sz="2800" i="1">
                            <a:latin typeface="Cambria Math" panose="02040503050406030204" pitchFamily="18" charset="0"/>
                          </a:rPr>
                        </m:ctrlPr>
                      </m:fPr>
                      <m:num>
                        <m:r>
                          <m:rPr>
                            <m:nor/>
                          </m:rPr>
                          <a:rPr lang="en-GB" sz="2800" i="0">
                            <a:latin typeface="Arial" panose="020B0604020202020204" pitchFamily="34" charset="0"/>
                            <a:cs typeface="Arial" panose="020B0604020202020204" pitchFamily="34" charset="0"/>
                          </a:rPr>
                          <m:t>60</m:t>
                        </m:r>
                      </m:num>
                      <m:den>
                        <m:r>
                          <m:rPr>
                            <m:nor/>
                          </m:rPr>
                          <a:rPr lang="en-GB" sz="2800" i="0">
                            <a:latin typeface="Arial" panose="020B0604020202020204" pitchFamily="34" charset="0"/>
                            <a:cs typeface="Arial" panose="020B0604020202020204" pitchFamily="34" charset="0"/>
                          </a:rPr>
                          <m:t>2</m:t>
                        </m:r>
                      </m:den>
                    </m:f>
                  </m:oMath>
                </a14:m>
                <a:r>
                  <a:rPr lang="en-GB" sz="2800" dirty="0">
                    <a:latin typeface="Arial" panose="020B0604020202020204" pitchFamily="34" charset="0"/>
                    <a:cs typeface="Arial" panose="020B0604020202020204" pitchFamily="34" charset="0"/>
                  </a:rPr>
                  <a:t> = </a:t>
                </a:r>
                <a:r>
                  <a:rPr lang="en-GB" sz="2800" dirty="0" smtClean="0">
                    <a:latin typeface="Arial" panose="020B0604020202020204" pitchFamily="34" charset="0"/>
                    <a:cs typeface="Arial" panose="020B0604020202020204" pitchFamily="34" charset="0"/>
                  </a:rPr>
                  <a:t>30 m/s</a:t>
                </a:r>
                <a:endParaRPr lang="en-GB" sz="2800" baseline="30000" dirty="0">
                  <a:latin typeface="Arial" panose="020B0604020202020204" pitchFamily="34" charset="0"/>
                  <a:cs typeface="Arial" panose="020B0604020202020204" pitchFamily="34" charset="0"/>
                </a:endParaRPr>
              </a:p>
            </p:txBody>
          </p:sp>
        </mc:Choice>
        <mc:Fallback xmlns="">
          <p:sp>
            <p:nvSpPr>
              <p:cNvPr id="26" name="Rectangle 25"/>
              <p:cNvSpPr>
                <a:spLocks noRot="1" noChangeAspect="1" noMove="1" noResize="1" noEditPoints="1" noAdjustHandles="1" noChangeArrowheads="1" noChangeShapeType="1" noTextEdit="1"/>
              </p:cNvSpPr>
              <p:nvPr/>
            </p:nvSpPr>
            <p:spPr>
              <a:xfrm>
                <a:off x="193919" y="3532305"/>
                <a:ext cx="7897008" cy="805990"/>
              </a:xfrm>
              <a:prstGeom prst="rect">
                <a:avLst/>
              </a:prstGeom>
              <a:blipFill>
                <a:blip r:embed="rId6"/>
                <a:stretch>
                  <a:fillRect l="-1542" r="-77" b="-5185"/>
                </a:stretch>
              </a:blipFill>
              <a:ln>
                <a:solidFill>
                  <a:srgbClr val="F9BC9A"/>
                </a:solidFill>
              </a:ln>
            </p:spPr>
            <p:txBody>
              <a:bodyPr/>
              <a:lstStyle/>
              <a:p>
                <a:r>
                  <a:rPr lang="en-GB">
                    <a:noFill/>
                  </a:rPr>
                  <a:t> </a:t>
                </a:r>
              </a:p>
            </p:txBody>
          </p:sp>
        </mc:Fallback>
      </mc:AlternateContent>
      <p:sp>
        <p:nvSpPr>
          <p:cNvPr id="27" name="Rectangle 26"/>
          <p:cNvSpPr/>
          <p:nvPr/>
        </p:nvSpPr>
        <p:spPr>
          <a:xfrm>
            <a:off x="902409" y="5958244"/>
            <a:ext cx="5333511" cy="523220"/>
          </a:xfrm>
          <a:prstGeom prst="rect">
            <a:avLst/>
          </a:prstGeom>
          <a:solidFill>
            <a:srgbClr val="F9BC9A"/>
          </a:solidFill>
          <a:ln>
            <a:solidFill>
              <a:srgbClr val="F9BC9A"/>
            </a:solidFill>
          </a:ln>
        </p:spPr>
        <p:txBody>
          <a:bodyPr wrap="none">
            <a:spAutoFit/>
          </a:bodyPr>
          <a:lstStyle/>
          <a:p>
            <a:r>
              <a:rPr lang="en-GB" sz="2800" dirty="0">
                <a:latin typeface="Arial" panose="020B0604020202020204" pitchFamily="34" charset="0"/>
                <a:cs typeface="Arial" panose="020B0604020202020204" pitchFamily="34" charset="0"/>
              </a:rPr>
              <a:t>The car is travelling at </a:t>
            </a:r>
            <a:r>
              <a:rPr lang="en-GB" sz="2800" dirty="0" smtClean="0">
                <a:latin typeface="Arial" panose="020B0604020202020204" pitchFamily="34" charset="0"/>
                <a:cs typeface="Arial" panose="020B0604020202020204" pitchFamily="34" charset="0"/>
              </a:rPr>
              <a:t>0.03 km/s</a:t>
            </a:r>
            <a:endParaRPr lang="en-GB" sz="2800" baseline="30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71285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left)">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wipe(left)">
                                      <p:cBhvr>
                                        <p:cTn id="22"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6" grpId="0" animBg="1"/>
      <p:bldP spid="2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32470" y="1051213"/>
            <a:ext cx="3785651" cy="3583608"/>
          </a:xfrm>
          <a:prstGeom prst="rect">
            <a:avLst/>
          </a:prstGeom>
        </p:spPr>
      </p:pic>
      <p:sp>
        <p:nvSpPr>
          <p:cNvPr id="3" name="Content Placeholder 2">
            <a:extLst>
              <a:ext uri="{FF2B5EF4-FFF2-40B4-BE49-F238E27FC236}">
                <a16:creationId xmlns:a16="http://schemas.microsoft.com/office/drawing/2014/main" id="{11397185-1309-4BF7-96F4-885D1B40A0C9}"/>
              </a:ext>
            </a:extLst>
          </p:cNvPr>
          <p:cNvSpPr>
            <a:spLocks noGrp="1"/>
          </p:cNvSpPr>
          <p:nvPr>
            <p:ph sz="half" idx="1"/>
          </p:nvPr>
        </p:nvSpPr>
        <p:spPr>
          <a:xfrm>
            <a:off x="411824" y="1501036"/>
            <a:ext cx="7055272" cy="4867639"/>
          </a:xfrm>
        </p:spPr>
        <p:txBody>
          <a:bodyPr>
            <a:normAutofit/>
          </a:bodyPr>
          <a:lstStyle/>
          <a:p>
            <a:pPr>
              <a:buClr>
                <a:srgbClr val="EA5B0C"/>
              </a:buClr>
            </a:pPr>
            <a:r>
              <a:rPr lang="en-GB" dirty="0" smtClean="0">
                <a:latin typeface="Arial" panose="020B0604020202020204" pitchFamily="34" charset="0"/>
                <a:cs typeface="Arial" panose="020B0604020202020204" pitchFamily="34" charset="0"/>
              </a:rPr>
              <a:t>What </a:t>
            </a:r>
            <a:r>
              <a:rPr lang="en-GB" dirty="0">
                <a:latin typeface="Arial" panose="020B0604020202020204" pitchFamily="34" charset="0"/>
                <a:cs typeface="Arial" panose="020B0604020202020204" pitchFamily="34" charset="0"/>
              </a:rPr>
              <a:t>is the multiplier from </a:t>
            </a:r>
            <a:r>
              <a:rPr lang="en-GB" dirty="0" smtClean="0">
                <a:latin typeface="Arial" panose="020B0604020202020204" pitchFamily="34" charset="0"/>
                <a:cs typeface="Arial" panose="020B0604020202020204" pitchFamily="34" charset="0"/>
              </a:rPr>
              <a:t>kilometres </a:t>
            </a:r>
            <a:r>
              <a:rPr lang="en-GB" dirty="0">
                <a:latin typeface="Arial" panose="020B0604020202020204" pitchFamily="34" charset="0"/>
                <a:cs typeface="Arial" panose="020B0604020202020204" pitchFamily="34" charset="0"/>
              </a:rPr>
              <a:t>to miles? </a:t>
            </a:r>
          </a:p>
          <a:p>
            <a:pPr marL="180975" indent="0">
              <a:buNone/>
              <a:tabLst>
                <a:tab pos="0" algn="l"/>
              </a:tabLst>
            </a:pPr>
            <a:endParaRPr lang="en-GB" dirty="0" smtClean="0">
              <a:latin typeface="Arial" panose="020B0604020202020204" pitchFamily="34" charset="0"/>
              <a:cs typeface="Arial" panose="020B0604020202020204" pitchFamily="34" charset="0"/>
            </a:endParaRPr>
          </a:p>
          <a:p>
            <a:pPr marL="180975" indent="0">
              <a:buNone/>
              <a:tabLst>
                <a:tab pos="0" algn="l"/>
              </a:tabLst>
            </a:pPr>
            <a:endParaRPr lang="en-GB" dirty="0" smtClean="0">
              <a:latin typeface="Arial" panose="020B0604020202020204" pitchFamily="34" charset="0"/>
              <a:cs typeface="Arial" panose="020B0604020202020204" pitchFamily="34" charset="0"/>
            </a:endParaRPr>
          </a:p>
          <a:p>
            <a:pPr marL="180975" indent="0">
              <a:buNone/>
              <a:tabLst>
                <a:tab pos="0" algn="l"/>
              </a:tabLst>
            </a:pPr>
            <a:endParaRPr lang="en-GB" dirty="0">
              <a:latin typeface="Arial" panose="020B0604020202020204" pitchFamily="34" charset="0"/>
              <a:cs typeface="Arial" panose="020B0604020202020204" pitchFamily="34" charset="0"/>
            </a:endParaRPr>
          </a:p>
          <a:p>
            <a:pPr marL="180975" indent="0">
              <a:buNone/>
              <a:tabLst>
                <a:tab pos="0" algn="l"/>
              </a:tabLst>
            </a:pPr>
            <a:endParaRPr lang="en-GB" dirty="0">
              <a:latin typeface="Arial" panose="020B0604020202020204" pitchFamily="34" charset="0"/>
              <a:cs typeface="Arial" panose="020B0604020202020204" pitchFamily="34" charset="0"/>
            </a:endParaRPr>
          </a:p>
          <a:p>
            <a:pPr>
              <a:buClr>
                <a:srgbClr val="EA5B0C"/>
              </a:buClr>
            </a:pPr>
            <a:r>
              <a:rPr lang="en-GB" dirty="0">
                <a:latin typeface="Arial" panose="020B0604020202020204" pitchFamily="34" charset="0"/>
                <a:cs typeface="Arial" panose="020B0604020202020204" pitchFamily="34" charset="0"/>
              </a:rPr>
              <a:t>How many seconds are there in an hour? </a:t>
            </a:r>
          </a:p>
          <a:p>
            <a:pPr marL="180975" indent="0">
              <a:buNone/>
            </a:pPr>
            <a:endParaRPr lang="en-GB" dirty="0" smtClean="0">
              <a:latin typeface="Arial" panose="020B0604020202020204" pitchFamily="34" charset="0"/>
              <a:cs typeface="Arial" panose="020B0604020202020204" pitchFamily="34" charset="0"/>
            </a:endParaRPr>
          </a:p>
          <a:p>
            <a:endParaRPr lang="en-GB" dirty="0"/>
          </a:p>
        </p:txBody>
      </p:sp>
      <p:sp>
        <p:nvSpPr>
          <p:cNvPr id="16" name="Rectangle 1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Compound measure conversions</a:t>
            </a:r>
            <a:endParaRPr lang="en-GB" sz="2800" b="1" dirty="0">
              <a:latin typeface="Arial" panose="020B0604020202020204" pitchFamily="34" charset="0"/>
              <a:cs typeface="Arial" panose="020B0604020202020204" pitchFamily="34" charset="0"/>
            </a:endParaRPr>
          </a:p>
        </p:txBody>
      </p:sp>
      <p:grpSp>
        <p:nvGrpSpPr>
          <p:cNvPr id="28" name="Group 27"/>
          <p:cNvGrpSpPr/>
          <p:nvPr/>
        </p:nvGrpSpPr>
        <p:grpSpPr>
          <a:xfrm>
            <a:off x="7564820" y="4500136"/>
            <a:ext cx="3607438" cy="1719718"/>
            <a:chOff x="7564820" y="4500136"/>
            <a:chExt cx="3607438" cy="1719718"/>
          </a:xfrm>
        </p:grpSpPr>
        <mc:AlternateContent xmlns:mc="http://schemas.openxmlformats.org/markup-compatibility/2006" xmlns:a14="http://schemas.microsoft.com/office/drawing/2010/main">
          <mc:Choice Requires="a14">
            <p:sp>
              <p:nvSpPr>
                <p:cNvPr id="22" name="Rectangle 21">
                  <a:extLst>
                    <a:ext uri="{FF2B5EF4-FFF2-40B4-BE49-F238E27FC236}">
                      <a16:creationId xmlns:a16="http://schemas.microsoft.com/office/drawing/2014/main" id="{3FB96DF9-F087-47DB-A2A4-49E1C3358FFA}"/>
                    </a:ext>
                  </a:extLst>
                </p:cNvPr>
                <p:cNvSpPr/>
                <p:nvPr/>
              </p:nvSpPr>
              <p:spPr>
                <a:xfrm>
                  <a:off x="7564820" y="4947815"/>
                  <a:ext cx="679994" cy="80021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GB" sz="2400" i="1" smtClean="0">
                                <a:latin typeface="Cambria Math" panose="02040503050406030204" pitchFamily="18" charset="0"/>
                              </a:rPr>
                            </m:ctrlPr>
                          </m:fPr>
                          <m:num>
                            <m:r>
                              <m:rPr>
                                <m:nor/>
                              </m:rPr>
                              <a:rPr lang="en-GB" sz="2400" b="0" i="0" smtClean="0">
                                <a:latin typeface="Arial" panose="020B0604020202020204" pitchFamily="34" charset="0"/>
                                <a:cs typeface="Arial" panose="020B0604020202020204" pitchFamily="34" charset="0"/>
                              </a:rPr>
                              <m:t>k</m:t>
                            </m:r>
                            <m:r>
                              <m:rPr>
                                <m:nor/>
                              </m:rPr>
                              <a:rPr lang="en-GB" sz="2400" i="0">
                                <a:latin typeface="Arial" panose="020B0604020202020204" pitchFamily="34" charset="0"/>
                                <a:cs typeface="Arial" panose="020B0604020202020204" pitchFamily="34" charset="0"/>
                              </a:rPr>
                              <m:t>m</m:t>
                            </m:r>
                          </m:num>
                          <m:den>
                            <m:r>
                              <m:rPr>
                                <m:nor/>
                              </m:rPr>
                              <a:rPr lang="en-GB" sz="2400" i="0">
                                <a:latin typeface="Arial" panose="020B0604020202020204" pitchFamily="34" charset="0"/>
                                <a:cs typeface="Arial" panose="020B0604020202020204" pitchFamily="34" charset="0"/>
                              </a:rPr>
                              <m:t>s</m:t>
                            </m:r>
                          </m:den>
                        </m:f>
                      </m:oMath>
                    </m:oMathPara>
                  </a14:m>
                  <a:endParaRPr lang="en-GB" sz="2400" dirty="0">
                    <a:latin typeface="Arial" panose="020B0604020202020204" pitchFamily="34" charset="0"/>
                    <a:cs typeface="Arial" panose="020B0604020202020204" pitchFamily="34" charset="0"/>
                  </a:endParaRPr>
                </a:p>
              </p:txBody>
            </p:sp>
          </mc:Choice>
          <mc:Fallback xmlns="">
            <p:sp>
              <p:nvSpPr>
                <p:cNvPr id="22" name="Rectangle 21">
                  <a:extLst>
                    <a:ext uri="{FF2B5EF4-FFF2-40B4-BE49-F238E27FC236}">
                      <a16:creationId xmlns:a16="http://schemas.microsoft.com/office/drawing/2014/main" id="{3FB96DF9-F087-47DB-A2A4-49E1C3358FFA}"/>
                    </a:ext>
                  </a:extLst>
                </p:cNvPr>
                <p:cNvSpPr>
                  <a:spLocks noRot="1" noChangeAspect="1" noMove="1" noResize="1" noEditPoints="1" noAdjustHandles="1" noChangeArrowheads="1" noChangeShapeType="1" noTextEdit="1"/>
                </p:cNvSpPr>
                <p:nvPr/>
              </p:nvSpPr>
              <p:spPr>
                <a:xfrm>
                  <a:off x="7564820" y="4947815"/>
                  <a:ext cx="679994" cy="800219"/>
                </a:xfrm>
                <a:prstGeom prst="rect">
                  <a:avLst/>
                </a:prstGeom>
                <a:blipFill>
                  <a:blip r:embed="rId4"/>
                  <a:stretch>
                    <a:fillRect/>
                  </a:stretch>
                </a:blipFill>
              </p:spPr>
              <p:txBody>
                <a:bodyPr/>
                <a:lstStyle/>
                <a:p>
                  <a:r>
                    <a:rPr lang="en-GB">
                      <a:noFill/>
                    </a:rPr>
                    <a:t> </a:t>
                  </a:r>
                </a:p>
              </p:txBody>
            </p:sp>
          </mc:Fallback>
        </mc:AlternateContent>
        <p:grpSp>
          <p:nvGrpSpPr>
            <p:cNvPr id="27" name="Group 26"/>
            <p:cNvGrpSpPr/>
            <p:nvPr/>
          </p:nvGrpSpPr>
          <p:grpSpPr>
            <a:xfrm>
              <a:off x="7833223" y="4500136"/>
              <a:ext cx="3339035" cy="1719718"/>
              <a:chOff x="7833223" y="4500136"/>
              <a:chExt cx="3339035" cy="1719718"/>
            </a:xfrm>
          </p:grpSpPr>
          <p:sp>
            <p:nvSpPr>
              <p:cNvPr id="19" name="Arrow: Right 7">
                <a:extLst>
                  <a:ext uri="{FF2B5EF4-FFF2-40B4-BE49-F238E27FC236}">
                    <a16:creationId xmlns:a16="http://schemas.microsoft.com/office/drawing/2014/main" id="{49F7F7C9-FF30-4F31-BB6A-6B4BC0697CEB}"/>
                  </a:ext>
                </a:extLst>
              </p:cNvPr>
              <p:cNvSpPr/>
              <p:nvPr/>
            </p:nvSpPr>
            <p:spPr>
              <a:xfrm>
                <a:off x="8337153" y="5215852"/>
                <a:ext cx="1845732" cy="257670"/>
              </a:xfrm>
              <a:prstGeom prst="right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 name="Arrow: Curved Down 8">
                <a:extLst>
                  <a:ext uri="{FF2B5EF4-FFF2-40B4-BE49-F238E27FC236}">
                    <a16:creationId xmlns:a16="http://schemas.microsoft.com/office/drawing/2014/main" id="{69391D00-4CE0-438A-A1F5-9CE653F32EF9}"/>
                  </a:ext>
                </a:extLst>
              </p:cNvPr>
              <p:cNvSpPr/>
              <p:nvPr/>
            </p:nvSpPr>
            <p:spPr>
              <a:xfrm>
                <a:off x="7844799" y="4500136"/>
                <a:ext cx="2733278" cy="416142"/>
              </a:xfrm>
              <a:prstGeom prst="curvedDown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1" name="Arrow: Curved Down 9">
                <a:extLst>
                  <a:ext uri="{FF2B5EF4-FFF2-40B4-BE49-F238E27FC236}">
                    <a16:creationId xmlns:a16="http://schemas.microsoft.com/office/drawing/2014/main" id="{9B636FFA-7054-4A60-88E1-8FA02B9D7D54}"/>
                  </a:ext>
                </a:extLst>
              </p:cNvPr>
              <p:cNvSpPr/>
              <p:nvPr/>
            </p:nvSpPr>
            <p:spPr>
              <a:xfrm flipV="1">
                <a:off x="7833223" y="5803712"/>
                <a:ext cx="2744853" cy="416142"/>
              </a:xfrm>
              <a:prstGeom prst="curvedDown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mc:AlternateContent xmlns:mc="http://schemas.openxmlformats.org/markup-compatibility/2006" xmlns:a14="http://schemas.microsoft.com/office/drawing/2010/main">
            <mc:Choice Requires="a14">
              <p:sp>
                <p:nvSpPr>
                  <p:cNvPr id="23" name="Rectangle 22">
                    <a:extLst>
                      <a:ext uri="{FF2B5EF4-FFF2-40B4-BE49-F238E27FC236}">
                        <a16:creationId xmlns:a16="http://schemas.microsoft.com/office/drawing/2014/main" id="{33B8EC5C-471A-4D98-92AE-E934ECE8A9EC}"/>
                      </a:ext>
                    </a:extLst>
                  </p:cNvPr>
                  <p:cNvSpPr/>
                  <p:nvPr/>
                </p:nvSpPr>
                <p:spPr>
                  <a:xfrm>
                    <a:off x="10182885" y="4939616"/>
                    <a:ext cx="989373" cy="7965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GB" sz="2400" i="1">
                                  <a:latin typeface="Cambria Math" panose="02040503050406030204" pitchFamily="18" charset="0"/>
                                </a:rPr>
                              </m:ctrlPr>
                            </m:fPr>
                            <m:num>
                              <m:r>
                                <m:rPr>
                                  <m:nor/>
                                </m:rPr>
                                <a:rPr lang="en-GB" sz="2400" i="0">
                                  <a:latin typeface="Arial" panose="020B0604020202020204" pitchFamily="34" charset="0"/>
                                  <a:cs typeface="Arial" panose="020B0604020202020204" pitchFamily="34" charset="0"/>
                                </a:rPr>
                                <m:t>m</m:t>
                              </m:r>
                              <m:r>
                                <m:rPr>
                                  <m:nor/>
                                </m:rPr>
                                <a:rPr lang="en-GB" sz="2400" b="0" i="0" smtClean="0">
                                  <a:latin typeface="Arial" panose="020B0604020202020204" pitchFamily="34" charset="0"/>
                                  <a:cs typeface="Arial" panose="020B0604020202020204" pitchFamily="34" charset="0"/>
                                </a:rPr>
                                <m:t>iles</m:t>
                              </m:r>
                            </m:num>
                            <m:den>
                              <m:r>
                                <m:rPr>
                                  <m:nor/>
                                </m:rPr>
                                <a:rPr lang="en-GB" sz="2400" i="0">
                                  <a:latin typeface="Arial" panose="020B0604020202020204" pitchFamily="34" charset="0"/>
                                  <a:cs typeface="Arial" panose="020B0604020202020204" pitchFamily="34" charset="0"/>
                                </a:rPr>
                                <m:t>h</m:t>
                              </m:r>
                            </m:den>
                          </m:f>
                        </m:oMath>
                      </m:oMathPara>
                    </a14:m>
                    <a:endParaRPr lang="en-GB" sz="2400" dirty="0">
                      <a:latin typeface="Arial" panose="020B0604020202020204" pitchFamily="34" charset="0"/>
                      <a:cs typeface="Arial" panose="020B0604020202020204" pitchFamily="34" charset="0"/>
                    </a:endParaRPr>
                  </a:p>
                </p:txBody>
              </p:sp>
            </mc:Choice>
            <mc:Fallback xmlns="">
              <p:sp>
                <p:nvSpPr>
                  <p:cNvPr id="23" name="Rectangle 22">
                    <a:extLst>
                      <a:ext uri="{FF2B5EF4-FFF2-40B4-BE49-F238E27FC236}">
                        <a16:creationId xmlns:a16="http://schemas.microsoft.com/office/drawing/2014/main" id="{33B8EC5C-471A-4D98-92AE-E934ECE8A9EC}"/>
                      </a:ext>
                    </a:extLst>
                  </p:cNvPr>
                  <p:cNvSpPr>
                    <a:spLocks noRot="1" noChangeAspect="1" noMove="1" noResize="1" noEditPoints="1" noAdjustHandles="1" noChangeArrowheads="1" noChangeShapeType="1" noTextEdit="1"/>
                  </p:cNvSpPr>
                  <p:nvPr/>
                </p:nvSpPr>
                <p:spPr>
                  <a:xfrm>
                    <a:off x="10182885" y="4939616"/>
                    <a:ext cx="989373" cy="796565"/>
                  </a:xfrm>
                  <a:prstGeom prst="rect">
                    <a:avLst/>
                  </a:prstGeom>
                  <a:blipFill>
                    <a:blip r:embed="rId5"/>
                    <a:stretch>
                      <a:fillRect/>
                    </a:stretch>
                  </a:blipFill>
                </p:spPr>
                <p:txBody>
                  <a:bodyPr/>
                  <a:lstStyle/>
                  <a:p>
                    <a:r>
                      <a:rPr lang="en-GB">
                        <a:noFill/>
                      </a:rPr>
                      <a:t> </a:t>
                    </a:r>
                  </a:p>
                </p:txBody>
              </p:sp>
            </mc:Fallback>
          </mc:AlternateContent>
        </p:grpSp>
      </p:grpSp>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C3A01B94-27FD-4A60-ABF5-C64106F24DD7}"/>
                  </a:ext>
                </a:extLst>
              </p:cNvPr>
              <p:cNvSpPr txBox="1"/>
              <p:nvPr/>
            </p:nvSpPr>
            <p:spPr>
              <a:xfrm>
                <a:off x="8852621" y="3836110"/>
                <a:ext cx="706056" cy="62401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m:rPr>
                          <m:nor/>
                        </m:rPr>
                        <a:rPr lang="en-GB" i="0" smtClean="0">
                          <a:latin typeface="Arial" panose="020B0604020202020204" pitchFamily="34" charset="0"/>
                          <a:cs typeface="Arial" panose="020B0604020202020204" pitchFamily="34" charset="0"/>
                        </a:rPr>
                        <m:t>×</m:t>
                      </m:r>
                      <m:r>
                        <m:rPr>
                          <m:nor/>
                        </m:rPr>
                        <a:rPr lang="en-GB" b="0" i="0" smtClean="0">
                          <a:latin typeface="Arial" panose="020B0604020202020204" pitchFamily="34" charset="0"/>
                          <a:cs typeface="Arial" panose="020B0604020202020204" pitchFamily="34" charset="0"/>
                        </a:rPr>
                        <m:t> </m:t>
                      </m:r>
                      <m:f>
                        <m:fPr>
                          <m:ctrlPr>
                            <a:rPr lang="en-GB" i="1" smtClean="0">
                              <a:latin typeface="Cambria Math" panose="02040503050406030204" pitchFamily="18" charset="0"/>
                            </a:rPr>
                          </m:ctrlPr>
                        </m:fPr>
                        <m:num>
                          <m:r>
                            <m:rPr>
                              <m:nor/>
                            </m:rPr>
                            <a:rPr lang="en-GB" b="0" i="0" smtClean="0">
                              <a:latin typeface="Arial" panose="020B0604020202020204" pitchFamily="34" charset="0"/>
                              <a:cs typeface="Arial" panose="020B0604020202020204" pitchFamily="34" charset="0"/>
                            </a:rPr>
                            <m:t>5</m:t>
                          </m:r>
                        </m:num>
                        <m:den>
                          <m:r>
                            <m:rPr>
                              <m:nor/>
                            </m:rPr>
                            <a:rPr lang="en-GB" b="0" i="0" smtClean="0">
                              <a:latin typeface="Arial" panose="020B0604020202020204" pitchFamily="34" charset="0"/>
                              <a:cs typeface="Arial" panose="020B0604020202020204" pitchFamily="34" charset="0"/>
                            </a:rPr>
                            <m:t>8</m:t>
                          </m:r>
                        </m:den>
                      </m:f>
                    </m:oMath>
                  </m:oMathPara>
                </a14:m>
                <a:endParaRPr lang="en-GB" dirty="0">
                  <a:latin typeface="Arial" panose="020B0604020202020204" pitchFamily="34" charset="0"/>
                  <a:cs typeface="Arial" panose="020B0604020202020204" pitchFamily="34" charset="0"/>
                </a:endParaRPr>
              </a:p>
            </p:txBody>
          </p:sp>
        </mc:Choice>
        <mc:Fallback xmlns="">
          <p:sp>
            <p:nvSpPr>
              <p:cNvPr id="24" name="TextBox 23">
                <a:extLst>
                  <a:ext uri="{FF2B5EF4-FFF2-40B4-BE49-F238E27FC236}">
                    <a16:creationId xmlns:a16="http://schemas.microsoft.com/office/drawing/2014/main" id="{C3A01B94-27FD-4A60-ABF5-C64106F24DD7}"/>
                  </a:ext>
                </a:extLst>
              </p:cNvPr>
              <p:cNvSpPr txBox="1">
                <a:spLocks noRot="1" noChangeAspect="1" noMove="1" noResize="1" noEditPoints="1" noAdjustHandles="1" noChangeArrowheads="1" noChangeShapeType="1" noTextEdit="1"/>
              </p:cNvSpPr>
              <p:nvPr/>
            </p:nvSpPr>
            <p:spPr>
              <a:xfrm>
                <a:off x="8852621" y="3836110"/>
                <a:ext cx="706056" cy="624017"/>
              </a:xfrm>
              <a:prstGeom prst="rect">
                <a:avLst/>
              </a:prstGeom>
              <a:blipFill>
                <a:blip r:embed="rId6"/>
                <a:stretch>
                  <a:fillRect/>
                </a:stretch>
              </a:blipFill>
            </p:spPr>
            <p:txBody>
              <a:bodyPr/>
              <a:lstStyle/>
              <a:p>
                <a:r>
                  <a:rPr lang="en-GB">
                    <a:noFill/>
                  </a:rPr>
                  <a:t> </a:t>
                </a:r>
              </a:p>
            </p:txBody>
          </p:sp>
        </mc:Fallback>
      </mc:AlternateContent>
      <p:sp>
        <p:nvSpPr>
          <p:cNvPr id="25" name="TextBox 24">
            <a:extLst>
              <a:ext uri="{FF2B5EF4-FFF2-40B4-BE49-F238E27FC236}">
                <a16:creationId xmlns:a16="http://schemas.microsoft.com/office/drawing/2014/main" id="{3DDD92B8-9272-4F6A-A9E1-7DB445E1F05F}"/>
              </a:ext>
            </a:extLst>
          </p:cNvPr>
          <p:cNvSpPr txBox="1"/>
          <p:nvPr/>
        </p:nvSpPr>
        <p:spPr>
          <a:xfrm>
            <a:off x="8852621" y="6296345"/>
            <a:ext cx="1516283" cy="369332"/>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 3600</a:t>
            </a:r>
            <a:endParaRPr lang="en-GB" dirty="0">
              <a:latin typeface="Arial" panose="020B0604020202020204" pitchFamily="34" charset="0"/>
              <a:cs typeface="Arial" panose="020B0604020202020204" pitchFamily="34" charset="0"/>
            </a:endParaRPr>
          </a:p>
        </p:txBody>
      </p:sp>
      <p:sp>
        <p:nvSpPr>
          <p:cNvPr id="6" name="TextBox 5"/>
          <p:cNvSpPr txBox="1"/>
          <p:nvPr/>
        </p:nvSpPr>
        <p:spPr>
          <a:xfrm>
            <a:off x="2200812" y="5542102"/>
            <a:ext cx="3477295" cy="523220"/>
          </a:xfrm>
          <a:prstGeom prst="rect">
            <a:avLst/>
          </a:prstGeom>
          <a:solidFill>
            <a:srgbClr val="F9BC9A"/>
          </a:solidFill>
        </p:spPr>
        <p:txBody>
          <a:bodyPr wrap="square" rtlCol="0">
            <a:spAutoFit/>
          </a:bodyPr>
          <a:lstStyle/>
          <a:p>
            <a:r>
              <a:rPr lang="en-GB" sz="2800" dirty="0" smtClean="0">
                <a:latin typeface="Arial" panose="020B0604020202020204" pitchFamily="34" charset="0"/>
                <a:cs typeface="Arial" panose="020B0604020202020204" pitchFamily="34" charset="0"/>
              </a:rPr>
              <a:t>60 × 60 × 60 = </a:t>
            </a:r>
            <a:r>
              <a:rPr lang="en-GB" sz="2800" b="1" dirty="0" smtClean="0">
                <a:latin typeface="Arial" panose="020B0604020202020204" pitchFamily="34" charset="0"/>
                <a:cs typeface="Arial" panose="020B0604020202020204" pitchFamily="34" charset="0"/>
              </a:rPr>
              <a:t>3600</a:t>
            </a:r>
          </a:p>
        </p:txBody>
      </p:sp>
      <mc:AlternateContent xmlns:mc="http://schemas.openxmlformats.org/markup-compatibility/2006" xmlns:a14="http://schemas.microsoft.com/office/drawing/2010/main">
        <mc:Choice Requires="a14">
          <p:sp>
            <p:nvSpPr>
              <p:cNvPr id="26" name="Rectangle 25"/>
              <p:cNvSpPr/>
              <p:nvPr/>
            </p:nvSpPr>
            <p:spPr>
              <a:xfrm>
                <a:off x="1415370" y="2700286"/>
                <a:ext cx="5048177" cy="1234569"/>
              </a:xfrm>
              <a:prstGeom prst="rect">
                <a:avLst/>
              </a:prstGeom>
              <a:solidFill>
                <a:srgbClr val="F9BC9A"/>
              </a:solidFill>
              <a:ln>
                <a:solidFill>
                  <a:srgbClr val="F9BC9A"/>
                </a:solidFill>
              </a:ln>
            </p:spPr>
            <p:txBody>
              <a:bodyPr wrap="none">
                <a:spAutoFit/>
              </a:bodyPr>
              <a:lstStyle/>
              <a:p>
                <a:pPr marL="180975" indent="0">
                  <a:buNone/>
                  <a:tabLst>
                    <a:tab pos="0" algn="l"/>
                  </a:tabLst>
                </a:pPr>
                <a:r>
                  <a:rPr lang="en-GB" sz="2800" dirty="0" smtClean="0">
                    <a:latin typeface="Arial" panose="020B0604020202020204" pitchFamily="34" charset="0"/>
                    <a:cs typeface="Arial" panose="020B0604020202020204" pitchFamily="34" charset="0"/>
                  </a:rPr>
                  <a:t>If 5 miles </a:t>
                </a:r>
                <a:r>
                  <a:rPr lang="en-GB" sz="2800" dirty="0">
                    <a:latin typeface="Arial" panose="020B0604020202020204" pitchFamily="34" charset="0"/>
                    <a:cs typeface="Arial" panose="020B0604020202020204" pitchFamily="34" charset="0"/>
                  </a:rPr>
                  <a:t>= </a:t>
                </a:r>
                <a:r>
                  <a:rPr lang="en-GB" sz="2800" dirty="0" smtClean="0">
                    <a:latin typeface="Arial" panose="020B0604020202020204" pitchFamily="34" charset="0"/>
                    <a:cs typeface="Arial" panose="020B0604020202020204" pitchFamily="34" charset="0"/>
                  </a:rPr>
                  <a:t>8 km </a:t>
                </a:r>
                <a:r>
                  <a:rPr lang="en-GB" sz="2800" dirty="0">
                    <a:latin typeface="Arial" panose="020B0604020202020204" pitchFamily="34" charset="0"/>
                    <a:cs typeface="Arial" panose="020B0604020202020204" pitchFamily="34" charset="0"/>
                  </a:rPr>
                  <a:t>then </a:t>
                </a:r>
                <a:r>
                  <a:rPr lang="en-GB" sz="2800" dirty="0" smtClean="0">
                    <a:latin typeface="Arial" panose="020B0604020202020204" pitchFamily="34" charset="0"/>
                    <a:cs typeface="Arial" panose="020B0604020202020204" pitchFamily="34" charset="0"/>
                  </a:rPr>
                  <a:t>1 km </a:t>
                </a:r>
                <a:r>
                  <a:rPr lang="en-GB" sz="2800" dirty="0">
                    <a:latin typeface="Arial" panose="020B0604020202020204" pitchFamily="34" charset="0"/>
                    <a:cs typeface="Arial" panose="020B0604020202020204" pitchFamily="34" charset="0"/>
                  </a:rPr>
                  <a:t>is </a:t>
                </a:r>
                <a:endParaRPr lang="en-GB" sz="2800" dirty="0" smtClean="0">
                  <a:latin typeface="Arial" panose="020B0604020202020204" pitchFamily="34" charset="0"/>
                  <a:cs typeface="Arial" panose="020B0604020202020204" pitchFamily="34" charset="0"/>
                </a:endParaRPr>
              </a:p>
              <a:p>
                <a:pPr marL="180975" indent="0">
                  <a:buNone/>
                  <a:tabLst>
                    <a:tab pos="0" algn="l"/>
                  </a:tabLst>
                </a:pPr>
                <a:r>
                  <a:rPr lang="en-GB" sz="2800" dirty="0" smtClean="0">
                    <a:latin typeface="Arial" panose="020B0604020202020204" pitchFamily="34" charset="0"/>
                    <a:cs typeface="Arial" panose="020B0604020202020204" pitchFamily="34" charset="0"/>
                  </a:rPr>
                  <a:t>equal </a:t>
                </a:r>
                <a:r>
                  <a:rPr lang="en-GB" sz="2800" dirty="0">
                    <a:latin typeface="Arial" panose="020B0604020202020204" pitchFamily="34" charset="0"/>
                    <a:cs typeface="Arial" panose="020B0604020202020204" pitchFamily="34" charset="0"/>
                  </a:rPr>
                  <a:t>to </a:t>
                </a:r>
                <a14:m>
                  <m:oMath xmlns:m="http://schemas.openxmlformats.org/officeDocument/2006/math">
                    <m:f>
                      <m:fPr>
                        <m:ctrlPr>
                          <a:rPr lang="en-GB" sz="2800" b="1" i="1" smtClean="0">
                            <a:latin typeface="Cambria Math" panose="02040503050406030204" pitchFamily="18" charset="0"/>
                          </a:rPr>
                        </m:ctrlPr>
                      </m:fPr>
                      <m:num>
                        <m:r>
                          <m:rPr>
                            <m:nor/>
                          </m:rPr>
                          <a:rPr lang="en-GB" sz="2800" b="1" i="0" smtClean="0">
                            <a:latin typeface="Arial" panose="020B0604020202020204" pitchFamily="34" charset="0"/>
                            <a:cs typeface="Arial" panose="020B0604020202020204" pitchFamily="34" charset="0"/>
                          </a:rPr>
                          <m:t>5</m:t>
                        </m:r>
                      </m:num>
                      <m:den>
                        <m:r>
                          <m:rPr>
                            <m:nor/>
                          </m:rPr>
                          <a:rPr lang="en-GB" sz="2800" b="1" i="0" smtClean="0">
                            <a:latin typeface="Arial" panose="020B0604020202020204" pitchFamily="34" charset="0"/>
                            <a:cs typeface="Arial" panose="020B0604020202020204" pitchFamily="34" charset="0"/>
                          </a:rPr>
                          <m:t>8</m:t>
                        </m:r>
                      </m:den>
                    </m:f>
                  </m:oMath>
                </a14:m>
                <a:r>
                  <a:rPr lang="en-GB" sz="2800" b="1" dirty="0" smtClean="0">
                    <a:latin typeface="Arial" panose="020B0604020202020204" pitchFamily="34" charset="0"/>
                    <a:cs typeface="Arial" panose="020B0604020202020204" pitchFamily="34" charset="0"/>
                  </a:rPr>
                  <a:t> miles</a:t>
                </a:r>
              </a:p>
            </p:txBody>
          </p:sp>
        </mc:Choice>
        <mc:Fallback xmlns="">
          <p:sp>
            <p:nvSpPr>
              <p:cNvPr id="26" name="Rectangle 25"/>
              <p:cNvSpPr>
                <a:spLocks noRot="1" noChangeAspect="1" noMove="1" noResize="1" noEditPoints="1" noAdjustHandles="1" noChangeArrowheads="1" noChangeShapeType="1" noTextEdit="1"/>
              </p:cNvSpPr>
              <p:nvPr/>
            </p:nvSpPr>
            <p:spPr>
              <a:xfrm>
                <a:off x="1415370" y="2700286"/>
                <a:ext cx="5048177" cy="1234569"/>
              </a:xfrm>
              <a:prstGeom prst="rect">
                <a:avLst/>
              </a:prstGeom>
              <a:blipFill>
                <a:blip r:embed="rId7"/>
                <a:stretch>
                  <a:fillRect t="-4902" r="-1446" b="-3431"/>
                </a:stretch>
              </a:blipFill>
              <a:ln>
                <a:solidFill>
                  <a:srgbClr val="F9BC9A"/>
                </a:solidFill>
              </a:ln>
            </p:spPr>
            <p:txBody>
              <a:bodyPr/>
              <a:lstStyle/>
              <a:p>
                <a:r>
                  <a:rPr lang="en-GB">
                    <a:noFill/>
                  </a:rPr>
                  <a:t> </a:t>
                </a:r>
              </a:p>
            </p:txBody>
          </p:sp>
        </mc:Fallback>
      </mc:AlternateContent>
    </p:spTree>
    <p:extLst>
      <p:ext uri="{BB962C8B-B14F-4D97-AF65-F5344CB8AC3E}">
        <p14:creationId xmlns:p14="http://schemas.microsoft.com/office/powerpoint/2010/main" val="8521318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wipe(left)">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fade">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fade">
                                      <p:cBhvr>
                                        <p:cTn id="3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6" grpId="0" animBg="1"/>
      <p:bldP spid="2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32470" y="1051213"/>
            <a:ext cx="3785651" cy="3583608"/>
          </a:xfrm>
          <a:prstGeom prst="rect">
            <a:avLst/>
          </a:prstGeom>
        </p:spPr>
      </p:pic>
      <p:sp>
        <p:nvSpPr>
          <p:cNvPr id="3" name="Content Placeholder 2">
            <a:extLst>
              <a:ext uri="{FF2B5EF4-FFF2-40B4-BE49-F238E27FC236}">
                <a16:creationId xmlns:a16="http://schemas.microsoft.com/office/drawing/2014/main" id="{11397185-1309-4BF7-96F4-885D1B40A0C9}"/>
              </a:ext>
            </a:extLst>
          </p:cNvPr>
          <p:cNvSpPr>
            <a:spLocks noGrp="1"/>
          </p:cNvSpPr>
          <p:nvPr>
            <p:ph sz="half" idx="1"/>
          </p:nvPr>
        </p:nvSpPr>
        <p:spPr>
          <a:xfrm>
            <a:off x="128902" y="1466493"/>
            <a:ext cx="5856000" cy="954736"/>
          </a:xfrm>
        </p:spPr>
        <p:txBody>
          <a:bodyPr/>
          <a:lstStyle/>
          <a:p>
            <a:pPr marL="0" indent="0">
              <a:buNone/>
            </a:pPr>
            <a:r>
              <a:rPr lang="en-GB" dirty="0">
                <a:latin typeface="Arial" panose="020B0604020202020204" pitchFamily="34" charset="0"/>
                <a:cs typeface="Arial" panose="020B0604020202020204" pitchFamily="34" charset="0"/>
              </a:rPr>
              <a:t>The multiplier from kilometres per second to miles per hour is</a:t>
            </a:r>
            <a:r>
              <a:rPr lang="en-GB" dirty="0" smtClean="0">
                <a:latin typeface="Arial" panose="020B0604020202020204" pitchFamily="34" charset="0"/>
                <a:cs typeface="Arial" panose="020B0604020202020204" pitchFamily="34" charset="0"/>
              </a:rPr>
              <a:t>:</a:t>
            </a:r>
            <a:endParaRPr lang="en-GB" dirty="0"/>
          </a:p>
          <a:p>
            <a:endParaRPr lang="en-GB" dirty="0"/>
          </a:p>
          <a:p>
            <a:pPr marL="0" indent="0">
              <a:buNone/>
            </a:pPr>
            <a:endParaRPr lang="en-GB" dirty="0"/>
          </a:p>
        </p:txBody>
      </p:sp>
      <p:grpSp>
        <p:nvGrpSpPr>
          <p:cNvPr id="21" name="Group 20"/>
          <p:cNvGrpSpPr/>
          <p:nvPr/>
        </p:nvGrpSpPr>
        <p:grpSpPr>
          <a:xfrm>
            <a:off x="7564820" y="3823366"/>
            <a:ext cx="3607438" cy="2842311"/>
            <a:chOff x="5873166" y="3733214"/>
            <a:chExt cx="3607438" cy="2842311"/>
          </a:xfrm>
        </p:grpSpPr>
        <p:sp>
          <p:nvSpPr>
            <p:cNvPr id="8" name="Arrow: Right 7">
              <a:extLst>
                <a:ext uri="{FF2B5EF4-FFF2-40B4-BE49-F238E27FC236}">
                  <a16:creationId xmlns:a16="http://schemas.microsoft.com/office/drawing/2014/main" id="{49F7F7C9-FF30-4F31-BB6A-6B4BC0697CEB}"/>
                </a:ext>
              </a:extLst>
            </p:cNvPr>
            <p:cNvSpPr/>
            <p:nvPr/>
          </p:nvSpPr>
          <p:spPr>
            <a:xfrm>
              <a:off x="6645499" y="5125700"/>
              <a:ext cx="1845732" cy="257670"/>
            </a:xfrm>
            <a:prstGeom prst="right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Arrow: Curved Down 8">
              <a:extLst>
                <a:ext uri="{FF2B5EF4-FFF2-40B4-BE49-F238E27FC236}">
                  <a16:creationId xmlns:a16="http://schemas.microsoft.com/office/drawing/2014/main" id="{69391D00-4CE0-438A-A1F5-9CE653F32EF9}"/>
                </a:ext>
              </a:extLst>
            </p:cNvPr>
            <p:cNvSpPr/>
            <p:nvPr/>
          </p:nvSpPr>
          <p:spPr>
            <a:xfrm>
              <a:off x="6153145" y="4409984"/>
              <a:ext cx="2733278" cy="416142"/>
            </a:xfrm>
            <a:prstGeom prst="curvedDown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 name="Arrow: Curved Down 9">
              <a:extLst>
                <a:ext uri="{FF2B5EF4-FFF2-40B4-BE49-F238E27FC236}">
                  <a16:creationId xmlns:a16="http://schemas.microsoft.com/office/drawing/2014/main" id="{9B636FFA-7054-4A60-88E1-8FA02B9D7D54}"/>
                </a:ext>
              </a:extLst>
            </p:cNvPr>
            <p:cNvSpPr/>
            <p:nvPr/>
          </p:nvSpPr>
          <p:spPr>
            <a:xfrm flipV="1">
              <a:off x="6141569" y="5713560"/>
              <a:ext cx="2744853" cy="416142"/>
            </a:xfrm>
            <a:prstGeom prst="curvedDown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mc:AlternateContent xmlns:mc="http://schemas.openxmlformats.org/markup-compatibility/2006" xmlns:a14="http://schemas.microsoft.com/office/drawing/2010/main">
          <mc:Choice Requires="a14">
            <p:sp>
              <p:nvSpPr>
                <p:cNvPr id="11" name="Rectangle 10">
                  <a:extLst>
                    <a:ext uri="{FF2B5EF4-FFF2-40B4-BE49-F238E27FC236}">
                      <a16:creationId xmlns:a16="http://schemas.microsoft.com/office/drawing/2014/main" id="{3FB96DF9-F087-47DB-A2A4-49E1C3358FFA}"/>
                    </a:ext>
                  </a:extLst>
                </p:cNvPr>
                <p:cNvSpPr/>
                <p:nvPr/>
              </p:nvSpPr>
              <p:spPr>
                <a:xfrm>
                  <a:off x="5873166" y="4857663"/>
                  <a:ext cx="679994" cy="80021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GB" sz="2400" i="1" smtClean="0">
                                <a:latin typeface="Cambria Math" panose="02040503050406030204" pitchFamily="18" charset="0"/>
                              </a:rPr>
                            </m:ctrlPr>
                          </m:fPr>
                          <m:num>
                            <m:r>
                              <m:rPr>
                                <m:nor/>
                              </m:rPr>
                              <a:rPr lang="en-GB" sz="2400" b="0" i="0" smtClean="0">
                                <a:latin typeface="Arial" panose="020B0604020202020204" pitchFamily="34" charset="0"/>
                                <a:cs typeface="Arial" panose="020B0604020202020204" pitchFamily="34" charset="0"/>
                              </a:rPr>
                              <m:t>k</m:t>
                            </m:r>
                            <m:r>
                              <m:rPr>
                                <m:nor/>
                              </m:rPr>
                              <a:rPr lang="en-GB" sz="2400" i="0">
                                <a:latin typeface="Arial" panose="020B0604020202020204" pitchFamily="34" charset="0"/>
                                <a:cs typeface="Arial" panose="020B0604020202020204" pitchFamily="34" charset="0"/>
                              </a:rPr>
                              <m:t>m</m:t>
                            </m:r>
                          </m:num>
                          <m:den>
                            <m:r>
                              <m:rPr>
                                <m:nor/>
                              </m:rPr>
                              <a:rPr lang="en-GB" sz="2400" i="0">
                                <a:latin typeface="Arial" panose="020B0604020202020204" pitchFamily="34" charset="0"/>
                                <a:cs typeface="Arial" panose="020B0604020202020204" pitchFamily="34" charset="0"/>
                              </a:rPr>
                              <m:t>s</m:t>
                            </m:r>
                          </m:den>
                        </m:f>
                      </m:oMath>
                    </m:oMathPara>
                  </a14:m>
                  <a:endParaRPr lang="en-GB" sz="2400" dirty="0">
                    <a:latin typeface="Arial" panose="020B0604020202020204" pitchFamily="34" charset="0"/>
                    <a:cs typeface="Arial" panose="020B0604020202020204" pitchFamily="34" charset="0"/>
                  </a:endParaRPr>
                </a:p>
              </p:txBody>
            </p:sp>
          </mc:Choice>
          <mc:Fallback xmlns="">
            <p:sp>
              <p:nvSpPr>
                <p:cNvPr id="11" name="Rectangle 10">
                  <a:extLst>
                    <a:ext uri="{FF2B5EF4-FFF2-40B4-BE49-F238E27FC236}">
                      <a16:creationId xmlns:a16="http://schemas.microsoft.com/office/drawing/2014/main" id="{3FB96DF9-F087-47DB-A2A4-49E1C3358FFA}"/>
                    </a:ext>
                  </a:extLst>
                </p:cNvPr>
                <p:cNvSpPr>
                  <a:spLocks noRot="1" noChangeAspect="1" noMove="1" noResize="1" noEditPoints="1" noAdjustHandles="1" noChangeArrowheads="1" noChangeShapeType="1" noTextEdit="1"/>
                </p:cNvSpPr>
                <p:nvPr/>
              </p:nvSpPr>
              <p:spPr>
                <a:xfrm>
                  <a:off x="5873166" y="4857663"/>
                  <a:ext cx="679994" cy="800219"/>
                </a:xfrm>
                <a:prstGeom prst="rect">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Rectangle 11">
                  <a:extLst>
                    <a:ext uri="{FF2B5EF4-FFF2-40B4-BE49-F238E27FC236}">
                      <a16:creationId xmlns:a16="http://schemas.microsoft.com/office/drawing/2014/main" id="{33B8EC5C-471A-4D98-92AE-E934ECE8A9EC}"/>
                    </a:ext>
                  </a:extLst>
                </p:cNvPr>
                <p:cNvSpPr/>
                <p:nvPr/>
              </p:nvSpPr>
              <p:spPr>
                <a:xfrm>
                  <a:off x="8491231" y="4849464"/>
                  <a:ext cx="989373" cy="7965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GB" sz="2400" i="1">
                                <a:latin typeface="Cambria Math" panose="02040503050406030204" pitchFamily="18" charset="0"/>
                              </a:rPr>
                            </m:ctrlPr>
                          </m:fPr>
                          <m:num>
                            <m:r>
                              <m:rPr>
                                <m:nor/>
                              </m:rPr>
                              <a:rPr lang="en-GB" sz="2400" b="0" i="0" smtClean="0">
                                <a:latin typeface="Arial" panose="020B0604020202020204" pitchFamily="34" charset="0"/>
                                <a:cs typeface="Arial" panose="020B0604020202020204" pitchFamily="34" charset="0"/>
                              </a:rPr>
                              <m:t>miles</m:t>
                            </m:r>
                          </m:num>
                          <m:den>
                            <m:r>
                              <m:rPr>
                                <m:nor/>
                              </m:rPr>
                              <a:rPr lang="en-GB" sz="2400" i="0">
                                <a:latin typeface="Arial" panose="020B0604020202020204" pitchFamily="34" charset="0"/>
                                <a:cs typeface="Arial" panose="020B0604020202020204" pitchFamily="34" charset="0"/>
                              </a:rPr>
                              <m:t>h</m:t>
                            </m:r>
                          </m:den>
                        </m:f>
                      </m:oMath>
                    </m:oMathPara>
                  </a14:m>
                  <a:endParaRPr lang="en-GB" sz="2400" dirty="0">
                    <a:latin typeface="Arial" panose="020B0604020202020204" pitchFamily="34" charset="0"/>
                    <a:cs typeface="Arial" panose="020B0604020202020204" pitchFamily="34" charset="0"/>
                  </a:endParaRPr>
                </a:p>
              </p:txBody>
            </p:sp>
          </mc:Choice>
          <mc:Fallback xmlns="">
            <p:sp>
              <p:nvSpPr>
                <p:cNvPr id="12" name="Rectangle 11">
                  <a:extLst>
                    <a:ext uri="{FF2B5EF4-FFF2-40B4-BE49-F238E27FC236}">
                      <a16:creationId xmlns:a16="http://schemas.microsoft.com/office/drawing/2014/main" id="{33B8EC5C-471A-4D98-92AE-E934ECE8A9EC}"/>
                    </a:ext>
                  </a:extLst>
                </p:cNvPr>
                <p:cNvSpPr>
                  <a:spLocks noRot="1" noChangeAspect="1" noMove="1" noResize="1" noEditPoints="1" noAdjustHandles="1" noChangeArrowheads="1" noChangeShapeType="1" noTextEdit="1"/>
                </p:cNvSpPr>
                <p:nvPr/>
              </p:nvSpPr>
              <p:spPr>
                <a:xfrm>
                  <a:off x="8491231" y="4849464"/>
                  <a:ext cx="989373" cy="796565"/>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C3A01B94-27FD-4A60-ABF5-C64106F24DD7}"/>
                    </a:ext>
                  </a:extLst>
                </p:cNvPr>
                <p:cNvSpPr txBox="1"/>
                <p:nvPr/>
              </p:nvSpPr>
              <p:spPr>
                <a:xfrm>
                  <a:off x="7052773" y="3733214"/>
                  <a:ext cx="922444" cy="61831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m:rPr>
                            <m:nor/>
                          </m:rPr>
                          <a:rPr lang="en-GB" i="0" smtClean="0">
                            <a:latin typeface="Arial" panose="020B0604020202020204" pitchFamily="34" charset="0"/>
                            <a:cs typeface="Arial" panose="020B0604020202020204" pitchFamily="34" charset="0"/>
                          </a:rPr>
                          <m:t>×</m:t>
                        </m:r>
                        <m:f>
                          <m:fPr>
                            <m:ctrlPr>
                              <a:rPr lang="en-GB" b="0" i="1" smtClean="0">
                                <a:latin typeface="Cambria Math" panose="02040503050406030204" pitchFamily="18" charset="0"/>
                                <a:cs typeface="Arial" panose="020B0604020202020204" pitchFamily="34" charset="0"/>
                              </a:rPr>
                            </m:ctrlPr>
                          </m:fPr>
                          <m:num>
                            <m:r>
                              <m:rPr>
                                <m:nor/>
                              </m:rPr>
                              <a:rPr lang="en-GB" b="0" i="0" smtClean="0">
                                <a:latin typeface="Arial" panose="020B0604020202020204" pitchFamily="34" charset="0"/>
                                <a:cs typeface="Arial" panose="020B0604020202020204" pitchFamily="34" charset="0"/>
                              </a:rPr>
                              <m:t>5</m:t>
                            </m:r>
                          </m:num>
                          <m:den>
                            <m:r>
                              <m:rPr>
                                <m:nor/>
                              </m:rPr>
                              <a:rPr lang="en-GB" b="0" i="0" smtClean="0">
                                <a:latin typeface="Arial" panose="020B0604020202020204" pitchFamily="34" charset="0"/>
                                <a:cs typeface="Arial" panose="020B0604020202020204" pitchFamily="34" charset="0"/>
                              </a:rPr>
                              <m:t>8</m:t>
                            </m:r>
                          </m:den>
                        </m:f>
                      </m:oMath>
                    </m:oMathPara>
                  </a14:m>
                  <a:endParaRPr lang="en-GB" dirty="0">
                    <a:latin typeface="Arial" panose="020B0604020202020204" pitchFamily="34" charset="0"/>
                    <a:cs typeface="Arial" panose="020B0604020202020204" pitchFamily="34" charset="0"/>
                  </a:endParaRPr>
                </a:p>
              </p:txBody>
            </p:sp>
          </mc:Choice>
          <mc:Fallback xmlns="">
            <p:sp>
              <p:nvSpPr>
                <p:cNvPr id="13" name="TextBox 12">
                  <a:extLst>
                    <a:ext uri="{FF2B5EF4-FFF2-40B4-BE49-F238E27FC236}">
                      <a16:creationId xmlns:a16="http://schemas.microsoft.com/office/drawing/2014/main" id="{C3A01B94-27FD-4A60-ABF5-C64106F24DD7}"/>
                    </a:ext>
                  </a:extLst>
                </p:cNvPr>
                <p:cNvSpPr txBox="1">
                  <a:spLocks noRot="1" noChangeAspect="1" noMove="1" noResize="1" noEditPoints="1" noAdjustHandles="1" noChangeArrowheads="1" noChangeShapeType="1" noTextEdit="1"/>
                </p:cNvSpPr>
                <p:nvPr/>
              </p:nvSpPr>
              <p:spPr>
                <a:xfrm>
                  <a:off x="7052773" y="3733214"/>
                  <a:ext cx="922444" cy="618311"/>
                </a:xfrm>
                <a:prstGeom prst="rect">
                  <a:avLst/>
                </a:prstGeom>
                <a:blipFill>
                  <a:blip r:embed="rId6"/>
                  <a:stretch>
                    <a:fillRect/>
                  </a:stretch>
                </a:blipFill>
              </p:spPr>
              <p:txBody>
                <a:bodyPr/>
                <a:lstStyle/>
                <a:p>
                  <a:r>
                    <a:rPr lang="en-GB">
                      <a:noFill/>
                    </a:rPr>
                    <a:t> </a:t>
                  </a:r>
                </a:p>
              </p:txBody>
            </p:sp>
          </mc:Fallback>
        </mc:AlternateContent>
        <p:sp>
          <p:nvSpPr>
            <p:cNvPr id="14" name="TextBox 13">
              <a:extLst>
                <a:ext uri="{FF2B5EF4-FFF2-40B4-BE49-F238E27FC236}">
                  <a16:creationId xmlns:a16="http://schemas.microsoft.com/office/drawing/2014/main" id="{3DDD92B8-9272-4F6A-A9E1-7DB445E1F05F}"/>
                </a:ext>
              </a:extLst>
            </p:cNvPr>
            <p:cNvSpPr txBox="1"/>
            <p:nvPr/>
          </p:nvSpPr>
          <p:spPr>
            <a:xfrm>
              <a:off x="7160967" y="6206193"/>
              <a:ext cx="1516283" cy="369332"/>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 3600</a:t>
              </a:r>
              <a:endParaRPr lang="en-GB" dirty="0">
                <a:latin typeface="Arial" panose="020B0604020202020204" pitchFamily="34" charset="0"/>
                <a:cs typeface="Arial" panose="020B0604020202020204" pitchFamily="34" charset="0"/>
              </a:endParaRPr>
            </a:p>
          </p:txBody>
        </p:sp>
      </p:grpSp>
      <p:sp>
        <p:nvSpPr>
          <p:cNvPr id="15" name="Rectangle 14"/>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Compound measure conversions</a:t>
            </a:r>
            <a:endParaRPr lang="en-GB" sz="2800" b="1"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18" name="TextBox 17"/>
              <p:cNvSpPr txBox="1"/>
              <p:nvPr/>
            </p:nvSpPr>
            <p:spPr>
              <a:xfrm>
                <a:off x="949228" y="3267267"/>
                <a:ext cx="2762616" cy="1367554"/>
              </a:xfrm>
              <a:prstGeom prst="rect">
                <a:avLst/>
              </a:prstGeom>
              <a:noFill/>
            </p:spPr>
            <p:txBody>
              <a:bodyPr wrap="none" lIns="0" tIns="0" rIns="0" bIns="0" rtlCol="0">
                <a:spAutoFit/>
              </a:bodyPr>
              <a:lstStyle/>
              <a:p>
                <a14:m>
                  <m:oMath xmlns:m="http://schemas.openxmlformats.org/officeDocument/2006/math">
                    <m:f>
                      <m:fPr>
                        <m:ctrlPr>
                          <a:rPr lang="en-GB" sz="2800" i="1" smtClean="0">
                            <a:latin typeface="Cambria Math" panose="02040503050406030204" pitchFamily="18" charset="0"/>
                          </a:rPr>
                        </m:ctrlPr>
                      </m:fPr>
                      <m:num>
                        <m:f>
                          <m:fPr>
                            <m:ctrlPr>
                              <a:rPr lang="en-GB" sz="280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5</m:t>
                            </m:r>
                          </m:num>
                          <m:den>
                            <m:r>
                              <m:rPr>
                                <m:nor/>
                              </m:rPr>
                              <a:rPr lang="en-GB" sz="2800" b="0" i="0" smtClean="0">
                                <a:latin typeface="Arial" panose="020B0604020202020204" pitchFamily="34" charset="0"/>
                                <a:cs typeface="Arial" panose="020B0604020202020204" pitchFamily="34" charset="0"/>
                              </a:rPr>
                              <m:t>8</m:t>
                            </m:r>
                          </m:den>
                        </m:f>
                      </m:num>
                      <m:den>
                        <m:f>
                          <m:fPr>
                            <m:ctrlPr>
                              <a:rPr lang="en-GB" sz="280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1</m:t>
                            </m:r>
                          </m:num>
                          <m:den>
                            <m:r>
                              <m:rPr>
                                <m:nor/>
                              </m:rPr>
                              <a:rPr lang="en-GB" sz="2800" b="0" i="0" smtClean="0">
                                <a:latin typeface="Arial" panose="020B0604020202020204" pitchFamily="34" charset="0"/>
                                <a:cs typeface="Arial" panose="020B0604020202020204" pitchFamily="34" charset="0"/>
                              </a:rPr>
                              <m:t>3600</m:t>
                            </m:r>
                          </m:den>
                        </m:f>
                      </m:den>
                    </m:f>
                  </m:oMath>
                </a14:m>
                <a:r>
                  <a:rPr lang="en-GB" sz="2800" dirty="0" smtClean="0">
                    <a:latin typeface="Arial" panose="020B0604020202020204" pitchFamily="34" charset="0"/>
                    <a:cs typeface="Arial" panose="020B0604020202020204" pitchFamily="34" charset="0"/>
                  </a:rPr>
                  <a:t> = </a:t>
                </a:r>
                <a14:m>
                  <m:oMath xmlns:m="http://schemas.openxmlformats.org/officeDocument/2006/math">
                    <m:f>
                      <m:fPr>
                        <m:ctrlPr>
                          <a:rPr lang="en-GB" sz="280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5</m:t>
                        </m:r>
                      </m:num>
                      <m:den>
                        <m:r>
                          <m:rPr>
                            <m:nor/>
                          </m:rPr>
                          <a:rPr lang="en-GB" sz="2800" b="0" i="0" smtClean="0">
                            <a:latin typeface="Arial" panose="020B0604020202020204" pitchFamily="34" charset="0"/>
                            <a:cs typeface="Arial" panose="020B0604020202020204" pitchFamily="34" charset="0"/>
                          </a:rPr>
                          <m:t>8</m:t>
                        </m:r>
                      </m:den>
                    </m:f>
                  </m:oMath>
                </a14:m>
                <a:r>
                  <a:rPr lang="en-GB" sz="2800" dirty="0" smtClean="0">
                    <a:latin typeface="Arial" panose="020B0604020202020204" pitchFamily="34" charset="0"/>
                    <a:cs typeface="Arial" panose="020B0604020202020204" pitchFamily="34" charset="0"/>
                  </a:rPr>
                  <a:t> × </a:t>
                </a:r>
                <a14:m>
                  <m:oMath xmlns:m="http://schemas.openxmlformats.org/officeDocument/2006/math">
                    <m:f>
                      <m:fPr>
                        <m:ctrlPr>
                          <a:rPr lang="en-GB" sz="280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3600</m:t>
                        </m:r>
                      </m:num>
                      <m:den>
                        <m:r>
                          <m:rPr>
                            <m:nor/>
                          </m:rPr>
                          <a:rPr lang="en-GB" sz="2800" b="0" i="0" smtClean="0">
                            <a:latin typeface="Arial" panose="020B0604020202020204" pitchFamily="34" charset="0"/>
                            <a:cs typeface="Arial" panose="020B0604020202020204" pitchFamily="34" charset="0"/>
                          </a:rPr>
                          <m:t>1</m:t>
                        </m:r>
                      </m:den>
                    </m:f>
                  </m:oMath>
                </a14:m>
                <a:r>
                  <a:rPr lang="en-GB" dirty="0" smtClean="0"/>
                  <a:t>  </a:t>
                </a:r>
                <a:endParaRPr lang="en-GB" dirty="0"/>
              </a:p>
            </p:txBody>
          </p:sp>
        </mc:Choice>
        <mc:Fallback xmlns="">
          <p:sp>
            <p:nvSpPr>
              <p:cNvPr id="18" name="TextBox 17"/>
              <p:cNvSpPr txBox="1">
                <a:spLocks noRot="1" noChangeAspect="1" noMove="1" noResize="1" noEditPoints="1" noAdjustHandles="1" noChangeArrowheads="1" noChangeShapeType="1" noTextEdit="1"/>
              </p:cNvSpPr>
              <p:nvPr/>
            </p:nvSpPr>
            <p:spPr>
              <a:xfrm>
                <a:off x="949228" y="3267267"/>
                <a:ext cx="2762616" cy="1367554"/>
              </a:xfrm>
              <a:prstGeom prst="rect">
                <a:avLst/>
              </a:prstGeom>
              <a:blipFill>
                <a:blip r:embed="rId7"/>
                <a:stretch>
                  <a:fillRect l="-154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3711844" y="3540199"/>
                <a:ext cx="2273058" cy="715902"/>
              </a:xfrm>
              <a:prstGeom prst="rect">
                <a:avLst/>
              </a:prstGeom>
              <a:noFill/>
            </p:spPr>
            <p:txBody>
              <a:bodyPr wrap="none" lIns="0" tIns="0" rIns="0" bIns="0" rtlCol="0">
                <a:spAutoFit/>
              </a:bodyPr>
              <a:lstStyle/>
              <a:p>
                <a:r>
                  <a:rPr lang="en-GB" sz="2800" dirty="0" smtClean="0"/>
                  <a:t>= </a:t>
                </a:r>
                <a14:m>
                  <m:oMath xmlns:m="http://schemas.openxmlformats.org/officeDocument/2006/math">
                    <m:f>
                      <m:fPr>
                        <m:ctrlPr>
                          <a:rPr lang="en-GB" sz="280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1800</m:t>
                        </m:r>
                      </m:num>
                      <m:den>
                        <m:r>
                          <m:rPr>
                            <m:nor/>
                          </m:rPr>
                          <a:rPr lang="en-GB" sz="2800" b="0" i="0" smtClean="0">
                            <a:latin typeface="Arial" panose="020B0604020202020204" pitchFamily="34" charset="0"/>
                            <a:cs typeface="Arial" panose="020B0604020202020204" pitchFamily="34" charset="0"/>
                          </a:rPr>
                          <m:t>8</m:t>
                        </m:r>
                      </m:den>
                    </m:f>
                  </m:oMath>
                </a14:m>
                <a:r>
                  <a:rPr lang="en-GB" sz="2800" dirty="0" smtClean="0">
                    <a:latin typeface="Arial" panose="020B0604020202020204" pitchFamily="34" charset="0"/>
                    <a:cs typeface="Arial" panose="020B0604020202020204" pitchFamily="34" charset="0"/>
                  </a:rPr>
                  <a:t> = 2250</a:t>
                </a:r>
                <a:endParaRPr lang="en-GB" dirty="0"/>
              </a:p>
            </p:txBody>
          </p:sp>
        </mc:Choice>
        <mc:Fallback xmlns="">
          <p:sp>
            <p:nvSpPr>
              <p:cNvPr id="22" name="TextBox 21"/>
              <p:cNvSpPr txBox="1">
                <a:spLocks noRot="1" noChangeAspect="1" noMove="1" noResize="1" noEditPoints="1" noAdjustHandles="1" noChangeArrowheads="1" noChangeShapeType="1" noTextEdit="1"/>
              </p:cNvSpPr>
              <p:nvPr/>
            </p:nvSpPr>
            <p:spPr>
              <a:xfrm>
                <a:off x="3711844" y="3540199"/>
                <a:ext cx="2273058" cy="715902"/>
              </a:xfrm>
              <a:prstGeom prst="rect">
                <a:avLst/>
              </a:prstGeom>
              <a:blipFill>
                <a:blip r:embed="rId8"/>
                <a:stretch>
                  <a:fillRect l="-9651" r="-7775" b="-16239"/>
                </a:stretch>
              </a:blipFill>
            </p:spPr>
            <p:txBody>
              <a:bodyPr/>
              <a:lstStyle/>
              <a:p>
                <a:r>
                  <a:rPr lang="en-GB">
                    <a:noFill/>
                  </a:rPr>
                  <a:t> </a:t>
                </a:r>
              </a:p>
            </p:txBody>
          </p:sp>
        </mc:Fallback>
      </mc:AlternateContent>
    </p:spTree>
    <p:extLst>
      <p:ext uri="{BB962C8B-B14F-4D97-AF65-F5344CB8AC3E}">
        <p14:creationId xmlns:p14="http://schemas.microsoft.com/office/powerpoint/2010/main" val="38440742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left)">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wipe(left)">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8" grpId="0"/>
      <p:bldP spid="2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32470" y="1051213"/>
            <a:ext cx="3785651" cy="3583608"/>
          </a:xfrm>
          <a:prstGeom prst="rect">
            <a:avLst/>
          </a:prstGeom>
        </p:spPr>
      </p:pic>
      <p:sp>
        <p:nvSpPr>
          <p:cNvPr id="3" name="Content Placeholder 2">
            <a:extLst>
              <a:ext uri="{FF2B5EF4-FFF2-40B4-BE49-F238E27FC236}">
                <a16:creationId xmlns:a16="http://schemas.microsoft.com/office/drawing/2014/main" id="{11397185-1309-4BF7-96F4-885D1B40A0C9}"/>
              </a:ext>
            </a:extLst>
          </p:cNvPr>
          <p:cNvSpPr>
            <a:spLocks noGrp="1"/>
          </p:cNvSpPr>
          <p:nvPr>
            <p:ph sz="half" idx="1"/>
          </p:nvPr>
        </p:nvSpPr>
        <p:spPr>
          <a:xfrm>
            <a:off x="476519" y="1466491"/>
            <a:ext cx="7122018" cy="5244860"/>
          </a:xfrm>
        </p:spPr>
        <p:txBody>
          <a:bodyPr/>
          <a:lstStyle/>
          <a:p>
            <a:pPr>
              <a:buClr>
                <a:srgbClr val="EA5B0C"/>
              </a:buClr>
            </a:pPr>
            <a:r>
              <a:rPr lang="en-GB" dirty="0">
                <a:latin typeface="Arial" panose="020B0604020202020204" pitchFamily="34" charset="0"/>
                <a:cs typeface="Arial" panose="020B0604020202020204" pitchFamily="34" charset="0"/>
              </a:rPr>
              <a:t>The car is travelling at </a:t>
            </a:r>
            <a:r>
              <a:rPr lang="en-GB" dirty="0" smtClean="0">
                <a:latin typeface="Arial" panose="020B0604020202020204" pitchFamily="34" charset="0"/>
                <a:cs typeface="Arial" panose="020B0604020202020204" pitchFamily="34" charset="0"/>
              </a:rPr>
              <a:t>0.03 km/s</a:t>
            </a:r>
            <a:endParaRPr lang="en-GB" baseline="30000" dirty="0">
              <a:latin typeface="Arial" panose="020B0604020202020204" pitchFamily="34" charset="0"/>
              <a:cs typeface="Arial" panose="020B0604020202020204" pitchFamily="34" charset="0"/>
            </a:endParaRPr>
          </a:p>
          <a:p>
            <a:pPr marL="269875" indent="0">
              <a:buClr>
                <a:srgbClr val="EA5B0C"/>
              </a:buClr>
              <a:buNone/>
            </a:pPr>
            <a:r>
              <a:rPr lang="en-GB" dirty="0" smtClean="0">
                <a:latin typeface="Arial" panose="020B0604020202020204" pitchFamily="34" charset="0"/>
                <a:cs typeface="Arial" panose="020B0604020202020204" pitchFamily="34" charset="0"/>
              </a:rPr>
              <a:t>0.03 × 2250 </a:t>
            </a:r>
            <a:r>
              <a:rPr lang="en-GB" dirty="0">
                <a:latin typeface="Arial" panose="020B0604020202020204" pitchFamily="34" charset="0"/>
                <a:cs typeface="Arial" panose="020B0604020202020204" pitchFamily="34" charset="0"/>
              </a:rPr>
              <a:t>= </a:t>
            </a:r>
            <a:r>
              <a:rPr lang="en-GB" b="1" dirty="0">
                <a:latin typeface="Arial" panose="020B0604020202020204" pitchFamily="34" charset="0"/>
                <a:cs typeface="Arial" panose="020B0604020202020204" pitchFamily="34" charset="0"/>
              </a:rPr>
              <a:t>67.5</a:t>
            </a:r>
            <a:r>
              <a:rPr lang="en-GB" dirty="0">
                <a:latin typeface="Arial" panose="020B0604020202020204" pitchFamily="34" charset="0"/>
                <a:cs typeface="Arial" panose="020B0604020202020204" pitchFamily="34" charset="0"/>
              </a:rPr>
              <a:t> </a:t>
            </a:r>
          </a:p>
          <a:p>
            <a:pPr>
              <a:buClr>
                <a:srgbClr val="EA5B0C"/>
              </a:buClr>
            </a:pPr>
            <a:r>
              <a:rPr lang="en-GB" dirty="0">
                <a:latin typeface="Arial" panose="020B0604020202020204" pitchFamily="34" charset="0"/>
                <a:cs typeface="Arial" panose="020B0604020202020204" pitchFamily="34" charset="0"/>
              </a:rPr>
              <a:t>The car is travelling at approximately </a:t>
            </a:r>
            <a:r>
              <a:rPr lang="en-GB" dirty="0" smtClean="0">
                <a:latin typeface="Arial" panose="020B0604020202020204" pitchFamily="34" charset="0"/>
                <a:cs typeface="Arial" panose="020B0604020202020204" pitchFamily="34" charset="0"/>
              </a:rPr>
              <a:t>67.5 mph. </a:t>
            </a:r>
            <a:r>
              <a:rPr lang="en-GB" dirty="0">
                <a:latin typeface="Arial" panose="020B0604020202020204" pitchFamily="34" charset="0"/>
                <a:cs typeface="Arial" panose="020B0604020202020204" pitchFamily="34" charset="0"/>
              </a:rPr>
              <a:t>The speed limit on the road is </a:t>
            </a:r>
            <a:r>
              <a:rPr lang="en-GB" dirty="0" smtClean="0">
                <a:latin typeface="Arial" panose="020B0604020202020204" pitchFamily="34" charset="0"/>
                <a:cs typeface="Arial" panose="020B0604020202020204" pitchFamily="34" charset="0"/>
              </a:rPr>
              <a:t>60 mph</a:t>
            </a:r>
            <a:r>
              <a:rPr lang="en-GB" dirty="0">
                <a:latin typeface="Arial" panose="020B0604020202020204" pitchFamily="34" charset="0"/>
                <a:cs typeface="Arial" panose="020B0604020202020204" pitchFamily="34" charset="0"/>
              </a:rPr>
              <a:t>.  </a:t>
            </a:r>
            <a:endParaRPr lang="en-GB" dirty="0" smtClean="0">
              <a:latin typeface="Arial" panose="020B0604020202020204" pitchFamily="34" charset="0"/>
              <a:cs typeface="Arial" panose="020B0604020202020204" pitchFamily="34" charset="0"/>
            </a:endParaRPr>
          </a:p>
          <a:p>
            <a:pPr marL="0" indent="0">
              <a:buNone/>
            </a:pPr>
            <a:endParaRPr lang="en-GB" dirty="0" smtClean="0">
              <a:latin typeface="Arial" panose="020B0604020202020204" pitchFamily="34" charset="0"/>
              <a:cs typeface="Arial" panose="020B0604020202020204" pitchFamily="34" charset="0"/>
            </a:endParaRPr>
          </a:p>
          <a:p>
            <a:pPr marL="180975" indent="0">
              <a:buNone/>
            </a:pPr>
            <a:r>
              <a:rPr lang="en-GB" dirty="0" smtClean="0">
                <a:latin typeface="Arial" panose="020B0604020202020204" pitchFamily="34" charset="0"/>
                <a:cs typeface="Arial" panose="020B0604020202020204" pitchFamily="34" charset="0"/>
              </a:rPr>
              <a:t>So </a:t>
            </a:r>
            <a:r>
              <a:rPr lang="en-GB" dirty="0">
                <a:latin typeface="Arial" panose="020B0604020202020204" pitchFamily="34" charset="0"/>
                <a:cs typeface="Arial" panose="020B0604020202020204" pitchFamily="34" charset="0"/>
              </a:rPr>
              <a:t>the car is breaking the speed </a:t>
            </a:r>
            <a:r>
              <a:rPr lang="en-GB" dirty="0" smtClean="0">
                <a:latin typeface="Arial" panose="020B0604020202020204" pitchFamily="34" charset="0"/>
                <a:cs typeface="Arial" panose="020B0604020202020204" pitchFamily="34" charset="0"/>
              </a:rPr>
              <a:t>limit!</a:t>
            </a:r>
            <a:endParaRPr lang="en-GB" dirty="0">
              <a:latin typeface="Arial" panose="020B0604020202020204" pitchFamily="34" charset="0"/>
              <a:cs typeface="Arial" panose="020B0604020202020204" pitchFamily="34" charset="0"/>
            </a:endParaRPr>
          </a:p>
          <a:p>
            <a:endParaRPr lang="en-GB" baseline="30000" dirty="0"/>
          </a:p>
          <a:p>
            <a:endParaRPr lang="en-GB" dirty="0"/>
          </a:p>
        </p:txBody>
      </p:sp>
      <p:sp>
        <p:nvSpPr>
          <p:cNvPr id="7" name="Rectangle 6"/>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Compound measure conversions</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61971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689CBC7-7A4F-4A72-820B-4D6B2A93113A}"/>
              </a:ext>
            </a:extLst>
          </p:cNvPr>
          <p:cNvSpPr>
            <a:spLocks noGrp="1"/>
          </p:cNvSpPr>
          <p:nvPr>
            <p:ph idx="1"/>
          </p:nvPr>
        </p:nvSpPr>
        <p:spPr/>
        <p:txBody>
          <a:bodyPr/>
          <a:lstStyle/>
          <a:p>
            <a:pPr marL="514350" indent="-514350">
              <a:buFont typeface="+mj-lt"/>
              <a:buAutoNum type="arabicPeriod"/>
            </a:pPr>
            <a:r>
              <a:rPr lang="en-GB" dirty="0">
                <a:latin typeface="Arial" panose="020B0604020202020204" pitchFamily="34" charset="0"/>
                <a:cs typeface="Arial" panose="020B0604020202020204" pitchFamily="34" charset="0"/>
              </a:rPr>
              <a:t>Express 0.9 metres per second in kilometres per </a:t>
            </a:r>
            <a:r>
              <a:rPr lang="en-GB" dirty="0" smtClean="0">
                <a:latin typeface="Arial" panose="020B0604020202020204" pitchFamily="34" charset="0"/>
                <a:cs typeface="Arial" panose="020B0604020202020204" pitchFamily="34" charset="0"/>
              </a:rPr>
              <a:t>hour.</a:t>
            </a:r>
          </a:p>
          <a:p>
            <a:pPr marL="514350" indent="-514350">
              <a:buFont typeface="+mj-lt"/>
              <a:buAutoNum type="arabicPeriod"/>
            </a:pPr>
            <a:endParaRPr lang="en-GB" dirty="0">
              <a:latin typeface="Arial" panose="020B0604020202020204" pitchFamily="34" charset="0"/>
              <a:cs typeface="Arial" panose="020B0604020202020204" pitchFamily="34" charset="0"/>
            </a:endParaRPr>
          </a:p>
          <a:p>
            <a:pPr marL="514350" indent="-514350">
              <a:buFont typeface="+mj-lt"/>
              <a:buAutoNum type="arabicPeriod"/>
            </a:pPr>
            <a:r>
              <a:rPr lang="en-GB" dirty="0" smtClean="0">
                <a:latin typeface="Arial" panose="020B0604020202020204" pitchFamily="34" charset="0"/>
                <a:cs typeface="Arial" panose="020B0604020202020204" pitchFamily="34" charset="0"/>
              </a:rPr>
              <a:t>Amir </a:t>
            </a:r>
            <a:r>
              <a:rPr lang="en-GB" dirty="0">
                <a:latin typeface="Arial" panose="020B0604020202020204" pitchFamily="34" charset="0"/>
                <a:cs typeface="Arial" panose="020B0604020202020204" pitchFamily="34" charset="0"/>
              </a:rPr>
              <a:t>says </a:t>
            </a:r>
            <a:r>
              <a:rPr lang="en-GB" dirty="0" smtClean="0">
                <a:latin typeface="Arial" panose="020B0604020202020204" pitchFamily="34" charset="0"/>
                <a:cs typeface="Arial" panose="020B0604020202020204" pitchFamily="34" charset="0"/>
              </a:rPr>
              <a:t>0.9 m/s</a:t>
            </a:r>
            <a:r>
              <a:rPr lang="en-GB" baseline="30000" dirty="0" smtClean="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is equal to </a:t>
            </a:r>
            <a:r>
              <a:rPr lang="en-GB" dirty="0" smtClean="0">
                <a:latin typeface="Arial" panose="020B0604020202020204" pitchFamily="34" charset="0"/>
                <a:cs typeface="Arial" panose="020B0604020202020204" pitchFamily="34" charset="0"/>
              </a:rPr>
              <a:t>0.25 km/h.</a:t>
            </a:r>
            <a:r>
              <a:rPr lang="en-GB" baseline="30000" dirty="0" smtClean="0">
                <a:latin typeface="Arial" panose="020B0604020202020204" pitchFamily="34" charset="0"/>
                <a:cs typeface="Arial" panose="020B0604020202020204" pitchFamily="34" charset="0"/>
              </a:rPr>
              <a:t> </a:t>
            </a:r>
          </a:p>
          <a:p>
            <a:pPr marL="0" indent="0">
              <a:buNone/>
              <a:tabLst>
                <a:tab pos="450850" algn="l"/>
              </a:tabLst>
            </a:pPr>
            <a:r>
              <a:rPr lang="en-GB" baseline="30000"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Is </a:t>
            </a:r>
            <a:r>
              <a:rPr lang="en-GB" dirty="0">
                <a:latin typeface="Arial" panose="020B0604020202020204" pitchFamily="34" charset="0"/>
                <a:cs typeface="Arial" panose="020B0604020202020204" pitchFamily="34" charset="0"/>
              </a:rPr>
              <a:t>he correct? </a:t>
            </a:r>
          </a:p>
        </p:txBody>
      </p:sp>
      <p:sp>
        <p:nvSpPr>
          <p:cNvPr id="7" name="Rectangle 6"/>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Problems</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36429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52EE3C-8729-4A24-BF40-4B382CC16248}"/>
              </a:ext>
            </a:extLst>
          </p:cNvPr>
          <p:cNvSpPr>
            <a:spLocks noGrp="1"/>
          </p:cNvSpPr>
          <p:nvPr>
            <p:ph idx="1"/>
          </p:nvPr>
        </p:nvSpPr>
        <p:spPr>
          <a:xfrm>
            <a:off x="838200" y="1825625"/>
            <a:ext cx="10515600" cy="2231220"/>
          </a:xfrm>
        </p:spPr>
        <p:txBody>
          <a:bodyPr/>
          <a:lstStyle/>
          <a:p>
            <a:pPr>
              <a:buClr>
                <a:srgbClr val="EA5B0C"/>
              </a:buClr>
            </a:pPr>
            <a:r>
              <a:rPr lang="en-GB" altLang="en-US" dirty="0" smtClean="0">
                <a:latin typeface="Arial" panose="020B0604020202020204" pitchFamily="34" charset="0"/>
                <a:cs typeface="Arial" panose="020B0604020202020204" pitchFamily="34" charset="0"/>
              </a:rPr>
              <a:t>simple algebraic manipulation</a:t>
            </a:r>
          </a:p>
          <a:p>
            <a:pPr>
              <a:buClr>
                <a:srgbClr val="EA5B0C"/>
              </a:buClr>
            </a:pPr>
            <a:r>
              <a:rPr lang="en-GB" altLang="en-US" dirty="0" smtClean="0">
                <a:latin typeface="Arial" panose="020B0604020202020204" pitchFamily="34" charset="0"/>
                <a:cs typeface="Arial" panose="020B0604020202020204" pitchFamily="34" charset="0"/>
              </a:rPr>
              <a:t>more complex conversions</a:t>
            </a:r>
          </a:p>
          <a:p>
            <a:pPr>
              <a:buClr>
                <a:srgbClr val="EA5B0C"/>
              </a:buClr>
            </a:pPr>
            <a:r>
              <a:rPr lang="en-GB" altLang="en-US" dirty="0" smtClean="0">
                <a:latin typeface="Arial" panose="020B0604020202020204" pitchFamily="34" charset="0"/>
                <a:cs typeface="Arial" panose="020B0604020202020204" pitchFamily="34" charset="0"/>
              </a:rPr>
              <a:t>conversions involving compound measures.</a:t>
            </a:r>
            <a:endParaRPr lang="en-GB" dirty="0">
              <a:latin typeface="Arial" panose="020B0604020202020204" pitchFamily="34" charset="0"/>
              <a:cs typeface="Arial" panose="020B0604020202020204" pitchFamily="34" charset="0"/>
            </a:endParaRPr>
          </a:p>
          <a:p>
            <a:endParaRPr lang="en-GB" altLang="en-US" dirty="0">
              <a:latin typeface="Arial" panose="020B0604020202020204" pitchFamily="34" charset="0"/>
              <a:cs typeface="Arial" panose="020B0604020202020204" pitchFamily="34" charset="0"/>
            </a:endParaRPr>
          </a:p>
        </p:txBody>
      </p:sp>
      <p:sp>
        <p:nvSpPr>
          <p:cNvPr id="4" name="Subtitle 14">
            <a:extLst>
              <a:ext uri="{FF2B5EF4-FFF2-40B4-BE49-F238E27FC236}">
                <a16:creationId xmlns:a16="http://schemas.microsoft.com/office/drawing/2014/main" id="{7A496A76-2902-4F43-939B-66904F015F77}"/>
              </a:ext>
            </a:extLst>
          </p:cNvPr>
          <p:cNvSpPr txBox="1">
            <a:spLocks/>
          </p:cNvSpPr>
          <p:nvPr/>
        </p:nvSpPr>
        <p:spPr>
          <a:xfrm>
            <a:off x="1416050" y="4387136"/>
            <a:ext cx="9359900" cy="1017094"/>
          </a:xfrm>
          <a:prstGeom prst="rect">
            <a:avLst/>
          </a:prstGeom>
          <a:solidFill>
            <a:srgbClr val="EA5B0C"/>
          </a:solidFill>
          <a:ln>
            <a:solidFill>
              <a:srgbClr val="EA5B0C"/>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600" dirty="0" smtClean="0">
                <a:solidFill>
                  <a:schemeClr val="bg1"/>
                </a:solidFill>
                <a:latin typeface="Arial" panose="020B0604020202020204" pitchFamily="34" charset="0"/>
                <a:cs typeface="Arial" panose="020B0604020202020204" pitchFamily="34" charset="0"/>
              </a:rPr>
              <a:t>By the end of the lesson you should be able to work with conversions of compound measures.</a:t>
            </a:r>
          </a:p>
        </p:txBody>
      </p:sp>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In this lesson we will cover:</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75804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9531565-1600-4647-9D3D-515ADD779C0D}"/>
                  </a:ext>
                </a:extLst>
              </p:cNvPr>
              <p:cNvSpPr>
                <a:spLocks noGrp="1"/>
              </p:cNvSpPr>
              <p:nvPr>
                <p:ph idx="1"/>
              </p:nvPr>
            </p:nvSpPr>
            <p:spPr/>
            <p:txBody>
              <a:bodyPr/>
              <a:lstStyle/>
              <a:p>
                <a:pPr>
                  <a:buClr>
                    <a:srgbClr val="EA5B0C"/>
                  </a:buClr>
                </a:pPr>
                <a:r>
                  <a:rPr lang="en-GB" dirty="0">
                    <a:solidFill>
                      <a:schemeClr val="tx1"/>
                    </a:solidFill>
                    <a:latin typeface="Arial" panose="020B0604020202020204" pitchFamily="34" charset="0"/>
                    <a:cs typeface="Arial" panose="020B0604020202020204" pitchFamily="34" charset="0"/>
                  </a:rPr>
                  <a:t>Rearrange the formula to make </a:t>
                </a:r>
                <a:r>
                  <a:rPr lang="en-GB" b="1" i="1" dirty="0">
                    <a:solidFill>
                      <a:schemeClr val="tx1"/>
                    </a:solidFill>
                    <a:latin typeface="Arial" panose="020B0604020202020204" pitchFamily="34" charset="0"/>
                    <a:cs typeface="Arial" panose="020B0604020202020204" pitchFamily="34" charset="0"/>
                  </a:rPr>
                  <a:t>B</a:t>
                </a:r>
                <a:r>
                  <a:rPr lang="en-GB" dirty="0">
                    <a:solidFill>
                      <a:schemeClr val="tx1"/>
                    </a:solidFill>
                    <a:latin typeface="Arial" panose="020B0604020202020204" pitchFamily="34" charset="0"/>
                    <a:cs typeface="Arial" panose="020B0604020202020204" pitchFamily="34" charset="0"/>
                  </a:rPr>
                  <a:t> the </a:t>
                </a:r>
                <a:r>
                  <a:rPr lang="en-GB" dirty="0" smtClean="0">
                    <a:solidFill>
                      <a:schemeClr val="tx1"/>
                    </a:solidFill>
                    <a:latin typeface="Arial" panose="020B0604020202020204" pitchFamily="34" charset="0"/>
                    <a:cs typeface="Arial" panose="020B0604020202020204" pitchFamily="34" charset="0"/>
                  </a:rPr>
                  <a:t>subject. </a:t>
                </a:r>
              </a:p>
              <a:p>
                <a:pPr marL="0" indent="0">
                  <a:buClr>
                    <a:srgbClr val="EA5B0C"/>
                  </a:buClr>
                  <a:buNone/>
                </a:pPr>
                <a:endParaRPr lang="en-GB" dirty="0">
                  <a:latin typeface="Arial" panose="020B0604020202020204" pitchFamily="34" charset="0"/>
                  <a:cs typeface="Arial" panose="020B0604020202020204" pitchFamily="34" charset="0"/>
                </a:endParaRPr>
              </a:p>
              <a:p>
                <a:pPr marL="0" indent="0">
                  <a:buClr>
                    <a:srgbClr val="EA5B0C"/>
                  </a:buClr>
                  <a:buNone/>
                </a:pPr>
                <a:endParaRPr lang="en-GB" dirty="0">
                  <a:solidFill>
                    <a:schemeClr val="tx1"/>
                  </a:solidFill>
                  <a:latin typeface="Arial" panose="020B0604020202020204" pitchFamily="34" charset="0"/>
                  <a:cs typeface="Arial" panose="020B0604020202020204" pitchFamily="34" charset="0"/>
                </a:endParaRPr>
              </a:p>
              <a:p>
                <a:pPr lvl="1">
                  <a:buClr>
                    <a:srgbClr val="EA5B0C"/>
                  </a:buClr>
                  <a:buFont typeface="Wingdings" panose="05000000000000000000" pitchFamily="2" charset="2"/>
                  <a:buChar char="§"/>
                </a:pPr>
                <a:r>
                  <a:rPr lang="en-GB" sz="2800" dirty="0">
                    <a:solidFill>
                      <a:schemeClr val="tx1"/>
                    </a:solidFill>
                    <a:latin typeface="Arial" panose="020B0604020202020204" pitchFamily="34" charset="0"/>
                    <a:cs typeface="Arial" panose="020B0604020202020204" pitchFamily="34" charset="0"/>
                  </a:rPr>
                  <a:t>What is the value of </a:t>
                </a:r>
                <a:r>
                  <a:rPr lang="en-GB" sz="2800" b="1" i="1" dirty="0">
                    <a:solidFill>
                      <a:schemeClr val="tx1"/>
                    </a:solidFill>
                    <a:latin typeface="Arial" panose="020B0604020202020204" pitchFamily="34" charset="0"/>
                    <a:cs typeface="Arial" panose="020B0604020202020204" pitchFamily="34" charset="0"/>
                  </a:rPr>
                  <a:t>B</a:t>
                </a:r>
                <a:r>
                  <a:rPr lang="en-GB" sz="2800" dirty="0">
                    <a:solidFill>
                      <a:schemeClr val="tx1"/>
                    </a:solidFill>
                    <a:latin typeface="Arial" panose="020B0604020202020204" pitchFamily="34" charset="0"/>
                    <a:cs typeface="Arial" panose="020B0604020202020204" pitchFamily="34" charset="0"/>
                  </a:rPr>
                  <a:t> when </a:t>
                </a:r>
                <a:r>
                  <a:rPr lang="en-GB" sz="2800" b="1" i="1" dirty="0">
                    <a:solidFill>
                      <a:schemeClr val="tx1"/>
                    </a:solidFill>
                    <a:latin typeface="Arial" panose="020B0604020202020204" pitchFamily="34" charset="0"/>
                    <a:cs typeface="Arial" panose="020B0604020202020204" pitchFamily="34" charset="0"/>
                  </a:rPr>
                  <a:t>A</a:t>
                </a:r>
                <a:r>
                  <a:rPr lang="en-GB" sz="2800" dirty="0">
                    <a:solidFill>
                      <a:schemeClr val="tx1"/>
                    </a:solidFill>
                    <a:latin typeface="Arial" panose="020B0604020202020204" pitchFamily="34" charset="0"/>
                    <a:cs typeface="Arial" panose="020B0604020202020204" pitchFamily="34" charset="0"/>
                  </a:rPr>
                  <a:t> = 2 and </a:t>
                </a:r>
                <a:r>
                  <a:rPr lang="en-GB" sz="2800" b="1" i="1" dirty="0">
                    <a:solidFill>
                      <a:schemeClr val="tx1"/>
                    </a:solidFill>
                    <a:latin typeface="Arial" panose="020B0604020202020204" pitchFamily="34" charset="0"/>
                    <a:cs typeface="Arial" panose="020B0604020202020204" pitchFamily="34" charset="0"/>
                  </a:rPr>
                  <a:t>C</a:t>
                </a:r>
                <a:r>
                  <a:rPr lang="en-GB" sz="2800" dirty="0">
                    <a:solidFill>
                      <a:schemeClr val="tx1"/>
                    </a:solidFill>
                    <a:latin typeface="Arial" panose="020B0604020202020204" pitchFamily="34" charset="0"/>
                    <a:cs typeface="Arial" panose="020B0604020202020204" pitchFamily="34" charset="0"/>
                  </a:rPr>
                  <a:t> = </a:t>
                </a:r>
                <a:r>
                  <a:rPr lang="en-GB" sz="2800" dirty="0" smtClean="0">
                    <a:solidFill>
                      <a:schemeClr val="tx1"/>
                    </a:solidFill>
                    <a:latin typeface="Arial" panose="020B0604020202020204" pitchFamily="34" charset="0"/>
                    <a:cs typeface="Arial" panose="020B0604020202020204" pitchFamily="34" charset="0"/>
                  </a:rPr>
                  <a:t>3? </a:t>
                </a:r>
              </a:p>
              <a:p>
                <a:pPr lvl="1">
                  <a:buClr>
                    <a:srgbClr val="EA5B0C"/>
                  </a:buClr>
                  <a:buFont typeface="Wingdings" panose="05000000000000000000" pitchFamily="2" charset="2"/>
                  <a:buChar char="§"/>
                </a:pPr>
                <a:endParaRPr lang="en-GB" sz="2800" dirty="0">
                  <a:latin typeface="Arial" panose="020B0604020202020204" pitchFamily="34" charset="0"/>
                  <a:cs typeface="Arial" panose="020B0604020202020204" pitchFamily="34" charset="0"/>
                </a:endParaRPr>
              </a:p>
              <a:p>
                <a:pPr marL="457200" lvl="1" indent="0">
                  <a:buClr>
                    <a:srgbClr val="EA5B0C"/>
                  </a:buClr>
                  <a:buNone/>
                </a:pPr>
                <a:endParaRPr lang="en-GB" sz="2800" dirty="0" smtClean="0">
                  <a:solidFill>
                    <a:schemeClr val="tx1"/>
                  </a:solidFill>
                  <a:latin typeface="Arial" panose="020B0604020202020204" pitchFamily="34" charset="0"/>
                  <a:cs typeface="Arial" panose="020B0604020202020204" pitchFamily="34" charset="0"/>
                </a:endParaRPr>
              </a:p>
              <a:p>
                <a:pPr marL="457200" lvl="1" indent="0">
                  <a:buClr>
                    <a:srgbClr val="EA5B0C"/>
                  </a:buClr>
                  <a:buNone/>
                </a:pPr>
                <a:endParaRPr lang="en-GB" sz="2800" dirty="0" smtClean="0">
                  <a:solidFill>
                    <a:schemeClr val="tx1"/>
                  </a:solidFill>
                  <a:latin typeface="Arial" panose="020B0604020202020204" pitchFamily="34" charset="0"/>
                  <a:cs typeface="Arial" panose="020B0604020202020204" pitchFamily="34" charset="0"/>
                </a:endParaRPr>
              </a:p>
              <a:p>
                <a:pPr lvl="1">
                  <a:buClr>
                    <a:srgbClr val="EA5B0C"/>
                  </a:buClr>
                  <a:buFont typeface="Wingdings" panose="05000000000000000000" pitchFamily="2" charset="2"/>
                  <a:buChar char="§"/>
                </a:pPr>
                <a:r>
                  <a:rPr lang="en-GB" sz="2800" dirty="0" smtClean="0">
                    <a:solidFill>
                      <a:schemeClr val="tx1"/>
                    </a:solidFill>
                    <a:latin typeface="Arial" panose="020B0604020202020204" pitchFamily="34" charset="0"/>
                    <a:cs typeface="Arial" panose="020B0604020202020204" pitchFamily="34" charset="0"/>
                  </a:rPr>
                  <a:t>What </a:t>
                </a:r>
                <a:r>
                  <a:rPr lang="en-GB" sz="2800" dirty="0">
                    <a:solidFill>
                      <a:schemeClr val="tx1"/>
                    </a:solidFill>
                    <a:latin typeface="Arial" panose="020B0604020202020204" pitchFamily="34" charset="0"/>
                    <a:cs typeface="Arial" panose="020B0604020202020204" pitchFamily="34" charset="0"/>
                  </a:rPr>
                  <a:t>if </a:t>
                </a:r>
                <a:r>
                  <a:rPr lang="en-GB" sz="2800" b="1" i="1" dirty="0">
                    <a:solidFill>
                      <a:schemeClr val="tx1"/>
                    </a:solidFill>
                    <a:latin typeface="Arial" panose="020B0604020202020204" pitchFamily="34" charset="0"/>
                    <a:cs typeface="Arial" panose="020B0604020202020204" pitchFamily="34" charset="0"/>
                  </a:rPr>
                  <a:t>A</a:t>
                </a:r>
                <a:r>
                  <a:rPr lang="en-GB" sz="2800" dirty="0">
                    <a:solidFill>
                      <a:schemeClr val="tx1"/>
                    </a:solidFill>
                    <a:latin typeface="Arial" panose="020B0604020202020204" pitchFamily="34" charset="0"/>
                    <a:cs typeface="Arial" panose="020B0604020202020204" pitchFamily="34" charset="0"/>
                  </a:rPr>
                  <a:t> = </a:t>
                </a:r>
                <a14:m>
                  <m:oMath xmlns:m="http://schemas.openxmlformats.org/officeDocument/2006/math">
                    <m:f>
                      <m:fPr>
                        <m:ctrlPr>
                          <a:rPr lang="en-GB" sz="2800" i="1">
                            <a:solidFill>
                              <a:schemeClr val="tx1"/>
                            </a:solidFill>
                            <a:latin typeface="Cambria Math" panose="02040503050406030204" pitchFamily="18" charset="0"/>
                          </a:rPr>
                        </m:ctrlPr>
                      </m:fPr>
                      <m:num>
                        <m:r>
                          <a:rPr lang="en-GB" sz="2800" i="1">
                            <a:solidFill>
                              <a:schemeClr val="tx1"/>
                            </a:solidFill>
                            <a:latin typeface="Cambria Math" panose="02040503050406030204" pitchFamily="18" charset="0"/>
                          </a:rPr>
                          <m:t>1</m:t>
                        </m:r>
                      </m:num>
                      <m:den>
                        <m:r>
                          <a:rPr lang="en-GB" sz="2800" i="1">
                            <a:solidFill>
                              <a:schemeClr val="tx1"/>
                            </a:solidFill>
                            <a:latin typeface="Cambria Math" panose="02040503050406030204" pitchFamily="18" charset="0"/>
                          </a:rPr>
                          <m:t>2</m:t>
                        </m:r>
                      </m:den>
                    </m:f>
                  </m:oMath>
                </a14:m>
                <a:r>
                  <a:rPr lang="en-GB" sz="2800" dirty="0">
                    <a:solidFill>
                      <a:schemeClr val="tx1"/>
                    </a:solidFill>
                    <a:latin typeface="Arial" panose="020B0604020202020204" pitchFamily="34" charset="0"/>
                    <a:cs typeface="Arial" panose="020B0604020202020204" pitchFamily="34" charset="0"/>
                  </a:rPr>
                  <a:t> and </a:t>
                </a:r>
                <a:r>
                  <a:rPr lang="en-GB" sz="2800" b="1" i="1" dirty="0" smtClean="0">
                    <a:solidFill>
                      <a:schemeClr val="tx1"/>
                    </a:solidFill>
                    <a:latin typeface="Arial" panose="020B0604020202020204" pitchFamily="34" charset="0"/>
                    <a:cs typeface="Arial" panose="020B0604020202020204" pitchFamily="34" charset="0"/>
                  </a:rPr>
                  <a:t>C</a:t>
                </a:r>
                <a:r>
                  <a:rPr lang="en-GB" sz="2800" dirty="0" smtClean="0">
                    <a:solidFill>
                      <a:schemeClr val="tx1"/>
                    </a:solidFill>
                    <a:latin typeface="Arial" panose="020B0604020202020204" pitchFamily="34" charset="0"/>
                    <a:cs typeface="Arial" panose="020B0604020202020204" pitchFamily="34" charset="0"/>
                  </a:rPr>
                  <a:t> </a:t>
                </a:r>
                <a:r>
                  <a:rPr lang="en-GB" sz="2800" dirty="0">
                    <a:solidFill>
                      <a:schemeClr val="tx1"/>
                    </a:solidFill>
                    <a:latin typeface="Arial" panose="020B0604020202020204" pitchFamily="34" charset="0"/>
                    <a:cs typeface="Arial" panose="020B0604020202020204" pitchFamily="34" charset="0"/>
                  </a:rPr>
                  <a:t>= 4? </a:t>
                </a:r>
                <a:endParaRPr lang="en-GB" sz="2800" dirty="0" smtClean="0">
                  <a:solidFill>
                    <a:schemeClr val="tx1"/>
                  </a:solidFill>
                  <a:latin typeface="Arial" panose="020B0604020202020204" pitchFamily="34" charset="0"/>
                  <a:cs typeface="Arial" panose="020B0604020202020204" pitchFamily="34" charset="0"/>
                </a:endParaRPr>
              </a:p>
              <a:p>
                <a:pPr marL="457200" lvl="1" indent="0">
                  <a:buNone/>
                </a:pPr>
                <a:endParaRPr lang="en-GB" sz="2800" dirty="0">
                  <a:solidFill>
                    <a:schemeClr val="tx1"/>
                  </a:solidFill>
                  <a:latin typeface="Arial" panose="020B0604020202020204" pitchFamily="34" charset="0"/>
                  <a:cs typeface="Arial" panose="020B0604020202020204" pitchFamily="34" charset="0"/>
                </a:endParaRPr>
              </a:p>
              <a:p>
                <a:endParaRPr lang="en-GB" dirty="0">
                  <a:solidFill>
                    <a:schemeClr val="tx1"/>
                  </a:solidFill>
                </a:endParaRPr>
              </a:p>
              <a:p>
                <a:endParaRPr lang="en-GB" dirty="0">
                  <a:solidFill>
                    <a:srgbClr val="FF0000"/>
                  </a:solidFill>
                </a:endParaRPr>
              </a:p>
            </p:txBody>
          </p:sp>
        </mc:Choice>
        <mc:Fallback xmlns="">
          <p:sp>
            <p:nvSpPr>
              <p:cNvPr id="3" name="Content Placeholder 2">
                <a:extLst>
                  <a:ext uri="{FF2B5EF4-FFF2-40B4-BE49-F238E27FC236}">
                    <a16:creationId xmlns:a16="http://schemas.microsoft.com/office/drawing/2014/main" id="{69531565-1600-4647-9D3D-515ADD779C0D}"/>
                  </a:ext>
                </a:extLst>
              </p:cNvPr>
              <p:cNvSpPr>
                <a:spLocks noGrp="1" noRot="1" noChangeAspect="1" noMove="1" noResize="1" noEditPoints="1" noAdjustHandles="1" noChangeArrowheads="1" noChangeShapeType="1" noTextEdit="1"/>
              </p:cNvSpPr>
              <p:nvPr>
                <p:ph idx="1"/>
              </p:nvPr>
            </p:nvSpPr>
            <p:spPr>
              <a:blipFill>
                <a:blip r:embed="rId3"/>
                <a:stretch>
                  <a:fillRect l="-1043" t="-238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 name="Rectangle 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i="1" dirty="0" smtClean="0">
                    <a:latin typeface="Arial" panose="020B0604020202020204" pitchFamily="34" charset="0"/>
                    <a:cs typeface="Arial" panose="020B0604020202020204" pitchFamily="34" charset="0"/>
                  </a:rPr>
                  <a:t>A</a:t>
                </a:r>
                <a:r>
                  <a:rPr lang="en-GB" sz="2800" b="1" dirty="0" smtClean="0">
                    <a:latin typeface="Arial" panose="020B0604020202020204" pitchFamily="34" charset="0"/>
                    <a:cs typeface="Arial" panose="020B0604020202020204" pitchFamily="34" charset="0"/>
                  </a:rPr>
                  <a:t> = </a:t>
                </a:r>
                <a14:m>
                  <m:oMath xmlns:m="http://schemas.openxmlformats.org/officeDocument/2006/math">
                    <m:f>
                      <m:fPr>
                        <m:ctrlPr>
                          <a:rPr lang="en-GB" sz="2800" b="1" i="1" smtClean="0">
                            <a:latin typeface="Cambria Math" panose="02040503050406030204" pitchFamily="18" charset="0"/>
                            <a:cs typeface="Arial" panose="020B0604020202020204" pitchFamily="34" charset="0"/>
                          </a:rPr>
                        </m:ctrlPr>
                      </m:fPr>
                      <m:num>
                        <m:r>
                          <m:rPr>
                            <m:nor/>
                          </m:rPr>
                          <a:rPr lang="en-GB" sz="2800" b="1" i="1" smtClean="0">
                            <a:latin typeface="Arial" panose="020B0604020202020204" pitchFamily="34" charset="0"/>
                            <a:cs typeface="Arial" panose="020B0604020202020204" pitchFamily="34" charset="0"/>
                          </a:rPr>
                          <m:t>B</m:t>
                        </m:r>
                      </m:num>
                      <m:den>
                        <m:r>
                          <m:rPr>
                            <m:nor/>
                          </m:rPr>
                          <a:rPr lang="en-GB" sz="2800" b="1" i="1" smtClean="0">
                            <a:latin typeface="Arial" panose="020B0604020202020204" pitchFamily="34" charset="0"/>
                            <a:cs typeface="Arial" panose="020B0604020202020204" pitchFamily="34" charset="0"/>
                          </a:rPr>
                          <m:t>C</m:t>
                        </m:r>
                      </m:den>
                    </m:f>
                  </m:oMath>
                </a14:m>
                <a:endParaRPr lang="en-GB" sz="2800" b="1" dirty="0">
                  <a:latin typeface="Arial" panose="020B0604020202020204" pitchFamily="34" charset="0"/>
                  <a:cs typeface="Arial" panose="020B0604020202020204" pitchFamily="34" charset="0"/>
                </a:endParaRPr>
              </a:p>
            </p:txBody>
          </p:sp>
        </mc:Choice>
        <mc:Fallback xmlns="">
          <p:sp>
            <p:nvSpPr>
              <p:cNvPr id="4" name="Rectangle 3"/>
              <p:cNvSpPr>
                <a:spLocks noRot="1" noChangeAspect="1" noMove="1" noResize="1" noEditPoints="1" noAdjustHandles="1" noChangeArrowheads="1" noChangeShapeType="1" noTextEdit="1"/>
              </p:cNvSpPr>
              <p:nvPr/>
            </p:nvSpPr>
            <p:spPr>
              <a:xfrm>
                <a:off x="0" y="0"/>
                <a:ext cx="12192000" cy="1210235"/>
              </a:xfrm>
              <a:prstGeom prst="rect">
                <a:avLst/>
              </a:prstGeom>
              <a:blipFill>
                <a:blip r:embed="rId4"/>
                <a:stretch>
                  <a:fillRect/>
                </a:stretch>
              </a:blipFill>
              <a:ln>
                <a:solidFill>
                  <a:srgbClr val="EA5B0C"/>
                </a:solidFill>
              </a:ln>
            </p:spPr>
            <p:txBody>
              <a:bodyPr/>
              <a:lstStyle/>
              <a:p>
                <a:r>
                  <a:rPr lang="en-GB">
                    <a:noFill/>
                  </a:rPr>
                  <a:t> </a:t>
                </a:r>
              </a:p>
            </p:txBody>
          </p:sp>
        </mc:Fallback>
      </mc:AlternateContent>
      <p:sp>
        <p:nvSpPr>
          <p:cNvPr id="6" name="Rectangle 5"/>
          <p:cNvSpPr/>
          <p:nvPr/>
        </p:nvSpPr>
        <p:spPr>
          <a:xfrm>
            <a:off x="5407539" y="2539918"/>
            <a:ext cx="1767920" cy="523220"/>
          </a:xfrm>
          <a:prstGeom prst="rect">
            <a:avLst/>
          </a:prstGeom>
          <a:solidFill>
            <a:srgbClr val="F9BC9A"/>
          </a:solidFill>
          <a:ln>
            <a:solidFill>
              <a:srgbClr val="F9BC9A"/>
            </a:solidFill>
          </a:ln>
        </p:spPr>
        <p:txBody>
          <a:bodyPr wrap="none">
            <a:spAutoFit/>
          </a:bodyPr>
          <a:lstStyle/>
          <a:p>
            <a:r>
              <a:rPr lang="en-GB" sz="2800" b="1" i="1" dirty="0" smtClean="0">
                <a:latin typeface="Arial" panose="020B0604020202020204" pitchFamily="34" charset="0"/>
                <a:cs typeface="Arial" panose="020B0604020202020204" pitchFamily="34" charset="0"/>
              </a:rPr>
              <a:t>B</a:t>
            </a:r>
            <a:r>
              <a:rPr lang="en-GB" sz="2800" dirty="0" smtClean="0">
                <a:latin typeface="Arial" panose="020B0604020202020204" pitchFamily="34" charset="0"/>
                <a:cs typeface="Arial" panose="020B0604020202020204" pitchFamily="34" charset="0"/>
              </a:rPr>
              <a:t> = </a:t>
            </a:r>
            <a:r>
              <a:rPr lang="en-GB" sz="2800" b="1" i="1" dirty="0" smtClean="0">
                <a:latin typeface="Arial" panose="020B0604020202020204" pitchFamily="34" charset="0"/>
                <a:cs typeface="Arial" panose="020B0604020202020204" pitchFamily="34" charset="0"/>
              </a:rPr>
              <a:t>A </a:t>
            </a:r>
            <a:r>
              <a:rPr lang="en-GB" sz="2800" dirty="0" smtClean="0">
                <a:latin typeface="Arial" panose="020B0604020202020204" pitchFamily="34" charset="0"/>
                <a:cs typeface="Arial" panose="020B0604020202020204" pitchFamily="34" charset="0"/>
              </a:rPr>
              <a:t>× </a:t>
            </a:r>
            <a:r>
              <a:rPr lang="en-GB" sz="2800" b="1" i="1" dirty="0" smtClean="0">
                <a:latin typeface="Arial" panose="020B0604020202020204" pitchFamily="34" charset="0"/>
                <a:cs typeface="Arial" panose="020B0604020202020204" pitchFamily="34" charset="0"/>
              </a:rPr>
              <a:t>C</a:t>
            </a:r>
            <a:endParaRPr lang="en-GB" sz="2800" b="1" i="1" dirty="0">
              <a:latin typeface="Arial" panose="020B0604020202020204" pitchFamily="34" charset="0"/>
              <a:cs typeface="Arial" panose="020B0604020202020204" pitchFamily="34" charset="0"/>
            </a:endParaRPr>
          </a:p>
        </p:txBody>
      </p:sp>
      <p:sp>
        <p:nvSpPr>
          <p:cNvPr id="7" name="Rectangle 6"/>
          <p:cNvSpPr/>
          <p:nvPr/>
        </p:nvSpPr>
        <p:spPr>
          <a:xfrm>
            <a:off x="5166030" y="4155375"/>
            <a:ext cx="2250937" cy="523220"/>
          </a:xfrm>
          <a:prstGeom prst="rect">
            <a:avLst/>
          </a:prstGeom>
          <a:solidFill>
            <a:srgbClr val="F9BC9A"/>
          </a:solidFill>
          <a:ln>
            <a:solidFill>
              <a:srgbClr val="F9BC9A"/>
            </a:solidFill>
          </a:ln>
        </p:spPr>
        <p:txBody>
          <a:bodyPr wrap="none">
            <a:spAutoFit/>
          </a:bodyPr>
          <a:lstStyle/>
          <a:p>
            <a:r>
              <a:rPr lang="en-GB" sz="2800" b="1" i="1" dirty="0" smtClean="0">
                <a:latin typeface="Arial" panose="020B0604020202020204" pitchFamily="34" charset="0"/>
                <a:cs typeface="Arial" panose="020B0604020202020204" pitchFamily="34" charset="0"/>
              </a:rPr>
              <a:t>B</a:t>
            </a:r>
            <a:r>
              <a:rPr lang="en-GB" sz="2800" dirty="0" smtClean="0">
                <a:latin typeface="Arial" panose="020B0604020202020204" pitchFamily="34" charset="0"/>
                <a:cs typeface="Arial" panose="020B0604020202020204" pitchFamily="34" charset="0"/>
              </a:rPr>
              <a:t> = 2 × 3 = </a:t>
            </a:r>
            <a:r>
              <a:rPr lang="en-GB" sz="2800" b="1" dirty="0" smtClean="0">
                <a:latin typeface="Arial" panose="020B0604020202020204" pitchFamily="34" charset="0"/>
                <a:cs typeface="Arial" panose="020B0604020202020204" pitchFamily="34" charset="0"/>
              </a:rPr>
              <a:t>6</a:t>
            </a:r>
            <a:endParaRPr lang="en-GB" sz="2800" b="1"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8" name="Rectangle 7"/>
              <p:cNvSpPr/>
              <p:nvPr/>
            </p:nvSpPr>
            <p:spPr>
              <a:xfrm>
                <a:off x="4845532" y="5775026"/>
                <a:ext cx="2891932" cy="803874"/>
              </a:xfrm>
              <a:prstGeom prst="rect">
                <a:avLst/>
              </a:prstGeom>
              <a:solidFill>
                <a:srgbClr val="F9BC9A"/>
              </a:solidFill>
              <a:ln>
                <a:solidFill>
                  <a:srgbClr val="F9BC9A"/>
                </a:solidFill>
              </a:ln>
            </p:spPr>
            <p:txBody>
              <a:bodyPr wrap="square">
                <a:spAutoFit/>
              </a:bodyPr>
              <a:lstStyle/>
              <a:p>
                <a:r>
                  <a:rPr lang="en-GB" sz="2800" b="1" i="1" dirty="0" smtClean="0">
                    <a:solidFill>
                      <a:schemeClr val="tx1"/>
                    </a:solidFill>
                    <a:latin typeface="Arial" panose="020B0604020202020204" pitchFamily="34" charset="0"/>
                    <a:cs typeface="Arial" panose="020B0604020202020204" pitchFamily="34" charset="0"/>
                  </a:rPr>
                  <a:t>B</a:t>
                </a:r>
                <a:r>
                  <a:rPr lang="en-GB" sz="2800" dirty="0" smtClean="0">
                    <a:solidFill>
                      <a:schemeClr val="tx1"/>
                    </a:solidFill>
                    <a:latin typeface="Arial" panose="020B0604020202020204" pitchFamily="34" charset="0"/>
                    <a:cs typeface="Arial" panose="020B0604020202020204" pitchFamily="34" charset="0"/>
                  </a:rPr>
                  <a:t> = </a:t>
                </a:r>
                <a14:m>
                  <m:oMath xmlns:m="http://schemas.openxmlformats.org/officeDocument/2006/math">
                    <m:f>
                      <m:fPr>
                        <m:ctrlPr>
                          <a:rPr lang="en-GB" sz="2800" i="1">
                            <a:solidFill>
                              <a:schemeClr val="tx1"/>
                            </a:solidFill>
                            <a:latin typeface="Cambria Math" panose="02040503050406030204" pitchFamily="18" charset="0"/>
                          </a:rPr>
                        </m:ctrlPr>
                      </m:fPr>
                      <m:num>
                        <m:r>
                          <m:rPr>
                            <m:nor/>
                          </m:rPr>
                          <a:rPr lang="en-GB" sz="2800" i="0">
                            <a:solidFill>
                              <a:schemeClr val="tx1"/>
                            </a:solidFill>
                            <a:latin typeface="Arial" panose="020B0604020202020204" pitchFamily="34" charset="0"/>
                            <a:cs typeface="Arial" panose="020B0604020202020204" pitchFamily="34" charset="0"/>
                          </a:rPr>
                          <m:t>1</m:t>
                        </m:r>
                      </m:num>
                      <m:den>
                        <m:r>
                          <m:rPr>
                            <m:nor/>
                          </m:rPr>
                          <a:rPr lang="en-GB" sz="2800" i="0">
                            <a:solidFill>
                              <a:schemeClr val="tx1"/>
                            </a:solidFill>
                            <a:latin typeface="Arial" panose="020B0604020202020204" pitchFamily="34" charset="0"/>
                            <a:cs typeface="Arial" panose="020B0604020202020204" pitchFamily="34" charset="0"/>
                          </a:rPr>
                          <m:t>2</m:t>
                        </m:r>
                      </m:den>
                    </m:f>
                  </m:oMath>
                </a14:m>
                <a:r>
                  <a:rPr lang="en-GB" sz="2800" dirty="0">
                    <a:solidFill>
                      <a:schemeClr val="tx1"/>
                    </a:solidFill>
                    <a:latin typeface="Arial" panose="020B0604020202020204" pitchFamily="34" charset="0"/>
                    <a:cs typeface="Arial" panose="020B0604020202020204" pitchFamily="34" charset="0"/>
                  </a:rPr>
                  <a:t> </a:t>
                </a:r>
                <a:r>
                  <a:rPr lang="en-GB" sz="2800" dirty="0" smtClean="0">
                    <a:solidFill>
                      <a:schemeClr val="tx1"/>
                    </a:solidFill>
                    <a:latin typeface="Arial" panose="020B0604020202020204" pitchFamily="34" charset="0"/>
                    <a:cs typeface="Arial" panose="020B0604020202020204" pitchFamily="34" charset="0"/>
                  </a:rPr>
                  <a:t>× 4 = </a:t>
                </a:r>
                <a14:m>
                  <m:oMath xmlns:m="http://schemas.openxmlformats.org/officeDocument/2006/math">
                    <m:f>
                      <m:fPr>
                        <m:ctrlPr>
                          <a:rPr lang="en-GB" sz="2800" i="1">
                            <a:solidFill>
                              <a:schemeClr val="tx1"/>
                            </a:solidFill>
                            <a:latin typeface="Cambria Math" panose="02040503050406030204" pitchFamily="18" charset="0"/>
                          </a:rPr>
                        </m:ctrlPr>
                      </m:fPr>
                      <m:num>
                        <m:r>
                          <m:rPr>
                            <m:nor/>
                          </m:rPr>
                          <a:rPr lang="en-GB" sz="2800" b="0" i="0" smtClean="0">
                            <a:solidFill>
                              <a:schemeClr val="tx1"/>
                            </a:solidFill>
                            <a:latin typeface="Arial" panose="020B0604020202020204" pitchFamily="34" charset="0"/>
                            <a:cs typeface="Arial" panose="020B0604020202020204" pitchFamily="34" charset="0"/>
                          </a:rPr>
                          <m:t>4</m:t>
                        </m:r>
                      </m:num>
                      <m:den>
                        <m:r>
                          <m:rPr>
                            <m:nor/>
                          </m:rPr>
                          <a:rPr lang="en-GB" sz="2800" i="0">
                            <a:solidFill>
                              <a:schemeClr val="tx1"/>
                            </a:solidFill>
                            <a:latin typeface="Arial" panose="020B0604020202020204" pitchFamily="34" charset="0"/>
                            <a:cs typeface="Arial" panose="020B0604020202020204" pitchFamily="34" charset="0"/>
                          </a:rPr>
                          <m:t>2</m:t>
                        </m:r>
                      </m:den>
                    </m:f>
                  </m:oMath>
                </a14:m>
                <a:r>
                  <a:rPr lang="en-GB" sz="2800" dirty="0">
                    <a:solidFill>
                      <a:schemeClr val="tx1"/>
                    </a:solidFill>
                    <a:latin typeface="Arial" panose="020B0604020202020204" pitchFamily="34" charset="0"/>
                    <a:cs typeface="Arial" panose="020B0604020202020204" pitchFamily="34" charset="0"/>
                  </a:rPr>
                  <a:t> = </a:t>
                </a:r>
                <a:r>
                  <a:rPr lang="en-GB" sz="2800" b="1" dirty="0">
                    <a:solidFill>
                      <a:schemeClr val="tx1"/>
                    </a:solidFill>
                    <a:latin typeface="Arial" panose="020B0604020202020204" pitchFamily="34" charset="0"/>
                    <a:cs typeface="Arial" panose="020B0604020202020204" pitchFamily="34" charset="0"/>
                  </a:rPr>
                  <a:t>2</a:t>
                </a:r>
                <a:r>
                  <a:rPr lang="en-GB" sz="2800" dirty="0">
                    <a:solidFill>
                      <a:schemeClr val="tx1"/>
                    </a:solidFill>
                    <a:latin typeface="Arial" panose="020B0604020202020204" pitchFamily="34" charset="0"/>
                    <a:cs typeface="Arial" panose="020B0604020202020204" pitchFamily="34" charset="0"/>
                  </a:rPr>
                  <a:t> </a:t>
                </a:r>
              </a:p>
            </p:txBody>
          </p:sp>
        </mc:Choice>
        <mc:Fallback xmlns="">
          <p:sp>
            <p:nvSpPr>
              <p:cNvPr id="8" name="Rectangle 7"/>
              <p:cNvSpPr>
                <a:spLocks noRot="1" noChangeAspect="1" noMove="1" noResize="1" noEditPoints="1" noAdjustHandles="1" noChangeArrowheads="1" noChangeShapeType="1" noTextEdit="1"/>
              </p:cNvSpPr>
              <p:nvPr/>
            </p:nvSpPr>
            <p:spPr>
              <a:xfrm>
                <a:off x="4845532" y="5775026"/>
                <a:ext cx="2891932" cy="803874"/>
              </a:xfrm>
              <a:prstGeom prst="rect">
                <a:avLst/>
              </a:prstGeom>
              <a:blipFill>
                <a:blip r:embed="rId5"/>
                <a:stretch>
                  <a:fillRect l="-4202" r="-2731" b="-5970"/>
                </a:stretch>
              </a:blipFill>
              <a:ln>
                <a:solidFill>
                  <a:srgbClr val="F9BC9A"/>
                </a:solidFill>
              </a:ln>
            </p:spPr>
            <p:txBody>
              <a:bodyPr/>
              <a:lstStyle/>
              <a:p>
                <a:r>
                  <a:rPr lang="en-GB">
                    <a:noFill/>
                  </a:rPr>
                  <a:t> </a:t>
                </a:r>
              </a:p>
            </p:txBody>
          </p:sp>
        </mc:Fallback>
      </mc:AlternateContent>
    </p:spTree>
    <p:extLst>
      <p:ext uri="{BB962C8B-B14F-4D97-AF65-F5344CB8AC3E}">
        <p14:creationId xmlns:p14="http://schemas.microsoft.com/office/powerpoint/2010/main" val="449126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5103" y="1640805"/>
            <a:ext cx="11273307" cy="3970318"/>
          </a:xfrm>
          <a:prstGeom prst="rect">
            <a:avLst/>
          </a:prstGeom>
        </p:spPr>
        <p:txBody>
          <a:bodyPr wrap="square">
            <a:spAutoFit/>
          </a:bodyPr>
          <a:lstStyle/>
          <a:p>
            <a:pPr marL="457200" indent="-457200">
              <a:buClr>
                <a:srgbClr val="EA5B0C"/>
              </a:buClr>
              <a:buFont typeface="Arial" panose="020B0604020202020204" pitchFamily="34" charset="0"/>
              <a:buChar char="•"/>
            </a:pPr>
            <a:r>
              <a:rPr lang="en-GB" sz="2800" dirty="0" smtClean="0">
                <a:solidFill>
                  <a:schemeClr val="tx1"/>
                </a:solidFill>
                <a:latin typeface="Arial" panose="020B0604020202020204" pitchFamily="34" charset="0"/>
                <a:cs typeface="Arial" panose="020B0604020202020204" pitchFamily="34" charset="0"/>
              </a:rPr>
              <a:t>Rearrange the formula to make </a:t>
            </a:r>
            <a:r>
              <a:rPr lang="en-GB" sz="2800" b="1" i="1" dirty="0">
                <a:solidFill>
                  <a:schemeClr val="tx1"/>
                </a:solidFill>
                <a:latin typeface="Arial" panose="020B0604020202020204" pitchFamily="34" charset="0"/>
                <a:cs typeface="Arial" panose="020B0604020202020204" pitchFamily="34" charset="0"/>
              </a:rPr>
              <a:t>C</a:t>
            </a:r>
            <a:r>
              <a:rPr lang="en-GB" sz="2800" dirty="0">
                <a:solidFill>
                  <a:schemeClr val="tx1"/>
                </a:solidFill>
                <a:latin typeface="Arial" panose="020B0604020202020204" pitchFamily="34" charset="0"/>
                <a:cs typeface="Arial" panose="020B0604020202020204" pitchFamily="34" charset="0"/>
              </a:rPr>
              <a:t> the </a:t>
            </a:r>
            <a:r>
              <a:rPr lang="en-GB" sz="2800" dirty="0" smtClean="0">
                <a:solidFill>
                  <a:schemeClr val="tx1"/>
                </a:solidFill>
                <a:latin typeface="Arial" panose="020B0604020202020204" pitchFamily="34" charset="0"/>
                <a:cs typeface="Arial" panose="020B0604020202020204" pitchFamily="34" charset="0"/>
              </a:rPr>
              <a:t>subject.</a:t>
            </a:r>
          </a:p>
          <a:p>
            <a:pPr>
              <a:buClr>
                <a:srgbClr val="EA5B0C"/>
              </a:buClr>
            </a:pPr>
            <a:endParaRPr lang="en-GB" sz="2800" dirty="0">
              <a:latin typeface="Arial" panose="020B0604020202020204" pitchFamily="34" charset="0"/>
              <a:cs typeface="Arial" panose="020B0604020202020204" pitchFamily="34" charset="0"/>
            </a:endParaRPr>
          </a:p>
          <a:p>
            <a:pPr>
              <a:buClr>
                <a:srgbClr val="EA5B0C"/>
              </a:buClr>
            </a:pPr>
            <a:r>
              <a:rPr lang="en-GB" sz="2800" dirty="0" smtClean="0">
                <a:solidFill>
                  <a:schemeClr val="tx1"/>
                </a:solidFill>
                <a:latin typeface="Arial" panose="020B0604020202020204" pitchFamily="34" charset="0"/>
                <a:cs typeface="Arial" panose="020B0604020202020204" pitchFamily="34" charset="0"/>
              </a:rPr>
              <a:t> </a:t>
            </a:r>
          </a:p>
          <a:p>
            <a:pPr>
              <a:buClr>
                <a:srgbClr val="EA5B0C"/>
              </a:buClr>
            </a:pPr>
            <a:endParaRPr lang="en-GB" sz="2800" dirty="0">
              <a:solidFill>
                <a:schemeClr val="tx1"/>
              </a:solidFill>
              <a:latin typeface="Arial" panose="020B0604020202020204" pitchFamily="34" charset="0"/>
              <a:cs typeface="Arial" panose="020B0604020202020204" pitchFamily="34" charset="0"/>
            </a:endParaRPr>
          </a:p>
          <a:p>
            <a:pPr lvl="1">
              <a:buClr>
                <a:srgbClr val="EA5B0C"/>
              </a:buClr>
              <a:buFont typeface="Wingdings" panose="05000000000000000000" pitchFamily="2" charset="2"/>
              <a:buChar char="§"/>
            </a:pPr>
            <a:r>
              <a:rPr lang="en-GB" sz="2800" dirty="0" smtClean="0">
                <a:solidFill>
                  <a:schemeClr val="tx1"/>
                </a:solidFill>
                <a:latin typeface="Arial" panose="020B0604020202020204" pitchFamily="34" charset="0"/>
                <a:cs typeface="Arial" panose="020B0604020202020204" pitchFamily="34" charset="0"/>
              </a:rPr>
              <a:t> What </a:t>
            </a:r>
            <a:r>
              <a:rPr lang="en-GB" sz="2800" dirty="0">
                <a:solidFill>
                  <a:schemeClr val="tx1"/>
                </a:solidFill>
                <a:latin typeface="Arial" panose="020B0604020202020204" pitchFamily="34" charset="0"/>
                <a:cs typeface="Arial" panose="020B0604020202020204" pitchFamily="34" charset="0"/>
              </a:rPr>
              <a:t>is the value of </a:t>
            </a:r>
            <a:r>
              <a:rPr lang="en-GB" sz="2800" b="1" i="1" dirty="0">
                <a:solidFill>
                  <a:schemeClr val="tx1"/>
                </a:solidFill>
                <a:latin typeface="Arial" panose="020B0604020202020204" pitchFamily="34" charset="0"/>
                <a:cs typeface="Arial" panose="020B0604020202020204" pitchFamily="34" charset="0"/>
              </a:rPr>
              <a:t>C</a:t>
            </a:r>
            <a:r>
              <a:rPr lang="en-GB" sz="2800" dirty="0">
                <a:solidFill>
                  <a:schemeClr val="tx1"/>
                </a:solidFill>
                <a:latin typeface="Arial" panose="020B0604020202020204" pitchFamily="34" charset="0"/>
                <a:cs typeface="Arial" panose="020B0604020202020204" pitchFamily="34" charset="0"/>
              </a:rPr>
              <a:t> when </a:t>
            </a:r>
            <a:r>
              <a:rPr lang="en-GB" sz="2800" b="1" i="1" dirty="0">
                <a:solidFill>
                  <a:schemeClr val="tx1"/>
                </a:solidFill>
                <a:latin typeface="Arial" panose="020B0604020202020204" pitchFamily="34" charset="0"/>
                <a:cs typeface="Arial" panose="020B0604020202020204" pitchFamily="34" charset="0"/>
              </a:rPr>
              <a:t>B</a:t>
            </a:r>
            <a:r>
              <a:rPr lang="en-GB" sz="2800" dirty="0">
                <a:solidFill>
                  <a:schemeClr val="tx1"/>
                </a:solidFill>
                <a:latin typeface="Arial" panose="020B0604020202020204" pitchFamily="34" charset="0"/>
                <a:cs typeface="Arial" panose="020B0604020202020204" pitchFamily="34" charset="0"/>
              </a:rPr>
              <a:t> = 1 and </a:t>
            </a:r>
            <a:r>
              <a:rPr lang="en-GB" sz="2800" b="1" i="1" dirty="0">
                <a:solidFill>
                  <a:schemeClr val="tx1"/>
                </a:solidFill>
                <a:latin typeface="Arial" panose="020B0604020202020204" pitchFamily="34" charset="0"/>
                <a:cs typeface="Arial" panose="020B0604020202020204" pitchFamily="34" charset="0"/>
              </a:rPr>
              <a:t>A</a:t>
            </a:r>
            <a:r>
              <a:rPr lang="en-GB" sz="2800" dirty="0">
                <a:solidFill>
                  <a:schemeClr val="tx1"/>
                </a:solidFill>
                <a:latin typeface="Arial" panose="020B0604020202020204" pitchFamily="34" charset="0"/>
                <a:cs typeface="Arial" panose="020B0604020202020204" pitchFamily="34" charset="0"/>
              </a:rPr>
              <a:t> = </a:t>
            </a:r>
            <a:r>
              <a:rPr lang="en-GB" sz="2800" dirty="0" smtClean="0">
                <a:solidFill>
                  <a:schemeClr val="tx1"/>
                </a:solidFill>
                <a:latin typeface="Arial" panose="020B0604020202020204" pitchFamily="34" charset="0"/>
                <a:cs typeface="Arial" panose="020B0604020202020204" pitchFamily="34" charset="0"/>
              </a:rPr>
              <a:t>3?  </a:t>
            </a:r>
          </a:p>
          <a:p>
            <a:pPr lvl="1">
              <a:buClr>
                <a:srgbClr val="EA5B0C"/>
              </a:buClr>
            </a:pPr>
            <a:endParaRPr lang="en-GB" sz="2800" dirty="0">
              <a:latin typeface="Arial" panose="020B0604020202020204" pitchFamily="34" charset="0"/>
              <a:cs typeface="Arial" panose="020B0604020202020204" pitchFamily="34" charset="0"/>
            </a:endParaRPr>
          </a:p>
          <a:p>
            <a:pPr lvl="1">
              <a:buClr>
                <a:srgbClr val="EA5B0C"/>
              </a:buClr>
            </a:pPr>
            <a:r>
              <a:rPr lang="en-GB" sz="2800" dirty="0" smtClean="0">
                <a:solidFill>
                  <a:schemeClr val="tx1"/>
                </a:solidFill>
                <a:latin typeface="Arial" panose="020B0604020202020204" pitchFamily="34" charset="0"/>
                <a:cs typeface="Arial" panose="020B0604020202020204" pitchFamily="34" charset="0"/>
              </a:rPr>
              <a:t> </a:t>
            </a:r>
          </a:p>
          <a:p>
            <a:pPr lvl="1">
              <a:buClr>
                <a:srgbClr val="EA5B0C"/>
              </a:buClr>
            </a:pPr>
            <a:endParaRPr lang="en-GB" sz="2800" dirty="0" smtClean="0">
              <a:solidFill>
                <a:schemeClr val="tx1"/>
              </a:solidFill>
              <a:latin typeface="Arial" panose="020B0604020202020204" pitchFamily="34" charset="0"/>
              <a:cs typeface="Arial" panose="020B0604020202020204" pitchFamily="34" charset="0"/>
            </a:endParaRPr>
          </a:p>
          <a:p>
            <a:pPr lvl="1">
              <a:buClr>
                <a:srgbClr val="EA5B0C"/>
              </a:buClr>
              <a:buFont typeface="Wingdings" panose="05000000000000000000" pitchFamily="2" charset="2"/>
              <a:buChar char="§"/>
            </a:pPr>
            <a:r>
              <a:rPr lang="en-GB" sz="2800" dirty="0" smtClean="0">
                <a:solidFill>
                  <a:schemeClr val="tx1"/>
                </a:solidFill>
                <a:latin typeface="Arial" panose="020B0604020202020204" pitchFamily="34" charset="0"/>
                <a:cs typeface="Arial" panose="020B0604020202020204" pitchFamily="34" charset="0"/>
              </a:rPr>
              <a:t> What </a:t>
            </a:r>
            <a:r>
              <a:rPr lang="en-GB" sz="2800" dirty="0">
                <a:solidFill>
                  <a:schemeClr val="tx1"/>
                </a:solidFill>
                <a:latin typeface="Arial" panose="020B0604020202020204" pitchFamily="34" charset="0"/>
                <a:cs typeface="Arial" panose="020B0604020202020204" pitchFamily="34" charset="0"/>
              </a:rPr>
              <a:t>if </a:t>
            </a:r>
            <a:r>
              <a:rPr lang="en-GB" sz="2800" b="1" i="1" dirty="0">
                <a:solidFill>
                  <a:schemeClr val="tx1"/>
                </a:solidFill>
                <a:latin typeface="Arial" panose="020B0604020202020204" pitchFamily="34" charset="0"/>
                <a:cs typeface="Arial" panose="020B0604020202020204" pitchFamily="34" charset="0"/>
              </a:rPr>
              <a:t>A</a:t>
            </a:r>
            <a:r>
              <a:rPr lang="en-GB" sz="2800" dirty="0">
                <a:solidFill>
                  <a:schemeClr val="tx1"/>
                </a:solidFill>
                <a:latin typeface="Arial" panose="020B0604020202020204" pitchFamily="34" charset="0"/>
                <a:cs typeface="Arial" panose="020B0604020202020204" pitchFamily="34" charset="0"/>
              </a:rPr>
              <a:t> </a:t>
            </a:r>
            <a:r>
              <a:rPr lang="en-GB" sz="2800" dirty="0" smtClean="0">
                <a:solidFill>
                  <a:schemeClr val="tx1"/>
                </a:solidFill>
                <a:latin typeface="Arial" panose="020B0604020202020204" pitchFamily="34" charset="0"/>
                <a:cs typeface="Arial" panose="020B0604020202020204" pitchFamily="34" charset="0"/>
              </a:rPr>
              <a:t>= ½ and </a:t>
            </a:r>
            <a:r>
              <a:rPr lang="en-GB" sz="2800" b="1" i="1" dirty="0">
                <a:solidFill>
                  <a:schemeClr val="tx1"/>
                </a:solidFill>
                <a:latin typeface="Arial" panose="020B0604020202020204" pitchFamily="34" charset="0"/>
                <a:cs typeface="Arial" panose="020B0604020202020204" pitchFamily="34" charset="0"/>
              </a:rPr>
              <a:t>B</a:t>
            </a:r>
            <a:r>
              <a:rPr lang="en-GB" sz="2800" dirty="0">
                <a:solidFill>
                  <a:schemeClr val="tx1"/>
                </a:solidFill>
                <a:latin typeface="Arial" panose="020B0604020202020204" pitchFamily="34" charset="0"/>
                <a:cs typeface="Arial" panose="020B0604020202020204" pitchFamily="34" charset="0"/>
              </a:rPr>
              <a:t> = 2? </a:t>
            </a:r>
          </a:p>
        </p:txBody>
      </p:sp>
      <mc:AlternateContent xmlns:mc="http://schemas.openxmlformats.org/markup-compatibility/2006" xmlns:a14="http://schemas.microsoft.com/office/drawing/2010/main">
        <mc:Choice Requires="a14">
          <p:sp>
            <p:nvSpPr>
              <p:cNvPr id="8" name="Rectangle 7"/>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i="1" dirty="0" smtClean="0">
                    <a:latin typeface="Arial" panose="020B0604020202020204" pitchFamily="34" charset="0"/>
                    <a:cs typeface="Arial" panose="020B0604020202020204" pitchFamily="34" charset="0"/>
                  </a:rPr>
                  <a:t>A</a:t>
                </a:r>
                <a:r>
                  <a:rPr lang="en-GB" sz="2800" b="1" dirty="0" smtClean="0">
                    <a:latin typeface="Arial" panose="020B0604020202020204" pitchFamily="34" charset="0"/>
                    <a:cs typeface="Arial" panose="020B0604020202020204" pitchFamily="34" charset="0"/>
                  </a:rPr>
                  <a:t> = </a:t>
                </a:r>
                <a14:m>
                  <m:oMath xmlns:m="http://schemas.openxmlformats.org/officeDocument/2006/math">
                    <m:f>
                      <m:fPr>
                        <m:ctrlPr>
                          <a:rPr lang="en-GB" sz="2800" b="1" i="1" smtClean="0">
                            <a:latin typeface="Cambria Math" panose="02040503050406030204" pitchFamily="18" charset="0"/>
                            <a:cs typeface="Arial" panose="020B0604020202020204" pitchFamily="34" charset="0"/>
                          </a:rPr>
                        </m:ctrlPr>
                      </m:fPr>
                      <m:num>
                        <m:r>
                          <m:rPr>
                            <m:nor/>
                          </m:rPr>
                          <a:rPr lang="en-GB" sz="2800" b="1" i="1" smtClean="0">
                            <a:latin typeface="Arial" panose="020B0604020202020204" pitchFamily="34" charset="0"/>
                            <a:cs typeface="Arial" panose="020B0604020202020204" pitchFamily="34" charset="0"/>
                          </a:rPr>
                          <m:t>B</m:t>
                        </m:r>
                      </m:num>
                      <m:den>
                        <m:r>
                          <m:rPr>
                            <m:nor/>
                          </m:rPr>
                          <a:rPr lang="en-GB" sz="2800" b="1" i="1" smtClean="0">
                            <a:latin typeface="Arial" panose="020B0604020202020204" pitchFamily="34" charset="0"/>
                            <a:cs typeface="Arial" panose="020B0604020202020204" pitchFamily="34" charset="0"/>
                          </a:rPr>
                          <m:t>C</m:t>
                        </m:r>
                      </m:den>
                    </m:f>
                  </m:oMath>
                </a14:m>
                <a:endParaRPr lang="en-GB" sz="2800" b="1" dirty="0">
                  <a:latin typeface="Arial" panose="020B0604020202020204" pitchFamily="34" charset="0"/>
                  <a:cs typeface="Arial" panose="020B0604020202020204" pitchFamily="34" charset="0"/>
                </a:endParaRPr>
              </a:p>
            </p:txBody>
          </p:sp>
        </mc:Choice>
        <mc:Fallback xmlns="">
          <p:sp>
            <p:nvSpPr>
              <p:cNvPr id="8" name="Rectangle 7"/>
              <p:cNvSpPr>
                <a:spLocks noRot="1" noChangeAspect="1" noMove="1" noResize="1" noEditPoints="1" noAdjustHandles="1" noChangeArrowheads="1" noChangeShapeType="1" noTextEdit="1"/>
              </p:cNvSpPr>
              <p:nvPr/>
            </p:nvSpPr>
            <p:spPr>
              <a:xfrm>
                <a:off x="0" y="0"/>
                <a:ext cx="12192000" cy="1210235"/>
              </a:xfrm>
              <a:prstGeom prst="rect">
                <a:avLst/>
              </a:prstGeom>
              <a:blipFill>
                <a:blip r:embed="rId3"/>
                <a:stretch>
                  <a:fillRect/>
                </a:stretch>
              </a:blipFill>
              <a:ln>
                <a:solidFill>
                  <a:srgbClr val="EA5B0C"/>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 name="TextBox 6"/>
              <p:cNvSpPr txBox="1"/>
              <p:nvPr/>
            </p:nvSpPr>
            <p:spPr>
              <a:xfrm>
                <a:off x="5520079" y="2372830"/>
                <a:ext cx="1203353" cy="801823"/>
              </a:xfrm>
              <a:prstGeom prst="rect">
                <a:avLst/>
              </a:prstGeom>
              <a:solidFill>
                <a:srgbClr val="F9BC9A"/>
              </a:solidFill>
              <a:ln>
                <a:solidFill>
                  <a:srgbClr val="F9BC9A"/>
                </a:solidFill>
              </a:ln>
            </p:spPr>
            <p:txBody>
              <a:bodyPr wrap="square" rtlCol="0">
                <a:spAutoFit/>
              </a:bodyPr>
              <a:lstStyle/>
              <a:p>
                <a:r>
                  <a:rPr lang="en-GB" sz="2800" b="1" i="1" dirty="0" smtClean="0">
                    <a:latin typeface="Arial" panose="020B0604020202020204" pitchFamily="34" charset="0"/>
                    <a:cs typeface="Arial" panose="020B0604020202020204" pitchFamily="34" charset="0"/>
                  </a:rPr>
                  <a:t>C</a:t>
                </a:r>
                <a:r>
                  <a:rPr lang="en-GB" sz="2800" dirty="0" smtClean="0">
                    <a:latin typeface="Arial" panose="020B0604020202020204" pitchFamily="34" charset="0"/>
                    <a:cs typeface="Arial" panose="020B0604020202020204" pitchFamily="34" charset="0"/>
                  </a:rPr>
                  <a:t> = </a:t>
                </a:r>
                <a14:m>
                  <m:oMath xmlns:m="http://schemas.openxmlformats.org/officeDocument/2006/math">
                    <m:f>
                      <m:fPr>
                        <m:ctrlPr>
                          <a:rPr lang="en-GB" sz="2800" i="1" smtClean="0">
                            <a:latin typeface="Cambria Math" panose="02040503050406030204" pitchFamily="18" charset="0"/>
                          </a:rPr>
                        </m:ctrlPr>
                      </m:fPr>
                      <m:num>
                        <m:r>
                          <m:rPr>
                            <m:nor/>
                          </m:rPr>
                          <a:rPr lang="en-GB" sz="2800" b="1" i="1" smtClean="0">
                            <a:latin typeface="Arial" panose="020B0604020202020204" pitchFamily="34" charset="0"/>
                            <a:cs typeface="Arial" panose="020B0604020202020204" pitchFamily="34" charset="0"/>
                          </a:rPr>
                          <m:t>B</m:t>
                        </m:r>
                      </m:num>
                      <m:den>
                        <m:r>
                          <m:rPr>
                            <m:nor/>
                          </m:rPr>
                          <a:rPr lang="en-GB" sz="2800" b="1" i="1" smtClean="0">
                            <a:latin typeface="Arial" panose="020B0604020202020204" pitchFamily="34" charset="0"/>
                            <a:cs typeface="Arial" panose="020B0604020202020204" pitchFamily="34" charset="0"/>
                          </a:rPr>
                          <m:t>A</m:t>
                        </m:r>
                      </m:den>
                    </m:f>
                  </m:oMath>
                </a14:m>
                <a:endParaRPr lang="en-GB" sz="2800" dirty="0">
                  <a:latin typeface="Arial" panose="020B0604020202020204" pitchFamily="34" charset="0"/>
                  <a:cs typeface="Arial" panose="020B0604020202020204" pitchFamily="34" charset="0"/>
                </a:endParaRPr>
              </a:p>
            </p:txBody>
          </p:sp>
        </mc:Choice>
        <mc:Fallback xmlns="">
          <p:sp>
            <p:nvSpPr>
              <p:cNvPr id="7" name="TextBox 6"/>
              <p:cNvSpPr txBox="1">
                <a:spLocks noRot="1" noChangeAspect="1" noMove="1" noResize="1" noEditPoints="1" noAdjustHandles="1" noChangeArrowheads="1" noChangeShapeType="1" noTextEdit="1"/>
              </p:cNvSpPr>
              <p:nvPr/>
            </p:nvSpPr>
            <p:spPr>
              <a:xfrm>
                <a:off x="5520079" y="2372830"/>
                <a:ext cx="1203353" cy="801823"/>
              </a:xfrm>
              <a:prstGeom prst="rect">
                <a:avLst/>
              </a:prstGeom>
              <a:blipFill>
                <a:blip r:embed="rId4"/>
                <a:stretch>
                  <a:fillRect l="-10050" b="-5224"/>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5520079" y="4175195"/>
                <a:ext cx="1203353" cy="801823"/>
              </a:xfrm>
              <a:prstGeom prst="rect">
                <a:avLst/>
              </a:prstGeom>
              <a:solidFill>
                <a:srgbClr val="F9BC9A"/>
              </a:solidFill>
              <a:ln>
                <a:solidFill>
                  <a:srgbClr val="F9BC9A"/>
                </a:solidFill>
              </a:ln>
            </p:spPr>
            <p:txBody>
              <a:bodyPr wrap="square" rtlCol="0">
                <a:spAutoFit/>
              </a:bodyPr>
              <a:lstStyle/>
              <a:p>
                <a:r>
                  <a:rPr lang="en-GB" sz="2800" b="1" i="1" dirty="0" smtClean="0">
                    <a:latin typeface="Arial" panose="020B0604020202020204" pitchFamily="34" charset="0"/>
                    <a:cs typeface="Arial" panose="020B0604020202020204" pitchFamily="34" charset="0"/>
                  </a:rPr>
                  <a:t>C</a:t>
                </a:r>
                <a:r>
                  <a:rPr lang="en-GB" sz="2800" dirty="0" smtClean="0">
                    <a:latin typeface="Arial" panose="020B0604020202020204" pitchFamily="34" charset="0"/>
                    <a:cs typeface="Arial" panose="020B0604020202020204" pitchFamily="34" charset="0"/>
                  </a:rPr>
                  <a:t> = </a:t>
                </a:r>
                <a14:m>
                  <m:oMath xmlns:m="http://schemas.openxmlformats.org/officeDocument/2006/math">
                    <m:f>
                      <m:fPr>
                        <m:ctrlPr>
                          <a:rPr lang="en-GB" sz="2800" b="1" i="1" smtClean="0">
                            <a:latin typeface="Cambria Math" panose="02040503050406030204" pitchFamily="18" charset="0"/>
                          </a:rPr>
                        </m:ctrlPr>
                      </m:fPr>
                      <m:num>
                        <m:r>
                          <m:rPr>
                            <m:nor/>
                          </m:rPr>
                          <a:rPr lang="en-GB" sz="2800" b="1" smtClean="0">
                            <a:latin typeface="Arial" panose="020B0604020202020204" pitchFamily="34" charset="0"/>
                            <a:cs typeface="Arial" panose="020B0604020202020204" pitchFamily="34" charset="0"/>
                          </a:rPr>
                          <m:t>1</m:t>
                        </m:r>
                      </m:num>
                      <m:den>
                        <m:r>
                          <m:rPr>
                            <m:nor/>
                          </m:rPr>
                          <a:rPr lang="en-GB" sz="2800" b="1" smtClean="0">
                            <a:latin typeface="Arial" panose="020B0604020202020204" pitchFamily="34" charset="0"/>
                            <a:cs typeface="Arial" panose="020B0604020202020204" pitchFamily="34" charset="0"/>
                          </a:rPr>
                          <m:t>3</m:t>
                        </m:r>
                      </m:den>
                    </m:f>
                  </m:oMath>
                </a14:m>
                <a:endParaRPr lang="en-GB" sz="2800" b="1" dirty="0">
                  <a:latin typeface="Arial" panose="020B0604020202020204" pitchFamily="34" charset="0"/>
                  <a:cs typeface="Arial" panose="020B0604020202020204" pitchFamily="34" charset="0"/>
                </a:endParaRPr>
              </a:p>
            </p:txBody>
          </p:sp>
        </mc:Choice>
        <mc:Fallback xmlns="">
          <p:sp>
            <p:nvSpPr>
              <p:cNvPr id="10" name="TextBox 9"/>
              <p:cNvSpPr txBox="1">
                <a:spLocks noRot="1" noChangeAspect="1" noMove="1" noResize="1" noEditPoints="1" noAdjustHandles="1" noChangeArrowheads="1" noChangeShapeType="1" noTextEdit="1"/>
              </p:cNvSpPr>
              <p:nvPr/>
            </p:nvSpPr>
            <p:spPr>
              <a:xfrm>
                <a:off x="5520079" y="4175195"/>
                <a:ext cx="1203353" cy="801823"/>
              </a:xfrm>
              <a:prstGeom prst="rect">
                <a:avLst/>
              </a:prstGeom>
              <a:blipFill>
                <a:blip r:embed="rId5"/>
                <a:stretch>
                  <a:fillRect l="-10050" b="-6767"/>
                </a:stretch>
              </a:blipFill>
              <a:ln>
                <a:solidFill>
                  <a:srgbClr val="F9BC9A"/>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4632508" y="5785796"/>
                <a:ext cx="2978494" cy="817211"/>
              </a:xfrm>
              <a:prstGeom prst="rect">
                <a:avLst/>
              </a:prstGeom>
              <a:solidFill>
                <a:srgbClr val="F9BC9A"/>
              </a:solidFill>
              <a:ln>
                <a:solidFill>
                  <a:srgbClr val="F9BC9A"/>
                </a:solidFill>
              </a:ln>
            </p:spPr>
            <p:txBody>
              <a:bodyPr wrap="square" rtlCol="0">
                <a:spAutoFit/>
              </a:bodyPr>
              <a:lstStyle/>
              <a:p>
                <a:r>
                  <a:rPr lang="en-GB" sz="2800" b="1" i="1" dirty="0" smtClean="0">
                    <a:latin typeface="Arial" panose="020B0604020202020204" pitchFamily="34" charset="0"/>
                    <a:cs typeface="Arial" panose="020B0604020202020204" pitchFamily="34" charset="0"/>
                  </a:rPr>
                  <a:t>C</a:t>
                </a:r>
                <a:r>
                  <a:rPr lang="en-GB" sz="2800" dirty="0" smtClean="0">
                    <a:latin typeface="Arial" panose="020B0604020202020204" pitchFamily="34" charset="0"/>
                    <a:cs typeface="Arial" panose="020B0604020202020204" pitchFamily="34" charset="0"/>
                  </a:rPr>
                  <a:t> = </a:t>
                </a:r>
                <a14:m>
                  <m:oMath xmlns:m="http://schemas.openxmlformats.org/officeDocument/2006/math">
                    <m:f>
                      <m:fPr>
                        <m:ctrlPr>
                          <a:rPr lang="en-GB" sz="2800" i="1" smtClean="0">
                            <a:latin typeface="Cambria Math" panose="02040503050406030204" pitchFamily="18" charset="0"/>
                          </a:rPr>
                        </m:ctrlPr>
                      </m:fPr>
                      <m:num>
                        <m:r>
                          <m:rPr>
                            <m:nor/>
                          </m:rPr>
                          <a:rPr lang="en-GB" sz="2800" i="0" smtClean="0">
                            <a:latin typeface="Arial" panose="020B0604020202020204" pitchFamily="34" charset="0"/>
                            <a:cs typeface="Arial" panose="020B0604020202020204" pitchFamily="34" charset="0"/>
                          </a:rPr>
                          <m:t>2</m:t>
                        </m:r>
                      </m:num>
                      <m:den>
                        <m:r>
                          <m:rPr>
                            <m:nor/>
                          </m:rPr>
                          <a:rPr lang="en-GB" sz="2800" dirty="0" smtClean="0">
                            <a:solidFill>
                              <a:schemeClr val="tx1"/>
                            </a:solidFill>
                            <a:latin typeface="Arial" panose="020B0604020202020204" pitchFamily="34" charset="0"/>
                            <a:cs typeface="Arial" panose="020B0604020202020204" pitchFamily="34" charset="0"/>
                          </a:rPr>
                          <m:t>½</m:t>
                        </m:r>
                      </m:den>
                    </m:f>
                  </m:oMath>
                </a14:m>
                <a:r>
                  <a:rPr lang="en-GB" sz="2800" dirty="0" smtClean="0">
                    <a:latin typeface="Arial" panose="020B0604020202020204" pitchFamily="34" charset="0"/>
                    <a:cs typeface="Arial" panose="020B0604020202020204" pitchFamily="34" charset="0"/>
                  </a:rPr>
                  <a:t> = 2 × </a:t>
                </a:r>
                <a14:m>
                  <m:oMath xmlns:m="http://schemas.openxmlformats.org/officeDocument/2006/math">
                    <m:f>
                      <m:fPr>
                        <m:ctrlPr>
                          <a:rPr lang="en-GB" sz="2800" i="1" smtClean="0">
                            <a:latin typeface="Cambria Math" panose="02040503050406030204" pitchFamily="18" charset="0"/>
                          </a:rPr>
                        </m:ctrlPr>
                      </m:fPr>
                      <m:num>
                        <m:r>
                          <m:rPr>
                            <m:nor/>
                          </m:rPr>
                          <a:rPr lang="en-GB" sz="2800" i="0" smtClean="0">
                            <a:latin typeface="Arial" panose="020B0604020202020204" pitchFamily="34" charset="0"/>
                            <a:cs typeface="Arial" panose="020B0604020202020204" pitchFamily="34" charset="0"/>
                          </a:rPr>
                          <m:t>2</m:t>
                        </m:r>
                      </m:num>
                      <m:den>
                        <m:r>
                          <m:rPr>
                            <m:nor/>
                          </m:rPr>
                          <a:rPr lang="en-GB" sz="2800" b="0" i="0" dirty="0" smtClean="0">
                            <a:solidFill>
                              <a:schemeClr val="tx1"/>
                            </a:solidFill>
                            <a:latin typeface="Arial" panose="020B0604020202020204" pitchFamily="34" charset="0"/>
                            <a:cs typeface="Arial" panose="020B0604020202020204" pitchFamily="34" charset="0"/>
                          </a:rPr>
                          <m:t>1</m:t>
                        </m:r>
                      </m:den>
                    </m:f>
                  </m:oMath>
                </a14:m>
                <a:r>
                  <a:rPr lang="en-GB" sz="2800" dirty="0" smtClean="0">
                    <a:latin typeface="Arial" panose="020B0604020202020204" pitchFamily="34" charset="0"/>
                    <a:cs typeface="Arial" panose="020B0604020202020204" pitchFamily="34" charset="0"/>
                  </a:rPr>
                  <a:t> = </a:t>
                </a:r>
                <a:r>
                  <a:rPr lang="en-GB" sz="2800" b="1" dirty="0" smtClean="0">
                    <a:latin typeface="Arial" panose="020B0604020202020204" pitchFamily="34" charset="0"/>
                    <a:cs typeface="Arial" panose="020B0604020202020204" pitchFamily="34" charset="0"/>
                  </a:rPr>
                  <a:t>4</a:t>
                </a:r>
                <a:r>
                  <a:rPr lang="en-GB" sz="2800" dirty="0" smtClean="0">
                    <a:latin typeface="Arial" panose="020B0604020202020204" pitchFamily="34" charset="0"/>
                    <a:cs typeface="Arial" panose="020B0604020202020204" pitchFamily="34" charset="0"/>
                  </a:rPr>
                  <a:t> </a:t>
                </a:r>
                <a:endParaRPr lang="en-GB" sz="2800" dirty="0">
                  <a:latin typeface="Arial" panose="020B0604020202020204" pitchFamily="34" charset="0"/>
                  <a:cs typeface="Arial" panose="020B0604020202020204" pitchFamily="34" charset="0"/>
                </a:endParaRPr>
              </a:p>
            </p:txBody>
          </p:sp>
        </mc:Choice>
        <mc:Fallback xmlns="">
          <p:sp>
            <p:nvSpPr>
              <p:cNvPr id="12" name="TextBox 11"/>
              <p:cNvSpPr txBox="1">
                <a:spLocks noRot="1" noChangeAspect="1" noMove="1" noResize="1" noEditPoints="1" noAdjustHandles="1" noChangeArrowheads="1" noChangeShapeType="1" noTextEdit="1"/>
              </p:cNvSpPr>
              <p:nvPr/>
            </p:nvSpPr>
            <p:spPr>
              <a:xfrm>
                <a:off x="4632508" y="5785796"/>
                <a:ext cx="2978494" cy="817211"/>
              </a:xfrm>
              <a:prstGeom prst="rect">
                <a:avLst/>
              </a:prstGeom>
              <a:blipFill>
                <a:blip r:embed="rId6"/>
                <a:stretch>
                  <a:fillRect l="-4073" r="-2851" b="-4412"/>
                </a:stretch>
              </a:blipFill>
              <a:ln>
                <a:solidFill>
                  <a:srgbClr val="F9BC9A"/>
                </a:solidFill>
              </a:ln>
            </p:spPr>
            <p:txBody>
              <a:bodyPr/>
              <a:lstStyle/>
              <a:p>
                <a:r>
                  <a:rPr lang="en-GB">
                    <a:noFill/>
                  </a:rPr>
                  <a:t> </a:t>
                </a:r>
              </a:p>
            </p:txBody>
          </p:sp>
        </mc:Fallback>
      </mc:AlternateContent>
    </p:spTree>
    <p:extLst>
      <p:ext uri="{BB962C8B-B14F-4D97-AF65-F5344CB8AC3E}">
        <p14:creationId xmlns:p14="http://schemas.microsoft.com/office/powerpoint/2010/main" val="30759238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5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animEffect transition="in" filter="fade">
                                      <p:cBhvr>
                                        <p:cTn id="27" dur="500"/>
                                        <p:tgtEl>
                                          <p:spTgt spid="4">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60912" y="1007668"/>
            <a:ext cx="4031088" cy="2655264"/>
          </a:xfrm>
          <a:prstGeom prst="rect">
            <a:avLst/>
          </a:prstGeom>
        </p:spPr>
      </p:pic>
      <p:sp>
        <p:nvSpPr>
          <p:cNvPr id="4" name="Content Placeholder 3">
            <a:extLst>
              <a:ext uri="{FF2B5EF4-FFF2-40B4-BE49-F238E27FC236}">
                <a16:creationId xmlns:a16="http://schemas.microsoft.com/office/drawing/2014/main" id="{96C9623C-82E3-4D2B-BCD9-19265F6A06CC}"/>
              </a:ext>
            </a:extLst>
          </p:cNvPr>
          <p:cNvSpPr>
            <a:spLocks noGrp="1"/>
          </p:cNvSpPr>
          <p:nvPr>
            <p:ph idx="1"/>
          </p:nvPr>
        </p:nvSpPr>
        <p:spPr>
          <a:xfrm>
            <a:off x="399245" y="1457865"/>
            <a:ext cx="10187189" cy="3580706"/>
          </a:xfrm>
        </p:spPr>
        <p:txBody>
          <a:bodyPr>
            <a:normAutofit/>
          </a:bodyPr>
          <a:lstStyle/>
          <a:p>
            <a:pPr marL="0" indent="0">
              <a:buNone/>
            </a:pPr>
            <a:r>
              <a:rPr lang="en-GB" dirty="0">
                <a:latin typeface="Arial" panose="020B0604020202020204" pitchFamily="34" charset="0"/>
                <a:cs typeface="Arial" panose="020B0604020202020204" pitchFamily="34" charset="0"/>
              </a:rPr>
              <a:t>Petrol costs £1.22 per litre in the UK. </a:t>
            </a:r>
          </a:p>
          <a:p>
            <a:pPr marL="0" indent="0">
              <a:buNone/>
            </a:pPr>
            <a:r>
              <a:rPr lang="en-GB" dirty="0">
                <a:latin typeface="Arial" panose="020B0604020202020204" pitchFamily="34" charset="0"/>
                <a:cs typeface="Arial" panose="020B0604020202020204" pitchFamily="34" charset="0"/>
              </a:rPr>
              <a:t>In the </a:t>
            </a:r>
            <a:r>
              <a:rPr lang="en-GB" dirty="0" smtClean="0">
                <a:latin typeface="Arial" panose="020B0604020202020204" pitchFamily="34" charset="0"/>
                <a:cs typeface="Arial" panose="020B0604020202020204" pitchFamily="34" charset="0"/>
              </a:rPr>
              <a:t>US, </a:t>
            </a:r>
            <a:r>
              <a:rPr lang="en-GB" dirty="0">
                <a:latin typeface="Arial" panose="020B0604020202020204" pitchFamily="34" charset="0"/>
                <a:cs typeface="Arial" panose="020B0604020202020204" pitchFamily="34" charset="0"/>
              </a:rPr>
              <a:t>it costs $3.62 per gallon. </a:t>
            </a:r>
            <a:endParaRPr lang="en-GB" dirty="0" smtClean="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Is petrol more expensive in the UK or the </a:t>
            </a:r>
            <a:r>
              <a:rPr lang="en-GB" dirty="0" smtClean="0">
                <a:latin typeface="Arial" panose="020B0604020202020204" pitchFamily="34" charset="0"/>
                <a:cs typeface="Arial" panose="020B0604020202020204" pitchFamily="34" charset="0"/>
              </a:rPr>
              <a:t>US?</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What extra information </a:t>
            </a:r>
            <a:r>
              <a:rPr lang="en-GB" dirty="0">
                <a:latin typeface="Arial" panose="020B0604020202020204" pitchFamily="34" charset="0"/>
                <a:cs typeface="Arial" panose="020B0604020202020204" pitchFamily="34" charset="0"/>
              </a:rPr>
              <a:t>do you need in order to be able to answer this question?</a:t>
            </a:r>
          </a:p>
          <a:p>
            <a:pPr marL="0" indent="0">
              <a:buNone/>
            </a:pPr>
            <a:endParaRPr lang="en-GB" dirty="0"/>
          </a:p>
        </p:txBody>
      </p:sp>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More complex conversions</a:t>
            </a:r>
            <a:endParaRPr lang="en-GB" sz="2800" b="1" dirty="0">
              <a:latin typeface="Arial" panose="020B0604020202020204" pitchFamily="34" charset="0"/>
              <a:cs typeface="Arial" panose="020B0604020202020204" pitchFamily="34" charset="0"/>
            </a:endParaRPr>
          </a:p>
        </p:txBody>
      </p:sp>
      <p:sp>
        <p:nvSpPr>
          <p:cNvPr id="7" name="TextBox 6"/>
          <p:cNvSpPr txBox="1"/>
          <p:nvPr/>
        </p:nvSpPr>
        <p:spPr>
          <a:xfrm>
            <a:off x="1883535" y="5286201"/>
            <a:ext cx="8424930" cy="954107"/>
          </a:xfrm>
          <a:prstGeom prst="rect">
            <a:avLst/>
          </a:prstGeom>
          <a:solidFill>
            <a:srgbClr val="F9BC9A"/>
          </a:solidFill>
          <a:ln>
            <a:solidFill>
              <a:srgbClr val="F9BC9A"/>
            </a:solidFill>
          </a:ln>
        </p:spPr>
        <p:txBody>
          <a:bodyPr wrap="square" rtlCol="0">
            <a:spAutoFit/>
          </a:bodyPr>
          <a:lstStyle/>
          <a:p>
            <a:pPr marL="457200" indent="-457200">
              <a:buClr>
                <a:srgbClr val="EA5B0C"/>
              </a:buClr>
              <a:buFont typeface="Arial" panose="020B0604020202020204" pitchFamily="34" charset="0"/>
              <a:buChar char="•"/>
            </a:pPr>
            <a:r>
              <a:rPr lang="en-GB" sz="2800" dirty="0" smtClean="0">
                <a:latin typeface="Arial" panose="020B0604020202020204" pitchFamily="34" charset="0"/>
                <a:cs typeface="Arial" panose="020B0604020202020204" pitchFamily="34" charset="0"/>
              </a:rPr>
              <a:t>$1 is approximately equal to £0.71.</a:t>
            </a:r>
          </a:p>
          <a:p>
            <a:pPr marL="457200" indent="-457200">
              <a:buClr>
                <a:srgbClr val="EA5B0C"/>
              </a:buClr>
              <a:buFont typeface="Arial" panose="020B0604020202020204" pitchFamily="34" charset="0"/>
              <a:buChar char="•"/>
            </a:pPr>
            <a:r>
              <a:rPr lang="en-GB" sz="2800" dirty="0" smtClean="0">
                <a:latin typeface="Arial" panose="020B0604020202020204" pitchFamily="34" charset="0"/>
                <a:cs typeface="Arial" panose="020B0604020202020204" pitchFamily="34" charset="0"/>
              </a:rPr>
              <a:t>A US gallon is equal to approximately 3.79 litres. </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7922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up)">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60912" y="1007668"/>
            <a:ext cx="4031088" cy="2655264"/>
          </a:xfrm>
          <a:prstGeom prst="rect">
            <a:avLst/>
          </a:prstGeom>
        </p:spPr>
      </p:pic>
      <mc:AlternateContent xmlns:mc="http://schemas.openxmlformats.org/markup-compatibility/2006" xmlns:a14="http://schemas.microsoft.com/office/drawing/2010/main">
        <mc:Choice Requires="a14">
          <p:sp>
            <p:nvSpPr>
              <p:cNvPr id="6" name="Content Placeholder 5">
                <a:extLst>
                  <a:ext uri="{FF2B5EF4-FFF2-40B4-BE49-F238E27FC236}">
                    <a16:creationId xmlns:a16="http://schemas.microsoft.com/office/drawing/2014/main" id="{C6753AC5-CE29-4B49-B990-6AAD66E18253}"/>
                  </a:ext>
                </a:extLst>
              </p:cNvPr>
              <p:cNvSpPr>
                <a:spLocks noGrp="1"/>
              </p:cNvSpPr>
              <p:nvPr>
                <p:ph idx="1"/>
              </p:nvPr>
            </p:nvSpPr>
            <p:spPr>
              <a:xfrm>
                <a:off x="529107" y="1619562"/>
                <a:ext cx="10515600" cy="4961541"/>
              </a:xfrm>
            </p:spPr>
            <p:txBody>
              <a:bodyPr>
                <a:normAutofit/>
              </a:bodyPr>
              <a:lstStyle/>
              <a:p>
                <a:pPr marL="0" indent="0">
                  <a:buNone/>
                </a:pPr>
                <a:r>
                  <a:rPr lang="en-GB" dirty="0">
                    <a:latin typeface="Arial" panose="020B0604020202020204" pitchFamily="34" charset="0"/>
                    <a:cs typeface="Arial" panose="020B0604020202020204" pitchFamily="34" charset="0"/>
                  </a:rPr>
                  <a:t>There are a number of ways of doing this problem. </a:t>
                </a:r>
                <a:endParaRPr lang="en-GB" dirty="0" smtClean="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Can </a:t>
                </a:r>
                <a:r>
                  <a:rPr lang="en-GB" dirty="0">
                    <a:latin typeface="Arial" panose="020B0604020202020204" pitchFamily="34" charset="0"/>
                    <a:cs typeface="Arial" panose="020B0604020202020204" pitchFamily="34" charset="0"/>
                  </a:rPr>
                  <a:t>you think of some</a:t>
                </a:r>
                <a:r>
                  <a:rPr lang="en-GB" dirty="0" smtClean="0">
                    <a:latin typeface="Arial" panose="020B0604020202020204" pitchFamily="34" charset="0"/>
                    <a:cs typeface="Arial" panose="020B0604020202020204" pitchFamily="34" charset="0"/>
                  </a:rPr>
                  <a:t>?</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a:buClr>
                    <a:srgbClr val="EA5B0C"/>
                  </a:buClr>
                </a:pPr>
                <a:r>
                  <a:rPr lang="en-GB" dirty="0">
                    <a:latin typeface="Arial" panose="020B0604020202020204" pitchFamily="34" charset="0"/>
                    <a:cs typeface="Arial" panose="020B0604020202020204" pitchFamily="34" charset="0"/>
                  </a:rPr>
                  <a:t>For </a:t>
                </a:r>
                <a:r>
                  <a:rPr lang="en-GB" dirty="0" smtClean="0">
                    <a:latin typeface="Arial" panose="020B0604020202020204" pitchFamily="34" charset="0"/>
                    <a:cs typeface="Arial" panose="020B0604020202020204" pitchFamily="34" charset="0"/>
                  </a:rPr>
                  <a:t>example, </a:t>
                </a:r>
                <a:r>
                  <a:rPr lang="en-GB" dirty="0">
                    <a:latin typeface="Arial" panose="020B0604020202020204" pitchFamily="34" charset="0"/>
                    <a:cs typeface="Arial" panose="020B0604020202020204" pitchFamily="34" charset="0"/>
                  </a:rPr>
                  <a:t>you can change the price in the UK to $ per gallon or the price in the </a:t>
                </a:r>
                <a:r>
                  <a:rPr lang="en-GB" dirty="0" smtClean="0">
                    <a:latin typeface="Arial" panose="020B0604020202020204" pitchFamily="34" charset="0"/>
                    <a:cs typeface="Arial" panose="020B0604020202020204" pitchFamily="34" charset="0"/>
                  </a:rPr>
                  <a:t>US </a:t>
                </a:r>
                <a:r>
                  <a:rPr lang="en-GB" dirty="0">
                    <a:latin typeface="Arial" panose="020B0604020202020204" pitchFamily="34" charset="0"/>
                    <a:cs typeface="Arial" panose="020B0604020202020204" pitchFamily="34" charset="0"/>
                  </a:rPr>
                  <a:t>to £ per litre. You could also change them both to £ per gallon or dollars per litre. </a:t>
                </a:r>
              </a:p>
              <a:p>
                <a:pPr>
                  <a:buClr>
                    <a:srgbClr val="EA5B0C"/>
                  </a:buClr>
                </a:pPr>
                <a:r>
                  <a:rPr lang="en-GB" dirty="0">
                    <a:latin typeface="Arial" panose="020B0604020202020204" pitchFamily="34" charset="0"/>
                    <a:cs typeface="Arial" panose="020B0604020202020204" pitchFamily="34" charset="0"/>
                  </a:rPr>
                  <a:t>We are going to use the second approach and change the price in the </a:t>
                </a:r>
                <a:r>
                  <a:rPr lang="en-GB" dirty="0" smtClean="0">
                    <a:latin typeface="Arial" panose="020B0604020202020204" pitchFamily="34" charset="0"/>
                    <a:cs typeface="Arial" panose="020B0604020202020204" pitchFamily="34" charset="0"/>
                  </a:rPr>
                  <a:t>US </a:t>
                </a:r>
                <a:r>
                  <a:rPr lang="en-GB" dirty="0">
                    <a:latin typeface="Arial" panose="020B0604020202020204" pitchFamily="34" charset="0"/>
                    <a:cs typeface="Arial" panose="020B0604020202020204" pitchFamily="34" charset="0"/>
                  </a:rPr>
                  <a:t>to pounds per litre. We could write this as either £</a:t>
                </a:r>
                <a:r>
                  <a:rPr lang="en-GB" i="1" dirty="0" smtClean="0">
                    <a:latin typeface="Bookman Old Style" panose="02050604050505020204" pitchFamily="18" charset="0"/>
                    <a:cs typeface="Arial" panose="020B0604020202020204" pitchFamily="34" charset="0"/>
                  </a:rPr>
                  <a:t>l</a:t>
                </a:r>
                <a:r>
                  <a:rPr lang="en-GB" baseline="30000" dirty="0" smtClean="0">
                    <a:latin typeface="Arial" panose="020B0604020202020204" pitchFamily="34" charset="0"/>
                    <a:cs typeface="Arial" panose="020B0604020202020204" pitchFamily="34" charset="0"/>
                  </a:rPr>
                  <a:t>−1 </a:t>
                </a:r>
                <a:r>
                  <a:rPr lang="en-GB" dirty="0" smtClean="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or </a:t>
                </a:r>
                <a14:m>
                  <m:oMath xmlns:m="http://schemas.openxmlformats.org/officeDocument/2006/math">
                    <m:f>
                      <m:fPr>
                        <m:ctrlPr>
                          <a:rPr lang="en-GB" i="1" smtClean="0">
                            <a:latin typeface="Cambria Math" panose="02040503050406030204" pitchFamily="18" charset="0"/>
                          </a:rPr>
                        </m:ctrlPr>
                      </m:fPr>
                      <m:num>
                        <m:r>
                          <m:rPr>
                            <m:nor/>
                          </m:rPr>
                          <a:rPr lang="en-GB" b="0" i="0" smtClean="0">
                            <a:latin typeface="Arial" panose="020B0604020202020204" pitchFamily="34" charset="0"/>
                            <a:cs typeface="Arial" panose="020B0604020202020204" pitchFamily="34" charset="0"/>
                          </a:rPr>
                          <m:t>£</m:t>
                        </m:r>
                      </m:num>
                      <m:den>
                        <m:r>
                          <m:rPr>
                            <m:nor/>
                          </m:rPr>
                          <a:rPr lang="en-GB" b="0" i="1" smtClean="0">
                            <a:latin typeface="Bookman Old Style" panose="02050604050505020204" pitchFamily="18" charset="0"/>
                          </a:rPr>
                          <m:t>l</m:t>
                        </m:r>
                      </m:den>
                    </m:f>
                  </m:oMath>
                </a14:m>
                <a:r>
                  <a:rPr lang="en-GB" dirty="0">
                    <a:latin typeface="Arial" panose="020B0604020202020204" pitchFamily="34" charset="0"/>
                    <a:cs typeface="Arial" panose="020B0604020202020204" pitchFamily="34" charset="0"/>
                  </a:rPr>
                  <a:t>. In this </a:t>
                </a:r>
                <a:r>
                  <a:rPr lang="en-GB" dirty="0" smtClean="0">
                    <a:latin typeface="Arial" panose="020B0604020202020204" pitchFamily="34" charset="0"/>
                    <a:cs typeface="Arial" panose="020B0604020202020204" pitchFamily="34" charset="0"/>
                  </a:rPr>
                  <a:t>case, </a:t>
                </a:r>
                <a:r>
                  <a:rPr lang="en-GB" dirty="0">
                    <a:latin typeface="Arial" panose="020B0604020202020204" pitchFamily="34" charset="0"/>
                    <a:cs typeface="Arial" panose="020B0604020202020204" pitchFamily="34" charset="0"/>
                  </a:rPr>
                  <a:t>the second representation is more useful. </a:t>
                </a:r>
              </a:p>
              <a:p>
                <a:endParaRPr lang="en-GB" dirty="0"/>
              </a:p>
            </p:txBody>
          </p:sp>
        </mc:Choice>
        <mc:Fallback xmlns="">
          <p:sp>
            <p:nvSpPr>
              <p:cNvPr id="6" name="Content Placeholder 5">
                <a:extLst>
                  <a:ext uri="{FF2B5EF4-FFF2-40B4-BE49-F238E27FC236}">
                    <a16:creationId xmlns:a16="http://schemas.microsoft.com/office/drawing/2014/main" id="{C6753AC5-CE29-4B49-B990-6AAD66E18253}"/>
                  </a:ext>
                </a:extLst>
              </p:cNvPr>
              <p:cNvSpPr>
                <a:spLocks noGrp="1" noRot="1" noChangeAspect="1" noMove="1" noResize="1" noEditPoints="1" noAdjustHandles="1" noChangeArrowheads="1" noChangeShapeType="1" noTextEdit="1"/>
              </p:cNvSpPr>
              <p:nvPr>
                <p:ph idx="1"/>
              </p:nvPr>
            </p:nvSpPr>
            <p:spPr>
              <a:xfrm>
                <a:off x="529107" y="1619562"/>
                <a:ext cx="10515600" cy="4961541"/>
              </a:xfrm>
              <a:blipFill>
                <a:blip r:embed="rId4"/>
                <a:stretch>
                  <a:fillRect l="-1217" t="-2211" r="-1913"/>
                </a:stretch>
              </a:blipFill>
            </p:spPr>
            <p:txBody>
              <a:bodyPr/>
              <a:lstStyle/>
              <a:p>
                <a:r>
                  <a:rPr lang="en-GB">
                    <a:noFill/>
                  </a:rPr>
                  <a:t> </a:t>
                </a:r>
              </a:p>
            </p:txBody>
          </p:sp>
        </mc:Fallback>
      </mc:AlternateContent>
      <p:sp>
        <p:nvSpPr>
          <p:cNvPr id="7" name="Rectangle 6"/>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More complex conversions</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6918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Effect transition="in" filter="wipe(up)">
                                      <p:cBhvr>
                                        <p:cTn id="7" dur="500"/>
                                        <p:tgtEl>
                                          <p:spTgt spid="6">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6">
                                            <p:txEl>
                                              <p:pRg st="5" end="5"/>
                                            </p:txEl>
                                          </p:spTgt>
                                        </p:tgtEl>
                                        <p:attrNameLst>
                                          <p:attrName>style.visibility</p:attrName>
                                        </p:attrNameLst>
                                      </p:cBhvr>
                                      <p:to>
                                        <p:strVal val="visible"/>
                                      </p:to>
                                    </p:set>
                                    <p:animEffect transition="in" filter="wipe(up)">
                                      <p:cBhvr>
                                        <p:cTn id="12"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60912" y="1007668"/>
            <a:ext cx="4031088" cy="2655264"/>
          </a:xfrm>
          <a:prstGeom prst="rect">
            <a:avLst/>
          </a:prstGeom>
        </p:spPr>
      </p:pic>
      <p:sp>
        <p:nvSpPr>
          <p:cNvPr id="6" name="Content Placeholder 5">
            <a:extLst>
              <a:ext uri="{FF2B5EF4-FFF2-40B4-BE49-F238E27FC236}">
                <a16:creationId xmlns:a16="http://schemas.microsoft.com/office/drawing/2014/main" id="{C6753AC5-CE29-4B49-B990-6AAD66E18253}"/>
              </a:ext>
            </a:extLst>
          </p:cNvPr>
          <p:cNvSpPr>
            <a:spLocks noGrp="1"/>
          </p:cNvSpPr>
          <p:nvPr>
            <p:ph idx="1"/>
          </p:nvPr>
        </p:nvSpPr>
        <p:spPr>
          <a:xfrm>
            <a:off x="400318" y="1580926"/>
            <a:ext cx="10515600" cy="4351338"/>
          </a:xfrm>
        </p:spPr>
        <p:txBody>
          <a:bodyPr>
            <a:normAutofit/>
          </a:bodyPr>
          <a:lstStyle/>
          <a:p>
            <a:pPr marL="0" indent="0">
              <a:buNone/>
            </a:pPr>
            <a:r>
              <a:rPr lang="en-GB" dirty="0" smtClean="0">
                <a:latin typeface="Arial" panose="020B0604020202020204" pitchFamily="34" charset="0"/>
                <a:cs typeface="Arial" panose="020B0604020202020204" pitchFamily="34" charset="0"/>
              </a:rPr>
              <a:t>Remember: </a:t>
            </a:r>
            <a:endParaRPr lang="en-GB" dirty="0">
              <a:latin typeface="Arial" panose="020B0604020202020204" pitchFamily="34" charset="0"/>
              <a:cs typeface="Arial" panose="020B0604020202020204" pitchFamily="34" charset="0"/>
            </a:endParaRPr>
          </a:p>
          <a:p>
            <a:pPr>
              <a:buClr>
                <a:srgbClr val="EA5B0C"/>
              </a:buClr>
            </a:pPr>
            <a:r>
              <a:rPr lang="en-GB" dirty="0" smtClean="0">
                <a:latin typeface="Arial" panose="020B0604020202020204" pitchFamily="34" charset="0"/>
                <a:cs typeface="Arial" panose="020B0604020202020204" pitchFamily="34" charset="0"/>
              </a:rPr>
              <a:t>petrol </a:t>
            </a:r>
            <a:r>
              <a:rPr lang="en-GB" dirty="0">
                <a:latin typeface="Arial" panose="020B0604020202020204" pitchFamily="34" charset="0"/>
                <a:cs typeface="Arial" panose="020B0604020202020204" pitchFamily="34" charset="0"/>
              </a:rPr>
              <a:t>costs £1.22 per litre in the </a:t>
            </a:r>
            <a:r>
              <a:rPr lang="en-GB" dirty="0" smtClean="0">
                <a:latin typeface="Arial" panose="020B0604020202020204" pitchFamily="34" charset="0"/>
                <a:cs typeface="Arial" panose="020B0604020202020204" pitchFamily="34" charset="0"/>
              </a:rPr>
              <a:t>UK </a:t>
            </a:r>
            <a:endParaRPr lang="en-GB" dirty="0">
              <a:latin typeface="Arial" panose="020B0604020202020204" pitchFamily="34" charset="0"/>
              <a:cs typeface="Arial" panose="020B0604020202020204" pitchFamily="34" charset="0"/>
            </a:endParaRPr>
          </a:p>
          <a:p>
            <a:pPr>
              <a:buClr>
                <a:srgbClr val="EA5B0C"/>
              </a:buClr>
            </a:pPr>
            <a:r>
              <a:rPr lang="en-GB" dirty="0" smtClean="0">
                <a:latin typeface="Arial" panose="020B0604020202020204" pitchFamily="34" charset="0"/>
                <a:cs typeface="Arial" panose="020B0604020202020204" pitchFamily="34" charset="0"/>
              </a:rPr>
              <a:t>in </a:t>
            </a:r>
            <a:r>
              <a:rPr lang="en-GB" dirty="0">
                <a:latin typeface="Arial" panose="020B0604020202020204" pitchFamily="34" charset="0"/>
                <a:cs typeface="Arial" panose="020B0604020202020204" pitchFamily="34" charset="0"/>
              </a:rPr>
              <a:t>the </a:t>
            </a:r>
            <a:r>
              <a:rPr lang="en-GB" dirty="0" smtClean="0">
                <a:latin typeface="Arial" panose="020B0604020202020204" pitchFamily="34" charset="0"/>
                <a:cs typeface="Arial" panose="020B0604020202020204" pitchFamily="34" charset="0"/>
              </a:rPr>
              <a:t>US, </a:t>
            </a:r>
            <a:r>
              <a:rPr lang="en-GB" dirty="0">
                <a:latin typeface="Arial" panose="020B0604020202020204" pitchFamily="34" charset="0"/>
                <a:cs typeface="Arial" panose="020B0604020202020204" pitchFamily="34" charset="0"/>
              </a:rPr>
              <a:t>it costs $3.62 per </a:t>
            </a:r>
            <a:r>
              <a:rPr lang="en-GB" dirty="0" smtClean="0">
                <a:latin typeface="Arial" panose="020B0604020202020204" pitchFamily="34" charset="0"/>
                <a:cs typeface="Arial" panose="020B0604020202020204" pitchFamily="34" charset="0"/>
              </a:rPr>
              <a:t>gallon </a:t>
            </a:r>
            <a:endParaRPr lang="en-GB" dirty="0">
              <a:latin typeface="Arial" panose="020B0604020202020204" pitchFamily="34" charset="0"/>
              <a:cs typeface="Arial" panose="020B0604020202020204" pitchFamily="34" charset="0"/>
            </a:endParaRPr>
          </a:p>
          <a:p>
            <a:pPr>
              <a:buClr>
                <a:srgbClr val="EA5B0C"/>
              </a:buClr>
            </a:pPr>
            <a:r>
              <a:rPr lang="en-GB" dirty="0" smtClean="0">
                <a:solidFill>
                  <a:schemeClr val="tx1"/>
                </a:solidFill>
                <a:latin typeface="Arial" panose="020B0604020202020204" pitchFamily="34" charset="0"/>
                <a:cs typeface="Arial" panose="020B0604020202020204" pitchFamily="34" charset="0"/>
              </a:rPr>
              <a:t>$1 is </a:t>
            </a:r>
            <a:r>
              <a:rPr lang="en-GB" dirty="0">
                <a:solidFill>
                  <a:schemeClr val="tx1"/>
                </a:solidFill>
                <a:latin typeface="Arial" panose="020B0604020202020204" pitchFamily="34" charset="0"/>
                <a:cs typeface="Arial" panose="020B0604020202020204" pitchFamily="34" charset="0"/>
              </a:rPr>
              <a:t>approximately equal to </a:t>
            </a:r>
            <a:r>
              <a:rPr lang="en-GB" dirty="0" smtClean="0">
                <a:solidFill>
                  <a:schemeClr val="tx1"/>
                </a:solidFill>
                <a:latin typeface="Arial" panose="020B0604020202020204" pitchFamily="34" charset="0"/>
                <a:cs typeface="Arial" panose="020B0604020202020204" pitchFamily="34" charset="0"/>
              </a:rPr>
              <a:t>£0.71</a:t>
            </a:r>
            <a:endParaRPr lang="en-GB" dirty="0">
              <a:solidFill>
                <a:schemeClr val="tx1"/>
              </a:solidFill>
              <a:latin typeface="Arial" panose="020B0604020202020204" pitchFamily="34" charset="0"/>
              <a:cs typeface="Arial" panose="020B0604020202020204" pitchFamily="34" charset="0"/>
            </a:endParaRPr>
          </a:p>
          <a:p>
            <a:pPr>
              <a:buClr>
                <a:srgbClr val="EA5B0C"/>
              </a:buClr>
            </a:pPr>
            <a:r>
              <a:rPr lang="en-GB" dirty="0" smtClean="0">
                <a:solidFill>
                  <a:schemeClr val="tx1"/>
                </a:solidFill>
                <a:latin typeface="Arial" panose="020B0604020202020204" pitchFamily="34" charset="0"/>
                <a:cs typeface="Arial" panose="020B0604020202020204" pitchFamily="34" charset="0"/>
              </a:rPr>
              <a:t>a US </a:t>
            </a:r>
            <a:r>
              <a:rPr lang="en-GB" dirty="0">
                <a:solidFill>
                  <a:schemeClr val="tx1"/>
                </a:solidFill>
                <a:latin typeface="Arial" panose="020B0604020202020204" pitchFamily="34" charset="0"/>
                <a:cs typeface="Arial" panose="020B0604020202020204" pitchFamily="34" charset="0"/>
              </a:rPr>
              <a:t>gallon is equal to approximately 3.79 </a:t>
            </a:r>
            <a:r>
              <a:rPr lang="en-GB" dirty="0" smtClean="0">
                <a:solidFill>
                  <a:schemeClr val="tx1"/>
                </a:solidFill>
                <a:latin typeface="Arial" panose="020B0604020202020204" pitchFamily="34" charset="0"/>
                <a:cs typeface="Arial" panose="020B0604020202020204" pitchFamily="34" charset="0"/>
              </a:rPr>
              <a:t>litres</a:t>
            </a:r>
            <a:endParaRPr lang="en-GB" dirty="0">
              <a:solidFill>
                <a:schemeClr val="tx1"/>
              </a:solidFill>
              <a:latin typeface="Arial" panose="020B0604020202020204" pitchFamily="34" charset="0"/>
              <a:cs typeface="Arial" panose="020B0604020202020204" pitchFamily="34" charset="0"/>
            </a:endParaRPr>
          </a:p>
          <a:p>
            <a:pPr>
              <a:buClr>
                <a:srgbClr val="EA5B0C"/>
              </a:buClr>
            </a:pPr>
            <a:r>
              <a:rPr lang="en-GB" dirty="0" smtClean="0">
                <a:solidFill>
                  <a:schemeClr val="tx1"/>
                </a:solidFill>
                <a:latin typeface="Arial" panose="020B0604020202020204" pitchFamily="34" charset="0"/>
                <a:cs typeface="Arial" panose="020B0604020202020204" pitchFamily="34" charset="0"/>
              </a:rPr>
              <a:t>we </a:t>
            </a:r>
            <a:r>
              <a:rPr lang="en-GB" dirty="0">
                <a:solidFill>
                  <a:schemeClr val="tx1"/>
                </a:solidFill>
                <a:latin typeface="Arial" panose="020B0604020202020204" pitchFamily="34" charset="0"/>
                <a:cs typeface="Arial" panose="020B0604020202020204" pitchFamily="34" charset="0"/>
              </a:rPr>
              <a:t>want to change $3.62 per gallon to its equivalent in pounds per litre.  </a:t>
            </a:r>
          </a:p>
        </p:txBody>
      </p:sp>
      <p:sp>
        <p:nvSpPr>
          <p:cNvPr id="7" name="Rectangle 6"/>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More complex conversions</a:t>
            </a:r>
            <a:endParaRPr lang="en-GB" sz="2800" b="1" dirty="0">
              <a:latin typeface="Arial" panose="020B0604020202020204" pitchFamily="34" charset="0"/>
              <a:cs typeface="Arial" panose="020B0604020202020204" pitchFamily="34" charset="0"/>
            </a:endParaRPr>
          </a:p>
        </p:txBody>
      </p:sp>
      <p:grpSp>
        <p:nvGrpSpPr>
          <p:cNvPr id="10" name="Group 9"/>
          <p:cNvGrpSpPr/>
          <p:nvPr/>
        </p:nvGrpSpPr>
        <p:grpSpPr>
          <a:xfrm>
            <a:off x="4881093" y="5297475"/>
            <a:ext cx="2695440" cy="941925"/>
            <a:chOff x="4881093" y="5297475"/>
            <a:chExt cx="2695440" cy="941925"/>
          </a:xfrm>
        </p:grpSpPr>
        <p:sp>
          <p:nvSpPr>
            <p:cNvPr id="2" name="Arrow: Right 1">
              <a:extLst>
                <a:ext uri="{FF2B5EF4-FFF2-40B4-BE49-F238E27FC236}">
                  <a16:creationId xmlns:a16="http://schemas.microsoft.com/office/drawing/2014/main" id="{B5145297-073D-45F5-985C-199CB670B996}"/>
                </a:ext>
              </a:extLst>
            </p:cNvPr>
            <p:cNvSpPr/>
            <p:nvPr/>
          </p:nvSpPr>
          <p:spPr>
            <a:xfrm>
              <a:off x="5806337" y="5568744"/>
              <a:ext cx="844952" cy="448196"/>
            </a:xfrm>
            <a:prstGeom prst="right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4" name="TextBox 3"/>
                <p:cNvSpPr txBox="1"/>
                <p:nvPr/>
              </p:nvSpPr>
              <p:spPr>
                <a:xfrm>
                  <a:off x="4881093" y="5297475"/>
                  <a:ext cx="953036" cy="94192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80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m:t>
                            </m:r>
                          </m:num>
                          <m:den>
                            <m:r>
                              <m:rPr>
                                <m:nor/>
                              </m:rPr>
                              <a:rPr lang="en-GB" sz="2800" b="0" i="0" smtClean="0">
                                <a:latin typeface="Arial" panose="020B0604020202020204" pitchFamily="34" charset="0"/>
                                <a:cs typeface="Arial" panose="020B0604020202020204" pitchFamily="34" charset="0"/>
                              </a:rPr>
                              <m:t>G</m:t>
                            </m:r>
                          </m:den>
                        </m:f>
                      </m:oMath>
                    </m:oMathPara>
                  </a14:m>
                  <a:endParaRPr lang="en-GB" sz="2800" dirty="0">
                    <a:latin typeface="Arial" panose="020B0604020202020204" pitchFamily="34" charset="0"/>
                    <a:cs typeface="Arial" panose="020B0604020202020204" pitchFamily="34" charset="0"/>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4881093" y="5297475"/>
                  <a:ext cx="953036" cy="941925"/>
                </a:xfrm>
                <a:prstGeom prst="rect">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6623497" y="5297475"/>
                  <a:ext cx="953036" cy="9182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80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m:t>
                            </m:r>
                          </m:num>
                          <m:den>
                            <m:r>
                              <m:rPr>
                                <m:nor/>
                              </m:rPr>
                              <a:rPr lang="en-GB" sz="2800" b="0" i="1" smtClean="0">
                                <a:latin typeface="Bookman Old Style" panose="02050604050505020204" pitchFamily="18" charset="0"/>
                                <a:cs typeface="Arial" panose="020B0604020202020204" pitchFamily="34" charset="0"/>
                              </a:rPr>
                              <m:t>l</m:t>
                            </m:r>
                          </m:den>
                        </m:f>
                      </m:oMath>
                    </m:oMathPara>
                  </a14:m>
                  <a:endParaRPr lang="en-GB" sz="2800" dirty="0">
                    <a:latin typeface="Arial" panose="020B0604020202020204" pitchFamily="34" charset="0"/>
                    <a:cs typeface="Arial" panose="020B0604020202020204" pitchFamily="34" charset="0"/>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6623497" y="5297475"/>
                  <a:ext cx="953036" cy="918265"/>
                </a:xfrm>
                <a:prstGeom prst="rect">
                  <a:avLst/>
                </a:prstGeom>
                <a:blipFill>
                  <a:blip r:embed="rId5"/>
                  <a:stretch>
                    <a:fillRect/>
                  </a:stretch>
                </a:blipFill>
              </p:spPr>
              <p:txBody>
                <a:bodyPr/>
                <a:lstStyle/>
                <a:p>
                  <a:r>
                    <a:rPr lang="en-GB">
                      <a:noFill/>
                    </a:rPr>
                    <a:t> </a:t>
                  </a:r>
                </a:p>
              </p:txBody>
            </p:sp>
          </mc:Fallback>
        </mc:AlternateContent>
      </p:grpSp>
    </p:spTree>
    <p:extLst>
      <p:ext uri="{BB962C8B-B14F-4D97-AF65-F5344CB8AC3E}">
        <p14:creationId xmlns:p14="http://schemas.microsoft.com/office/powerpoint/2010/main" val="25170081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fade">
                                      <p:cBhvr>
                                        <p:cTn id="17" dur="500"/>
                                        <p:tgtEl>
                                          <p:spTgt spid="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fade">
                                      <p:cBhvr>
                                        <p:cTn id="22" dur="500"/>
                                        <p:tgtEl>
                                          <p:spTgt spid="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Effect transition="in" filter="fade">
                                      <p:cBhvr>
                                        <p:cTn id="27" dur="500"/>
                                        <p:tgtEl>
                                          <p:spTgt spid="6">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60912" y="1007668"/>
            <a:ext cx="4031088" cy="2655264"/>
          </a:xfrm>
          <a:prstGeom prst="rect">
            <a:avLst/>
          </a:prstGeom>
        </p:spPr>
      </p:pic>
      <mc:AlternateContent xmlns:mc="http://schemas.openxmlformats.org/markup-compatibility/2006" xmlns:a14="http://schemas.microsoft.com/office/drawing/2010/main">
        <mc:Choice Requires="a14">
          <p:sp>
            <p:nvSpPr>
              <p:cNvPr id="6" name="Content Placeholder 5">
                <a:extLst>
                  <a:ext uri="{FF2B5EF4-FFF2-40B4-BE49-F238E27FC236}">
                    <a16:creationId xmlns:a16="http://schemas.microsoft.com/office/drawing/2014/main" id="{C6753AC5-CE29-4B49-B990-6AAD66E18253}"/>
                  </a:ext>
                </a:extLst>
              </p:cNvPr>
              <p:cNvSpPr>
                <a:spLocks noGrp="1"/>
              </p:cNvSpPr>
              <p:nvPr>
                <p:ph idx="1"/>
              </p:nvPr>
            </p:nvSpPr>
            <p:spPr>
              <a:xfrm>
                <a:off x="965914" y="4853004"/>
                <a:ext cx="10387885" cy="1152810"/>
              </a:xfrm>
            </p:spPr>
            <p:txBody>
              <a:bodyPr>
                <a:normAutofit fontScale="92500"/>
              </a:bodyPr>
              <a:lstStyle/>
              <a:p>
                <a:pPr marL="0" lvl="2" indent="0">
                  <a:buNone/>
                </a:pPr>
                <a:r>
                  <a:rPr lang="en-GB" sz="2800" dirty="0" smtClean="0">
                    <a:latin typeface="Arial" panose="020B0604020202020204" pitchFamily="34" charset="0"/>
                    <a:cs typeface="Arial" panose="020B0604020202020204" pitchFamily="34" charset="0"/>
                  </a:rPr>
                  <a:t>So, </a:t>
                </a:r>
                <a:r>
                  <a:rPr lang="en-GB" sz="2800" dirty="0">
                    <a:latin typeface="Arial" panose="020B0604020202020204" pitchFamily="34" charset="0"/>
                    <a:cs typeface="Arial" panose="020B0604020202020204" pitchFamily="34" charset="0"/>
                  </a:rPr>
                  <a:t>the functional relationship between </a:t>
                </a:r>
                <a14:m>
                  <m:oMath xmlns:m="http://schemas.openxmlformats.org/officeDocument/2006/math">
                    <m:f>
                      <m:fPr>
                        <m:ctrlPr>
                          <a:rPr lang="en-GB" sz="2800" i="1">
                            <a:latin typeface="Cambria Math" panose="02040503050406030204" pitchFamily="18" charset="0"/>
                          </a:rPr>
                        </m:ctrlPr>
                      </m:fPr>
                      <m:num>
                        <m:r>
                          <m:rPr>
                            <m:nor/>
                          </m:rPr>
                          <a:rPr lang="en-GB" sz="2800" i="0">
                            <a:latin typeface="Arial" panose="020B0604020202020204" pitchFamily="34" charset="0"/>
                            <a:cs typeface="Arial" panose="020B0604020202020204" pitchFamily="34" charset="0"/>
                          </a:rPr>
                          <m:t>$</m:t>
                        </m:r>
                      </m:num>
                      <m:den>
                        <m:r>
                          <m:rPr>
                            <m:nor/>
                          </m:rPr>
                          <a:rPr lang="en-GB" sz="2800" i="0">
                            <a:latin typeface="Arial" panose="020B0604020202020204" pitchFamily="34" charset="0"/>
                            <a:cs typeface="Arial" panose="020B0604020202020204" pitchFamily="34" charset="0"/>
                          </a:rPr>
                          <m:t>G</m:t>
                        </m:r>
                      </m:den>
                    </m:f>
                  </m:oMath>
                </a14:m>
                <a:r>
                  <a:rPr lang="en-GB" sz="2800" dirty="0">
                    <a:latin typeface="Arial" panose="020B0604020202020204" pitchFamily="34" charset="0"/>
                    <a:cs typeface="Arial" panose="020B0604020202020204" pitchFamily="34" charset="0"/>
                  </a:rPr>
                  <a:t> and </a:t>
                </a:r>
                <a14:m>
                  <m:oMath xmlns:m="http://schemas.openxmlformats.org/officeDocument/2006/math">
                    <m:f>
                      <m:fPr>
                        <m:ctrlPr>
                          <a:rPr lang="en-GB" sz="2800" i="1">
                            <a:latin typeface="Cambria Math" panose="02040503050406030204" pitchFamily="18" charset="0"/>
                          </a:rPr>
                        </m:ctrlPr>
                      </m:fPr>
                      <m:num>
                        <m:r>
                          <m:rPr>
                            <m:nor/>
                          </m:rPr>
                          <a:rPr lang="en-GB" sz="2800" i="0">
                            <a:latin typeface="Arial" panose="020B0604020202020204" pitchFamily="34" charset="0"/>
                            <a:cs typeface="Arial" panose="020B0604020202020204" pitchFamily="34" charset="0"/>
                          </a:rPr>
                          <m:t>£</m:t>
                        </m:r>
                      </m:num>
                      <m:den>
                        <m:r>
                          <m:rPr>
                            <m:nor/>
                          </m:rPr>
                          <a:rPr lang="en-GB" sz="2800" i="1">
                            <a:latin typeface="Bookman Old Style" panose="02050604050505020204" pitchFamily="18" charset="0"/>
                            <a:cs typeface="Arial" panose="020B0604020202020204" pitchFamily="34" charset="0"/>
                          </a:rPr>
                          <m:t>l</m:t>
                        </m:r>
                      </m:den>
                    </m:f>
                  </m:oMath>
                </a14:m>
                <a:r>
                  <a:rPr lang="en-GB" sz="2800" dirty="0">
                    <a:latin typeface="Arial" panose="020B0604020202020204" pitchFamily="34" charset="0"/>
                    <a:cs typeface="Arial" panose="020B0604020202020204" pitchFamily="34" charset="0"/>
                  </a:rPr>
                  <a:t> is multiply by </a:t>
                </a:r>
                <a14:m>
                  <m:oMath xmlns:m="http://schemas.openxmlformats.org/officeDocument/2006/math">
                    <m:f>
                      <m:fPr>
                        <m:ctrlPr>
                          <a:rPr lang="en-GB" sz="280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0.71</m:t>
                        </m:r>
                      </m:num>
                      <m:den>
                        <m:r>
                          <m:rPr>
                            <m:nor/>
                          </m:rPr>
                          <a:rPr lang="en-GB" sz="2800" b="0" i="0" smtClean="0">
                            <a:latin typeface="Arial" panose="020B0604020202020204" pitchFamily="34" charset="0"/>
                            <a:cs typeface="Arial" panose="020B0604020202020204" pitchFamily="34" charset="0"/>
                          </a:rPr>
                          <m:t>3.79 </m:t>
                        </m:r>
                      </m:den>
                    </m:f>
                  </m:oMath>
                </a14:m>
                <a:r>
                  <a:rPr lang="en-GB" sz="2800" dirty="0" smtClean="0">
                    <a:latin typeface="Arial" panose="020B0604020202020204" pitchFamily="34" charset="0"/>
                    <a:cs typeface="Arial" panose="020B0604020202020204" pitchFamily="34" charset="0"/>
                  </a:rPr>
                  <a:t>.</a:t>
                </a:r>
                <a:endParaRPr lang="en-GB" sz="2800" dirty="0">
                  <a:latin typeface="Arial" panose="020B0604020202020204" pitchFamily="34" charset="0"/>
                  <a:cs typeface="Arial" panose="020B0604020202020204" pitchFamily="34" charset="0"/>
                </a:endParaRPr>
              </a:p>
            </p:txBody>
          </p:sp>
        </mc:Choice>
        <mc:Fallback xmlns="">
          <p:sp>
            <p:nvSpPr>
              <p:cNvPr id="6" name="Content Placeholder 5">
                <a:extLst>
                  <a:ext uri="{FF2B5EF4-FFF2-40B4-BE49-F238E27FC236}">
                    <a16:creationId xmlns:a16="http://schemas.microsoft.com/office/drawing/2014/main" id="{C6753AC5-CE29-4B49-B990-6AAD66E18253}"/>
                  </a:ext>
                </a:extLst>
              </p:cNvPr>
              <p:cNvSpPr>
                <a:spLocks noGrp="1" noRot="1" noChangeAspect="1" noMove="1" noResize="1" noEditPoints="1" noAdjustHandles="1" noChangeArrowheads="1" noChangeShapeType="1" noTextEdit="1"/>
              </p:cNvSpPr>
              <p:nvPr>
                <p:ph idx="1"/>
              </p:nvPr>
            </p:nvSpPr>
            <p:spPr>
              <a:xfrm>
                <a:off x="965914" y="4853004"/>
                <a:ext cx="10387885" cy="1152810"/>
              </a:xfrm>
              <a:blipFill>
                <a:blip r:embed="rId4"/>
                <a:stretch>
                  <a:fillRect l="-1056"/>
                </a:stretch>
              </a:blipFill>
            </p:spPr>
            <p:txBody>
              <a:bodyPr/>
              <a:lstStyle/>
              <a:p>
                <a:r>
                  <a:rPr lang="en-GB">
                    <a:noFill/>
                  </a:rPr>
                  <a:t> </a:t>
                </a:r>
              </a:p>
            </p:txBody>
          </p:sp>
        </mc:Fallback>
      </mc:AlternateContent>
      <p:sp>
        <p:nvSpPr>
          <p:cNvPr id="3" name="Arrow: Curved Down 2">
            <a:extLst>
              <a:ext uri="{FF2B5EF4-FFF2-40B4-BE49-F238E27FC236}">
                <a16:creationId xmlns:a16="http://schemas.microsoft.com/office/drawing/2014/main" id="{D160F5ED-8FE3-4313-8866-1E8413312D78}"/>
              </a:ext>
            </a:extLst>
          </p:cNvPr>
          <p:cNvSpPr/>
          <p:nvPr/>
        </p:nvSpPr>
        <p:spPr>
          <a:xfrm>
            <a:off x="3245477" y="2123450"/>
            <a:ext cx="1944709" cy="416142"/>
          </a:xfrm>
          <a:prstGeom prst="curvedDown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 name="Arrow: Curved Down 6">
            <a:extLst>
              <a:ext uri="{FF2B5EF4-FFF2-40B4-BE49-F238E27FC236}">
                <a16:creationId xmlns:a16="http://schemas.microsoft.com/office/drawing/2014/main" id="{E5D31EC3-BB6A-4F52-9426-4D3EE6FA070B}"/>
              </a:ext>
            </a:extLst>
          </p:cNvPr>
          <p:cNvSpPr/>
          <p:nvPr/>
        </p:nvSpPr>
        <p:spPr>
          <a:xfrm flipV="1">
            <a:off x="3245477" y="3555885"/>
            <a:ext cx="1894066" cy="416142"/>
          </a:xfrm>
          <a:prstGeom prst="curvedDown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4" name="TextBox 3">
            <a:extLst>
              <a:ext uri="{FF2B5EF4-FFF2-40B4-BE49-F238E27FC236}">
                <a16:creationId xmlns:a16="http://schemas.microsoft.com/office/drawing/2014/main" id="{1714B766-618B-4140-86AF-16DA4EB41FCE}"/>
              </a:ext>
            </a:extLst>
          </p:cNvPr>
          <p:cNvSpPr txBox="1"/>
          <p:nvPr/>
        </p:nvSpPr>
        <p:spPr>
          <a:xfrm>
            <a:off x="3728981" y="1698236"/>
            <a:ext cx="927058" cy="369332"/>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 0.71</a:t>
            </a:r>
            <a:endParaRPr lang="en-GB"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B741B51B-667A-45C3-B41D-379563B3C481}"/>
              </a:ext>
            </a:extLst>
          </p:cNvPr>
          <p:cNvSpPr txBox="1"/>
          <p:nvPr/>
        </p:nvSpPr>
        <p:spPr>
          <a:xfrm>
            <a:off x="3799808" y="4060769"/>
            <a:ext cx="1134319" cy="369332"/>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 3.79 </a:t>
            </a:r>
            <a:endParaRPr lang="en-GB" dirty="0">
              <a:latin typeface="Arial" panose="020B0604020202020204" pitchFamily="34" charset="0"/>
              <a:cs typeface="Arial" panose="020B0604020202020204" pitchFamily="34" charset="0"/>
            </a:endParaRPr>
          </a:p>
        </p:txBody>
      </p:sp>
      <p:sp>
        <p:nvSpPr>
          <p:cNvPr id="10" name="Rectangle 9"/>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More complex conversions</a:t>
            </a:r>
            <a:endParaRPr lang="en-GB" sz="2800" b="1" dirty="0">
              <a:latin typeface="Arial" panose="020B0604020202020204" pitchFamily="34" charset="0"/>
              <a:cs typeface="Arial" panose="020B0604020202020204" pitchFamily="34" charset="0"/>
            </a:endParaRPr>
          </a:p>
        </p:txBody>
      </p:sp>
      <p:grpSp>
        <p:nvGrpSpPr>
          <p:cNvPr id="12" name="Group 11"/>
          <p:cNvGrpSpPr/>
          <p:nvPr/>
        </p:nvGrpSpPr>
        <p:grpSpPr>
          <a:xfrm>
            <a:off x="2846772" y="2589404"/>
            <a:ext cx="2695440" cy="941925"/>
            <a:chOff x="4881093" y="5297475"/>
            <a:chExt cx="2695440" cy="941925"/>
          </a:xfrm>
        </p:grpSpPr>
        <p:sp>
          <p:nvSpPr>
            <p:cNvPr id="13" name="Arrow: Right 1">
              <a:extLst>
                <a:ext uri="{FF2B5EF4-FFF2-40B4-BE49-F238E27FC236}">
                  <a16:creationId xmlns:a16="http://schemas.microsoft.com/office/drawing/2014/main" id="{B5145297-073D-45F5-985C-199CB670B996}"/>
                </a:ext>
              </a:extLst>
            </p:cNvPr>
            <p:cNvSpPr/>
            <p:nvPr/>
          </p:nvSpPr>
          <p:spPr>
            <a:xfrm>
              <a:off x="5806337" y="5568744"/>
              <a:ext cx="844952" cy="448196"/>
            </a:xfrm>
            <a:prstGeom prst="right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4" name="TextBox 13"/>
                <p:cNvSpPr txBox="1"/>
                <p:nvPr/>
              </p:nvSpPr>
              <p:spPr>
                <a:xfrm>
                  <a:off x="4881093" y="5297475"/>
                  <a:ext cx="953036" cy="94192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80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m:t>
                            </m:r>
                          </m:num>
                          <m:den>
                            <m:r>
                              <m:rPr>
                                <m:nor/>
                              </m:rPr>
                              <a:rPr lang="en-GB" sz="2800" b="0" i="0" smtClean="0">
                                <a:latin typeface="Arial" panose="020B0604020202020204" pitchFamily="34" charset="0"/>
                                <a:cs typeface="Arial" panose="020B0604020202020204" pitchFamily="34" charset="0"/>
                              </a:rPr>
                              <m:t>G</m:t>
                            </m:r>
                          </m:den>
                        </m:f>
                      </m:oMath>
                    </m:oMathPara>
                  </a14:m>
                  <a:endParaRPr lang="en-GB" sz="2800" dirty="0">
                    <a:latin typeface="Arial" panose="020B0604020202020204" pitchFamily="34" charset="0"/>
                    <a:cs typeface="Arial" panose="020B0604020202020204" pitchFamily="34" charset="0"/>
                  </a:endParaRPr>
                </a:p>
              </p:txBody>
            </p:sp>
          </mc:Choice>
          <mc:Fallback xmlns="">
            <p:sp>
              <p:nvSpPr>
                <p:cNvPr id="14" name="TextBox 13"/>
                <p:cNvSpPr txBox="1">
                  <a:spLocks noRot="1" noChangeAspect="1" noMove="1" noResize="1" noEditPoints="1" noAdjustHandles="1" noChangeArrowheads="1" noChangeShapeType="1" noTextEdit="1"/>
                </p:cNvSpPr>
                <p:nvPr/>
              </p:nvSpPr>
              <p:spPr>
                <a:xfrm>
                  <a:off x="4881093" y="5297475"/>
                  <a:ext cx="953036" cy="941925"/>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5" name="TextBox 14"/>
                <p:cNvSpPr txBox="1"/>
                <p:nvPr/>
              </p:nvSpPr>
              <p:spPr>
                <a:xfrm>
                  <a:off x="6623497" y="5297475"/>
                  <a:ext cx="953036" cy="9182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800" i="1" smtClean="0">
                                <a:latin typeface="Cambria Math" panose="02040503050406030204" pitchFamily="18" charset="0"/>
                              </a:rPr>
                            </m:ctrlPr>
                          </m:fPr>
                          <m:num>
                            <m:r>
                              <m:rPr>
                                <m:nor/>
                              </m:rPr>
                              <a:rPr lang="en-GB" sz="2800" b="0" i="0" smtClean="0">
                                <a:latin typeface="Arial" panose="020B0604020202020204" pitchFamily="34" charset="0"/>
                                <a:cs typeface="Arial" panose="020B0604020202020204" pitchFamily="34" charset="0"/>
                              </a:rPr>
                              <m:t>£</m:t>
                            </m:r>
                          </m:num>
                          <m:den>
                            <m:r>
                              <m:rPr>
                                <m:nor/>
                              </m:rPr>
                              <a:rPr lang="en-GB" sz="2800" b="0" i="1" smtClean="0">
                                <a:latin typeface="Bookman Old Style" panose="02050604050505020204" pitchFamily="18" charset="0"/>
                                <a:cs typeface="Arial" panose="020B0604020202020204" pitchFamily="34" charset="0"/>
                              </a:rPr>
                              <m:t>l</m:t>
                            </m:r>
                          </m:den>
                        </m:f>
                      </m:oMath>
                    </m:oMathPara>
                  </a14:m>
                  <a:endParaRPr lang="en-GB" sz="2800" dirty="0">
                    <a:latin typeface="Arial" panose="020B0604020202020204" pitchFamily="34" charset="0"/>
                    <a:cs typeface="Arial" panose="020B0604020202020204" pitchFamily="34" charset="0"/>
                  </a:endParaRPr>
                </a:p>
              </p:txBody>
            </p:sp>
          </mc:Choice>
          <mc:Fallback xmlns="">
            <p:sp>
              <p:nvSpPr>
                <p:cNvPr id="15" name="TextBox 14"/>
                <p:cNvSpPr txBox="1">
                  <a:spLocks noRot="1" noChangeAspect="1" noMove="1" noResize="1" noEditPoints="1" noAdjustHandles="1" noChangeArrowheads="1" noChangeShapeType="1" noTextEdit="1"/>
                </p:cNvSpPr>
                <p:nvPr/>
              </p:nvSpPr>
              <p:spPr>
                <a:xfrm>
                  <a:off x="6623497" y="5297475"/>
                  <a:ext cx="953036" cy="918265"/>
                </a:xfrm>
                <a:prstGeom prst="rect">
                  <a:avLst/>
                </a:prstGeom>
                <a:blipFill>
                  <a:blip r:embed="rId6"/>
                  <a:stretch>
                    <a:fillRect/>
                  </a:stretch>
                </a:blipFill>
              </p:spPr>
              <p:txBody>
                <a:bodyPr/>
                <a:lstStyle/>
                <a:p>
                  <a:r>
                    <a:rPr lang="en-GB">
                      <a:noFill/>
                    </a:rPr>
                    <a:t> </a:t>
                  </a:r>
                </a:p>
              </p:txBody>
            </p:sp>
          </mc:Fallback>
        </mc:AlternateContent>
      </p:grpSp>
    </p:spTree>
    <p:extLst>
      <p:ext uri="{BB962C8B-B14F-4D97-AF65-F5344CB8AC3E}">
        <p14:creationId xmlns:p14="http://schemas.microsoft.com/office/powerpoint/2010/main" val="33423915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left)">
                                      <p:cBhvr>
                                        <p:cTn id="16" dur="500"/>
                                        <p:tgtEl>
                                          <p:spTgt spid="7"/>
                                        </p:tgtEl>
                                      </p:cBhvr>
                                    </p:animEffect>
                                  </p:childTnLst>
                                </p:cTn>
                              </p:par>
                            </p:childTnLst>
                          </p:cTn>
                        </p:par>
                        <p:par>
                          <p:cTn id="17" fill="hold">
                            <p:stCondLst>
                              <p:cond delay="500"/>
                            </p:stCondLst>
                            <p:childTnLst>
                              <p:par>
                                <p:cTn id="18" presetID="22" presetClass="entr" presetSubtype="4"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down)">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Effect transition="in" filter="fade">
                                      <p:cBhvr>
                                        <p:cTn id="25"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3" grpId="0" animBg="1"/>
      <p:bldP spid="7" grpId="0" animBg="1"/>
      <p:bldP spid="4"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60912" y="1007668"/>
            <a:ext cx="4031088" cy="2655264"/>
          </a:xfrm>
          <a:prstGeom prst="rect">
            <a:avLst/>
          </a:prstGeom>
        </p:spPr>
      </p:pic>
      <mc:AlternateContent xmlns:mc="http://schemas.openxmlformats.org/markup-compatibility/2006" xmlns:a14="http://schemas.microsoft.com/office/drawing/2010/main">
        <mc:Choice Requires="a14">
          <p:sp>
            <p:nvSpPr>
              <p:cNvPr id="6" name="Content Placeholder 5">
                <a:extLst>
                  <a:ext uri="{FF2B5EF4-FFF2-40B4-BE49-F238E27FC236}">
                    <a16:creationId xmlns:a16="http://schemas.microsoft.com/office/drawing/2014/main" id="{A2F6F3DC-865C-4CA2-92C7-E89FB7CD940C}"/>
                  </a:ext>
                </a:extLst>
              </p:cNvPr>
              <p:cNvSpPr>
                <a:spLocks noGrp="1"/>
              </p:cNvSpPr>
              <p:nvPr>
                <p:ph idx="1"/>
              </p:nvPr>
            </p:nvSpPr>
            <p:spPr>
              <a:xfrm>
                <a:off x="419819" y="1470743"/>
                <a:ext cx="7951449" cy="4655599"/>
              </a:xfrm>
            </p:spPr>
            <p:txBody>
              <a:bodyPr>
                <a:normAutofit/>
              </a:bodyPr>
              <a:lstStyle/>
              <a:p>
                <a:pPr marL="0" indent="0">
                  <a:buNone/>
                </a:pPr>
                <a:r>
                  <a:rPr lang="en-GB" dirty="0" smtClean="0">
                    <a:latin typeface="Arial" panose="020B0604020202020204" pitchFamily="34" charset="0"/>
                    <a:cs typeface="Arial" panose="020B0604020202020204" pitchFamily="34" charset="0"/>
                  </a:rPr>
                  <a:t>So, </a:t>
                </a:r>
                <a:r>
                  <a:rPr lang="en-GB" dirty="0">
                    <a:latin typeface="Arial" panose="020B0604020202020204" pitchFamily="34" charset="0"/>
                    <a:cs typeface="Arial" panose="020B0604020202020204" pitchFamily="34" charset="0"/>
                  </a:rPr>
                  <a:t>$3.62 per gallon is equivalent to </a:t>
                </a:r>
                <a:r>
                  <a:rPr lang="en-GB" dirty="0" smtClean="0">
                    <a:latin typeface="Arial" panose="020B0604020202020204" pitchFamily="34" charset="0"/>
                    <a:cs typeface="Arial" panose="020B0604020202020204" pitchFamily="34" charset="0"/>
                  </a:rPr>
                  <a:t>approximately:</a:t>
                </a:r>
                <a:endParaRPr lang="en-GB" dirty="0">
                  <a:latin typeface="Arial" panose="020B0604020202020204" pitchFamily="34" charset="0"/>
                  <a:cs typeface="Arial" panose="020B0604020202020204" pitchFamily="34" charset="0"/>
                </a:endParaRPr>
              </a:p>
              <a:p>
                <a:pPr marL="457200" lvl="1" indent="-457200">
                  <a:buClr>
                    <a:srgbClr val="EA5B0C"/>
                  </a:buClr>
                </a:pPr>
                <a:r>
                  <a:rPr lang="en-GB" sz="2800" dirty="0" smtClean="0">
                    <a:latin typeface="Arial" panose="020B0604020202020204" pitchFamily="34" charset="0"/>
                    <a:cs typeface="Arial" panose="020B0604020202020204" pitchFamily="34" charset="0"/>
                  </a:rPr>
                  <a:t>3.62 </a:t>
                </a:r>
                <a:r>
                  <a:rPr lang="en-GB" sz="2800" dirty="0">
                    <a:latin typeface="Arial" panose="020B0604020202020204" pitchFamily="34" charset="0"/>
                    <a:cs typeface="Arial" panose="020B0604020202020204" pitchFamily="34" charset="0"/>
                  </a:rPr>
                  <a:t>× </a:t>
                </a:r>
                <a14:m>
                  <m:oMath xmlns:m="http://schemas.openxmlformats.org/officeDocument/2006/math">
                    <m:f>
                      <m:fPr>
                        <m:ctrlPr>
                          <a:rPr lang="en-GB" sz="2800" i="1">
                            <a:latin typeface="Cambria Math" panose="02040503050406030204" pitchFamily="18" charset="0"/>
                          </a:rPr>
                        </m:ctrlPr>
                      </m:fPr>
                      <m:num>
                        <m:r>
                          <m:rPr>
                            <m:nor/>
                          </m:rPr>
                          <a:rPr lang="en-GB" sz="2800" i="0">
                            <a:latin typeface="Arial" panose="020B0604020202020204" pitchFamily="34" charset="0"/>
                            <a:cs typeface="Arial" panose="020B0604020202020204" pitchFamily="34" charset="0"/>
                          </a:rPr>
                          <m:t>0.71</m:t>
                        </m:r>
                      </m:num>
                      <m:den>
                        <m:r>
                          <m:rPr>
                            <m:nor/>
                          </m:rPr>
                          <a:rPr lang="en-GB" sz="2800" i="0">
                            <a:latin typeface="Arial" panose="020B0604020202020204" pitchFamily="34" charset="0"/>
                            <a:cs typeface="Arial" panose="020B0604020202020204" pitchFamily="34" charset="0"/>
                          </a:rPr>
                          <m:t>3.79 </m:t>
                        </m:r>
                      </m:den>
                    </m:f>
                  </m:oMath>
                </a14:m>
                <a:r>
                  <a:rPr lang="en-GB" sz="2800" dirty="0">
                    <a:latin typeface="Arial" panose="020B0604020202020204" pitchFamily="34" charset="0"/>
                    <a:cs typeface="Arial" panose="020B0604020202020204" pitchFamily="34" charset="0"/>
                  </a:rPr>
                  <a:t> = 0.68 (to 2dp) </a:t>
                </a:r>
                <a:endParaRPr lang="en-GB" sz="2800" dirty="0" smtClean="0">
                  <a:latin typeface="Arial" panose="020B0604020202020204" pitchFamily="34" charset="0"/>
                  <a:cs typeface="Arial" panose="020B0604020202020204" pitchFamily="34" charset="0"/>
                </a:endParaRPr>
              </a:p>
              <a:p>
                <a:pPr marL="457200" lvl="1" indent="-457200">
                  <a:buClr>
                    <a:srgbClr val="EA5B0C"/>
                  </a:buClr>
                </a:pPr>
                <a:r>
                  <a:rPr lang="en-GB" sz="2800" dirty="0" smtClean="0">
                    <a:latin typeface="Arial" panose="020B0604020202020204" pitchFamily="34" charset="0"/>
                    <a:cs typeface="Arial" panose="020B0604020202020204" pitchFamily="34" charset="0"/>
                  </a:rPr>
                  <a:t>Petrol </a:t>
                </a:r>
                <a:r>
                  <a:rPr lang="en-GB" sz="2800" dirty="0">
                    <a:latin typeface="Arial" panose="020B0604020202020204" pitchFamily="34" charset="0"/>
                    <a:cs typeface="Arial" panose="020B0604020202020204" pitchFamily="34" charset="0"/>
                  </a:rPr>
                  <a:t>costs the equivalent of </a:t>
                </a:r>
                <a:r>
                  <a:rPr lang="en-GB" sz="2800" dirty="0" smtClean="0">
                    <a:latin typeface="Arial" panose="020B0604020202020204" pitchFamily="34" charset="0"/>
                    <a:cs typeface="Arial" panose="020B0604020202020204" pitchFamily="34" charset="0"/>
                  </a:rPr>
                  <a:t>£0.68 </a:t>
                </a:r>
                <a:r>
                  <a:rPr lang="en-GB" sz="2800" dirty="0">
                    <a:latin typeface="Arial" panose="020B0604020202020204" pitchFamily="34" charset="0"/>
                    <a:cs typeface="Arial" panose="020B0604020202020204" pitchFamily="34" charset="0"/>
                  </a:rPr>
                  <a:t>per litre in the </a:t>
                </a:r>
                <a:r>
                  <a:rPr lang="en-GB" sz="2800" dirty="0" smtClean="0">
                    <a:latin typeface="Arial" panose="020B0604020202020204" pitchFamily="34" charset="0"/>
                    <a:cs typeface="Arial" panose="020B0604020202020204" pitchFamily="34" charset="0"/>
                  </a:rPr>
                  <a:t>US. The price in the UK is </a:t>
                </a:r>
                <a:r>
                  <a:rPr lang="en-GB" sz="2800" dirty="0">
                    <a:latin typeface="Arial" panose="020B0604020202020204" pitchFamily="34" charset="0"/>
                    <a:cs typeface="Arial" panose="020B0604020202020204" pitchFamily="34" charset="0"/>
                  </a:rPr>
                  <a:t>almost twice the </a:t>
                </a:r>
                <a:r>
                  <a:rPr lang="en-GB" sz="2800" dirty="0" smtClean="0">
                    <a:latin typeface="Arial" panose="020B0604020202020204" pitchFamily="34" charset="0"/>
                    <a:cs typeface="Arial" panose="020B0604020202020204" pitchFamily="34" charset="0"/>
                  </a:rPr>
                  <a:t>price! </a:t>
                </a:r>
                <a:endParaRPr lang="en-GB" sz="2800" dirty="0">
                  <a:latin typeface="Arial" panose="020B0604020202020204" pitchFamily="34" charset="0"/>
                  <a:cs typeface="Arial" panose="020B0604020202020204" pitchFamily="34" charset="0"/>
                </a:endParaRPr>
              </a:p>
              <a:p>
                <a:pPr lvl="1"/>
                <a:endParaRPr lang="en-GB" sz="2800" dirty="0">
                  <a:latin typeface="Arial" panose="020B0604020202020204" pitchFamily="34" charset="0"/>
                  <a:cs typeface="Arial" panose="020B0604020202020204" pitchFamily="34" charset="0"/>
                </a:endParaRPr>
              </a:p>
              <a:p>
                <a:pPr marL="457200" lvl="1" indent="0">
                  <a:buNone/>
                </a:pPr>
                <a:endParaRPr lang="en-GB" sz="2800" dirty="0" smtClean="0">
                  <a:latin typeface="Arial" panose="020B0604020202020204" pitchFamily="34" charset="0"/>
                  <a:cs typeface="Arial" panose="020B0604020202020204" pitchFamily="34" charset="0"/>
                </a:endParaRPr>
              </a:p>
            </p:txBody>
          </p:sp>
        </mc:Choice>
        <mc:Fallback xmlns="">
          <p:sp>
            <p:nvSpPr>
              <p:cNvPr id="6" name="Content Placeholder 5">
                <a:extLst>
                  <a:ext uri="{FF2B5EF4-FFF2-40B4-BE49-F238E27FC236}">
                    <a16:creationId xmlns:a16="http://schemas.microsoft.com/office/drawing/2014/main" id="{A2F6F3DC-865C-4CA2-92C7-E89FB7CD940C}"/>
                  </a:ext>
                </a:extLst>
              </p:cNvPr>
              <p:cNvSpPr>
                <a:spLocks noGrp="1" noRot="1" noChangeAspect="1" noMove="1" noResize="1" noEditPoints="1" noAdjustHandles="1" noChangeArrowheads="1" noChangeShapeType="1" noTextEdit="1"/>
              </p:cNvSpPr>
              <p:nvPr>
                <p:ph idx="1"/>
              </p:nvPr>
            </p:nvSpPr>
            <p:spPr>
              <a:xfrm>
                <a:off x="419819" y="1470743"/>
                <a:ext cx="7951449" cy="4655599"/>
              </a:xfrm>
              <a:blipFill>
                <a:blip r:embed="rId4"/>
                <a:stretch>
                  <a:fillRect l="-1610" t="-2225" r="-1764"/>
                </a:stretch>
              </a:blipFill>
            </p:spPr>
            <p:txBody>
              <a:bodyPr/>
              <a:lstStyle/>
              <a:p>
                <a:r>
                  <a:rPr lang="en-GB">
                    <a:noFill/>
                  </a:rPr>
                  <a:t> </a:t>
                </a:r>
              </a:p>
            </p:txBody>
          </p:sp>
        </mc:Fallback>
      </mc:AlternateContent>
      <p:sp>
        <p:nvSpPr>
          <p:cNvPr id="15" name="Rectangle 14"/>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More complex conversions</a:t>
            </a:r>
            <a:endParaRPr lang="en-GB" sz="2800" b="1" dirty="0">
              <a:latin typeface="Arial" panose="020B0604020202020204" pitchFamily="34" charset="0"/>
              <a:cs typeface="Arial" panose="020B0604020202020204" pitchFamily="34" charset="0"/>
            </a:endParaRPr>
          </a:p>
        </p:txBody>
      </p:sp>
      <p:sp>
        <p:nvSpPr>
          <p:cNvPr id="2" name="TextBox 1"/>
          <p:cNvSpPr txBox="1"/>
          <p:nvPr/>
        </p:nvSpPr>
        <p:spPr>
          <a:xfrm>
            <a:off x="866731" y="4516053"/>
            <a:ext cx="10458537" cy="1815882"/>
          </a:xfrm>
          <a:prstGeom prst="rect">
            <a:avLst/>
          </a:prstGeom>
          <a:solidFill>
            <a:srgbClr val="F9BC9A"/>
          </a:solidFill>
          <a:ln>
            <a:solidFill>
              <a:srgbClr val="F9BC9A"/>
            </a:solidFill>
          </a:ln>
        </p:spPr>
        <p:txBody>
          <a:bodyPr wrap="square" rtlCol="0">
            <a:spAutoFit/>
          </a:bodyPr>
          <a:lstStyle/>
          <a:p>
            <a:pPr marL="0" lvl="1"/>
            <a:r>
              <a:rPr lang="en-GB" sz="2800" dirty="0" smtClean="0">
                <a:latin typeface="Arial" panose="020B0604020202020204" pitchFamily="34" charset="0"/>
                <a:cs typeface="Arial" panose="020B0604020202020204" pitchFamily="34" charset="0"/>
              </a:rPr>
              <a:t>Try working out the solution another way by changing the price in the UK to $ per gallon. </a:t>
            </a:r>
          </a:p>
          <a:p>
            <a:pPr marL="0" lvl="1"/>
            <a:endParaRPr lang="en-GB" sz="2800" dirty="0" smtClean="0">
              <a:latin typeface="Arial" panose="020B0604020202020204" pitchFamily="34" charset="0"/>
              <a:cs typeface="Arial" panose="020B0604020202020204" pitchFamily="34" charset="0"/>
            </a:endParaRPr>
          </a:p>
          <a:p>
            <a:pPr marL="0" lvl="1"/>
            <a:r>
              <a:rPr lang="en-GB" sz="2800" b="1" dirty="0" smtClean="0">
                <a:latin typeface="Arial" panose="020B0604020202020204" pitchFamily="34" charset="0"/>
                <a:cs typeface="Arial" panose="020B0604020202020204" pitchFamily="34" charset="0"/>
              </a:rPr>
              <a:t>Warning:</a:t>
            </a:r>
            <a:r>
              <a:rPr lang="en-GB" sz="2800" dirty="0" smtClean="0">
                <a:latin typeface="Arial" panose="020B0604020202020204" pitchFamily="34" charset="0"/>
                <a:cs typeface="Arial" panose="020B0604020202020204" pitchFamily="34" charset="0"/>
              </a:rPr>
              <a:t> be careful you might find this little more challenging!         </a:t>
            </a:r>
          </a:p>
        </p:txBody>
      </p:sp>
    </p:spTree>
    <p:extLst>
      <p:ext uri="{BB962C8B-B14F-4D97-AF65-F5344CB8AC3E}">
        <p14:creationId xmlns:p14="http://schemas.microsoft.com/office/powerpoint/2010/main" val="24060500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up)">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402</TotalTime>
  <Words>838</Words>
  <Application>Microsoft Office PowerPoint</Application>
  <PresentationFormat>Widescreen</PresentationFormat>
  <Paragraphs>147</Paragraphs>
  <Slides>16</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Bookman Old Style</vt:lpstr>
      <vt:lpstr>Calibri</vt:lpstr>
      <vt:lpstr>Calibri Light</vt:lpstr>
      <vt:lpstr>Cambria Math</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Cambridge Assessment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Compound measures</dc:title>
  <dc:creator>Carl Saxton</dc:creator>
  <cp:lastModifiedBy>Liz Duncombe</cp:lastModifiedBy>
  <cp:revision>30</cp:revision>
  <dcterms:created xsi:type="dcterms:W3CDTF">2018-02-13T12:09:29Z</dcterms:created>
  <dcterms:modified xsi:type="dcterms:W3CDTF">2019-07-18T15:12:55Z</dcterms:modified>
</cp:coreProperties>
</file>