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8" r:id="rId2"/>
    <p:sldId id="316" r:id="rId3"/>
    <p:sldId id="278" r:id="rId4"/>
    <p:sldId id="345" r:id="rId5"/>
    <p:sldId id="348" r:id="rId6"/>
    <p:sldId id="339" r:id="rId7"/>
    <p:sldId id="346" r:id="rId8"/>
    <p:sldId id="337" r:id="rId9"/>
    <p:sldId id="340" r:id="rId10"/>
    <p:sldId id="347" r:id="rId11"/>
    <p:sldId id="326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C9A"/>
    <a:srgbClr val="00CC00"/>
    <a:srgbClr val="904692"/>
    <a:srgbClr val="FF00FF"/>
    <a:srgbClr val="000099"/>
    <a:srgbClr val="99CC00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8813" autoAdjust="0"/>
  </p:normalViewPr>
  <p:slideViewPr>
    <p:cSldViewPr snapToGrid="0">
      <p:cViewPr varScale="1">
        <p:scale>
          <a:sx n="82" d="100"/>
          <a:sy n="82" d="100"/>
        </p:scale>
        <p:origin x="10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0210-F665-41B8-A4BB-8502D62CDC9D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FFE48-10A0-4106-AF75-DD4C6E3D3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sure that you are logged in to Resource Plus before you attempt to play this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4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4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4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4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ambridgeinternational.org/classroom/course/view.php?id=3275#section-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1909481"/>
            <a:ext cx="82564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Pack –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gradients of curves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IGCSE™ </a:t>
            </a:r>
          </a:p>
          <a:p>
            <a:r>
              <a:rPr lang="en-GB" sz="26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  <a:r>
              <a:rPr lang="en-GB" sz="2600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906" y="6239435"/>
            <a:ext cx="412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Version 1.0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74" y="3033287"/>
            <a:ext cx="3659262" cy="27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775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-coordinate where the curve                         has a gradient of 7.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11421"/>
              </p:ext>
            </p:extLst>
          </p:nvPr>
        </p:nvGraphicFramePr>
        <p:xfrm>
          <a:off x="5222874" y="1400178"/>
          <a:ext cx="1919993" cy="41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4" imgW="1054080" imgH="228600" progId="Equation.DSMT4">
                  <p:embed/>
                </p:oleObj>
              </mc:Choice>
              <mc:Fallback>
                <p:oleObj name="Equation" r:id="rId4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2874" y="1400178"/>
                        <a:ext cx="1919993" cy="41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25594" r="49084" b="8453"/>
          <a:stretch>
            <a:fillRect/>
          </a:stretch>
        </p:blipFill>
        <p:spPr bwMode="auto">
          <a:xfrm>
            <a:off x="8306192" y="2049114"/>
            <a:ext cx="3743325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376" y="6114725"/>
            <a:ext cx="6745625" cy="715089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-coordinate at this point is 3 x 2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5 x 2 + 1 = 3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the answer is (2,3).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376" y="3776074"/>
            <a:ext cx="4785755" cy="2247424"/>
            <a:chOff x="59376" y="3586074"/>
            <a:chExt cx="4785755" cy="2247424"/>
          </a:xfrm>
        </p:grpSpPr>
        <p:sp>
          <p:nvSpPr>
            <p:cNvPr id="23" name="TextBox 22"/>
            <p:cNvSpPr txBox="1"/>
            <p:nvPr/>
          </p:nvSpPr>
          <p:spPr>
            <a:xfrm>
              <a:off x="59376" y="3586074"/>
              <a:ext cx="4785755" cy="2247424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 need ‘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’ when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 6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–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7</a:t>
              </a:r>
            </a:p>
            <a:p>
              <a:r>
                <a:rPr lang="en-GB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x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-coordinate is 2 when the gradient of the curve is 7.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7436259"/>
                </p:ext>
              </p:extLst>
            </p:nvPr>
          </p:nvGraphicFramePr>
          <p:xfrm>
            <a:off x="2210363" y="3597713"/>
            <a:ext cx="879475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8" name="Equation" r:id="rId7" imgW="520560" imgH="393480" progId="Equation.DSMT4">
                    <p:embed/>
                  </p:oleObj>
                </mc:Choice>
                <mc:Fallback>
                  <p:oleObj name="Equation" r:id="rId7" imgW="520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0363" y="3597713"/>
                          <a:ext cx="879475" cy="665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45525" y="2326482"/>
            <a:ext cx="6745625" cy="1328023"/>
            <a:chOff x="59377" y="2307156"/>
            <a:chExt cx="6745625" cy="1328023"/>
          </a:xfrm>
        </p:grpSpPr>
        <p:sp>
          <p:nvSpPr>
            <p:cNvPr id="31" name="TextBox 30"/>
            <p:cNvSpPr txBox="1"/>
            <p:nvPr/>
          </p:nvSpPr>
          <p:spPr>
            <a:xfrm>
              <a:off x="59377" y="2307156"/>
              <a:ext cx="6745625" cy="1328023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is the ‘gradient function’ of the curve.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672587"/>
                </p:ext>
              </p:extLst>
            </p:nvPr>
          </p:nvGraphicFramePr>
          <p:xfrm>
            <a:off x="317994" y="2842243"/>
            <a:ext cx="1340079" cy="649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9" name="Equation" r:id="rId9" imgW="812520" imgH="393480" progId="Equation.DSMT4">
                    <p:embed/>
                  </p:oleObj>
                </mc:Choice>
                <mc:Fallback>
                  <p:oleObj name="Equation" r:id="rId9" imgW="812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7994" y="2842243"/>
                          <a:ext cx="1340079" cy="6491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05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16281" y="120266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Arial" charset="0"/>
              </a:rPr>
              <a:t>Finding the gradient Bingo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5002" y="1792122"/>
            <a:ext cx="12096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charset="0"/>
              </a:rPr>
              <a:t>Each player needs to draw a 3 x 3 grid like the one shown below.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charset="0"/>
              </a:rPr>
              <a:t>In each square place a random number (no repeats) between -10 and </a:t>
            </a:r>
            <a:r>
              <a:rPr lang="en-GB" altLang="en-US" sz="2400" dirty="0" smtClean="0">
                <a:latin typeface="Arial" charset="0"/>
              </a:rPr>
              <a:t>10.</a:t>
            </a:r>
            <a:endParaRPr lang="en-GB" altLang="en-US" sz="2400" dirty="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59667"/>
              </p:ext>
            </p:extLst>
          </p:nvPr>
        </p:nvGraphicFramePr>
        <p:xfrm>
          <a:off x="3554537" y="2765095"/>
          <a:ext cx="3768726" cy="316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242">
                  <a:extLst>
                    <a:ext uri="{9D8B030D-6E8A-4147-A177-3AD203B41FA5}">
                      <a16:colId xmlns:a16="http://schemas.microsoft.com/office/drawing/2014/main" val="4205267249"/>
                    </a:ext>
                  </a:extLst>
                </a:gridCol>
                <a:gridCol w="1256242">
                  <a:extLst>
                    <a:ext uri="{9D8B030D-6E8A-4147-A177-3AD203B41FA5}">
                      <a16:colId xmlns:a16="http://schemas.microsoft.com/office/drawing/2014/main" val="2351867038"/>
                    </a:ext>
                  </a:extLst>
                </a:gridCol>
                <a:gridCol w="1256242">
                  <a:extLst>
                    <a:ext uri="{9D8B030D-6E8A-4147-A177-3AD203B41FA5}">
                      <a16:colId xmlns:a16="http://schemas.microsoft.com/office/drawing/2014/main" val="2450732036"/>
                    </a:ext>
                  </a:extLst>
                </a:gridCol>
              </a:tblGrid>
              <a:tr h="10562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4478"/>
                  </a:ext>
                </a:extLst>
              </a:tr>
              <a:tr h="105621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231541"/>
                  </a:ext>
                </a:extLst>
              </a:tr>
              <a:tr h="10562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715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2888" y="623104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charset="0"/>
              </a:rPr>
              <a:t>Winner is the first player to </a:t>
            </a:r>
            <a:r>
              <a:rPr lang="en-GB" altLang="en-US" sz="2400" dirty="0" smtClean="0">
                <a:latin typeface="Arial" charset="0"/>
              </a:rPr>
              <a:t>match all their numbers.</a:t>
            </a:r>
            <a:endParaRPr lang="en-GB" alt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148217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216276" y="2492376"/>
            <a:ext cx="590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this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206651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0" y="1556793"/>
            <a:ext cx="2210542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4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316394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0" y="1556793"/>
            <a:ext cx="2351220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275208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261453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-6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39313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578847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1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119474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11825" y="1556793"/>
            <a:ext cx="3587777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-3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68117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461635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327837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261453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1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154136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245405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differentiate functions using the correct notation.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use differentiation to find the gradient function of a polynomial.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9927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3635867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-1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328041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148217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16276" y="2492376"/>
            <a:ext cx="590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this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320646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3408241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3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156455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0" y="1556793"/>
            <a:ext cx="2234010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-1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144591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3408241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41032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261453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-1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3116546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0" y="1556793"/>
            <a:ext cx="3180614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3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3690297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689261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1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40873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0" y="1556793"/>
            <a:ext cx="2461636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3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1339667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148217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216276" y="2492376"/>
            <a:ext cx="590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this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23703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1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the value of each function and then add them up to find the total.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170"/>
              </p:ext>
            </p:extLst>
          </p:nvPr>
        </p:nvGraphicFramePr>
        <p:xfrm>
          <a:off x="428832" y="2287210"/>
          <a:ext cx="4190670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the Function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trike="noStrike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= 14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83489"/>
              </p:ext>
            </p:extLst>
          </p:nvPr>
        </p:nvGraphicFramePr>
        <p:xfrm>
          <a:off x="428832" y="2287210"/>
          <a:ext cx="4190670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the Function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trike="noStrike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=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0" y="1556793"/>
            <a:ext cx="2258632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-2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909626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11825" y="1556793"/>
            <a:ext cx="3635867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curve when x = ½ 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1086109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1" y="1556793"/>
            <a:ext cx="2058449" cy="4924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524000" y="24923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Find the gradient of the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the gradient Bingo</a:t>
            </a:r>
          </a:p>
        </p:txBody>
      </p:sp>
    </p:spTree>
    <p:extLst>
      <p:ext uri="{BB962C8B-B14F-4D97-AF65-F5344CB8AC3E}">
        <p14:creationId xmlns:p14="http://schemas.microsoft.com/office/powerpoint/2010/main" val="219256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8000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arrangement of the same x value substitutions would give the biggest total?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76464"/>
              </p:ext>
            </p:extLst>
          </p:nvPr>
        </p:nvGraphicFramePr>
        <p:xfrm>
          <a:off x="272475" y="2063636"/>
          <a:ext cx="3978891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6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32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the Function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r>
                        <a:rPr lang="en-GB" i="1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trike="noStrike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= 14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975" y="120127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62675"/>
              </p:ext>
            </p:extLst>
          </p:nvPr>
        </p:nvGraphicFramePr>
        <p:xfrm>
          <a:off x="4454566" y="2607842"/>
          <a:ext cx="650635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8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trike="noStrike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6514" y="5450774"/>
            <a:ext cx="163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= 40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Video: Introduction to Calculus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86" y="1219828"/>
            <a:ext cx="10017028" cy="5630008"/>
          </a:xfrm>
          <a:prstGeom prst="rect">
            <a:avLst/>
          </a:prstGeom>
        </p:spPr>
      </p:pic>
      <p:sp>
        <p:nvSpPr>
          <p:cNvPr id="3" name="Action Button: Forward or Next 2">
            <a:hlinkClick r:id="rId3" highlightClick="1"/>
          </p:cNvPr>
          <p:cNvSpPr/>
          <p:nvPr/>
        </p:nvSpPr>
        <p:spPr>
          <a:xfrm>
            <a:off x="5556000" y="3494832"/>
            <a:ext cx="1080000" cy="10800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Derivative and differentiating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5689" y="1279360"/>
            <a:ext cx="11393385" cy="50145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curve has a gradient that changes depending on the value of the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coordinate (that is why it curves!).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finding the gradient as a value, we can instead, describe the gradient using a formula in terms of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gradient formula of a function is called its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derivative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is found by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the equation of the curve.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formula of polynomial equation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662" y="2808595"/>
            <a:ext cx="11393385" cy="394578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155825"/>
              </p:ext>
            </p:extLst>
          </p:nvPr>
        </p:nvGraphicFramePr>
        <p:xfrm>
          <a:off x="321129" y="3354572"/>
          <a:ext cx="3127511" cy="310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3" imgW="1485720" imgH="1473120" progId="Equation.DSMT4">
                  <p:embed/>
                </p:oleObj>
              </mc:Choice>
              <mc:Fallback>
                <p:oleObj name="Equation" r:id="rId3" imgW="148572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129" y="3354572"/>
                        <a:ext cx="3127511" cy="310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71173"/>
              </p:ext>
            </p:extLst>
          </p:nvPr>
        </p:nvGraphicFramePr>
        <p:xfrm>
          <a:off x="4197350" y="3377313"/>
          <a:ext cx="3797300" cy="336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5" imgW="1803240" imgH="1600200" progId="Equation.DSMT4">
                  <p:embed/>
                </p:oleObj>
              </mc:Choice>
              <mc:Fallback>
                <p:oleObj name="Equation" r:id="rId5" imgW="1803240" imgH="1600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377313"/>
                        <a:ext cx="3797300" cy="336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0629" y="137753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rule that lets you find the gradient formula of any polynomial equation. Look at these examples.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spot the rule?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648" y="-13648"/>
            <a:ext cx="12205648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method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37753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          then the derivative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examples using correct notation: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681436"/>
              </p:ext>
            </p:extLst>
          </p:nvPr>
        </p:nvGraphicFramePr>
        <p:xfrm>
          <a:off x="487795" y="1425038"/>
          <a:ext cx="786136" cy="34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795" y="1425038"/>
                        <a:ext cx="786136" cy="345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595529"/>
              </p:ext>
            </p:extLst>
          </p:nvPr>
        </p:nvGraphicFramePr>
        <p:xfrm>
          <a:off x="4721225" y="1353563"/>
          <a:ext cx="1359666" cy="629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1225" y="1353563"/>
                        <a:ext cx="1359666" cy="629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96435"/>
              </p:ext>
            </p:extLst>
          </p:nvPr>
        </p:nvGraphicFramePr>
        <p:xfrm>
          <a:off x="1097521" y="2944915"/>
          <a:ext cx="7272808" cy="367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246597759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1856945027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Function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Derivative of Function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3443"/>
                  </a:ext>
                </a:extLst>
              </a:tr>
              <a:tr h="70599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 5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30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+ 4</a:t>
                      </a:r>
                      <a:r>
                        <a:rPr lang="en-GB" sz="1800" i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30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73476"/>
                  </a:ext>
                </a:extLst>
              </a:tr>
              <a:tr h="70599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30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</a:t>
                      </a:r>
                      <a:r>
                        <a:rPr lang="en-GB" sz="1800" i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7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69046"/>
                  </a:ext>
                </a:extLst>
              </a:tr>
              <a:tr h="70599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 3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5245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f(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= 6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30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</a:t>
                      </a:r>
                      <a:r>
                        <a:rPr lang="en-GB" sz="1800" i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30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+3</a:t>
                      </a:r>
                      <a:r>
                        <a:rPr lang="en-GB" sz="1800" i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–2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f′(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= 18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30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</a:t>
                      </a:r>
                      <a:r>
                        <a:rPr lang="en-GB" sz="1800" i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+ 3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0393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f(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=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</a:t>
                      </a:r>
                      <a:r>
                        <a:rPr lang="en-GB" sz="1800" i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800" i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f′(</a:t>
                      </a:r>
                      <a:r>
                        <a:rPr lang="en-GB" sz="1800" i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= 7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94907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1660"/>
              </p:ext>
            </p:extLst>
          </p:nvPr>
        </p:nvGraphicFramePr>
        <p:xfrm>
          <a:off x="5820722" y="3554762"/>
          <a:ext cx="1371445" cy="51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7" imgW="1041120" imgH="393480" progId="Equation.DSMT4">
                  <p:embed/>
                </p:oleObj>
              </mc:Choice>
              <mc:Fallback>
                <p:oleObj name="Equation" r:id="rId7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20722" y="3554762"/>
                        <a:ext cx="1371445" cy="51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993997"/>
              </p:ext>
            </p:extLst>
          </p:nvPr>
        </p:nvGraphicFramePr>
        <p:xfrm>
          <a:off x="5812913" y="4252913"/>
          <a:ext cx="11684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913" y="4252913"/>
                        <a:ext cx="11684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66844"/>
              </p:ext>
            </p:extLst>
          </p:nvPr>
        </p:nvGraphicFramePr>
        <p:xfrm>
          <a:off x="5805288" y="4999038"/>
          <a:ext cx="635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288" y="4999038"/>
                        <a:ext cx="6350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2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775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gradient of the curve                      at the point (3,22).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424344"/>
              </p:ext>
            </p:extLst>
          </p:nvPr>
        </p:nvGraphicFramePr>
        <p:xfrm>
          <a:off x="4116201" y="1425800"/>
          <a:ext cx="1687219" cy="36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4" imgW="1054080" imgH="228600" progId="Equation.DSMT4">
                  <p:embed/>
                </p:oleObj>
              </mc:Choice>
              <mc:Fallback>
                <p:oleObj name="Equation" r:id="rId4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6201" y="1425800"/>
                        <a:ext cx="1687219" cy="365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33469" r="49084" b="8453"/>
          <a:stretch>
            <a:fillRect/>
          </a:stretch>
        </p:blipFill>
        <p:spPr bwMode="auto">
          <a:xfrm>
            <a:off x="7552501" y="2186731"/>
            <a:ext cx="43195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377" y="2307156"/>
            <a:ext cx="6745625" cy="1328023"/>
            <a:chOff x="59377" y="2307156"/>
            <a:chExt cx="6745625" cy="1328023"/>
          </a:xfrm>
        </p:grpSpPr>
        <p:sp>
          <p:nvSpPr>
            <p:cNvPr id="13" name="TextBox 12"/>
            <p:cNvSpPr txBox="1"/>
            <p:nvPr/>
          </p:nvSpPr>
          <p:spPr>
            <a:xfrm>
              <a:off x="59377" y="2307156"/>
              <a:ext cx="6745625" cy="1328023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is the ‘gradient function’ of the curve.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931502"/>
                </p:ext>
              </p:extLst>
            </p:nvPr>
          </p:nvGraphicFramePr>
          <p:xfrm>
            <a:off x="317994" y="2842243"/>
            <a:ext cx="1340079" cy="649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2" name="Equation" r:id="rId7" imgW="812520" imgH="393480" progId="Equation.DSMT4">
                    <p:embed/>
                  </p:oleObj>
                </mc:Choice>
                <mc:Fallback>
                  <p:oleObj name="Equation" r:id="rId7" imgW="812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994" y="2842243"/>
                          <a:ext cx="1340079" cy="6491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59377" y="3787949"/>
            <a:ext cx="3655858" cy="1021556"/>
            <a:chOff x="59377" y="3787949"/>
            <a:chExt cx="3655858" cy="1021556"/>
          </a:xfrm>
        </p:grpSpPr>
        <p:sp>
          <p:nvSpPr>
            <p:cNvPr id="16" name="TextBox 15"/>
            <p:cNvSpPr txBox="1"/>
            <p:nvPr/>
          </p:nvSpPr>
          <p:spPr>
            <a:xfrm>
              <a:off x="59377" y="3787949"/>
              <a:ext cx="3655858" cy="1021556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 the point when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3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156223"/>
                </p:ext>
              </p:extLst>
            </p:nvPr>
          </p:nvGraphicFramePr>
          <p:xfrm>
            <a:off x="59377" y="4144343"/>
            <a:ext cx="2036763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3" name="Equation" r:id="rId9" imgW="1206360" imgH="393480" progId="Equation.DSMT4">
                    <p:embed/>
                  </p:oleObj>
                </mc:Choice>
                <mc:Fallback>
                  <p:oleObj name="Equation" r:id="rId9" imgW="1206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77" y="4144343"/>
                          <a:ext cx="2036763" cy="665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59376" y="4941071"/>
            <a:ext cx="4714505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at the point (3,22) the gradient is 16.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872" y="4298727"/>
            <a:ext cx="137161" cy="307777"/>
          </a:xfrm>
          <a:prstGeom prst="rect">
            <a:avLst/>
          </a:prstGeom>
          <a:solidFill>
            <a:srgbClr val="F9BC9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876</Words>
  <Application>Microsoft Office PowerPoint</Application>
  <PresentationFormat>Widescreen</PresentationFormat>
  <Paragraphs>241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 Hill High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Potts</dc:creator>
  <cp:lastModifiedBy>Liz Duncombe</cp:lastModifiedBy>
  <cp:revision>202</cp:revision>
  <cp:lastPrinted>2017-09-28T18:06:59Z</cp:lastPrinted>
  <dcterms:created xsi:type="dcterms:W3CDTF">2016-05-16T13:35:50Z</dcterms:created>
  <dcterms:modified xsi:type="dcterms:W3CDTF">2019-07-18T13:09:32Z</dcterms:modified>
</cp:coreProperties>
</file>