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71" r:id="rId3"/>
    <p:sldId id="287" r:id="rId4"/>
    <p:sldId id="289" r:id="rId5"/>
    <p:sldId id="290" r:id="rId6"/>
    <p:sldId id="292" r:id="rId7"/>
    <p:sldId id="293" r:id="rId8"/>
    <p:sldId id="294" r:id="rId9"/>
    <p:sldId id="295" r:id="rId10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2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9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Pack – Straight line graphs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3: Finding equations of parallel lines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</a:t>
            </a:r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8" name="Footer Placeholder 2"/>
          <p:cNvSpPr>
            <a:spLocks noGrp="1"/>
          </p:cNvSpPr>
          <p:nvPr/>
        </p:nvSpPr>
        <p:spPr>
          <a:xfrm>
            <a:off x="4038600" y="62107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© UCLES 2018</a:t>
            </a:r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06F432A-9CA4-4ED4-AA90-6BA6001986F9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57899" y="1996033"/>
            <a:ext cx="4680000" cy="413164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679A832-A1AD-4DE6-B88E-73FECDE1D280}"/>
              </a:ext>
            </a:extLst>
          </p:cNvPr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66061" y="1996032"/>
            <a:ext cx="4793214" cy="413164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did you discover about gradients of parallel lines?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89871" y="458857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5930" y="458857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5646" y="1928797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67418" y="1928797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7">
            <a:extLst>
              <a:ext uri="{FF2B5EF4-FFF2-40B4-BE49-F238E27FC236}">
                <a16:creationId xmlns:a16="http://schemas.microsoft.com/office/drawing/2014/main" id="{84150F72-A0B4-4177-93EA-A577DDD06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988" y="3796812"/>
            <a:ext cx="3759263" cy="613823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3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+ 2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: Rounded Corners 20">
            <a:extLst>
              <a:ext uri="{FF2B5EF4-FFF2-40B4-BE49-F238E27FC236}">
                <a16:creationId xmlns:a16="http://schemas.microsoft.com/office/drawing/2014/main" id="{844C1384-33D2-4BBB-92FF-B0D6049D7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851" y="2031170"/>
            <a:ext cx="3758400" cy="604454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 w="63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3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− 2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334B55-0FAD-4D25-9452-01BC27BBF5BA}"/>
              </a:ext>
            </a:extLst>
          </p:cNvPr>
          <p:cNvSpPr txBox="1"/>
          <p:nvPr/>
        </p:nvSpPr>
        <p:spPr>
          <a:xfrm>
            <a:off x="938912" y="5334057"/>
            <a:ext cx="4761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Yes, they both have a gradient of 3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 these lines parallel?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943142" y="1355354"/>
            <a:ext cx="5331299" cy="5368175"/>
            <a:chOff x="5943142" y="1355354"/>
            <a:chExt cx="5331299" cy="5368175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7C0AB225-FA8D-4395-928F-A19563EFBF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8492"/>
            <a:stretch/>
          </p:blipFill>
          <p:spPr>
            <a:xfrm>
              <a:off x="5943142" y="1416422"/>
              <a:ext cx="5331299" cy="5307107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069317" y="1355354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768694" y="4410635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flipH="1" flipV="1">
              <a:off x="11200202" y="4661366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1200202" y="4738747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7141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7">
            <a:extLst>
              <a:ext uri="{FF2B5EF4-FFF2-40B4-BE49-F238E27FC236}">
                <a16:creationId xmlns:a16="http://schemas.microsoft.com/office/drawing/2014/main" id="{84150F72-A0B4-4177-93EA-A577DDD06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988" y="3796812"/>
            <a:ext cx="3759263" cy="586929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−3</a:t>
            </a:r>
            <a:r>
              <a:rPr kumimoji="0" lang="en-US" altLang="en-US" sz="28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+ 2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: Rounded Corners 20">
            <a:extLst>
              <a:ext uri="{FF2B5EF4-FFF2-40B4-BE49-F238E27FC236}">
                <a16:creationId xmlns:a16="http://schemas.microsoft.com/office/drawing/2014/main" id="{844C1384-33D2-4BBB-92FF-B0D6049D7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851" y="2031170"/>
            <a:ext cx="3758400" cy="617901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 w="63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− 2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+ 2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334B55-0FAD-4D25-9452-01BC27BBF5BA}"/>
              </a:ext>
            </a:extLst>
          </p:cNvPr>
          <p:cNvSpPr txBox="1"/>
          <p:nvPr/>
        </p:nvSpPr>
        <p:spPr>
          <a:xfrm>
            <a:off x="938912" y="5254964"/>
            <a:ext cx="4761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No, they have different gradients (</a:t>
            </a:r>
            <a:r>
              <a:rPr lang="en-US" alt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−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alt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−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3).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 these lines parallel?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096000" y="1355354"/>
            <a:ext cx="5207079" cy="5314388"/>
            <a:chOff x="6096000" y="1355354"/>
            <a:chExt cx="5207079" cy="5314388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BFD926ED-3BCB-4BC8-85BB-41EB58A3BE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8532"/>
            <a:stretch/>
          </p:blipFill>
          <p:spPr>
            <a:xfrm>
              <a:off x="6096000" y="1419802"/>
              <a:ext cx="5207079" cy="524994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0809036" y="4343400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flipH="1" flipV="1">
              <a:off x="11227095" y="4580684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1227095" y="4658065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163446" y="1355354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015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17">
            <a:extLst>
              <a:ext uri="{FF2B5EF4-FFF2-40B4-BE49-F238E27FC236}">
                <a16:creationId xmlns:a16="http://schemas.microsoft.com/office/drawing/2014/main" id="{579E41BB-BCF5-4789-A050-A5F2DBC7C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6480" y="2999755"/>
            <a:ext cx="3759263" cy="738528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6350">
            <a:solidFill>
              <a:srgbClr val="0066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+ 1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Show me the equation of a line parallel to this one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17">
            <a:extLst>
              <a:ext uri="{FF2B5EF4-FFF2-40B4-BE49-F238E27FC236}">
                <a16:creationId xmlns:a16="http://schemas.microsoft.com/office/drawing/2014/main" id="{579E41BB-BCF5-4789-A050-A5F2DBC7C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6479" y="3854174"/>
            <a:ext cx="3759263" cy="678547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accent3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−5</a:t>
            </a:r>
            <a:r>
              <a:rPr kumimoji="0" lang="en-US" altLang="en-US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34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7002" y="2190674"/>
            <a:ext cx="5362998" cy="4465620"/>
            <a:chOff x="6067002" y="2190674"/>
            <a:chExt cx="5362998" cy="446562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D14D1F8-88C8-4534-875E-AE775DE994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24474"/>
            <a:stretch/>
          </p:blipFill>
          <p:spPr>
            <a:xfrm>
              <a:off x="6067002" y="2284803"/>
              <a:ext cx="5355766" cy="437149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8192200" y="2190674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903166" y="5218877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 flipH="1" flipV="1">
              <a:off x="11361562" y="549508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361562" y="557246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: Rounded Corners 20">
            <a:extLst>
              <a:ext uri="{FF2B5EF4-FFF2-40B4-BE49-F238E27FC236}">
                <a16:creationId xmlns:a16="http://schemas.microsoft.com/office/drawing/2014/main" id="{844C1384-33D2-4BBB-92FF-B0D6049D7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232" y="2284803"/>
            <a:ext cx="3758400" cy="1357200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 w="63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1: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 a diagram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334B55-0FAD-4D25-9452-01BC27BBF5BA}"/>
              </a:ext>
            </a:extLst>
          </p:cNvPr>
          <p:cNvSpPr txBox="1"/>
          <p:nvPr/>
        </p:nvSpPr>
        <p:spPr>
          <a:xfrm>
            <a:off x="760475" y="4203052"/>
            <a:ext cx="4761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Now work out the equation of the line that you drew.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2F35C16-62EC-4F39-B82B-0C1939D9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836" y="1440656"/>
            <a:ext cx="11672046" cy="844147"/>
          </a:xfrm>
        </p:spPr>
        <p:txBody>
          <a:bodyPr anchor="t">
            <a:norm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How can we find a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line,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parallel to </a:t>
            </a: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− 1, that passes through (0, 3)?</a:t>
            </a:r>
            <a:endParaRPr lang="en-GB" sz="28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70112C-A936-445E-AB12-0DB024DAA779}"/>
              </a:ext>
            </a:extLst>
          </p:cNvPr>
          <p:cNvCxnSpPr/>
          <p:nvPr/>
        </p:nvCxnSpPr>
        <p:spPr>
          <a:xfrm flipH="1">
            <a:off x="7261412" y="2284803"/>
            <a:ext cx="2186547" cy="43714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Finding equations of parallel lines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7">
            <a:extLst>
              <a:ext uri="{FF2B5EF4-FFF2-40B4-BE49-F238E27FC236}">
                <a16:creationId xmlns:a16="http://schemas.microsoft.com/office/drawing/2014/main" id="{84150F72-A0B4-4177-93EA-A577DDD06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369" y="5580639"/>
            <a:ext cx="3759263" cy="67854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0" lang="en-US" altLang="en-US" sz="28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407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3" grpId="0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7002" y="2231015"/>
            <a:ext cx="5355766" cy="4425279"/>
            <a:chOff x="6067002" y="2231015"/>
            <a:chExt cx="5355766" cy="4425279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D14D1F8-88C8-4534-875E-AE775DE994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24474"/>
            <a:stretch/>
          </p:blipFill>
          <p:spPr>
            <a:xfrm>
              <a:off x="6067002" y="2284803"/>
              <a:ext cx="5355766" cy="4371491"/>
            </a:xfrm>
            <a:prstGeom prst="rect">
              <a:avLst/>
            </a:prstGeom>
          </p:spPr>
        </p:pic>
        <p:cxnSp>
          <p:nvCxnSpPr>
            <p:cNvPr id="11" name="Straight Connector 10"/>
            <p:cNvCxnSpPr/>
            <p:nvPr/>
          </p:nvCxnSpPr>
          <p:spPr>
            <a:xfrm flipH="1" flipV="1">
              <a:off x="11321227" y="5481633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1321227" y="5559014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0903166" y="5218877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192200" y="2231015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5334B55-0FAD-4D25-9452-01BC27BBF5BA}"/>
              </a:ext>
            </a:extLst>
          </p:cNvPr>
          <p:cNvSpPr txBox="1"/>
          <p:nvPr/>
        </p:nvSpPr>
        <p:spPr>
          <a:xfrm>
            <a:off x="165687" y="4132032"/>
            <a:ext cx="5836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You know the gradient, </a:t>
            </a: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, will be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C38688-6779-48B5-A2EE-D34A1A65DBB7}"/>
              </a:ext>
            </a:extLst>
          </p:cNvPr>
          <p:cNvSpPr txBox="1"/>
          <p:nvPr/>
        </p:nvSpPr>
        <p:spPr>
          <a:xfrm>
            <a:off x="181032" y="4655252"/>
            <a:ext cx="5836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(0, 3) is on the 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-axis, so 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</a:t>
            </a:r>
            <a:r>
              <a:rPr lang="en-US" alt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Finding equations of parallel lines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870112C-A936-445E-AB12-0DB024DAA779}"/>
              </a:ext>
            </a:extLst>
          </p:cNvPr>
          <p:cNvCxnSpPr/>
          <p:nvPr/>
        </p:nvCxnSpPr>
        <p:spPr>
          <a:xfrm flipH="1">
            <a:off x="7261412" y="2284803"/>
            <a:ext cx="2186547" cy="43714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3">
            <a:extLst>
              <a:ext uri="{FF2B5EF4-FFF2-40B4-BE49-F238E27FC236}">
                <a16:creationId xmlns:a16="http://schemas.microsoft.com/office/drawing/2014/main" id="{12F35C16-62EC-4F39-B82B-0C1939D9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836" y="1440656"/>
            <a:ext cx="11672046" cy="643685"/>
          </a:xfrm>
        </p:spPr>
        <p:txBody>
          <a:bodyPr anchor="t">
            <a:norm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How can we find a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line,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parallel to </a:t>
            </a: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− 1, that passes through (0, 3)?</a:t>
            </a:r>
            <a:endParaRPr lang="en-GB" sz="2800" dirty="0"/>
          </a:p>
        </p:txBody>
      </p:sp>
      <p:sp>
        <p:nvSpPr>
          <p:cNvPr id="23" name="Rectangle: Rounded Corners 20">
            <a:extLst>
              <a:ext uri="{FF2B5EF4-FFF2-40B4-BE49-F238E27FC236}">
                <a16:creationId xmlns:a16="http://schemas.microsoft.com/office/drawing/2014/main" id="{844C1384-33D2-4BBB-92FF-B0D6049D7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232" y="2284803"/>
            <a:ext cx="3758400" cy="13572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6350">
            <a:solidFill>
              <a:srgbClr val="0066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2: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4" name="Rectangle: Rounded Corners 17">
            <a:extLst>
              <a:ext uri="{FF2B5EF4-FFF2-40B4-BE49-F238E27FC236}">
                <a16:creationId xmlns:a16="http://schemas.microsoft.com/office/drawing/2014/main" id="{84150F72-A0B4-4177-93EA-A577DDD06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369" y="5580639"/>
            <a:ext cx="3759263" cy="67854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0" lang="en-US" altLang="en-US" sz="28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23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919377" y="1975522"/>
            <a:ext cx="5349263" cy="4680772"/>
            <a:chOff x="5919377" y="1975522"/>
            <a:chExt cx="5349263" cy="4680772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2CE0FBE7-D26E-4DB6-B147-618976726B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20444"/>
            <a:stretch/>
          </p:blipFill>
          <p:spPr>
            <a:xfrm>
              <a:off x="5919377" y="2055990"/>
              <a:ext cx="5339542" cy="4600304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 flipH="1" flipV="1">
              <a:off x="11200202" y="5253034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1200202" y="5330415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0728355" y="4990278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044283" y="1975522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5334B55-0FAD-4D25-9452-01BC27BBF5BA}"/>
              </a:ext>
            </a:extLst>
          </p:cNvPr>
          <p:cNvSpPr txBox="1"/>
          <p:nvPr/>
        </p:nvSpPr>
        <p:spPr>
          <a:xfrm>
            <a:off x="753293" y="3993137"/>
            <a:ext cx="4761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Now work out the equation of the line that you drew.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9FB37F-712F-4023-9385-A31BA416BCE9}"/>
              </a:ext>
            </a:extLst>
          </p:cNvPr>
          <p:cNvCxnSpPr>
            <a:cxnSpLocks/>
          </p:cNvCxnSpPr>
          <p:nvPr/>
        </p:nvCxnSpPr>
        <p:spPr>
          <a:xfrm flipV="1">
            <a:off x="8740588" y="2065006"/>
            <a:ext cx="1533904" cy="4591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Finding equations of parallel lines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12F35C16-62EC-4F39-B82B-0C1939D90C10}"/>
              </a:ext>
            </a:extLst>
          </p:cNvPr>
          <p:cNvSpPr txBox="1">
            <a:spLocks/>
          </p:cNvSpPr>
          <p:nvPr/>
        </p:nvSpPr>
        <p:spPr>
          <a:xfrm>
            <a:off x="295836" y="1440656"/>
            <a:ext cx="11672046" cy="6436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How can we find a line parallel to </a:t>
            </a:r>
            <a:r>
              <a:rPr lang="en-GB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3</a:t>
            </a:r>
            <a:r>
              <a:rPr lang="en-GB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+ 2, that passes through (1, 0)?</a:t>
            </a:r>
            <a:endParaRPr lang="en-GB" sz="2800" dirty="0"/>
          </a:p>
        </p:txBody>
      </p:sp>
      <p:sp>
        <p:nvSpPr>
          <p:cNvPr id="19" name="Rectangle: Rounded Corners 20">
            <a:extLst>
              <a:ext uri="{FF2B5EF4-FFF2-40B4-BE49-F238E27FC236}">
                <a16:creationId xmlns:a16="http://schemas.microsoft.com/office/drawing/2014/main" id="{844C1384-33D2-4BBB-92FF-B0D6049D7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232" y="2284803"/>
            <a:ext cx="3758400" cy="1357200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 w="63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1: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 a diagram</a:t>
            </a:r>
          </a:p>
        </p:txBody>
      </p:sp>
      <p:sp>
        <p:nvSpPr>
          <p:cNvPr id="21" name="Rectangle: Rounded Corners 17">
            <a:extLst>
              <a:ext uri="{FF2B5EF4-FFF2-40B4-BE49-F238E27FC236}">
                <a16:creationId xmlns:a16="http://schemas.microsoft.com/office/drawing/2014/main" id="{84150F72-A0B4-4177-93EA-A577DDD06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369" y="5580639"/>
            <a:ext cx="3759263" cy="67854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kumimoji="0" lang="en-US" altLang="en-US" sz="28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12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986612" y="1867946"/>
            <a:ext cx="5339542" cy="4774901"/>
            <a:chOff x="5986612" y="1867946"/>
            <a:chExt cx="5339542" cy="4774901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2CE0FBE7-D26E-4DB6-B147-618976726B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8712"/>
            <a:stretch/>
          </p:blipFill>
          <p:spPr>
            <a:xfrm>
              <a:off x="5986612" y="1942352"/>
              <a:ext cx="5339542" cy="4700495"/>
            </a:xfrm>
            <a:prstGeom prst="rect">
              <a:avLst/>
            </a:prstGeom>
          </p:spPr>
        </p:pic>
        <p:cxnSp>
          <p:nvCxnSpPr>
            <p:cNvPr id="13" name="Straight Connector 12"/>
            <p:cNvCxnSpPr/>
            <p:nvPr/>
          </p:nvCxnSpPr>
          <p:spPr>
            <a:xfrm flipH="1" flipV="1">
              <a:off x="11253993" y="5118564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1253993" y="5195945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0795590" y="4869255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151859" y="1867946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F172BB0-9EA2-4632-AC2F-5ABBC93BCDC7}"/>
              </a:ext>
            </a:extLst>
          </p:cNvPr>
          <p:cNvSpPr txBox="1"/>
          <p:nvPr/>
        </p:nvSpPr>
        <p:spPr>
          <a:xfrm>
            <a:off x="149832" y="3642003"/>
            <a:ext cx="5836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gradient, </a:t>
            </a: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, will be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D56C77-B4C7-42D3-BC5B-8A11CBA50B19}"/>
              </a:ext>
            </a:extLst>
          </p:cNvPr>
          <p:cNvSpPr txBox="1"/>
          <p:nvPr/>
        </p:nvSpPr>
        <p:spPr>
          <a:xfrm>
            <a:off x="178879" y="4099192"/>
            <a:ext cx="5836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(1, 0) gives us values for 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alt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9FB37F-712F-4023-9385-A31BA416BCE9}"/>
              </a:ext>
            </a:extLst>
          </p:cNvPr>
          <p:cNvCxnSpPr>
            <a:cxnSpLocks/>
          </p:cNvCxnSpPr>
          <p:nvPr/>
        </p:nvCxnSpPr>
        <p:spPr>
          <a:xfrm flipV="1">
            <a:off x="8754035" y="1951369"/>
            <a:ext cx="1587692" cy="46914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F08955D-7650-4B8D-A1B0-7EA2B9922759}"/>
              </a:ext>
            </a:extLst>
          </p:cNvPr>
          <p:cNvSpPr txBox="1"/>
          <p:nvPr/>
        </p:nvSpPr>
        <p:spPr>
          <a:xfrm>
            <a:off x="181032" y="4595210"/>
            <a:ext cx="5836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So, </a:t>
            </a:r>
            <a:r>
              <a:rPr lang="en-US" alt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mx 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80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 </a:t>
            </a:r>
            <a:r>
              <a:rPr lang="en-US" sz="280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 × 1 + 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GB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38EB9B3-41C7-4724-A5CC-0D8B3C850C91}"/>
              </a:ext>
            </a:extLst>
          </p:cNvPr>
          <p:cNvSpPr txBox="1"/>
          <p:nvPr/>
        </p:nvSpPr>
        <p:spPr>
          <a:xfrm>
            <a:off x="-76325" y="5018475"/>
            <a:ext cx="5836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−3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Finding equations of parallel lines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2F35C16-62EC-4F39-B82B-0C1939D90C10}"/>
              </a:ext>
            </a:extLst>
          </p:cNvPr>
          <p:cNvSpPr txBox="1">
            <a:spLocks/>
          </p:cNvSpPr>
          <p:nvPr/>
        </p:nvSpPr>
        <p:spPr>
          <a:xfrm>
            <a:off x="295836" y="1440656"/>
            <a:ext cx="11672046" cy="6436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How can we find a line parallel to </a:t>
            </a:r>
            <a:r>
              <a:rPr lang="en-GB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3</a:t>
            </a:r>
            <a:r>
              <a:rPr lang="en-GB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+ 2, that passes through (1, 0)?</a:t>
            </a:r>
            <a:endParaRPr lang="en-GB" sz="2800" dirty="0"/>
          </a:p>
        </p:txBody>
      </p:sp>
      <p:sp>
        <p:nvSpPr>
          <p:cNvPr id="22" name="Rectangle: Rounded Corners 20">
            <a:extLst>
              <a:ext uri="{FF2B5EF4-FFF2-40B4-BE49-F238E27FC236}">
                <a16:creationId xmlns:a16="http://schemas.microsoft.com/office/drawing/2014/main" id="{844C1384-33D2-4BBB-92FF-B0D6049D7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232" y="2284803"/>
            <a:ext cx="3758400" cy="13572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6350">
            <a:solidFill>
              <a:srgbClr val="0066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2: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3" name="Rectangle: Rounded Corners 17">
            <a:extLst>
              <a:ext uri="{FF2B5EF4-FFF2-40B4-BE49-F238E27FC236}">
                <a16:creationId xmlns:a16="http://schemas.microsoft.com/office/drawing/2014/main" id="{84150F72-A0B4-4177-93EA-A577DDD06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369" y="5580639"/>
            <a:ext cx="3759263" cy="67854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kumimoji="0" lang="en-US" altLang="en-US" sz="28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37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Words>378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can we find a line, parallel to y = 2x − 1, that passes through (0, 3)?</vt:lpstr>
      <vt:lpstr>How can we find a line, parallel to y = 2x − 1, that passes through (0, 3)?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Liz Duncombe</cp:lastModifiedBy>
  <cp:revision>58</cp:revision>
  <cp:lastPrinted>2018-01-14T21:28:16Z</cp:lastPrinted>
  <dcterms:created xsi:type="dcterms:W3CDTF">2018-01-14T21:11:47Z</dcterms:created>
  <dcterms:modified xsi:type="dcterms:W3CDTF">2019-07-18T14:03:47Z</dcterms:modified>
</cp:coreProperties>
</file>