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43" r:id="rId6"/>
    <p:sldId id="298" r:id="rId7"/>
    <p:sldId id="333" r:id="rId8"/>
    <p:sldId id="322" r:id="rId9"/>
    <p:sldId id="318" r:id="rId10"/>
    <p:sldId id="339" r:id="rId11"/>
    <p:sldId id="340" r:id="rId12"/>
    <p:sldId id="341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DC9D24-52FF-4F7A-B759-5364B43647EC}" v="15" dt="2026-04-08T12:32:03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addSld delSld modSld">
      <pc:chgData name="Karolyn Feliciani" userId="4076af5d-4c02-40b8-bc9d-56f6c404e751" providerId="ADAL" clId="{099CAC30-79AE-4DCE-97A7-3B8E8A0057CB}" dt="2026-04-08T12:32:03.035" v="34" actId="20577"/>
      <pc:docMkLst>
        <pc:docMk/>
      </pc:docMkLst>
      <pc:sldChg chg="modSp mod">
        <pc:chgData name="Karolyn Feliciani" userId="4076af5d-4c02-40b8-bc9d-56f6c404e751" providerId="ADAL" clId="{099CAC30-79AE-4DCE-97A7-3B8E8A0057CB}" dt="2026-04-08T12:31:24.325" v="20" actId="113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8T12:31:24.325" v="20" actId="113"/>
          <ac:spMkLst>
            <pc:docMk/>
            <pc:sldMk cId="1677304970" sldId="298"/>
            <ac:spMk id="4" creationId="{8A3FCDC3-543C-8905-8EB4-3AC0E32FFFFF}"/>
          </ac:spMkLst>
        </pc:spChg>
      </pc:sldChg>
      <pc:sldChg chg="modSp del mod">
        <pc:chgData name="Karolyn Feliciani" userId="4076af5d-4c02-40b8-bc9d-56f6c404e751" providerId="ADAL" clId="{099CAC30-79AE-4DCE-97A7-3B8E8A0057CB}" dt="2026-04-08T12:30:29.730" v="5" actId="2696"/>
        <pc:sldMkLst>
          <pc:docMk/>
          <pc:sldMk cId="2185037172" sldId="338"/>
        </pc:sldMkLst>
        <pc:spChg chg="mod">
          <ac:chgData name="Karolyn Feliciani" userId="4076af5d-4c02-40b8-bc9d-56f6c404e751" providerId="ADAL" clId="{099CAC30-79AE-4DCE-97A7-3B8E8A0057CB}" dt="2026-03-30T14:06:35.554" v="3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">
        <pc:chgData name="Karolyn Feliciani" userId="4076af5d-4c02-40b8-bc9d-56f6c404e751" providerId="ADAL" clId="{099CAC30-79AE-4DCE-97A7-3B8E8A0057CB}" dt="2026-04-08T12:32:03.035" v="34" actId="20577"/>
        <pc:sldMkLst>
          <pc:docMk/>
          <pc:sldMk cId="1925621602" sldId="341"/>
        </pc:sldMkLst>
        <pc:graphicFrameChg chg="mod">
          <ac:chgData name="Karolyn Feliciani" userId="4076af5d-4c02-40b8-bc9d-56f6c404e751" providerId="ADAL" clId="{099CAC30-79AE-4DCE-97A7-3B8E8A0057CB}" dt="2026-04-08T12:32:03.035" v="34" actId="20577"/>
          <ac:graphicFrameMkLst>
            <pc:docMk/>
            <pc:sldMk cId="1925621602" sldId="341"/>
            <ac:graphicFrameMk id="11" creationId="{DA7C81A4-726A-E5A5-AAA1-4675518E4A14}"/>
          </ac:graphicFrameMkLst>
        </pc:graphicFrameChg>
      </pc:sldChg>
      <pc:sldChg chg="modSp add mod">
        <pc:chgData name="Karolyn Feliciani" userId="4076af5d-4c02-40b8-bc9d-56f6c404e751" providerId="ADAL" clId="{099CAC30-79AE-4DCE-97A7-3B8E8A0057CB}" dt="2026-04-08T12:30:52.789" v="15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8T12:30:52.789" v="15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dc7c36a1b1a647d/Desktop/CAIE%200266%20IGCSE%20Lesson%20plan%20and%20slides/Research%20Methods%202/Research%20methods%202%20bar%20charts%20and%20data%20tab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/>
              <a:t>Effect of reward on motivation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reward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Sheet3!$A$2:$A$4</c:f>
              <c:strCache>
                <c:ptCount val="3"/>
                <c:pt idx="0">
                  <c:v>low</c:v>
                </c:pt>
                <c:pt idx="1">
                  <c:v>medium</c:v>
                </c:pt>
                <c:pt idx="2">
                  <c:v>high</c:v>
                </c:pt>
              </c:strCache>
            </c:strRef>
          </c:cat>
          <c:val>
            <c:numRef>
              <c:f>Sheet3!$B$2:$B$4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D1-4BDD-8D06-301592F59CCF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no reward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Sheet3!$A$2:$A$4</c:f>
              <c:strCache>
                <c:ptCount val="3"/>
                <c:pt idx="0">
                  <c:v>low</c:v>
                </c:pt>
                <c:pt idx="1">
                  <c:v>medium</c:v>
                </c:pt>
                <c:pt idx="2">
                  <c:v>high</c:v>
                </c:pt>
              </c:strCache>
            </c:strRef>
          </c:cat>
          <c:val>
            <c:numRef>
              <c:f>Sheet3!$C$2:$C$4</c:f>
              <c:numCache>
                <c:formatCode>General</c:formatCode>
                <c:ptCount val="3"/>
                <c:pt idx="0">
                  <c:v>2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D1-4BDD-8D06-301592F59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1670991"/>
        <c:axId val="1141670511"/>
      </c:barChart>
      <c:catAx>
        <c:axId val="11416709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Motivation level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670511"/>
        <c:crosses val="autoZero"/>
        <c:auto val="1"/>
        <c:lblAlgn val="ctr"/>
        <c:lblOffset val="100"/>
        <c:noMultiLvlLbl val="0"/>
      </c:catAx>
      <c:valAx>
        <c:axId val="1141670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Number of learners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670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200808"/>
            <a:ext cx="11117656" cy="2571183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Describe the research process</a:t>
            </a:r>
          </a:p>
          <a:p>
            <a:r>
              <a:rPr lang="en-GB" dirty="0"/>
              <a:t>Apply knowledge of the research process to novel scenarios</a:t>
            </a:r>
          </a:p>
          <a:p>
            <a:r>
              <a:rPr lang="en-GB" dirty="0"/>
              <a:t>Suggest ways to improve research </a:t>
            </a:r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Arial"/>
                <a:cs typeface="Arial"/>
              </a:rPr>
              <a:t>Starter activity</a:t>
            </a: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Draw a simple flow chart representing your understanding of the different parts of the research process from planning to 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Research pathway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You are a psychologist planning, running, and </a:t>
            </a:r>
            <a:r>
              <a:rPr lang="en-US" sz="2800" dirty="0" err="1"/>
              <a:t>analysing</a:t>
            </a:r>
            <a:r>
              <a:rPr lang="en-US" sz="2800" dirty="0"/>
              <a:t> a study.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You want to investigate whether giving students rewards (e.g. points or praise) increases their motivation to study.</a:t>
            </a:r>
          </a:p>
          <a:p>
            <a:pPr marL="0" indent="0">
              <a:buNone/>
            </a:pPr>
            <a:br>
              <a:rPr lang="en-US" sz="2800" dirty="0"/>
            </a:br>
            <a:r>
              <a:rPr lang="en-US" sz="2800" dirty="0"/>
              <a:t>Motivation is measured using a short questionnaire after a revision task.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1: The right people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Identify: </a:t>
            </a:r>
          </a:p>
          <a:p>
            <a:pPr marL="0" indent="0">
              <a:buNone/>
            </a:pPr>
            <a:endParaRPr 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The population.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A possible sample.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Choose </a:t>
            </a:r>
            <a:r>
              <a:rPr lang="en-US" sz="3200" b="1" dirty="0"/>
              <a:t>one</a:t>
            </a:r>
            <a:r>
              <a:rPr lang="en-US" sz="3200" dirty="0"/>
              <a:t> sampling technique.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Justify your choice in </a:t>
            </a:r>
            <a:r>
              <a:rPr lang="en-US" sz="3200" b="1" dirty="0"/>
              <a:t>one</a:t>
            </a:r>
            <a:r>
              <a:rPr lang="en-US" sz="3200" dirty="0"/>
              <a:t> sentence.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GB" dirty="0" err="1"/>
              <a:t>hase</a:t>
            </a:r>
            <a:r>
              <a:rPr lang="en-GB" dirty="0"/>
              <a:t> 2: Will the study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Problem A: </a:t>
            </a:r>
            <a:r>
              <a:rPr lang="en-US" sz="2800" i="1" dirty="0"/>
              <a:t>“You will decide whether answers are ‘positive’ or ‘negative’ based on how you feel.”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Problem B: </a:t>
            </a:r>
            <a:r>
              <a:rPr lang="en-US" sz="2800" i="1" dirty="0"/>
              <a:t>“You and another observer record behaviour but have not been trained beforehand.”</a:t>
            </a:r>
            <a:endParaRPr lang="en-GB" sz="28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For each problem:</a:t>
            </a:r>
          </a:p>
          <a:p>
            <a:pPr marL="0" indent="0">
              <a:buNone/>
            </a:pP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Decide whether the issue is validity or reliability</a:t>
            </a:r>
          </a:p>
          <a:p>
            <a:pPr marL="0" indent="0">
              <a:buNone/>
            </a:pPr>
            <a:r>
              <a:rPr lang="en-US" sz="2800" dirty="0"/>
              <a:t>2. Explain the key concept: subjectivity / objectivity, inter-rater / inter-observer</a:t>
            </a:r>
          </a:p>
          <a:p>
            <a:pPr marL="0" indent="0">
              <a:buNone/>
            </a:pPr>
            <a:r>
              <a:rPr lang="en-US" sz="2800" dirty="0"/>
              <a:t>3. Suggest </a:t>
            </a:r>
            <a:r>
              <a:rPr lang="en-US" sz="2800" b="1" dirty="0"/>
              <a:t>one</a:t>
            </a:r>
            <a:r>
              <a:rPr lang="en-US" sz="2800" dirty="0"/>
              <a:t> improvement you could make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2463D-2C17-4A28-A57E-678DAF277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CCEC6A6-891A-6D6B-9640-E31C2BC2A3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17C59-4CE1-EF7B-9922-7D8163C6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3: Ethics check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72461-4327-8F75-593C-AFAC1E1CE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In pairs discuss </a:t>
            </a:r>
            <a:r>
              <a:rPr lang="en-US" sz="2800" b="1" dirty="0"/>
              <a:t>one</a:t>
            </a:r>
            <a:r>
              <a:rPr lang="en-US" sz="2800" dirty="0"/>
              <a:t> ethical issue for each of the following, and how to improve adherence to the guideline:</a:t>
            </a:r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Students were not told the real aim of the study.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They were given extra homework as part of the task.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They were not reminded that they could leave at any time.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8214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2F76A-DC4F-37B1-5F20-0C425DBCA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9C34A-9614-B17D-68BF-01340ADB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4: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FF8B691-2F5B-F25F-FC24-7F62D3CF16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B31B2-D4CA-F206-F54B-4BA666EFA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Using the bar chart on the next slide:</a:t>
            </a:r>
          </a:p>
          <a:p>
            <a:pPr marL="0" indent="0">
              <a:buNone/>
            </a:pP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Identify </a:t>
            </a:r>
            <a:r>
              <a:rPr lang="en-US" sz="3200" b="1" dirty="0"/>
              <a:t>one</a:t>
            </a:r>
            <a:r>
              <a:rPr lang="en-US" sz="3200" dirty="0"/>
              <a:t> result.</a:t>
            </a:r>
          </a:p>
          <a:p>
            <a:pPr marL="514350" indent="-514350">
              <a:buAutoNum type="arabicPeriod"/>
            </a:pPr>
            <a:r>
              <a:rPr lang="en-US" sz="3200" dirty="0"/>
              <a:t>Select the most appropriate measure of average for the data.</a:t>
            </a:r>
          </a:p>
          <a:p>
            <a:pPr marL="514350" indent="-514350">
              <a:buAutoNum type="arabicPeriod"/>
            </a:pPr>
            <a:r>
              <a:rPr lang="en-US" sz="3200" dirty="0"/>
              <a:t>Write a clear conclusion linked to the aim.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59218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BAABF-BE0D-2BBC-4C35-1D79A72D5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A7C81A4-726A-E5A5-AAA1-4675518E4A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3716163"/>
              </p:ext>
            </p:extLst>
          </p:nvPr>
        </p:nvGraphicFramePr>
        <p:xfrm>
          <a:off x="585216" y="914400"/>
          <a:ext cx="11210544" cy="563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5621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786384"/>
            <a:ext cx="10972800" cy="5577840"/>
          </a:xfrm>
        </p:spPr>
        <p:txBody>
          <a:bodyPr>
            <a:normAutofit/>
          </a:bodyPr>
          <a:lstStyle/>
          <a:p>
            <a:r>
              <a:rPr lang="en-GB" b="1" dirty="0"/>
              <a:t>Check your understanding</a:t>
            </a:r>
          </a:p>
          <a:p>
            <a:endParaRPr lang="en-US" i="1" dirty="0"/>
          </a:p>
          <a:p>
            <a:r>
              <a:rPr lang="en-US" i="1" dirty="0"/>
              <a:t>“The rewards increased motivation so the aim was proven.”</a:t>
            </a:r>
            <a:endParaRPr lang="en-US" dirty="0"/>
          </a:p>
          <a:p>
            <a:endParaRPr lang="en-US" b="1" dirty="0"/>
          </a:p>
          <a:p>
            <a:r>
              <a:rPr lang="en-US" dirty="0"/>
              <a:t>Read the statement and suggest </a:t>
            </a:r>
            <a:r>
              <a:rPr lang="en-US" b="1" dirty="0"/>
              <a:t>one</a:t>
            </a:r>
            <a:r>
              <a:rPr lang="en-US" dirty="0"/>
              <a:t> way to improve it.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7VPTP7ZE6X33-2020743336-619</_dlc_DocId>
    <_dlc_DocIdUrl xmlns="9ad1216b-cdc1-40e2-a0c2-94597fd44697">
      <Url>https://cambridgeorg.sharepoint.com/sites/cie/education/pd/Curriculum_Support/_layouts/15/DocIdRedir.aspx?ID=7VPTP7ZE6X33-2020743336-619</Url>
      <Description>7VPTP7ZE6X33-2020743336-619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ad1216b-cdc1-40e2-a0c2-94597fd4469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CCA4A66-F50B-4652-8DCB-00604553BB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405</TotalTime>
  <Words>335</Words>
  <Application>Microsoft Office PowerPoint</Application>
  <PresentationFormat>Widescreen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Research pathway</vt:lpstr>
      <vt:lpstr>Phase 1: The right people</vt:lpstr>
      <vt:lpstr>Phase 2: Will the study work?</vt:lpstr>
      <vt:lpstr>Phase 3: Ethics check</vt:lpstr>
      <vt:lpstr>Phase 4: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20</cp:revision>
  <dcterms:created xsi:type="dcterms:W3CDTF">2023-10-09T12:44:25Z</dcterms:created>
  <dcterms:modified xsi:type="dcterms:W3CDTF">2026-04-08T12:32:07Z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f2504d1f-6cfc-4181-9d94-f3f9d447446d</vt:lpwstr>
  </property>
</Properties>
</file>