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23"/>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41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4CCDB"/>
          </a:solidFill>
        </a:fill>
      </a:tcStyle>
    </a:wholeTbl>
    <a:band2H>
      <a:tcTxStyle/>
      <a:tcStyle>
        <a:tcBdr/>
        <a:fill>
          <a:solidFill>
            <a:srgbClr val="FAE7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0F2"/>
          </a:solidFill>
        </a:fill>
      </a:tcStyle>
    </a:wholeTbl>
    <a:band2H>
      <a:tcTxStyle/>
      <a:tcStyle>
        <a:tcBdr/>
        <a:fill>
          <a:solidFill>
            <a:srgbClr val="E8F0F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CED4"/>
          </a:solidFill>
        </a:fill>
      </a:tcStyle>
    </a:wholeTbl>
    <a:band2H>
      <a:tcTxStyle/>
      <a:tcStyle>
        <a:tcBdr/>
        <a:fill>
          <a:solidFill>
            <a:srgbClr val="F7E8EB"/>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14"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olyn Feliciani" userId="4076af5d-4c02-40b8-bc9d-56f6c404e751" providerId="ADAL" clId="{24E6DA72-FD19-4DAA-9192-A7DE030C1A20}"/>
    <pc:docChg chg="modSld">
      <pc:chgData name="Karolyn Feliciani" userId="4076af5d-4c02-40b8-bc9d-56f6c404e751" providerId="ADAL" clId="{24E6DA72-FD19-4DAA-9192-A7DE030C1A20}" dt="2025-07-22T15:13:41.307" v="27" actId="20577"/>
      <pc:docMkLst>
        <pc:docMk/>
      </pc:docMkLst>
      <pc:sldChg chg="modSp mod">
        <pc:chgData name="Karolyn Feliciani" userId="4076af5d-4c02-40b8-bc9d-56f6c404e751" providerId="ADAL" clId="{24E6DA72-FD19-4DAA-9192-A7DE030C1A20}" dt="2025-07-22T15:10:36.160" v="0" actId="692"/>
        <pc:sldMkLst>
          <pc:docMk/>
          <pc:sldMk cId="0" sldId="257"/>
        </pc:sldMkLst>
        <pc:spChg chg="mod">
          <ac:chgData name="Karolyn Feliciani" userId="4076af5d-4c02-40b8-bc9d-56f6c404e751" providerId="ADAL" clId="{24E6DA72-FD19-4DAA-9192-A7DE030C1A20}" dt="2025-07-22T15:10:36.160" v="0" actId="692"/>
          <ac:spMkLst>
            <pc:docMk/>
            <pc:sldMk cId="0" sldId="257"/>
            <ac:spMk id="117" creationId="{00000000-0000-0000-0000-000000000000}"/>
          </ac:spMkLst>
        </pc:spChg>
      </pc:sldChg>
      <pc:sldChg chg="modSp mod">
        <pc:chgData name="Karolyn Feliciani" userId="4076af5d-4c02-40b8-bc9d-56f6c404e751" providerId="ADAL" clId="{24E6DA72-FD19-4DAA-9192-A7DE030C1A20}" dt="2025-07-22T15:10:45.251" v="1" actId="692"/>
        <pc:sldMkLst>
          <pc:docMk/>
          <pc:sldMk cId="0" sldId="258"/>
        </pc:sldMkLst>
        <pc:spChg chg="mod">
          <ac:chgData name="Karolyn Feliciani" userId="4076af5d-4c02-40b8-bc9d-56f6c404e751" providerId="ADAL" clId="{24E6DA72-FD19-4DAA-9192-A7DE030C1A20}" dt="2025-07-22T15:10:45.251" v="1" actId="692"/>
          <ac:spMkLst>
            <pc:docMk/>
            <pc:sldMk cId="0" sldId="258"/>
            <ac:spMk id="122" creationId="{00000000-0000-0000-0000-000000000000}"/>
          </ac:spMkLst>
        </pc:spChg>
      </pc:sldChg>
      <pc:sldChg chg="modSp mod">
        <pc:chgData name="Karolyn Feliciani" userId="4076af5d-4c02-40b8-bc9d-56f6c404e751" providerId="ADAL" clId="{24E6DA72-FD19-4DAA-9192-A7DE030C1A20}" dt="2025-07-22T15:13:41.307" v="27" actId="20577"/>
        <pc:sldMkLst>
          <pc:docMk/>
          <pc:sldMk cId="0" sldId="259"/>
        </pc:sldMkLst>
        <pc:spChg chg="mod">
          <ac:chgData name="Karolyn Feliciani" userId="4076af5d-4c02-40b8-bc9d-56f6c404e751" providerId="ADAL" clId="{24E6DA72-FD19-4DAA-9192-A7DE030C1A20}" dt="2025-07-22T15:10:54.083" v="2" actId="692"/>
          <ac:spMkLst>
            <pc:docMk/>
            <pc:sldMk cId="0" sldId="259"/>
            <ac:spMk id="130" creationId="{00000000-0000-0000-0000-000000000000}"/>
          </ac:spMkLst>
        </pc:spChg>
        <pc:spChg chg="mod">
          <ac:chgData name="Karolyn Feliciani" userId="4076af5d-4c02-40b8-bc9d-56f6c404e751" providerId="ADAL" clId="{24E6DA72-FD19-4DAA-9192-A7DE030C1A20}" dt="2025-07-22T15:13:41.307" v="27" actId="20577"/>
          <ac:spMkLst>
            <pc:docMk/>
            <pc:sldMk cId="0" sldId="259"/>
            <ac:spMk id="135" creationId="{00000000-0000-0000-0000-000000000000}"/>
          </ac:spMkLst>
        </pc:spChg>
      </pc:sldChg>
      <pc:sldChg chg="modSp mod">
        <pc:chgData name="Karolyn Feliciani" userId="4076af5d-4c02-40b8-bc9d-56f6c404e751" providerId="ADAL" clId="{24E6DA72-FD19-4DAA-9192-A7DE030C1A20}" dt="2025-07-22T15:11:01.351" v="3" actId="692"/>
        <pc:sldMkLst>
          <pc:docMk/>
          <pc:sldMk cId="0" sldId="260"/>
        </pc:sldMkLst>
        <pc:spChg chg="mod">
          <ac:chgData name="Karolyn Feliciani" userId="4076af5d-4c02-40b8-bc9d-56f6c404e751" providerId="ADAL" clId="{24E6DA72-FD19-4DAA-9192-A7DE030C1A20}" dt="2025-07-22T15:11:01.351" v="3" actId="692"/>
          <ac:spMkLst>
            <pc:docMk/>
            <pc:sldMk cId="0" sldId="260"/>
            <ac:spMk id="138" creationId="{00000000-0000-0000-0000-000000000000}"/>
          </ac:spMkLst>
        </pc:spChg>
      </pc:sldChg>
      <pc:sldChg chg="modSp mod">
        <pc:chgData name="Karolyn Feliciani" userId="4076af5d-4c02-40b8-bc9d-56f6c404e751" providerId="ADAL" clId="{24E6DA72-FD19-4DAA-9192-A7DE030C1A20}" dt="2025-07-22T15:11:09.082" v="4" actId="692"/>
        <pc:sldMkLst>
          <pc:docMk/>
          <pc:sldMk cId="0" sldId="261"/>
        </pc:sldMkLst>
        <pc:spChg chg="mod">
          <ac:chgData name="Karolyn Feliciani" userId="4076af5d-4c02-40b8-bc9d-56f6c404e751" providerId="ADAL" clId="{24E6DA72-FD19-4DAA-9192-A7DE030C1A20}" dt="2025-07-22T15:11:09.082" v="4" actId="692"/>
          <ac:spMkLst>
            <pc:docMk/>
            <pc:sldMk cId="0" sldId="261"/>
            <ac:spMk id="143" creationId="{00000000-0000-0000-0000-000000000000}"/>
          </ac:spMkLst>
        </pc:spChg>
      </pc:sldChg>
      <pc:sldChg chg="modSp mod">
        <pc:chgData name="Karolyn Feliciani" userId="4076af5d-4c02-40b8-bc9d-56f6c404e751" providerId="ADAL" clId="{24E6DA72-FD19-4DAA-9192-A7DE030C1A20}" dt="2025-07-22T15:11:17.700" v="5" actId="692"/>
        <pc:sldMkLst>
          <pc:docMk/>
          <pc:sldMk cId="0" sldId="262"/>
        </pc:sldMkLst>
        <pc:spChg chg="mod">
          <ac:chgData name="Karolyn Feliciani" userId="4076af5d-4c02-40b8-bc9d-56f6c404e751" providerId="ADAL" clId="{24E6DA72-FD19-4DAA-9192-A7DE030C1A20}" dt="2025-07-22T15:11:17.700" v="5" actId="692"/>
          <ac:spMkLst>
            <pc:docMk/>
            <pc:sldMk cId="0" sldId="262"/>
            <ac:spMk id="153" creationId="{00000000-0000-0000-0000-000000000000}"/>
          </ac:spMkLst>
        </pc:spChg>
      </pc:sldChg>
      <pc:sldChg chg="modSp mod">
        <pc:chgData name="Karolyn Feliciani" userId="4076af5d-4c02-40b8-bc9d-56f6c404e751" providerId="ADAL" clId="{24E6DA72-FD19-4DAA-9192-A7DE030C1A20}" dt="2025-07-22T15:11:32.392" v="6" actId="692"/>
        <pc:sldMkLst>
          <pc:docMk/>
          <pc:sldMk cId="0" sldId="263"/>
        </pc:sldMkLst>
        <pc:spChg chg="mod">
          <ac:chgData name="Karolyn Feliciani" userId="4076af5d-4c02-40b8-bc9d-56f6c404e751" providerId="ADAL" clId="{24E6DA72-FD19-4DAA-9192-A7DE030C1A20}" dt="2025-07-22T15:11:32.392" v="6" actId="692"/>
          <ac:spMkLst>
            <pc:docMk/>
            <pc:sldMk cId="0" sldId="263"/>
            <ac:spMk id="166" creationId="{00000000-0000-0000-0000-000000000000}"/>
          </ac:spMkLst>
        </pc:spChg>
      </pc:sldChg>
      <pc:sldChg chg="modSp mod">
        <pc:chgData name="Karolyn Feliciani" userId="4076af5d-4c02-40b8-bc9d-56f6c404e751" providerId="ADAL" clId="{24E6DA72-FD19-4DAA-9192-A7DE030C1A20}" dt="2025-07-22T15:11:44.363" v="7" actId="692"/>
        <pc:sldMkLst>
          <pc:docMk/>
          <pc:sldMk cId="0" sldId="264"/>
        </pc:sldMkLst>
        <pc:spChg chg="mod">
          <ac:chgData name="Karolyn Feliciani" userId="4076af5d-4c02-40b8-bc9d-56f6c404e751" providerId="ADAL" clId="{24E6DA72-FD19-4DAA-9192-A7DE030C1A20}" dt="2025-07-22T15:11:44.363" v="7" actId="692"/>
          <ac:spMkLst>
            <pc:docMk/>
            <pc:sldMk cId="0" sldId="264"/>
            <ac:spMk id="179" creationId="{00000000-0000-0000-0000-000000000000}"/>
          </ac:spMkLst>
        </pc:spChg>
      </pc:sldChg>
      <pc:sldChg chg="modSp mod">
        <pc:chgData name="Karolyn Feliciani" userId="4076af5d-4c02-40b8-bc9d-56f6c404e751" providerId="ADAL" clId="{24E6DA72-FD19-4DAA-9192-A7DE030C1A20}" dt="2025-07-22T15:11:52.382" v="8" actId="692"/>
        <pc:sldMkLst>
          <pc:docMk/>
          <pc:sldMk cId="0" sldId="265"/>
        </pc:sldMkLst>
        <pc:spChg chg="mod">
          <ac:chgData name="Karolyn Feliciani" userId="4076af5d-4c02-40b8-bc9d-56f6c404e751" providerId="ADAL" clId="{24E6DA72-FD19-4DAA-9192-A7DE030C1A20}" dt="2025-07-22T15:11:52.382" v="8" actId="692"/>
          <ac:spMkLst>
            <pc:docMk/>
            <pc:sldMk cId="0" sldId="265"/>
            <ac:spMk id="184" creationId="{00000000-0000-0000-0000-000000000000}"/>
          </ac:spMkLst>
        </pc:spChg>
      </pc:sldChg>
      <pc:sldChg chg="modSp mod">
        <pc:chgData name="Karolyn Feliciani" userId="4076af5d-4c02-40b8-bc9d-56f6c404e751" providerId="ADAL" clId="{24E6DA72-FD19-4DAA-9192-A7DE030C1A20}" dt="2025-07-22T15:12:01.041" v="9" actId="692"/>
        <pc:sldMkLst>
          <pc:docMk/>
          <pc:sldMk cId="0" sldId="266"/>
        </pc:sldMkLst>
        <pc:spChg chg="mod">
          <ac:chgData name="Karolyn Feliciani" userId="4076af5d-4c02-40b8-bc9d-56f6c404e751" providerId="ADAL" clId="{24E6DA72-FD19-4DAA-9192-A7DE030C1A20}" dt="2025-07-22T15:12:01.041" v="9" actId="692"/>
          <ac:spMkLst>
            <pc:docMk/>
            <pc:sldMk cId="0" sldId="266"/>
            <ac:spMk id="194" creationId="{00000000-0000-0000-0000-000000000000}"/>
          </ac:spMkLst>
        </pc:spChg>
      </pc:sldChg>
      <pc:sldChg chg="modSp mod">
        <pc:chgData name="Karolyn Feliciani" userId="4076af5d-4c02-40b8-bc9d-56f6c404e751" providerId="ADAL" clId="{24E6DA72-FD19-4DAA-9192-A7DE030C1A20}" dt="2025-07-22T15:12:08.232" v="10" actId="692"/>
        <pc:sldMkLst>
          <pc:docMk/>
          <pc:sldMk cId="0" sldId="267"/>
        </pc:sldMkLst>
        <pc:spChg chg="mod">
          <ac:chgData name="Karolyn Feliciani" userId="4076af5d-4c02-40b8-bc9d-56f6c404e751" providerId="ADAL" clId="{24E6DA72-FD19-4DAA-9192-A7DE030C1A20}" dt="2025-07-22T15:12:08.232" v="10" actId="692"/>
          <ac:spMkLst>
            <pc:docMk/>
            <pc:sldMk cId="0" sldId="267"/>
            <ac:spMk id="205" creationId="{00000000-0000-0000-0000-000000000000}"/>
          </ac:spMkLst>
        </pc:spChg>
      </pc:sldChg>
      <pc:sldChg chg="modSp mod">
        <pc:chgData name="Karolyn Feliciani" userId="4076af5d-4c02-40b8-bc9d-56f6c404e751" providerId="ADAL" clId="{24E6DA72-FD19-4DAA-9192-A7DE030C1A20}" dt="2025-07-22T15:12:16.230" v="11" actId="692"/>
        <pc:sldMkLst>
          <pc:docMk/>
          <pc:sldMk cId="0" sldId="268"/>
        </pc:sldMkLst>
        <pc:spChg chg="mod">
          <ac:chgData name="Karolyn Feliciani" userId="4076af5d-4c02-40b8-bc9d-56f6c404e751" providerId="ADAL" clId="{24E6DA72-FD19-4DAA-9192-A7DE030C1A20}" dt="2025-07-22T15:12:16.230" v="11" actId="692"/>
          <ac:spMkLst>
            <pc:docMk/>
            <pc:sldMk cId="0" sldId="268"/>
            <ac:spMk id="215" creationId="{00000000-0000-0000-0000-000000000000}"/>
          </ac:spMkLst>
        </pc:spChg>
      </pc:sldChg>
      <pc:sldChg chg="modSp mod">
        <pc:chgData name="Karolyn Feliciani" userId="4076af5d-4c02-40b8-bc9d-56f6c404e751" providerId="ADAL" clId="{24E6DA72-FD19-4DAA-9192-A7DE030C1A20}" dt="2025-07-22T15:12:22.609" v="12" actId="692"/>
        <pc:sldMkLst>
          <pc:docMk/>
          <pc:sldMk cId="0" sldId="269"/>
        </pc:sldMkLst>
        <pc:spChg chg="mod">
          <ac:chgData name="Karolyn Feliciani" userId="4076af5d-4c02-40b8-bc9d-56f6c404e751" providerId="ADAL" clId="{24E6DA72-FD19-4DAA-9192-A7DE030C1A20}" dt="2025-07-22T15:12:22.609" v="12" actId="692"/>
          <ac:spMkLst>
            <pc:docMk/>
            <pc:sldMk cId="0" sldId="269"/>
            <ac:spMk id="225" creationId="{00000000-0000-0000-0000-000000000000}"/>
          </ac:spMkLst>
        </pc:spChg>
      </pc:sldChg>
      <pc:sldChg chg="modSp mod">
        <pc:chgData name="Karolyn Feliciani" userId="4076af5d-4c02-40b8-bc9d-56f6c404e751" providerId="ADAL" clId="{24E6DA72-FD19-4DAA-9192-A7DE030C1A20}" dt="2025-07-22T15:12:29.547" v="13" actId="692"/>
        <pc:sldMkLst>
          <pc:docMk/>
          <pc:sldMk cId="0" sldId="270"/>
        </pc:sldMkLst>
        <pc:spChg chg="mod">
          <ac:chgData name="Karolyn Feliciani" userId="4076af5d-4c02-40b8-bc9d-56f6c404e751" providerId="ADAL" clId="{24E6DA72-FD19-4DAA-9192-A7DE030C1A20}" dt="2025-07-22T15:12:29.547" v="13" actId="692"/>
          <ac:spMkLst>
            <pc:docMk/>
            <pc:sldMk cId="0" sldId="270"/>
            <ac:spMk id="235" creationId="{00000000-0000-0000-0000-000000000000}"/>
          </ac:spMkLst>
        </pc:spChg>
      </pc:sldChg>
      <pc:sldChg chg="modSp mod">
        <pc:chgData name="Karolyn Feliciani" userId="4076af5d-4c02-40b8-bc9d-56f6c404e751" providerId="ADAL" clId="{24E6DA72-FD19-4DAA-9192-A7DE030C1A20}" dt="2025-07-22T15:12:36.415" v="14" actId="692"/>
        <pc:sldMkLst>
          <pc:docMk/>
          <pc:sldMk cId="0" sldId="271"/>
        </pc:sldMkLst>
        <pc:spChg chg="mod">
          <ac:chgData name="Karolyn Feliciani" userId="4076af5d-4c02-40b8-bc9d-56f6c404e751" providerId="ADAL" clId="{24E6DA72-FD19-4DAA-9192-A7DE030C1A20}" dt="2025-07-22T15:12:36.415" v="14" actId="692"/>
          <ac:spMkLst>
            <pc:docMk/>
            <pc:sldMk cId="0" sldId="271"/>
            <ac:spMk id="245" creationId="{00000000-0000-0000-0000-000000000000}"/>
          </ac:spMkLst>
        </pc:spChg>
      </pc:sldChg>
      <pc:sldChg chg="modSp mod">
        <pc:chgData name="Karolyn Feliciani" userId="4076af5d-4c02-40b8-bc9d-56f6c404e751" providerId="ADAL" clId="{24E6DA72-FD19-4DAA-9192-A7DE030C1A20}" dt="2025-07-22T15:12:44.135" v="15" actId="692"/>
        <pc:sldMkLst>
          <pc:docMk/>
          <pc:sldMk cId="0" sldId="272"/>
        </pc:sldMkLst>
        <pc:spChg chg="mod">
          <ac:chgData name="Karolyn Feliciani" userId="4076af5d-4c02-40b8-bc9d-56f6c404e751" providerId="ADAL" clId="{24E6DA72-FD19-4DAA-9192-A7DE030C1A20}" dt="2025-07-22T15:12:44.135" v="15" actId="692"/>
          <ac:spMkLst>
            <pc:docMk/>
            <pc:sldMk cId="0" sldId="272"/>
            <ac:spMk id="25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xfrm>
            <a:off x="381000" y="685800"/>
            <a:ext cx="6096000" cy="3429000"/>
          </a:xfrm>
          <a:prstGeom prst="rect">
            <a:avLst/>
          </a:prstGeom>
        </p:spPr>
        <p:txBody>
          <a:bodyPr/>
          <a:lstStyle/>
          <a:p>
            <a:endParaRPr/>
          </a:p>
        </p:txBody>
      </p:sp>
      <p:sp>
        <p:nvSpPr>
          <p:cNvPr id="151" name="Shape 151"/>
          <p:cNvSpPr>
            <a:spLocks noGrp="1"/>
          </p:cNvSpPr>
          <p:nvPr>
            <p:ph type="body" sz="quarter" idx="1"/>
          </p:nvPr>
        </p:nvSpPr>
        <p:spPr>
          <a:prstGeom prst="rect">
            <a:avLst/>
          </a:prstGeom>
        </p:spPr>
        <p:txBody>
          <a:bodyPr/>
          <a:lstStyle/>
          <a:p>
            <a:r>
              <a:t>Give learners a few minutes to reflect on the question and how well they did this.  Explain to them that their judgement on the extent to which they did is an evaluative skill in itself</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t>The aim is to show the structure is understood in HOW to answer the question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xfrm>
            <a:off x="381000" y="685800"/>
            <a:ext cx="6096000" cy="3429000"/>
          </a:xfrm>
          <a:prstGeom prst="rect">
            <a:avLst/>
          </a:prstGeom>
        </p:spPr>
        <p:txBody>
          <a:bodyPr/>
          <a:lstStyle/>
          <a:p>
            <a:endParaRPr/>
          </a:p>
        </p:txBody>
      </p:sp>
      <p:sp>
        <p:nvSpPr>
          <p:cNvPr id="177" name="Shape 177"/>
          <p:cNvSpPr>
            <a:spLocks noGrp="1"/>
          </p:cNvSpPr>
          <p:nvPr>
            <p:ph type="body" sz="quarter" idx="1"/>
          </p:nvPr>
        </p:nvSpPr>
        <p:spPr>
          <a:prstGeom prst="rect">
            <a:avLst/>
          </a:prstGeom>
        </p:spPr>
        <p:txBody>
          <a:bodyPr/>
          <a:lstStyle/>
          <a:p>
            <a:r>
              <a:t>The idea here is to get students to think about the structure again.  Draw out of them, that they are firstly looking at the extent of the problems that each factor could cause them.  They then need to weigh each factor up in terms of which one could be the most problematic, and then make their recommendation/judgement, which they think will cause them the biggest problem.  Their justification for their choice needs to include why the other two factors aren’t as problematic – they will recognise these two factors will cause problems, but the extent to which, will not be as great as the choice they have made. The examiner doesn’t mind which learners choose as long as they have looked and analysed the issues for all three factors, in the context of what is best for the business. Leaners can also apply  the ‘it depends’ rule when making a judgement, as sometimes a judgement can be made but it will depend on several factors. They are looking for the demonstration of the skills, so as long as learners can support the decision they have made, with well reasoned arguments they should achieve good marks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xfrm>
            <a:off x="381000" y="685800"/>
            <a:ext cx="6096000" cy="3429000"/>
          </a:xfrm>
          <a:prstGeom prst="rect">
            <a:avLst/>
          </a:prstGeom>
        </p:spPr>
        <p:txBody>
          <a:bodyPr/>
          <a:lstStyle/>
          <a:p>
            <a:endParaRPr/>
          </a:p>
        </p:txBody>
      </p:sp>
      <p:sp>
        <p:nvSpPr>
          <p:cNvPr id="192" name="Shape 192"/>
          <p:cNvSpPr>
            <a:spLocks noGrp="1"/>
          </p:cNvSpPr>
          <p:nvPr>
            <p:ph type="body" sz="quarter" idx="1"/>
          </p:nvPr>
        </p:nvSpPr>
        <p:spPr>
          <a:prstGeom prst="rect">
            <a:avLst/>
          </a:prstGeom>
        </p:spPr>
        <p:txBody>
          <a:bodyPr/>
          <a:lstStyle/>
          <a:p>
            <a:r>
              <a:t>Hand out Worksheet A.</a:t>
            </a:r>
          </a:p>
          <a:p>
            <a:r>
              <a:t>Remind learners that they need to explain why they think the marketing mix element they have chosen is most important for Jamie and Mel, but this also means explaining why they don’t think the other three elements of the marketing mix are quite as important for them, and why.  They need to develop arguments for their decision which they can support with reasoned explanation.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2"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Box 2"/>
          <p:cNvSpPr txBox="1"/>
          <p:nvPr/>
        </p:nvSpPr>
        <p:spPr>
          <a:xfrm>
            <a:off x="658906" y="1909480"/>
            <a:ext cx="7853082" cy="2707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600"/>
              </a:spcBef>
              <a:defRPr sz="2600">
                <a:latin typeface="Value sans pro"/>
                <a:ea typeface="Value sans pro"/>
                <a:cs typeface="Value sans pro"/>
                <a:sym typeface="Value sans pro"/>
              </a:defRPr>
            </a:pPr>
            <a:r>
              <a:t>Teaching Pack</a:t>
            </a:r>
            <a:r>
              <a:rPr sz="3000">
                <a:latin typeface="Bliss Pro Regular"/>
                <a:ea typeface="Bliss Pro Regular"/>
                <a:cs typeface="Bliss Pro Regular"/>
                <a:sym typeface="Bliss Pro Regular"/>
              </a:rPr>
              <a:t> </a:t>
            </a:r>
            <a:r>
              <a:t>AO4 Evaluation</a:t>
            </a:r>
            <a:endParaRPr sz="3000">
              <a:latin typeface="Bliss Pro Regular"/>
              <a:ea typeface="Bliss Pro Regular"/>
              <a:cs typeface="Bliss Pro Regular"/>
              <a:sym typeface="Bliss Pro Regular"/>
            </a:endParaRPr>
          </a:p>
          <a:p>
            <a:pPr>
              <a:spcBef>
                <a:spcPts val="600"/>
              </a:spcBef>
              <a:defRPr sz="2600">
                <a:latin typeface="Value sans pro"/>
                <a:ea typeface="Value sans pro"/>
                <a:cs typeface="Value sans pro"/>
                <a:sym typeface="Value sans pro"/>
              </a:defRPr>
            </a:pPr>
            <a:r>
              <a:t>Marketing</a:t>
            </a:r>
            <a:endParaRPr sz="3000">
              <a:latin typeface="Bliss Pro Regular"/>
              <a:ea typeface="Bliss Pro Regular"/>
              <a:cs typeface="Bliss Pro Regular"/>
              <a:sym typeface="Bliss Pro Regular"/>
            </a:endParaRPr>
          </a:p>
          <a:p>
            <a:pPr>
              <a:spcBef>
                <a:spcPts val="300"/>
              </a:spcBef>
              <a:defRPr sz="2600">
                <a:solidFill>
                  <a:srgbClr val="D74120"/>
                </a:solidFill>
                <a:latin typeface="Value sans pro"/>
                <a:ea typeface="Value sans pro"/>
                <a:cs typeface="Value sans pro"/>
                <a:sym typeface="Value sans pro"/>
              </a:defRPr>
            </a:pPr>
            <a:r>
              <a:t>Cambridge IGCSE</a:t>
            </a:r>
            <a:r>
              <a:rPr baseline="30000"/>
              <a:t>™/ </a:t>
            </a:r>
            <a:r>
              <a:t>IGCSE (9–1)</a:t>
            </a:r>
            <a:endParaRPr sz="1100"/>
          </a:p>
          <a:p>
            <a:pPr>
              <a:defRPr sz="2600">
                <a:solidFill>
                  <a:srgbClr val="D74120"/>
                </a:solidFill>
                <a:latin typeface="Value sans pro"/>
                <a:ea typeface="Value sans pro"/>
                <a:cs typeface="Value sans pro"/>
                <a:sym typeface="Value sans pro"/>
              </a:defRPr>
            </a:pPr>
            <a:r>
              <a:t>Business 0264 / 0774</a:t>
            </a:r>
            <a:endParaRPr sz="1100"/>
          </a:p>
          <a:p>
            <a:pPr>
              <a:spcBef>
                <a:spcPts val="300"/>
              </a:spcBef>
              <a:defRPr sz="2600">
                <a:solidFill>
                  <a:srgbClr val="575756"/>
                </a:solidFill>
                <a:latin typeface="Value sans pro"/>
                <a:ea typeface="Value sans pro"/>
                <a:cs typeface="Value sans pro"/>
                <a:sym typeface="Value sans pro"/>
              </a:defRPr>
            </a:pPr>
            <a:r>
              <a:t>Cambridge O Level</a:t>
            </a:r>
            <a:endParaRPr sz="1100"/>
          </a:p>
          <a:p>
            <a:pPr>
              <a:defRPr sz="2600">
                <a:solidFill>
                  <a:srgbClr val="575756"/>
                </a:solidFill>
                <a:latin typeface="Value sans pro"/>
                <a:ea typeface="Value sans pro"/>
                <a:cs typeface="Value sans pro"/>
                <a:sym typeface="Value sans pro"/>
              </a:defRPr>
            </a:pPr>
            <a:r>
              <a:t>Business 7081</a:t>
            </a:r>
          </a:p>
        </p:txBody>
      </p:sp>
      <p:pic>
        <p:nvPicPr>
          <p:cNvPr id="113" name="Picture 3" descr="Picture 3"/>
          <p:cNvPicPr>
            <a:picLocks noChangeAspect="1"/>
          </p:cNvPicPr>
          <p:nvPr/>
        </p:nvPicPr>
        <p:blipFill>
          <a:blip r:embed="rId2"/>
          <a:stretch>
            <a:fillRect/>
          </a:stretch>
        </p:blipFill>
        <p:spPr>
          <a:xfrm>
            <a:off x="658906" y="462545"/>
            <a:ext cx="2883753" cy="650472"/>
          </a:xfrm>
          <a:prstGeom prst="rect">
            <a:avLst/>
          </a:prstGeom>
          <a:ln w="12700">
            <a:miter lim="400000"/>
          </a:ln>
        </p:spPr>
      </p:pic>
      <p:pic>
        <p:nvPicPr>
          <p:cNvPr id="114" name="Picture 5" descr="Picture 5"/>
          <p:cNvPicPr>
            <a:picLocks noChangeAspect="1"/>
          </p:cNvPicPr>
          <p:nvPr/>
        </p:nvPicPr>
        <p:blipFill>
          <a:blip r:embed="rId3"/>
          <a:stretch>
            <a:fillRect/>
          </a:stretch>
        </p:blipFill>
        <p:spPr>
          <a:xfrm>
            <a:off x="10371511" y="6168533"/>
            <a:ext cx="1292226" cy="449581"/>
          </a:xfrm>
          <a:prstGeom prst="rect">
            <a:avLst/>
          </a:prstGeom>
          <a:ln w="12700">
            <a:miter lim="400000"/>
          </a:ln>
        </p:spPr>
      </p:pic>
      <p:pic>
        <p:nvPicPr>
          <p:cNvPr id="115" name="Picture 6" descr="Picture 6"/>
          <p:cNvPicPr>
            <a:picLocks noChangeAspect="1"/>
          </p:cNvPicPr>
          <p:nvPr/>
        </p:nvPicPr>
        <p:blipFill>
          <a:blip r:embed="rId4"/>
          <a:stretch>
            <a:fillRect/>
          </a:stretch>
        </p:blipFill>
        <p:spPr>
          <a:xfrm>
            <a:off x="8118323" y="3033286"/>
            <a:ext cx="3431564" cy="2744863"/>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6" name="Rectangle 5"/>
          <p:cNvGrpSpPr/>
          <p:nvPr/>
        </p:nvGrpSpPr>
        <p:grpSpPr>
          <a:xfrm>
            <a:off x="0" y="-1"/>
            <a:ext cx="12192000" cy="1210237"/>
            <a:chOff x="0" y="0"/>
            <a:chExt cx="12192000" cy="1210235"/>
          </a:xfrm>
        </p:grpSpPr>
        <p:sp>
          <p:nvSpPr>
            <p:cNvPr id="184"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85" name="Task 1 – Rank in order of importance and justify"/>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Task 1 – Rank in order of importance and justify</a:t>
              </a:r>
            </a:p>
          </p:txBody>
        </p:sp>
      </p:grpSp>
      <p:sp>
        <p:nvSpPr>
          <p:cNvPr id="187" name="TextBox 1"/>
          <p:cNvSpPr txBox="1"/>
          <p:nvPr/>
        </p:nvSpPr>
        <p:spPr>
          <a:xfrm>
            <a:off x="6541476" y="1541219"/>
            <a:ext cx="5098436" cy="439946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1200"/>
              </a:spcBef>
              <a:defRPr sz="2400">
                <a:latin typeface="Arial"/>
                <a:ea typeface="Arial"/>
                <a:cs typeface="Arial"/>
                <a:sym typeface="Arial"/>
              </a:defRPr>
            </a:pPr>
            <a:r>
              <a:t>Rank the following elements of the marketing mix in order of importance for Jamie and Mel, with 1 being the most important and 4 being the least important</a:t>
            </a:r>
          </a:p>
          <a:p>
            <a:pPr marL="342900" indent="-342900">
              <a:spcBef>
                <a:spcPts val="1200"/>
              </a:spcBef>
              <a:buClr>
                <a:srgbClr val="D74120"/>
              </a:buClr>
              <a:buSzPct val="100000"/>
              <a:buFont typeface="Arial"/>
              <a:buChar char="•"/>
              <a:defRPr sz="2400">
                <a:latin typeface="Arial"/>
                <a:ea typeface="Arial"/>
                <a:cs typeface="Arial"/>
                <a:sym typeface="Arial"/>
              </a:defRPr>
            </a:pPr>
            <a:r>
              <a:t>Product</a:t>
            </a:r>
          </a:p>
          <a:p>
            <a:pPr marL="342900" indent="-342900">
              <a:spcBef>
                <a:spcPts val="1200"/>
              </a:spcBef>
              <a:buClr>
                <a:srgbClr val="D74120"/>
              </a:buClr>
              <a:buSzPct val="100000"/>
              <a:buFont typeface="Arial"/>
              <a:buChar char="•"/>
              <a:defRPr sz="2400">
                <a:latin typeface="Arial"/>
                <a:ea typeface="Arial"/>
                <a:cs typeface="Arial"/>
                <a:sym typeface="Arial"/>
              </a:defRPr>
            </a:pPr>
            <a:r>
              <a:t>Price</a:t>
            </a:r>
          </a:p>
          <a:p>
            <a:pPr marL="342900" indent="-342900">
              <a:spcBef>
                <a:spcPts val="1200"/>
              </a:spcBef>
              <a:buClr>
                <a:srgbClr val="D74120"/>
              </a:buClr>
              <a:buSzPct val="100000"/>
              <a:buFont typeface="Arial"/>
              <a:buChar char="•"/>
              <a:defRPr sz="2400">
                <a:latin typeface="Arial"/>
                <a:ea typeface="Arial"/>
                <a:cs typeface="Arial"/>
                <a:sym typeface="Arial"/>
              </a:defRPr>
            </a:pPr>
            <a:r>
              <a:t>Place</a:t>
            </a:r>
          </a:p>
          <a:p>
            <a:pPr marL="342900" indent="-342900">
              <a:spcBef>
                <a:spcPts val="1200"/>
              </a:spcBef>
              <a:buClr>
                <a:srgbClr val="D74120"/>
              </a:buClr>
              <a:buSzPct val="100000"/>
              <a:buFont typeface="Arial"/>
              <a:buChar char="•"/>
              <a:defRPr sz="2400">
                <a:latin typeface="Arial"/>
                <a:ea typeface="Arial"/>
                <a:cs typeface="Arial"/>
                <a:sym typeface="Arial"/>
              </a:defRPr>
            </a:pPr>
            <a:r>
              <a:t>Promotion</a:t>
            </a:r>
          </a:p>
        </p:txBody>
      </p:sp>
      <p:grpSp>
        <p:nvGrpSpPr>
          <p:cNvPr id="190" name="Rounded Rectangle 6"/>
          <p:cNvGrpSpPr/>
          <p:nvPr/>
        </p:nvGrpSpPr>
        <p:grpSpPr>
          <a:xfrm>
            <a:off x="347240" y="1382485"/>
            <a:ext cx="5748761" cy="5323115"/>
            <a:chOff x="0" y="0"/>
            <a:chExt cx="5748759" cy="5323113"/>
          </a:xfrm>
        </p:grpSpPr>
        <p:sp>
          <p:nvSpPr>
            <p:cNvPr id="188" name="Rounded Rectangle"/>
            <p:cNvSpPr/>
            <p:nvPr/>
          </p:nvSpPr>
          <p:spPr>
            <a:xfrm>
              <a:off x="0" y="0"/>
              <a:ext cx="5748760" cy="5323114"/>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t">
              <a:noAutofit/>
            </a:bodyPr>
            <a:lstStyle/>
            <a:p>
              <a:pPr algn="ctr">
                <a:defRPr sz="2200">
                  <a:solidFill>
                    <a:srgbClr val="FFFFFF"/>
                  </a:solidFill>
                  <a:latin typeface="Arial"/>
                  <a:ea typeface="Arial"/>
                  <a:cs typeface="Arial"/>
                  <a:sym typeface="Arial"/>
                </a:defRPr>
              </a:pPr>
              <a:endParaRPr/>
            </a:p>
          </p:txBody>
        </p:sp>
        <p:sp>
          <p:nvSpPr>
            <p:cNvPr id="189" name="Jamie and his partner Mel, have a mobile sandwich shop which they have a license to trade and park at various locations from railway stations to industrial estates.…"/>
            <p:cNvSpPr txBox="1"/>
            <p:nvPr/>
          </p:nvSpPr>
          <p:spPr>
            <a:xfrm>
              <a:off x="83613" y="83614"/>
              <a:ext cx="5581533" cy="50353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200">
                  <a:solidFill>
                    <a:srgbClr val="FFFFFF"/>
                  </a:solidFill>
                  <a:latin typeface="Arial"/>
                  <a:ea typeface="Arial"/>
                  <a:cs typeface="Arial"/>
                  <a:sym typeface="Arial"/>
                </a:defRPr>
              </a:pPr>
              <a:r>
                <a:rPr dirty="0"/>
                <a:t>Jamie and his partner Mel, have a mobile sandwich shop which they have a license to trade and park at various locations from railway stations to industrial estates.</a:t>
              </a:r>
            </a:p>
            <a:p>
              <a:pPr algn="ctr">
                <a:defRPr sz="2200" b="1">
                  <a:solidFill>
                    <a:srgbClr val="FFFFFF"/>
                  </a:solidFill>
                  <a:latin typeface="Arial"/>
                  <a:ea typeface="Arial"/>
                  <a:cs typeface="Arial"/>
                  <a:sym typeface="Arial"/>
                </a:defRPr>
              </a:pPr>
              <a:endParaRPr dirty="0"/>
            </a:p>
            <a:p>
              <a:pPr algn="ctr">
                <a:defRPr sz="2200" b="1">
                  <a:solidFill>
                    <a:srgbClr val="FFFFFF"/>
                  </a:solidFill>
                  <a:latin typeface="Arial"/>
                  <a:ea typeface="Arial"/>
                  <a:cs typeface="Arial"/>
                  <a:sym typeface="Arial"/>
                </a:defRPr>
              </a:pPr>
              <a:r>
                <a:rPr dirty="0"/>
                <a:t>Which is the most important element of the marketing mix for Jamie and Mel? </a:t>
              </a:r>
              <a:br>
                <a:rPr dirty="0"/>
              </a:br>
              <a:r>
                <a:rPr b="0" dirty="0"/>
                <a:t>You recognise they are all important, but if you had to decide that one was more important than the others, which would you chose?  You must justify your answer </a:t>
              </a:r>
            </a:p>
            <a:p>
              <a:pPr algn="ctr">
                <a:defRPr sz="2200" b="1">
                  <a:solidFill>
                    <a:srgbClr val="FFFFFF"/>
                  </a:solidFill>
                  <a:latin typeface="Arial"/>
                  <a:ea typeface="Arial"/>
                  <a:cs typeface="Arial"/>
                  <a:sym typeface="Arial"/>
                </a:defRPr>
              </a:pPr>
              <a:endParaRPr b="0" dirty="0"/>
            </a:p>
            <a:p>
              <a:pPr algn="ctr">
                <a:defRPr sz="2200" b="1">
                  <a:solidFill>
                    <a:srgbClr val="FFFFFF"/>
                  </a:solidFill>
                  <a:latin typeface="Arial"/>
                  <a:ea typeface="Arial"/>
                  <a:cs typeface="Arial"/>
                  <a:sym typeface="Arial"/>
                </a:defRPr>
              </a:pPr>
              <a:r>
                <a:rPr dirty="0"/>
                <a:t>Write your answers on Worksheet 1 AO Lesson, in the box marked ‘Task 1’ </a:t>
              </a:r>
            </a:p>
          </p:txBody>
        </p:sp>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6" name="Rectangle 5"/>
          <p:cNvGrpSpPr/>
          <p:nvPr/>
        </p:nvGrpSpPr>
        <p:grpSpPr>
          <a:xfrm>
            <a:off x="0" y="-1"/>
            <a:ext cx="12192000" cy="1210237"/>
            <a:chOff x="0" y="0"/>
            <a:chExt cx="12192000" cy="1210235"/>
          </a:xfrm>
        </p:grpSpPr>
        <p:sp>
          <p:nvSpPr>
            <p:cNvPr id="194"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95" name="Task 2: Building an answer"/>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Task 2: Building an answer</a:t>
              </a:r>
            </a:p>
          </p:txBody>
        </p:sp>
      </p:grpSp>
      <p:sp>
        <p:nvSpPr>
          <p:cNvPr id="197" name="TextBox 1"/>
          <p:cNvSpPr txBox="1"/>
          <p:nvPr/>
        </p:nvSpPr>
        <p:spPr>
          <a:xfrm>
            <a:off x="443752" y="1425468"/>
            <a:ext cx="11524131" cy="7926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457200" indent="-457200">
              <a:spcBef>
                <a:spcPts val="1200"/>
              </a:spcBef>
              <a:buClr>
                <a:srgbClr val="D74120"/>
              </a:buClr>
              <a:buSzPct val="100000"/>
              <a:buFont typeface="Arial"/>
              <a:buChar char="•"/>
              <a:defRPr sz="2400">
                <a:latin typeface="Arial"/>
                <a:ea typeface="Arial"/>
                <a:cs typeface="Arial"/>
                <a:sym typeface="Arial"/>
              </a:defRPr>
            </a:lvl1pPr>
          </a:lstStyle>
          <a:p>
            <a:r>
              <a:t>You will need to use Worksheet B to help build your answer to the question below. We will work through it step by step.</a:t>
            </a:r>
          </a:p>
        </p:txBody>
      </p:sp>
      <p:grpSp>
        <p:nvGrpSpPr>
          <p:cNvPr id="200" name="Rounded Rectangle 2"/>
          <p:cNvGrpSpPr/>
          <p:nvPr/>
        </p:nvGrpSpPr>
        <p:grpSpPr>
          <a:xfrm>
            <a:off x="443753" y="2389768"/>
            <a:ext cx="11196098" cy="2755345"/>
            <a:chOff x="0" y="0"/>
            <a:chExt cx="11196097" cy="2755344"/>
          </a:xfrm>
        </p:grpSpPr>
        <p:sp>
          <p:nvSpPr>
            <p:cNvPr id="198" name="Rounded Rectangle"/>
            <p:cNvSpPr/>
            <p:nvPr/>
          </p:nvSpPr>
          <p:spPr>
            <a:xfrm>
              <a:off x="0" y="0"/>
              <a:ext cx="11196098" cy="2755345"/>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t">
              <a:noAutofit/>
            </a:bodyPr>
            <a:lstStyle/>
            <a:p>
              <a:pPr>
                <a:defRPr>
                  <a:solidFill>
                    <a:srgbClr val="FFFFFF"/>
                  </a:solidFill>
                </a:defRPr>
              </a:pPr>
              <a:endParaRPr/>
            </a:p>
          </p:txBody>
        </p:sp>
        <p:sp>
          <p:nvSpPr>
            <p:cNvPr id="199" name="Jake and Gemma own a takeaway food shop.  Sales have stabilised and they are now looking at ways to increase them.  They have a few ideas focussing on the ‘place’ and ‘product’ elements of the marketing mix.…"/>
            <p:cNvSpPr txBox="1"/>
            <p:nvPr/>
          </p:nvSpPr>
          <p:spPr>
            <a:xfrm>
              <a:off x="43279" y="43280"/>
              <a:ext cx="11109539" cy="25706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defRPr sz="2400">
                  <a:latin typeface="Arial"/>
                  <a:ea typeface="Arial"/>
                  <a:cs typeface="Arial"/>
                  <a:sym typeface="Arial"/>
                </a:defRPr>
              </a:pPr>
              <a:r>
                <a:t>Jake and Gemma own a takeaway food shop.  Sales have stabilised and they are now looking at ways to increase them.  They have a few ideas focussing on the ‘place’ and ‘product’ elements of the marketing mix.</a:t>
              </a:r>
              <a:endParaRPr>
                <a:solidFill>
                  <a:srgbClr val="FFFFFF"/>
                </a:solidFill>
              </a:endParaRPr>
            </a:p>
            <a:p>
              <a:pPr>
                <a:defRPr sz="2400">
                  <a:latin typeface="Arial"/>
                  <a:ea typeface="Arial"/>
                  <a:cs typeface="Arial"/>
                  <a:sym typeface="Arial"/>
                </a:defRPr>
              </a:pPr>
              <a:r>
                <a:t>These are:</a:t>
              </a:r>
              <a:endParaRPr>
                <a:solidFill>
                  <a:srgbClr val="FFFFFF"/>
                </a:solidFill>
              </a:endParaRPr>
            </a:p>
            <a:p>
              <a:pPr marL="742950" lvl="1" indent="-285750">
                <a:buClr>
                  <a:srgbClr val="D74120"/>
                </a:buClr>
                <a:buSzPct val="100000"/>
                <a:buFont typeface="Arial"/>
                <a:buChar char="•"/>
                <a:defRPr sz="2400">
                  <a:latin typeface="Arial"/>
                  <a:ea typeface="Arial"/>
                  <a:cs typeface="Arial"/>
                  <a:sym typeface="Arial"/>
                </a:defRPr>
              </a:pPr>
              <a:r>
                <a:t>Online ordering service</a:t>
              </a:r>
              <a:endParaRPr>
                <a:solidFill>
                  <a:srgbClr val="FFFFFF"/>
                </a:solidFill>
              </a:endParaRPr>
            </a:p>
            <a:p>
              <a:pPr marL="742950" lvl="1" indent="-285750">
                <a:buClr>
                  <a:srgbClr val="D74120"/>
                </a:buClr>
                <a:buSzPct val="100000"/>
                <a:buFont typeface="Arial"/>
                <a:buChar char="•"/>
                <a:defRPr sz="2400">
                  <a:latin typeface="Arial"/>
                  <a:ea typeface="Arial"/>
                  <a:cs typeface="Arial"/>
                  <a:sym typeface="Arial"/>
                </a:defRPr>
              </a:pPr>
              <a:r>
                <a:t>Delivery service in the local area</a:t>
              </a:r>
              <a:endParaRPr>
                <a:solidFill>
                  <a:srgbClr val="FFFFFF"/>
                </a:solidFill>
              </a:endParaRPr>
            </a:p>
            <a:p>
              <a:pPr marL="742950" lvl="1" indent="-285750">
                <a:buClr>
                  <a:srgbClr val="D74120"/>
                </a:buClr>
                <a:buSzPct val="100000"/>
                <a:buFont typeface="Arial"/>
                <a:buChar char="•"/>
                <a:defRPr sz="2400">
                  <a:latin typeface="Arial"/>
                  <a:ea typeface="Arial"/>
                  <a:cs typeface="Arial"/>
                  <a:sym typeface="Arial"/>
                </a:defRPr>
              </a:pPr>
              <a:r>
                <a:t>A new range of food on the menu</a:t>
              </a:r>
            </a:p>
          </p:txBody>
        </p:sp>
      </p:grpSp>
      <p:grpSp>
        <p:nvGrpSpPr>
          <p:cNvPr id="203" name="Rounded Rectangle 6"/>
          <p:cNvGrpSpPr/>
          <p:nvPr/>
        </p:nvGrpSpPr>
        <p:grpSpPr>
          <a:xfrm>
            <a:off x="679658" y="5468437"/>
            <a:ext cx="10832682" cy="1189182"/>
            <a:chOff x="0" y="0"/>
            <a:chExt cx="10832680" cy="1189180"/>
          </a:xfrm>
        </p:grpSpPr>
        <p:sp>
          <p:nvSpPr>
            <p:cNvPr id="201" name="Rounded Rectangle"/>
            <p:cNvSpPr/>
            <p:nvPr/>
          </p:nvSpPr>
          <p:spPr>
            <a:xfrm>
              <a:off x="0" y="0"/>
              <a:ext cx="10832681" cy="1189181"/>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t">
              <a:noAutofit/>
            </a:bodyPr>
            <a:lstStyle/>
            <a:p>
              <a:pPr algn="ctr">
                <a:defRPr sz="2400">
                  <a:solidFill>
                    <a:srgbClr val="FFFFFF"/>
                  </a:solidFill>
                  <a:latin typeface="Arial"/>
                  <a:ea typeface="Arial"/>
                  <a:cs typeface="Arial"/>
                  <a:sym typeface="Arial"/>
                </a:defRPr>
              </a:pPr>
              <a:endParaRPr/>
            </a:p>
          </p:txBody>
        </p:sp>
        <p:sp>
          <p:nvSpPr>
            <p:cNvPr id="202" name="Question:…"/>
            <p:cNvSpPr txBox="1"/>
            <p:nvPr/>
          </p:nvSpPr>
          <p:spPr>
            <a:xfrm>
              <a:off x="18679" y="18678"/>
              <a:ext cx="10795323" cy="1158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400">
                  <a:solidFill>
                    <a:srgbClr val="FFFFFF"/>
                  </a:solidFill>
                  <a:latin typeface="Arial"/>
                  <a:ea typeface="Arial"/>
                  <a:cs typeface="Arial"/>
                  <a:sym typeface="Arial"/>
                </a:defRPr>
              </a:pPr>
              <a:r>
                <a:t>Question:</a:t>
              </a:r>
            </a:p>
            <a:p>
              <a:pPr algn="ctr">
                <a:defRPr sz="2400">
                  <a:solidFill>
                    <a:srgbClr val="FFFFFF"/>
                  </a:solidFill>
                </a:defRPr>
              </a:pPr>
              <a:r>
                <a:t>In your opinion, which option would be the best for Jake and Gemma to choose? Justify your answer</a:t>
              </a:r>
            </a:p>
          </p:txBody>
        </p:sp>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 name="Rectangle 5"/>
          <p:cNvGrpSpPr/>
          <p:nvPr/>
        </p:nvGrpSpPr>
        <p:grpSpPr>
          <a:xfrm>
            <a:off x="0" y="-1"/>
            <a:ext cx="12192000" cy="1210237"/>
            <a:chOff x="0" y="0"/>
            <a:chExt cx="12192000" cy="1210235"/>
          </a:xfrm>
        </p:grpSpPr>
        <p:sp>
          <p:nvSpPr>
            <p:cNvPr id="205"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206" name="Task 2: Step 1 – Identify what the question is asking"/>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Task 2: Step 1 – Identify what the question is asking</a:t>
              </a:r>
            </a:p>
          </p:txBody>
        </p:sp>
      </p:grpSp>
      <p:grpSp>
        <p:nvGrpSpPr>
          <p:cNvPr id="210" name="Rounded Rectangle 2"/>
          <p:cNvGrpSpPr/>
          <p:nvPr/>
        </p:nvGrpSpPr>
        <p:grpSpPr>
          <a:xfrm>
            <a:off x="179293" y="2937865"/>
            <a:ext cx="11779625" cy="2960915"/>
            <a:chOff x="0" y="0"/>
            <a:chExt cx="11779623" cy="2960914"/>
          </a:xfrm>
        </p:grpSpPr>
        <p:sp>
          <p:nvSpPr>
            <p:cNvPr id="208" name="Rounded Rectangle"/>
            <p:cNvSpPr/>
            <p:nvPr/>
          </p:nvSpPr>
          <p:spPr>
            <a:xfrm>
              <a:off x="0" y="0"/>
              <a:ext cx="11779624" cy="2960915"/>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209" name="The question is about how the shop can increase sales.…"/>
            <p:cNvSpPr txBox="1"/>
            <p:nvPr/>
          </p:nvSpPr>
          <p:spPr>
            <a:xfrm>
              <a:off x="46509" y="550722"/>
              <a:ext cx="11686606" cy="18594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defRPr sz="2400">
                  <a:latin typeface="Arial"/>
                  <a:ea typeface="Arial"/>
                  <a:cs typeface="Arial"/>
                  <a:sym typeface="Arial"/>
                </a:defRPr>
              </a:pPr>
              <a:r>
                <a:t>The question is about how the shop can increase sales.</a:t>
              </a:r>
              <a:endParaRPr>
                <a:solidFill>
                  <a:srgbClr val="FFFFFF"/>
                </a:solidFill>
              </a:endParaRPr>
            </a:p>
            <a:p>
              <a:pPr>
                <a:defRPr sz="2400">
                  <a:latin typeface="Arial"/>
                  <a:ea typeface="Arial"/>
                  <a:cs typeface="Arial"/>
                  <a:sym typeface="Arial"/>
                </a:defRPr>
              </a:pPr>
              <a:endParaRPr>
                <a:solidFill>
                  <a:srgbClr val="FFFFFF"/>
                </a:solidFill>
              </a:endParaRPr>
            </a:p>
            <a:p>
              <a:pPr>
                <a:defRPr sz="2400">
                  <a:latin typeface="Arial"/>
                  <a:ea typeface="Arial"/>
                  <a:cs typeface="Arial"/>
                  <a:sym typeface="Arial"/>
                </a:defRPr>
              </a:pPr>
              <a:r>
                <a:t>To answer this question you must first show you understand what is meant by an increase in sales and each of the options Jake and Gemma could use to increase sales. This is the knowledge element.</a:t>
              </a:r>
            </a:p>
          </p:txBody>
        </p:sp>
      </p:grpSp>
      <p:grpSp>
        <p:nvGrpSpPr>
          <p:cNvPr id="213" name="Rounded Rectangle 6"/>
          <p:cNvGrpSpPr/>
          <p:nvPr/>
        </p:nvGrpSpPr>
        <p:grpSpPr>
          <a:xfrm>
            <a:off x="972457" y="1595721"/>
            <a:ext cx="10161709" cy="1522880"/>
            <a:chOff x="0" y="0"/>
            <a:chExt cx="10161707" cy="1522878"/>
          </a:xfrm>
        </p:grpSpPr>
        <p:sp>
          <p:nvSpPr>
            <p:cNvPr id="211" name="Rounded Rectangle"/>
            <p:cNvSpPr/>
            <p:nvPr/>
          </p:nvSpPr>
          <p:spPr>
            <a:xfrm>
              <a:off x="0" y="0"/>
              <a:ext cx="10161708" cy="1210234"/>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t">
              <a:noAutofit/>
            </a:bodyPr>
            <a:lstStyle/>
            <a:p>
              <a:pPr algn="ctr">
                <a:defRPr>
                  <a:solidFill>
                    <a:srgbClr val="FFFFFF"/>
                  </a:solidFill>
                </a:defRPr>
              </a:pPr>
              <a:endParaRPr/>
            </a:p>
          </p:txBody>
        </p:sp>
        <p:sp>
          <p:nvSpPr>
            <p:cNvPr id="212" name="Question:…"/>
            <p:cNvSpPr txBox="1"/>
            <p:nvPr/>
          </p:nvSpPr>
          <p:spPr>
            <a:xfrm>
              <a:off x="19010" y="19009"/>
              <a:ext cx="10123688" cy="15038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400">
                  <a:solidFill>
                    <a:srgbClr val="FFFFFF"/>
                  </a:solidFill>
                  <a:latin typeface="Arial"/>
                  <a:ea typeface="Arial"/>
                  <a:cs typeface="Arial"/>
                  <a:sym typeface="Arial"/>
                </a:defRPr>
              </a:pPr>
              <a:r>
                <a:t>Question:</a:t>
              </a:r>
            </a:p>
            <a:p>
              <a:pPr algn="ctr">
                <a:defRPr sz="2400">
                  <a:solidFill>
                    <a:srgbClr val="FFFFFF"/>
                  </a:solidFill>
                </a:defRPr>
              </a:pPr>
              <a:r>
                <a:t>In your opinion, which option would be the best for Jake and Gemma to choose? Justify your answer</a:t>
              </a:r>
              <a:endParaRPr>
                <a:latin typeface="Arial"/>
                <a:ea typeface="Arial"/>
                <a:cs typeface="Arial"/>
                <a:sym typeface="Arial"/>
              </a:endParaRPr>
            </a:p>
            <a:p>
              <a:pPr algn="ctr">
                <a:defRPr sz="2400">
                  <a:solidFill>
                    <a:srgbClr val="FFFFFF"/>
                  </a:solidFill>
                  <a:latin typeface="Arial"/>
                  <a:ea typeface="Arial"/>
                  <a:cs typeface="Arial"/>
                  <a:sym typeface="Arial"/>
                </a:defRPr>
              </a:pPr>
              <a:r>
                <a:t>.</a:t>
              </a:r>
            </a:p>
          </p:txBody>
        </p:sp>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7" name="Rectangle 5"/>
          <p:cNvGrpSpPr/>
          <p:nvPr/>
        </p:nvGrpSpPr>
        <p:grpSpPr>
          <a:xfrm>
            <a:off x="0" y="-1"/>
            <a:ext cx="12192000" cy="1210237"/>
            <a:chOff x="0" y="0"/>
            <a:chExt cx="12192000" cy="1210235"/>
          </a:xfrm>
        </p:grpSpPr>
        <p:sp>
          <p:nvSpPr>
            <p:cNvPr id="215"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216" name="Task 2: Step 2 – How to weigh up the options in the context of the business"/>
            <p:cNvSpPr txBox="1"/>
            <p:nvPr/>
          </p:nvSpPr>
          <p:spPr>
            <a:xfrm>
              <a:off x="0" y="158814"/>
              <a:ext cx="12192000" cy="8926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Task 2: Step 2 – How to weigh up the options in the context of the business</a:t>
              </a:r>
            </a:p>
          </p:txBody>
        </p:sp>
      </p:grpSp>
      <p:grpSp>
        <p:nvGrpSpPr>
          <p:cNvPr id="220" name="Rounded Rectangle 2"/>
          <p:cNvGrpSpPr/>
          <p:nvPr/>
        </p:nvGrpSpPr>
        <p:grpSpPr>
          <a:xfrm>
            <a:off x="161365" y="2937864"/>
            <a:ext cx="12030635" cy="3749808"/>
            <a:chOff x="0" y="0"/>
            <a:chExt cx="12030634" cy="3749807"/>
          </a:xfrm>
        </p:grpSpPr>
        <p:sp>
          <p:nvSpPr>
            <p:cNvPr id="218" name="Rounded Rectangle"/>
            <p:cNvSpPr/>
            <p:nvPr/>
          </p:nvSpPr>
          <p:spPr>
            <a:xfrm>
              <a:off x="0" y="0"/>
              <a:ext cx="12030635" cy="3749808"/>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219" name="Think back to the earlier activities and discussion about structure.…"/>
            <p:cNvSpPr txBox="1"/>
            <p:nvPr/>
          </p:nvSpPr>
          <p:spPr>
            <a:xfrm>
              <a:off x="58900" y="182753"/>
              <a:ext cx="11912835" cy="3384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defRPr sz="2200">
                  <a:latin typeface="Arial"/>
                  <a:ea typeface="Arial"/>
                  <a:cs typeface="Arial"/>
                  <a:sym typeface="Arial"/>
                </a:defRPr>
              </a:pPr>
              <a:r>
                <a:t>Think back to the earlier activities and discussion about structure.</a:t>
              </a:r>
              <a:endParaRPr>
                <a:solidFill>
                  <a:srgbClr val="FFFFFF"/>
                </a:solidFill>
              </a:endParaRPr>
            </a:p>
            <a:p>
              <a:pPr>
                <a:defRPr sz="2200">
                  <a:latin typeface="Arial"/>
                  <a:ea typeface="Arial"/>
                  <a:cs typeface="Arial"/>
                  <a:sym typeface="Arial"/>
                </a:defRPr>
              </a:pPr>
              <a:endParaRPr>
                <a:solidFill>
                  <a:srgbClr val="FFFFFF"/>
                </a:solidFill>
              </a:endParaRPr>
            </a:p>
            <a:p>
              <a:pPr>
                <a:defRPr sz="2200">
                  <a:latin typeface="Arial"/>
                  <a:ea typeface="Arial"/>
                  <a:cs typeface="Arial"/>
                  <a:sym typeface="Arial"/>
                </a:defRPr>
              </a:pPr>
              <a:r>
                <a:t>You need to explain the options available to help improve sales.  This means looking at the advantages and disadvantages of each option in the context of the business; a takeaway food business. This is the analysis part of the question. You then need to make a judgement about which option out of the three they should choose, weighing up the evidence, and then offering justification for the choice you have made.</a:t>
              </a:r>
              <a:endParaRPr>
                <a:solidFill>
                  <a:srgbClr val="FFFFFF"/>
                </a:solidFill>
              </a:endParaRPr>
            </a:p>
            <a:p>
              <a:pPr>
                <a:defRPr sz="2200">
                  <a:latin typeface="Arial"/>
                  <a:ea typeface="Arial"/>
                  <a:cs typeface="Arial"/>
                  <a:sym typeface="Arial"/>
                </a:defRPr>
              </a:pPr>
              <a:endParaRPr>
                <a:solidFill>
                  <a:srgbClr val="FFFFFF"/>
                </a:solidFill>
              </a:endParaRPr>
            </a:p>
            <a:p>
              <a:pPr>
                <a:defRPr sz="2200">
                  <a:latin typeface="Arial"/>
                  <a:ea typeface="Arial"/>
                  <a:cs typeface="Arial"/>
                  <a:sym typeface="Arial"/>
                </a:defRPr>
              </a:pPr>
              <a:r>
                <a:t>Remember, this is you supporting your choice with well reasoned arguments. This is the evaluation part of the question.</a:t>
              </a:r>
            </a:p>
          </p:txBody>
        </p:sp>
      </p:grpSp>
      <p:grpSp>
        <p:nvGrpSpPr>
          <p:cNvPr id="223" name="Rounded Rectangle 6"/>
          <p:cNvGrpSpPr/>
          <p:nvPr/>
        </p:nvGrpSpPr>
        <p:grpSpPr>
          <a:xfrm>
            <a:off x="972457" y="1550210"/>
            <a:ext cx="10161709" cy="1210235"/>
            <a:chOff x="0" y="0"/>
            <a:chExt cx="10161707" cy="1210233"/>
          </a:xfrm>
        </p:grpSpPr>
        <p:sp>
          <p:nvSpPr>
            <p:cNvPr id="221" name="Rounded Rectangle"/>
            <p:cNvSpPr/>
            <p:nvPr/>
          </p:nvSpPr>
          <p:spPr>
            <a:xfrm>
              <a:off x="0" y="0"/>
              <a:ext cx="10161708" cy="1210234"/>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t">
              <a:noAutofit/>
            </a:bodyPr>
            <a:lstStyle/>
            <a:p>
              <a:pPr algn="ctr">
                <a:defRPr sz="2400">
                  <a:solidFill>
                    <a:srgbClr val="FFFFFF"/>
                  </a:solidFill>
                  <a:latin typeface="Arial"/>
                  <a:ea typeface="Arial"/>
                  <a:cs typeface="Arial"/>
                  <a:sym typeface="Arial"/>
                </a:defRPr>
              </a:pPr>
              <a:endParaRPr/>
            </a:p>
          </p:txBody>
        </p:sp>
        <p:sp>
          <p:nvSpPr>
            <p:cNvPr id="222" name="Question:…"/>
            <p:cNvSpPr txBox="1"/>
            <p:nvPr/>
          </p:nvSpPr>
          <p:spPr>
            <a:xfrm>
              <a:off x="19010" y="19009"/>
              <a:ext cx="10123688" cy="1158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400">
                  <a:solidFill>
                    <a:srgbClr val="FFFFFF"/>
                  </a:solidFill>
                  <a:latin typeface="Arial"/>
                  <a:ea typeface="Arial"/>
                  <a:cs typeface="Arial"/>
                  <a:sym typeface="Arial"/>
                </a:defRPr>
              </a:pPr>
              <a:r>
                <a:t>Question:</a:t>
              </a:r>
            </a:p>
            <a:p>
              <a:pPr algn="ctr">
                <a:defRPr sz="2400">
                  <a:solidFill>
                    <a:srgbClr val="FFFFFF"/>
                  </a:solidFill>
                </a:defRPr>
              </a:pPr>
              <a:r>
                <a:t>In your opinion, which option would be the best for Jake and Gemma to choose? Justify your answer</a:t>
              </a:r>
            </a:p>
          </p:txBody>
        </p:sp>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 name="Rectangle 5"/>
          <p:cNvGrpSpPr/>
          <p:nvPr/>
        </p:nvGrpSpPr>
        <p:grpSpPr>
          <a:xfrm>
            <a:off x="0" y="-1"/>
            <a:ext cx="12192000" cy="1210237"/>
            <a:chOff x="0" y="0"/>
            <a:chExt cx="12192000" cy="1210235"/>
          </a:xfrm>
        </p:grpSpPr>
        <p:sp>
          <p:nvSpPr>
            <p:cNvPr id="225"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226" name="Task 2: Step 3 – What the content looks like"/>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Task 2: Step 3 – What the content looks like</a:t>
              </a:r>
            </a:p>
          </p:txBody>
        </p:sp>
      </p:grpSp>
      <p:grpSp>
        <p:nvGrpSpPr>
          <p:cNvPr id="230" name="Rounded Rectangle 2"/>
          <p:cNvGrpSpPr/>
          <p:nvPr/>
        </p:nvGrpSpPr>
        <p:grpSpPr>
          <a:xfrm>
            <a:off x="179293" y="2773741"/>
            <a:ext cx="11851341" cy="3811279"/>
            <a:chOff x="0" y="0"/>
            <a:chExt cx="11851340" cy="3811277"/>
          </a:xfrm>
        </p:grpSpPr>
        <p:sp>
          <p:nvSpPr>
            <p:cNvPr id="228" name="Rounded Rectangle"/>
            <p:cNvSpPr/>
            <p:nvPr/>
          </p:nvSpPr>
          <p:spPr>
            <a:xfrm>
              <a:off x="0" y="0"/>
              <a:ext cx="11851341" cy="3811278"/>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t">
              <a:noAutofit/>
            </a:bodyPr>
            <a:lstStyle/>
            <a:p>
              <a:pPr>
                <a:defRPr sz="2000">
                  <a:latin typeface="Arial"/>
                  <a:ea typeface="Arial"/>
                  <a:cs typeface="Arial"/>
                  <a:sym typeface="Arial"/>
                </a:defRPr>
              </a:pPr>
              <a:endParaRPr/>
            </a:p>
          </p:txBody>
        </p:sp>
        <p:sp>
          <p:nvSpPr>
            <p:cNvPr id="229" name="Make sure there are plenty of references to the food takeaway business throughout your answer for context.  Start by analysing the advantages and disadvantages of introducing an online ordering service. Issues to discuss could include;  convenience and speed for the customer, but they will also have to think about security when running this option as customers will be using their payment details.…"/>
            <p:cNvSpPr txBox="1"/>
            <p:nvPr/>
          </p:nvSpPr>
          <p:spPr>
            <a:xfrm>
              <a:off x="59865" y="59865"/>
              <a:ext cx="11731611" cy="3588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defRPr sz="2000">
                  <a:latin typeface="Arial"/>
                  <a:ea typeface="Arial"/>
                  <a:cs typeface="Arial"/>
                  <a:sym typeface="Arial"/>
                </a:defRPr>
              </a:pPr>
              <a:r>
                <a:t>Make sure there are plenty of references to the food takeaway business throughout your answer for context.  Start by analysing the advantages and disadvantages of introducing an online ordering service. Issues to discuss could include;  convenience and speed for the customer, but they will also have to think about security when running this option as customers will be using their payment details.</a:t>
              </a:r>
              <a:endParaRPr>
                <a:solidFill>
                  <a:srgbClr val="FFFFFF"/>
                </a:solidFill>
              </a:endParaRPr>
            </a:p>
            <a:p>
              <a:pPr>
                <a:defRPr sz="2000">
                  <a:latin typeface="Arial"/>
                  <a:ea typeface="Arial"/>
                  <a:cs typeface="Arial"/>
                  <a:sym typeface="Arial"/>
                </a:defRPr>
              </a:pPr>
              <a:endParaRPr>
                <a:solidFill>
                  <a:srgbClr val="FFFFFF"/>
                </a:solidFill>
              </a:endParaRPr>
            </a:p>
            <a:p>
              <a:pPr>
                <a:defRPr sz="2000">
                  <a:latin typeface="Arial"/>
                  <a:ea typeface="Arial"/>
                  <a:cs typeface="Arial"/>
                  <a:sym typeface="Arial"/>
                </a:defRPr>
              </a:pPr>
              <a:r>
                <a:t>A home delivery service also provides convenience for existing customers and also provides opportunity to reach new customers, which would increase sales, although some sort of special offer would probably be needed still to encourage new customers to use the service. They would also need to think about the additional orders and ensuring they can meet the demand; hiring drivers and ensuring they can deliver high quality food hot and in a timely manner as the reputation of the takeaway will be at stake if deliveries are late and cold.</a:t>
              </a:r>
              <a:endParaRPr>
                <a:solidFill>
                  <a:srgbClr val="FFFFFF"/>
                </a:solidFill>
              </a:endParaRPr>
            </a:p>
          </p:txBody>
        </p:sp>
      </p:grpSp>
      <p:grpSp>
        <p:nvGrpSpPr>
          <p:cNvPr id="233" name="Rounded Rectangle 6"/>
          <p:cNvGrpSpPr/>
          <p:nvPr/>
        </p:nvGrpSpPr>
        <p:grpSpPr>
          <a:xfrm>
            <a:off x="972457" y="1387530"/>
            <a:ext cx="10161709" cy="1522879"/>
            <a:chOff x="0" y="0"/>
            <a:chExt cx="10161707" cy="1522878"/>
          </a:xfrm>
        </p:grpSpPr>
        <p:sp>
          <p:nvSpPr>
            <p:cNvPr id="231" name="Rounded Rectangle"/>
            <p:cNvSpPr/>
            <p:nvPr/>
          </p:nvSpPr>
          <p:spPr>
            <a:xfrm>
              <a:off x="0" y="0"/>
              <a:ext cx="10161708" cy="1210236"/>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t">
              <a:noAutofit/>
            </a:bodyPr>
            <a:lstStyle/>
            <a:p>
              <a:pPr algn="ctr">
                <a:defRPr>
                  <a:solidFill>
                    <a:srgbClr val="FFFFFF"/>
                  </a:solidFill>
                </a:defRPr>
              </a:pPr>
              <a:endParaRPr/>
            </a:p>
          </p:txBody>
        </p:sp>
        <p:sp>
          <p:nvSpPr>
            <p:cNvPr id="232" name="Question:…"/>
            <p:cNvSpPr txBox="1"/>
            <p:nvPr/>
          </p:nvSpPr>
          <p:spPr>
            <a:xfrm>
              <a:off x="19010" y="19010"/>
              <a:ext cx="10123688" cy="15038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400">
                  <a:solidFill>
                    <a:srgbClr val="FFFFFF"/>
                  </a:solidFill>
                  <a:latin typeface="Arial"/>
                  <a:ea typeface="Arial"/>
                  <a:cs typeface="Arial"/>
                  <a:sym typeface="Arial"/>
                </a:defRPr>
              </a:pPr>
              <a:r>
                <a:t>Question:</a:t>
              </a:r>
            </a:p>
            <a:p>
              <a:pPr algn="ctr">
                <a:defRPr sz="2400">
                  <a:solidFill>
                    <a:srgbClr val="FFFFFF"/>
                  </a:solidFill>
                </a:defRPr>
              </a:pPr>
              <a:r>
                <a:t>In your opinion, which option would be the best for Jake and Gemma to choose? Justify your answer</a:t>
              </a:r>
              <a:endParaRPr>
                <a:latin typeface="Arial"/>
                <a:ea typeface="Arial"/>
                <a:cs typeface="Arial"/>
                <a:sym typeface="Arial"/>
              </a:endParaRPr>
            </a:p>
            <a:p>
              <a:pPr algn="ctr">
                <a:defRPr sz="2400">
                  <a:solidFill>
                    <a:srgbClr val="FFFFFF"/>
                  </a:solidFill>
                  <a:latin typeface="Arial"/>
                  <a:ea typeface="Arial"/>
                  <a:cs typeface="Arial"/>
                  <a:sym typeface="Arial"/>
                </a:defRPr>
              </a:pPr>
              <a:r>
                <a:t>.</a:t>
              </a:r>
            </a:p>
          </p:txBody>
        </p:sp>
      </p:gr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7" name="Rectangle 5"/>
          <p:cNvGrpSpPr/>
          <p:nvPr/>
        </p:nvGrpSpPr>
        <p:grpSpPr>
          <a:xfrm>
            <a:off x="0" y="-1"/>
            <a:ext cx="12192000" cy="1210237"/>
            <a:chOff x="0" y="0"/>
            <a:chExt cx="12192000" cy="1210235"/>
          </a:xfrm>
        </p:grpSpPr>
        <p:sp>
          <p:nvSpPr>
            <p:cNvPr id="235"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236" name="Task 2: Step 3 – what the content looks like"/>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Task 2: Step 3 – what the content looks like</a:t>
              </a:r>
            </a:p>
          </p:txBody>
        </p:sp>
      </p:grpSp>
      <p:grpSp>
        <p:nvGrpSpPr>
          <p:cNvPr id="240" name="Rounded Rectangle 2"/>
          <p:cNvGrpSpPr/>
          <p:nvPr/>
        </p:nvGrpSpPr>
        <p:grpSpPr>
          <a:xfrm>
            <a:off x="215153" y="2841674"/>
            <a:ext cx="11725835" cy="3343973"/>
            <a:chOff x="0" y="0"/>
            <a:chExt cx="11725834" cy="3343971"/>
          </a:xfrm>
        </p:grpSpPr>
        <p:sp>
          <p:nvSpPr>
            <p:cNvPr id="238" name="Rounded Rectangle"/>
            <p:cNvSpPr/>
            <p:nvPr/>
          </p:nvSpPr>
          <p:spPr>
            <a:xfrm>
              <a:off x="0" y="0"/>
              <a:ext cx="11725835" cy="3343972"/>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t">
              <a:noAutofit/>
            </a:bodyPr>
            <a:lstStyle/>
            <a:p>
              <a:pPr>
                <a:defRPr>
                  <a:solidFill>
                    <a:srgbClr val="FFFFFF"/>
                  </a:solidFill>
                </a:defRPr>
              </a:pPr>
              <a:endParaRPr/>
            </a:p>
          </p:txBody>
        </p:sp>
        <p:sp>
          <p:nvSpPr>
            <p:cNvPr id="239" name="They could introduce a new range of food.  This could attract new customers but thorough market research should be carried out to ensure they can meet customer’s needs and wants.…"/>
            <p:cNvSpPr txBox="1"/>
            <p:nvPr/>
          </p:nvSpPr>
          <p:spPr>
            <a:xfrm>
              <a:off x="52526" y="52526"/>
              <a:ext cx="11620783" cy="30041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defRPr sz="2000">
                  <a:latin typeface="Arial"/>
                  <a:ea typeface="Arial"/>
                  <a:cs typeface="Arial"/>
                  <a:sym typeface="Arial"/>
                </a:defRPr>
              </a:pPr>
              <a:r>
                <a:rPr dirty="0"/>
                <a:t>They could introduce a new range of food.  This could attract new customers but thorough market research should be carried out to ensure they can meet customer’s needs and wants.</a:t>
              </a:r>
              <a:endParaRPr dirty="0">
                <a:solidFill>
                  <a:srgbClr val="FFFFFF"/>
                </a:solidFill>
              </a:endParaRPr>
            </a:p>
            <a:p>
              <a:pPr>
                <a:defRPr sz="2000">
                  <a:latin typeface="Arial"/>
                  <a:ea typeface="Arial"/>
                  <a:cs typeface="Arial"/>
                  <a:sym typeface="Arial"/>
                </a:defRPr>
              </a:pPr>
              <a:endParaRPr dirty="0">
                <a:solidFill>
                  <a:srgbClr val="FFFFFF"/>
                </a:solidFill>
              </a:endParaRPr>
            </a:p>
            <a:p>
              <a:pPr>
                <a:defRPr sz="2000">
                  <a:latin typeface="Arial"/>
                  <a:ea typeface="Arial"/>
                  <a:cs typeface="Arial"/>
                  <a:sym typeface="Arial"/>
                </a:defRPr>
              </a:pPr>
              <a:r>
                <a:rPr dirty="0"/>
                <a:t>Whichever option they use, they need to remember that the main reason for considering the options is to try and increase sales. So be sure to include as part of your analysis of each option, that you have considered the impact on sales it might have.</a:t>
              </a:r>
              <a:endParaRPr dirty="0">
                <a:solidFill>
                  <a:srgbClr val="FFFFFF"/>
                </a:solidFill>
              </a:endParaRPr>
            </a:p>
            <a:p>
              <a:pPr>
                <a:defRPr sz="2000">
                  <a:latin typeface="Arial"/>
                  <a:ea typeface="Arial"/>
                  <a:cs typeface="Arial"/>
                  <a:sym typeface="Arial"/>
                </a:defRPr>
              </a:pPr>
              <a:endParaRPr dirty="0">
                <a:solidFill>
                  <a:srgbClr val="FFFFFF"/>
                </a:solidFill>
              </a:endParaRPr>
            </a:p>
            <a:p>
              <a:pPr>
                <a:defRPr sz="2000">
                  <a:latin typeface="Arial"/>
                  <a:ea typeface="Arial"/>
                  <a:cs typeface="Arial"/>
                  <a:sym typeface="Arial"/>
                </a:defRPr>
              </a:pPr>
              <a:r>
                <a:rPr dirty="0"/>
                <a:t>You then need to weigh up the evidence - the advantages and disadvantages of each option and make a decision on which would be the best,  giving supported reasons for your answer, and why you think your chosen option is better than the other two, and why.</a:t>
              </a:r>
            </a:p>
          </p:txBody>
        </p:sp>
      </p:grpSp>
      <p:grpSp>
        <p:nvGrpSpPr>
          <p:cNvPr id="243" name="Rounded Rectangle 6"/>
          <p:cNvGrpSpPr/>
          <p:nvPr/>
        </p:nvGrpSpPr>
        <p:grpSpPr>
          <a:xfrm>
            <a:off x="1015145" y="1420837"/>
            <a:ext cx="10161709" cy="1878479"/>
            <a:chOff x="0" y="0"/>
            <a:chExt cx="10161707" cy="1878478"/>
          </a:xfrm>
        </p:grpSpPr>
        <p:sp>
          <p:nvSpPr>
            <p:cNvPr id="241" name="Rounded Rectangle"/>
            <p:cNvSpPr/>
            <p:nvPr/>
          </p:nvSpPr>
          <p:spPr>
            <a:xfrm>
              <a:off x="0" y="0"/>
              <a:ext cx="10161708" cy="1210236"/>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t">
              <a:noAutofit/>
            </a:bodyPr>
            <a:lstStyle/>
            <a:p>
              <a:pPr algn="ctr">
                <a:defRPr>
                  <a:solidFill>
                    <a:srgbClr val="FFFFFF"/>
                  </a:solidFill>
                </a:defRPr>
              </a:pPr>
              <a:endParaRPr/>
            </a:p>
          </p:txBody>
        </p:sp>
        <p:sp>
          <p:nvSpPr>
            <p:cNvPr id="242" name="Question:…"/>
            <p:cNvSpPr txBox="1"/>
            <p:nvPr/>
          </p:nvSpPr>
          <p:spPr>
            <a:xfrm>
              <a:off x="19010" y="19010"/>
              <a:ext cx="10123688" cy="18594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400">
                  <a:solidFill>
                    <a:srgbClr val="FFFFFF"/>
                  </a:solidFill>
                  <a:latin typeface="Arial"/>
                  <a:ea typeface="Arial"/>
                  <a:cs typeface="Arial"/>
                  <a:sym typeface="Arial"/>
                </a:defRPr>
              </a:pPr>
              <a:r>
                <a:rPr dirty="0"/>
                <a:t>Question:</a:t>
              </a:r>
            </a:p>
            <a:p>
              <a:pPr algn="ctr">
                <a:defRPr sz="2400">
                  <a:solidFill>
                    <a:srgbClr val="FFFFFF"/>
                  </a:solidFill>
                </a:defRPr>
              </a:pPr>
              <a:r>
                <a:rPr dirty="0"/>
                <a:t>In your opinion, which option would be the best for Jake and Gemma to choose? Justify your answer</a:t>
              </a:r>
              <a:endParaRPr dirty="0">
                <a:latin typeface="Arial"/>
                <a:ea typeface="Arial"/>
                <a:cs typeface="Arial"/>
                <a:sym typeface="Arial"/>
              </a:endParaRPr>
            </a:p>
            <a:p>
              <a:pPr algn="ctr">
                <a:defRPr sz="2400">
                  <a:solidFill>
                    <a:srgbClr val="FFFFFF"/>
                  </a:solidFill>
                  <a:latin typeface="Arial"/>
                  <a:ea typeface="Arial"/>
                  <a:cs typeface="Arial"/>
                  <a:sym typeface="Arial"/>
                </a:defRPr>
              </a:pPr>
              <a:endParaRPr dirty="0">
                <a:latin typeface="Arial"/>
                <a:ea typeface="Arial"/>
                <a:cs typeface="Arial"/>
                <a:sym typeface="Arial"/>
              </a:endParaRPr>
            </a:p>
            <a:p>
              <a:pPr algn="ctr">
                <a:defRPr sz="2400">
                  <a:solidFill>
                    <a:srgbClr val="FFFFFF"/>
                  </a:solidFill>
                  <a:latin typeface="Arial"/>
                  <a:ea typeface="Arial"/>
                  <a:cs typeface="Arial"/>
                  <a:sym typeface="Arial"/>
                </a:defRPr>
              </a:pPr>
              <a:r>
                <a:rPr dirty="0"/>
                <a:t>.</a:t>
              </a:r>
            </a:p>
          </p:txBody>
        </p:sp>
      </p:gr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7" name="Rectangle 5"/>
          <p:cNvGrpSpPr/>
          <p:nvPr/>
        </p:nvGrpSpPr>
        <p:grpSpPr>
          <a:xfrm>
            <a:off x="0" y="-1"/>
            <a:ext cx="12192000" cy="1210237"/>
            <a:chOff x="0" y="0"/>
            <a:chExt cx="12192000" cy="1210235"/>
          </a:xfrm>
        </p:grpSpPr>
        <p:sp>
          <p:nvSpPr>
            <p:cNvPr id="245"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246" name="Task 2: Step 4 – writing your answer"/>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Task 2: Step 4 – writing your answer</a:t>
              </a:r>
            </a:p>
          </p:txBody>
        </p:sp>
      </p:grpSp>
      <p:grpSp>
        <p:nvGrpSpPr>
          <p:cNvPr id="250" name="Rounded Rectangle 2"/>
          <p:cNvGrpSpPr/>
          <p:nvPr/>
        </p:nvGrpSpPr>
        <p:grpSpPr>
          <a:xfrm>
            <a:off x="972457" y="2937864"/>
            <a:ext cx="10161709" cy="3283642"/>
            <a:chOff x="0" y="0"/>
            <a:chExt cx="10161707" cy="3283641"/>
          </a:xfrm>
        </p:grpSpPr>
        <p:sp>
          <p:nvSpPr>
            <p:cNvPr id="248" name="Rounded Rectangle"/>
            <p:cNvSpPr/>
            <p:nvPr/>
          </p:nvSpPr>
          <p:spPr>
            <a:xfrm>
              <a:off x="0" y="0"/>
              <a:ext cx="10161708" cy="3283642"/>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t">
              <a:noAutofit/>
            </a:bodyPr>
            <a:lstStyle/>
            <a:p>
              <a:pPr>
                <a:defRPr>
                  <a:solidFill>
                    <a:srgbClr val="FFFFFF"/>
                  </a:solidFill>
                </a:defRPr>
              </a:pPr>
              <a:endParaRPr/>
            </a:p>
          </p:txBody>
        </p:sp>
        <p:sp>
          <p:nvSpPr>
            <p:cNvPr id="249" name="Now use the notes you have made in steps 1, 2 and 3 to write your own answer to this question.  Use your knowledge and the content of the answer in Step 3 to help you.…"/>
            <p:cNvSpPr txBox="1"/>
            <p:nvPr/>
          </p:nvSpPr>
          <p:spPr>
            <a:xfrm>
              <a:off x="51578" y="51577"/>
              <a:ext cx="10058552" cy="25706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defRPr sz="2400">
                  <a:latin typeface="Arial"/>
                  <a:ea typeface="Arial"/>
                  <a:cs typeface="Arial"/>
                  <a:sym typeface="Arial"/>
                </a:defRPr>
              </a:pPr>
              <a:r>
                <a:rPr dirty="0"/>
                <a:t>Now use the notes you have made in steps 1, 2 and 3 to write your own answer to this question.  Use your knowledge and the content of the answer in Step 3 to help you.</a:t>
              </a:r>
              <a:endParaRPr dirty="0">
                <a:solidFill>
                  <a:srgbClr val="FFFFFF"/>
                </a:solidFill>
              </a:endParaRPr>
            </a:p>
            <a:p>
              <a:pPr>
                <a:defRPr sz="2400">
                  <a:latin typeface="Arial"/>
                  <a:ea typeface="Arial"/>
                  <a:cs typeface="Arial"/>
                  <a:sym typeface="Arial"/>
                </a:defRPr>
              </a:pPr>
              <a:endParaRPr dirty="0">
                <a:solidFill>
                  <a:srgbClr val="FFFFFF"/>
                </a:solidFill>
              </a:endParaRPr>
            </a:p>
            <a:p>
              <a:pPr>
                <a:defRPr sz="2400">
                  <a:latin typeface="Arial"/>
                  <a:ea typeface="Arial"/>
                  <a:cs typeface="Arial"/>
                  <a:sym typeface="Arial"/>
                </a:defRPr>
              </a:pPr>
              <a:r>
                <a:rPr dirty="0"/>
                <a:t>Remember, to analyse each of the pros and cons in the context of the business, before you reach your justified recommendation on which option you think would be best for the Jake and Gemma’s shop, and why.</a:t>
              </a:r>
            </a:p>
          </p:txBody>
        </p:sp>
      </p:grpSp>
      <p:grpSp>
        <p:nvGrpSpPr>
          <p:cNvPr id="253" name="Rounded Rectangle 6"/>
          <p:cNvGrpSpPr/>
          <p:nvPr/>
        </p:nvGrpSpPr>
        <p:grpSpPr>
          <a:xfrm>
            <a:off x="972457" y="1512278"/>
            <a:ext cx="10161709" cy="1524190"/>
            <a:chOff x="0" y="0"/>
            <a:chExt cx="10161707" cy="1524189"/>
          </a:xfrm>
        </p:grpSpPr>
        <p:sp>
          <p:nvSpPr>
            <p:cNvPr id="251" name="Rounded Rectangle"/>
            <p:cNvSpPr/>
            <p:nvPr/>
          </p:nvSpPr>
          <p:spPr>
            <a:xfrm>
              <a:off x="0" y="0"/>
              <a:ext cx="10161708" cy="1293679"/>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t">
              <a:noAutofit/>
            </a:bodyPr>
            <a:lstStyle/>
            <a:p>
              <a:pPr algn="ctr">
                <a:defRPr>
                  <a:solidFill>
                    <a:srgbClr val="FFFFFF"/>
                  </a:solidFill>
                </a:defRPr>
              </a:pPr>
              <a:endParaRPr/>
            </a:p>
          </p:txBody>
        </p:sp>
        <p:sp>
          <p:nvSpPr>
            <p:cNvPr id="252" name="Question:…"/>
            <p:cNvSpPr txBox="1"/>
            <p:nvPr/>
          </p:nvSpPr>
          <p:spPr>
            <a:xfrm>
              <a:off x="20321" y="20320"/>
              <a:ext cx="10121066" cy="15038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400">
                  <a:solidFill>
                    <a:srgbClr val="FFFFFF"/>
                  </a:solidFill>
                  <a:latin typeface="Arial"/>
                  <a:ea typeface="Arial"/>
                  <a:cs typeface="Arial"/>
                  <a:sym typeface="Arial"/>
                </a:defRPr>
              </a:pPr>
              <a:r>
                <a:t>Question:</a:t>
              </a:r>
            </a:p>
            <a:p>
              <a:pPr algn="ctr">
                <a:defRPr sz="2400">
                  <a:solidFill>
                    <a:srgbClr val="FFFFFF"/>
                  </a:solidFill>
                </a:defRPr>
              </a:pPr>
              <a:r>
                <a:t>In your opinion, which option would be the best for Jake and Gemma to choose? Justify your answer</a:t>
              </a:r>
              <a:endParaRPr>
                <a:latin typeface="Arial"/>
                <a:ea typeface="Arial"/>
                <a:cs typeface="Arial"/>
                <a:sym typeface="Arial"/>
              </a:endParaRPr>
            </a:p>
            <a:p>
              <a:pPr algn="ctr">
                <a:defRPr sz="2400">
                  <a:solidFill>
                    <a:srgbClr val="FFFFFF"/>
                  </a:solidFill>
                  <a:latin typeface="Arial"/>
                  <a:ea typeface="Arial"/>
                  <a:cs typeface="Arial"/>
                  <a:sym typeface="Arial"/>
                </a:defRPr>
              </a:pPr>
              <a:r>
                <a:t>.</a:t>
              </a:r>
            </a:p>
          </p:txBody>
        </p:sp>
      </p:gr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7" name="Rectangle 5"/>
          <p:cNvGrpSpPr/>
          <p:nvPr/>
        </p:nvGrpSpPr>
        <p:grpSpPr>
          <a:xfrm>
            <a:off x="0" y="-1"/>
            <a:ext cx="12192000" cy="1210237"/>
            <a:chOff x="0" y="0"/>
            <a:chExt cx="12192000" cy="1210235"/>
          </a:xfrm>
        </p:grpSpPr>
        <p:sp>
          <p:nvSpPr>
            <p:cNvPr id="255"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256" name="Plenary"/>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Plenary</a:t>
              </a:r>
            </a:p>
          </p:txBody>
        </p:sp>
      </p:grpSp>
      <p:sp>
        <p:nvSpPr>
          <p:cNvPr id="258" name="TextBox 1"/>
          <p:cNvSpPr txBox="1"/>
          <p:nvPr/>
        </p:nvSpPr>
        <p:spPr>
          <a:xfrm>
            <a:off x="443752" y="1546411"/>
            <a:ext cx="11524131" cy="21642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indent="-457200">
              <a:spcBef>
                <a:spcPts val="1200"/>
              </a:spcBef>
              <a:buClr>
                <a:srgbClr val="D74120"/>
              </a:buClr>
              <a:buSzPct val="100000"/>
              <a:buFont typeface="Arial"/>
              <a:buChar char="•"/>
              <a:defRPr sz="2400">
                <a:latin typeface="Arial"/>
                <a:ea typeface="Arial"/>
                <a:cs typeface="Arial"/>
                <a:sym typeface="Arial"/>
              </a:defRPr>
            </a:pPr>
            <a:r>
              <a:rPr dirty="0"/>
              <a:t>Be prepared to share your answer with the class.</a:t>
            </a:r>
          </a:p>
          <a:p>
            <a:pPr marL="457200" indent="-457200">
              <a:spcBef>
                <a:spcPts val="1200"/>
              </a:spcBef>
              <a:buClr>
                <a:srgbClr val="D74120"/>
              </a:buClr>
              <a:buSzPct val="100000"/>
              <a:buFont typeface="Arial"/>
              <a:buChar char="•"/>
              <a:defRPr sz="2400">
                <a:latin typeface="Arial"/>
                <a:ea typeface="Arial"/>
                <a:cs typeface="Arial"/>
                <a:sym typeface="Arial"/>
              </a:defRPr>
            </a:pPr>
            <a:r>
              <a:rPr dirty="0"/>
              <a:t>You will receive feedback on your answer which you should use to make corrections and improve your work.</a:t>
            </a:r>
          </a:p>
          <a:p>
            <a:pPr marL="457200" indent="-457200">
              <a:spcBef>
                <a:spcPts val="1200"/>
              </a:spcBef>
              <a:buClr>
                <a:srgbClr val="D74120"/>
              </a:buClr>
              <a:buSzPct val="100000"/>
              <a:buFont typeface="Arial"/>
              <a:buChar char="•"/>
              <a:defRPr sz="2400">
                <a:latin typeface="Arial"/>
                <a:ea typeface="Arial"/>
                <a:cs typeface="Arial"/>
                <a:sym typeface="Arial"/>
              </a:defRPr>
            </a:pPr>
            <a:r>
              <a:rPr dirty="0"/>
              <a:t>Use the worksheet as a checklist to ensure your structure and content is accurate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Rectangle 5"/>
          <p:cNvGrpSpPr/>
          <p:nvPr/>
        </p:nvGrpSpPr>
        <p:grpSpPr>
          <a:xfrm>
            <a:off x="0" y="-1"/>
            <a:ext cx="12192000" cy="1210237"/>
            <a:chOff x="0" y="0"/>
            <a:chExt cx="12192000" cy="1210235"/>
          </a:xfrm>
        </p:grpSpPr>
        <p:sp>
          <p:nvSpPr>
            <p:cNvPr id="117"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18" name="AO4 Evaluation"/>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AO4 Evaluation</a:t>
              </a:r>
            </a:p>
          </p:txBody>
        </p:sp>
      </p:grpSp>
      <p:sp>
        <p:nvSpPr>
          <p:cNvPr id="120" name="TextBox 1"/>
          <p:cNvSpPr txBox="1"/>
          <p:nvPr/>
        </p:nvSpPr>
        <p:spPr>
          <a:xfrm>
            <a:off x="443752" y="1546411"/>
            <a:ext cx="11524131" cy="40946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indent="-457200">
              <a:spcBef>
                <a:spcPts val="1200"/>
              </a:spcBef>
              <a:buClr>
                <a:srgbClr val="D74120"/>
              </a:buClr>
              <a:buSzPct val="100000"/>
              <a:buFont typeface="Arial"/>
              <a:buChar char="•"/>
              <a:defRPr sz="2400">
                <a:latin typeface="Arial"/>
                <a:ea typeface="Arial"/>
                <a:cs typeface="Arial"/>
                <a:sym typeface="Arial"/>
              </a:defRPr>
            </a:pPr>
            <a:r>
              <a:t>In the exam, you will need to be prepared to present developed arguments, reasoned explanations, and be able to make recommendations, judgements and justified decisions in given situations</a:t>
            </a:r>
          </a:p>
          <a:p>
            <a:pPr marL="457200" indent="-457200">
              <a:spcBef>
                <a:spcPts val="1200"/>
              </a:spcBef>
              <a:buClr>
                <a:srgbClr val="D74120"/>
              </a:buClr>
              <a:buSzPct val="100000"/>
              <a:buFont typeface="Arial"/>
              <a:buChar char="•"/>
              <a:defRPr sz="2400">
                <a:latin typeface="Arial"/>
                <a:ea typeface="Arial"/>
                <a:cs typeface="Arial"/>
                <a:sym typeface="Arial"/>
              </a:defRPr>
            </a:pPr>
            <a:r>
              <a:t>This can be a challenging and difficult higher order skill, so practice is key in helping you to develop and improve your use of it.  You will often be asked to ‘justify’ your answer and you need to be able to do this well.</a:t>
            </a:r>
          </a:p>
          <a:p>
            <a:pPr marL="457200" indent="-457200">
              <a:spcBef>
                <a:spcPts val="1200"/>
              </a:spcBef>
              <a:buClr>
                <a:srgbClr val="D74120"/>
              </a:buClr>
              <a:buSzPct val="100000"/>
              <a:buFont typeface="Arial"/>
              <a:buChar char="•"/>
              <a:defRPr sz="2400">
                <a:latin typeface="Arial"/>
                <a:ea typeface="Arial"/>
                <a:cs typeface="Arial"/>
                <a:sym typeface="Arial"/>
              </a:defRPr>
            </a:pPr>
            <a:r>
              <a:t>When talking about this skill, we are referring to the need to weigh up arguments for and against something, and reach a supported, reasoned and justified decision.</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 name="Rectangle 5"/>
          <p:cNvGrpSpPr/>
          <p:nvPr/>
        </p:nvGrpSpPr>
        <p:grpSpPr>
          <a:xfrm>
            <a:off x="0" y="-1"/>
            <a:ext cx="12192000" cy="1210237"/>
            <a:chOff x="0" y="0"/>
            <a:chExt cx="12192000" cy="1210235"/>
          </a:xfrm>
        </p:grpSpPr>
        <p:sp>
          <p:nvSpPr>
            <p:cNvPr id="122"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23" name="AO4 Evaluation: Example 1"/>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AO4 Evaluation: Example 1</a:t>
              </a:r>
            </a:p>
          </p:txBody>
        </p:sp>
      </p:grpSp>
      <p:sp>
        <p:nvSpPr>
          <p:cNvPr id="125" name="TextBox 1"/>
          <p:cNvSpPr txBox="1"/>
          <p:nvPr/>
        </p:nvSpPr>
        <p:spPr>
          <a:xfrm>
            <a:off x="403993" y="1586751"/>
            <a:ext cx="11524131" cy="47550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49262" lvl="1" indent="-449262">
              <a:spcBef>
                <a:spcPts val="1200"/>
              </a:spcBef>
              <a:buClr>
                <a:srgbClr val="D74120"/>
              </a:buClr>
              <a:buSzPct val="100000"/>
              <a:buFont typeface="Arial"/>
              <a:buChar char="•"/>
              <a:defRPr sz="2400">
                <a:latin typeface="Arial"/>
                <a:ea typeface="Arial"/>
                <a:cs typeface="Arial"/>
                <a:sym typeface="Arial"/>
              </a:defRPr>
            </a:pPr>
            <a:r>
              <a:rPr dirty="0"/>
              <a:t>The most straight forward judgements are the ones where you have to decide between two options and justify which one you think is the best.</a:t>
            </a:r>
          </a:p>
          <a:p>
            <a:pPr marL="449262" lvl="1" indent="-449262">
              <a:spcBef>
                <a:spcPts val="1200"/>
              </a:spcBef>
              <a:buClr>
                <a:srgbClr val="EA5B0C"/>
              </a:buClr>
              <a:buSzPct val="100000"/>
              <a:buFont typeface="Arial"/>
              <a:buChar char="•"/>
              <a:defRPr sz="2400">
                <a:latin typeface="Arial"/>
                <a:ea typeface="Arial"/>
                <a:cs typeface="Arial"/>
                <a:sym typeface="Arial"/>
              </a:defRPr>
            </a:pPr>
            <a:endParaRPr dirty="0"/>
          </a:p>
          <a:p>
            <a:pPr lvl="1" indent="0">
              <a:spcBef>
                <a:spcPts val="1200"/>
              </a:spcBef>
              <a:defRPr sz="2400">
                <a:latin typeface="Arial"/>
                <a:ea typeface="Arial"/>
                <a:cs typeface="Arial"/>
                <a:sym typeface="Arial"/>
              </a:defRPr>
            </a:pPr>
            <a:br>
              <a:rPr dirty="0"/>
            </a:br>
            <a:endParaRPr dirty="0"/>
          </a:p>
          <a:p>
            <a:pPr marL="449262" lvl="1" indent="-449262">
              <a:spcBef>
                <a:spcPts val="1200"/>
              </a:spcBef>
              <a:buClr>
                <a:srgbClr val="D74120"/>
              </a:buClr>
              <a:buSzPct val="100000"/>
              <a:buFont typeface="Arial"/>
              <a:buChar char="•"/>
              <a:defRPr sz="2400">
                <a:latin typeface="Arial"/>
                <a:ea typeface="Arial"/>
                <a:cs typeface="Arial"/>
                <a:sym typeface="Arial"/>
              </a:defRPr>
            </a:pPr>
            <a:r>
              <a:rPr dirty="0"/>
              <a:t>This is something you have probably done on many occasions, but he important thing is to make sure that you explain or justify your decision.</a:t>
            </a:r>
          </a:p>
          <a:p>
            <a:pPr marL="449262" lvl="1" indent="-449262">
              <a:spcBef>
                <a:spcPts val="1200"/>
              </a:spcBef>
              <a:buClr>
                <a:srgbClr val="D74120"/>
              </a:buClr>
              <a:buSzPct val="100000"/>
              <a:buFont typeface="Arial"/>
              <a:buChar char="•"/>
              <a:defRPr sz="2400">
                <a:latin typeface="Arial"/>
                <a:ea typeface="Arial"/>
                <a:cs typeface="Arial"/>
                <a:sym typeface="Arial"/>
              </a:defRPr>
            </a:pPr>
            <a:r>
              <a:rPr dirty="0"/>
              <a:t>If you think Option 1 is better than Option 2, you need to do more than just say it, but give reasoned explanations as to </a:t>
            </a:r>
            <a:r>
              <a:rPr b="1" dirty="0"/>
              <a:t>why</a:t>
            </a:r>
            <a:r>
              <a:rPr dirty="0"/>
              <a:t> you think Option 1 is better than Option 2.</a:t>
            </a:r>
          </a:p>
          <a:p>
            <a:pPr marL="449262" lvl="1" indent="-449262">
              <a:spcBef>
                <a:spcPts val="1200"/>
              </a:spcBef>
              <a:buClr>
                <a:srgbClr val="D74120"/>
              </a:buClr>
              <a:buSzPct val="100000"/>
              <a:buFont typeface="Arial"/>
              <a:buChar char="•"/>
              <a:defRPr sz="2400">
                <a:latin typeface="Arial"/>
                <a:ea typeface="Arial"/>
                <a:cs typeface="Arial"/>
                <a:sym typeface="Arial"/>
              </a:defRPr>
            </a:pPr>
            <a:r>
              <a:rPr dirty="0"/>
              <a:t>Essentially you need to weigh up, </a:t>
            </a:r>
            <a:r>
              <a:rPr dirty="0" err="1"/>
              <a:t>prioritise</a:t>
            </a:r>
            <a:r>
              <a:rPr dirty="0"/>
              <a:t> and make a supported judgement</a:t>
            </a:r>
          </a:p>
        </p:txBody>
      </p:sp>
      <p:grpSp>
        <p:nvGrpSpPr>
          <p:cNvPr id="128" name="Rounded Rectangle 6"/>
          <p:cNvGrpSpPr/>
          <p:nvPr/>
        </p:nvGrpSpPr>
        <p:grpSpPr>
          <a:xfrm>
            <a:off x="1670804" y="2826162"/>
            <a:ext cx="8990506" cy="535260"/>
            <a:chOff x="0" y="0"/>
            <a:chExt cx="8990504" cy="535258"/>
          </a:xfrm>
        </p:grpSpPr>
        <p:sp>
          <p:nvSpPr>
            <p:cNvPr id="126" name="Rounded Rectangle"/>
            <p:cNvSpPr/>
            <p:nvPr/>
          </p:nvSpPr>
          <p:spPr>
            <a:xfrm>
              <a:off x="0" y="0"/>
              <a:ext cx="8990505" cy="535259"/>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t">
              <a:noAutofit/>
            </a:bodyPr>
            <a:lstStyle/>
            <a:p>
              <a:pPr algn="ctr">
                <a:spcBef>
                  <a:spcPts val="1200"/>
                </a:spcBef>
                <a:defRPr>
                  <a:solidFill>
                    <a:srgbClr val="FFFFFF"/>
                  </a:solidFill>
                </a:defRPr>
              </a:pPr>
              <a:endParaRPr/>
            </a:p>
          </p:txBody>
        </p:sp>
        <p:sp>
          <p:nvSpPr>
            <p:cNvPr id="127" name="Is option 1 better than option 2, in a given situation?"/>
            <p:cNvSpPr txBox="1"/>
            <p:nvPr/>
          </p:nvSpPr>
          <p:spPr>
            <a:xfrm>
              <a:off x="8407" y="8407"/>
              <a:ext cx="8973691" cy="4370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2" indent="457200" algn="ctr">
                <a:spcBef>
                  <a:spcPts val="1200"/>
                </a:spcBef>
                <a:defRPr sz="2400" b="1">
                  <a:solidFill>
                    <a:srgbClr val="D74120"/>
                  </a:solidFill>
                  <a:latin typeface="Arial"/>
                  <a:ea typeface="Arial"/>
                  <a:cs typeface="Arial"/>
                  <a:sym typeface="Arial"/>
                </a:defRPr>
              </a:pPr>
              <a:r>
                <a:t>Is option 1 better than option 2, in a given situation?</a:t>
              </a: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 name="Rectangle 5"/>
          <p:cNvGrpSpPr/>
          <p:nvPr/>
        </p:nvGrpSpPr>
        <p:grpSpPr>
          <a:xfrm>
            <a:off x="0" y="-1"/>
            <a:ext cx="12192000" cy="1210237"/>
            <a:chOff x="0" y="0"/>
            <a:chExt cx="12192000" cy="1210235"/>
          </a:xfrm>
        </p:grpSpPr>
        <p:sp>
          <p:nvSpPr>
            <p:cNvPr id="130"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31" name="AO4 Evaluation: Example 1"/>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AO4 Evaluation: Example 1</a:t>
              </a:r>
            </a:p>
          </p:txBody>
        </p:sp>
      </p:grpSp>
      <p:sp>
        <p:nvSpPr>
          <p:cNvPr id="133" name="TextBox 1"/>
          <p:cNvSpPr txBox="1"/>
          <p:nvPr/>
        </p:nvSpPr>
        <p:spPr>
          <a:xfrm>
            <a:off x="363414" y="3995677"/>
            <a:ext cx="11418279" cy="22802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lvl="1" indent="-457200">
              <a:spcBef>
                <a:spcPts val="1200"/>
              </a:spcBef>
              <a:buClr>
                <a:srgbClr val="D74120"/>
              </a:buClr>
              <a:buSzPct val="100000"/>
              <a:buAutoNum type="arabicPeriod"/>
              <a:defRPr sz="2000">
                <a:latin typeface="Arial"/>
                <a:ea typeface="Arial"/>
                <a:cs typeface="Arial"/>
                <a:sym typeface="Arial"/>
              </a:defRPr>
            </a:pPr>
            <a:r>
              <a:rPr dirty="0"/>
              <a:t>Discuss the advantages and disadvantages of each of the pricing strategies in the context of the scenario.</a:t>
            </a:r>
          </a:p>
          <a:p>
            <a:pPr marL="457200" lvl="1" indent="-457200">
              <a:spcBef>
                <a:spcPts val="1200"/>
              </a:spcBef>
              <a:buClr>
                <a:srgbClr val="D74120"/>
              </a:buClr>
              <a:buSzPct val="100000"/>
              <a:buAutoNum type="arabicPeriod"/>
              <a:defRPr sz="2000">
                <a:latin typeface="Arial"/>
                <a:ea typeface="Arial"/>
                <a:cs typeface="Arial"/>
                <a:sym typeface="Arial"/>
              </a:defRPr>
            </a:pPr>
            <a:r>
              <a:rPr dirty="0"/>
              <a:t>Make a justified recommendation on which pricing strategy they should use at the launch stage.  This means you need to give a reasoned explanation as to why you think the strategy you have chosen is the best option in the given scenario, but also why you think the other two options are not the best ones.  Be sure you have weighed up the arguments for the options before arriving at your supported and justified conclusion.</a:t>
            </a:r>
          </a:p>
        </p:txBody>
      </p:sp>
      <p:grpSp>
        <p:nvGrpSpPr>
          <p:cNvPr id="136" name="Rounded Rectangle 6"/>
          <p:cNvGrpSpPr/>
          <p:nvPr/>
        </p:nvGrpSpPr>
        <p:grpSpPr>
          <a:xfrm>
            <a:off x="363415" y="1461850"/>
            <a:ext cx="11418278" cy="2488828"/>
            <a:chOff x="0" y="0"/>
            <a:chExt cx="11418277" cy="2488826"/>
          </a:xfrm>
        </p:grpSpPr>
        <p:sp>
          <p:nvSpPr>
            <p:cNvPr id="134" name="Rounded Rectangle"/>
            <p:cNvSpPr/>
            <p:nvPr/>
          </p:nvSpPr>
          <p:spPr>
            <a:xfrm>
              <a:off x="0" y="0"/>
              <a:ext cx="11418277" cy="2488826"/>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t">
              <a:noAutofit/>
            </a:bodyPr>
            <a:lstStyle/>
            <a:p>
              <a:pPr marL="457200" indent="-457200" algn="ctr">
                <a:spcBef>
                  <a:spcPts val="1200"/>
                </a:spcBef>
                <a:defRPr>
                  <a:solidFill>
                    <a:srgbClr val="FFFFFF"/>
                  </a:solidFill>
                </a:defRPr>
              </a:pPr>
              <a:endParaRPr/>
            </a:p>
          </p:txBody>
        </p:sp>
        <p:sp>
          <p:nvSpPr>
            <p:cNvPr id="135" name="A leading manufacturer of cars in your country is launching its new electric car and has yet to decide which pricing strategy it should use at its introduction stage of the product life cycle.  Consider the advantages and disadvantages of the three pricing strategies, and recommend which pricing strategy they should adopt to introduce it to the market. Justify you answer.…"/>
            <p:cNvSpPr txBox="1"/>
            <p:nvPr/>
          </p:nvSpPr>
          <p:spPr>
            <a:xfrm>
              <a:off x="39093" y="39093"/>
              <a:ext cx="11340091" cy="20928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1" indent="0" algn="ctr">
                <a:spcBef>
                  <a:spcPts val="1200"/>
                </a:spcBef>
                <a:defRPr sz="2000">
                  <a:solidFill>
                    <a:srgbClr val="D74120"/>
                  </a:solidFill>
                  <a:latin typeface="Arial"/>
                  <a:ea typeface="Arial"/>
                  <a:cs typeface="Arial"/>
                  <a:sym typeface="Arial"/>
                </a:defRPr>
              </a:pPr>
              <a:r>
                <a:rPr dirty="0"/>
                <a:t>A leading manufacturer of cars in your country is launching its new electric car and has yet to decide which pricing strategy it should use at its introduction stage of the product life cycle.</a:t>
              </a:r>
              <a:br>
                <a:rPr dirty="0"/>
              </a:br>
              <a:br>
                <a:rPr dirty="0"/>
              </a:br>
              <a:r>
                <a:rPr dirty="0"/>
                <a:t>Consider the advantages and disadvantages of the three pricing strategies</a:t>
              </a:r>
              <a:r>
                <a:rPr lang="en-GB" dirty="0"/>
                <a:t> </a:t>
              </a:r>
              <a:r>
                <a:rPr dirty="0"/>
                <a:t>and recommend which pricing strategy they should adopt to introduce it to the market. </a:t>
              </a:r>
              <a:r>
                <a:rPr b="1" i="1" dirty="0"/>
                <a:t>Justify you</a:t>
              </a:r>
              <a:r>
                <a:rPr lang="en-GB" b="1" i="1" dirty="0"/>
                <a:t>r</a:t>
              </a:r>
              <a:r>
                <a:rPr b="1" i="1" dirty="0"/>
                <a:t> answer</a:t>
              </a:r>
              <a:r>
                <a:rPr b="1" dirty="0"/>
                <a:t>.</a:t>
              </a:r>
              <a:endParaRPr dirty="0">
                <a:solidFill>
                  <a:srgbClr val="FFFFFF"/>
                </a:solidFill>
              </a:endParaRPr>
            </a:p>
            <a:p>
              <a:pPr marL="457200" indent="-914400" algn="ctr">
                <a:spcBef>
                  <a:spcPts val="1200"/>
                </a:spcBef>
                <a:defRPr sz="2000" b="1">
                  <a:solidFill>
                    <a:srgbClr val="D74120"/>
                  </a:solidFill>
                  <a:latin typeface="Arial"/>
                  <a:ea typeface="Arial"/>
                  <a:cs typeface="Arial"/>
                  <a:sym typeface="Arial"/>
                </a:defRPr>
              </a:pPr>
              <a:r>
                <a:rPr dirty="0"/>
                <a:t>Price </a:t>
              </a:r>
              <a:r>
                <a:rPr lang="en-GB" dirty="0"/>
                <a:t>s</a:t>
              </a:r>
              <a:r>
                <a:rPr dirty="0" err="1"/>
                <a:t>kimming</a:t>
              </a:r>
              <a:r>
                <a:rPr dirty="0"/>
                <a:t>, Penetration </a:t>
              </a:r>
              <a:r>
                <a:rPr lang="en-GB" dirty="0"/>
                <a:t>p</a:t>
              </a:r>
              <a:r>
                <a:rPr dirty="0"/>
                <a:t>ricing, Competitive </a:t>
              </a:r>
              <a:r>
                <a:rPr lang="en-GB" dirty="0"/>
                <a:t>p</a:t>
              </a:r>
              <a:r>
                <a:rPr dirty="0"/>
                <a:t>ricing</a:t>
              </a:r>
            </a:p>
          </p:txBody>
        </p:sp>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Rectangle 5"/>
          <p:cNvGrpSpPr/>
          <p:nvPr/>
        </p:nvGrpSpPr>
        <p:grpSpPr>
          <a:xfrm>
            <a:off x="0" y="-1"/>
            <a:ext cx="12192000" cy="1210237"/>
            <a:chOff x="0" y="0"/>
            <a:chExt cx="12192000" cy="1210235"/>
          </a:xfrm>
        </p:grpSpPr>
        <p:sp>
          <p:nvSpPr>
            <p:cNvPr id="138"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39" name="AO4 Evaluation – Activity"/>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AO4 Evaluation – Activity</a:t>
              </a:r>
            </a:p>
          </p:txBody>
        </p:sp>
      </p:grpSp>
      <p:sp>
        <p:nvSpPr>
          <p:cNvPr id="141" name="TextBox 1"/>
          <p:cNvSpPr txBox="1"/>
          <p:nvPr/>
        </p:nvSpPr>
        <p:spPr>
          <a:xfrm>
            <a:off x="443752" y="1546412"/>
            <a:ext cx="11524131" cy="338346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spcBef>
                <a:spcPts val="1200"/>
              </a:spcBef>
              <a:defRPr sz="2800">
                <a:latin typeface="Arial"/>
                <a:ea typeface="Arial"/>
                <a:cs typeface="Arial"/>
                <a:sym typeface="Arial"/>
              </a:defRPr>
            </a:pPr>
            <a:r>
              <a:rPr dirty="0"/>
              <a:t>Free product OR a money off voucher</a:t>
            </a:r>
          </a:p>
          <a:p>
            <a:pPr marL="457200" indent="-457200">
              <a:spcBef>
                <a:spcPts val="1200"/>
              </a:spcBef>
              <a:buClr>
                <a:srgbClr val="EA5B0C"/>
              </a:buClr>
              <a:buSzPct val="100000"/>
              <a:buFont typeface="Arial"/>
              <a:buChar char="•"/>
              <a:defRPr sz="2400">
                <a:latin typeface="Arial"/>
                <a:ea typeface="Arial"/>
                <a:cs typeface="Arial"/>
                <a:sym typeface="Arial"/>
              </a:defRPr>
            </a:pPr>
            <a:endParaRPr dirty="0"/>
          </a:p>
          <a:p>
            <a:pPr marL="342900" indent="-342900">
              <a:spcBef>
                <a:spcPts val="1200"/>
              </a:spcBef>
              <a:buClr>
                <a:srgbClr val="D74120"/>
              </a:buClr>
              <a:buSzPct val="100000"/>
              <a:buFont typeface="Arial"/>
              <a:buChar char="•"/>
              <a:defRPr sz="2400">
                <a:latin typeface="Arial"/>
                <a:ea typeface="Arial"/>
                <a:cs typeface="Arial"/>
                <a:sym typeface="Arial"/>
              </a:defRPr>
            </a:pPr>
            <a:r>
              <a:rPr dirty="0"/>
              <a:t>Which one would you choose?</a:t>
            </a:r>
          </a:p>
          <a:p>
            <a:pPr marL="342900" indent="-342900">
              <a:spcBef>
                <a:spcPts val="1200"/>
              </a:spcBef>
              <a:buClr>
                <a:srgbClr val="D74120"/>
              </a:buClr>
              <a:buSzPct val="100000"/>
              <a:buFont typeface="Arial"/>
              <a:buChar char="•"/>
              <a:defRPr sz="2400">
                <a:latin typeface="Arial"/>
                <a:ea typeface="Arial"/>
                <a:cs typeface="Arial"/>
                <a:sym typeface="Arial"/>
              </a:defRPr>
            </a:pPr>
            <a:r>
              <a:rPr dirty="0"/>
              <a:t>Why did you choose that special offer over the other?</a:t>
            </a:r>
          </a:p>
          <a:p>
            <a:pPr marL="342900" indent="-342900">
              <a:spcBef>
                <a:spcPts val="1200"/>
              </a:spcBef>
              <a:buClr>
                <a:srgbClr val="D74120"/>
              </a:buClr>
              <a:buSzPct val="100000"/>
              <a:buFont typeface="Arial"/>
              <a:buChar char="•"/>
              <a:defRPr sz="2400">
                <a:latin typeface="Arial"/>
                <a:ea typeface="Arial"/>
                <a:cs typeface="Arial"/>
                <a:sym typeface="Arial"/>
              </a:defRPr>
            </a:pPr>
            <a:r>
              <a:rPr dirty="0"/>
              <a:t>Remember, you need to give me reasons why you made the choice you did BUT also how you arrived at that decision and why you didn’t choose the other one. </a:t>
            </a:r>
          </a:p>
          <a:p>
            <a:pPr marL="342900" indent="-342900">
              <a:spcBef>
                <a:spcPts val="1200"/>
              </a:spcBef>
              <a:buClr>
                <a:srgbClr val="D74120"/>
              </a:buClr>
              <a:buSzPct val="100000"/>
              <a:buFont typeface="Arial"/>
              <a:buChar char="•"/>
              <a:defRPr sz="2400">
                <a:latin typeface="Arial"/>
                <a:ea typeface="Arial"/>
                <a:cs typeface="Arial"/>
                <a:sym typeface="Arial"/>
              </a:defRPr>
            </a:pPr>
            <a:r>
              <a:rPr dirty="0"/>
              <a:t>You are now on your way to developing evaluative skills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5" name="Rectangle 5"/>
          <p:cNvGrpSpPr/>
          <p:nvPr/>
        </p:nvGrpSpPr>
        <p:grpSpPr>
          <a:xfrm>
            <a:off x="0" y="-1"/>
            <a:ext cx="12192000" cy="1210237"/>
            <a:chOff x="0" y="0"/>
            <a:chExt cx="12192000" cy="1210235"/>
          </a:xfrm>
        </p:grpSpPr>
        <p:sp>
          <p:nvSpPr>
            <p:cNvPr id="143"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44" name="AO4 Evaluation - To summarise"/>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AO4 Evaluation - To summarise</a:t>
              </a:r>
            </a:p>
          </p:txBody>
        </p:sp>
      </p:grpSp>
      <p:sp>
        <p:nvSpPr>
          <p:cNvPr id="146" name="TextBox 1"/>
          <p:cNvSpPr txBox="1"/>
          <p:nvPr/>
        </p:nvSpPr>
        <p:spPr>
          <a:xfrm>
            <a:off x="443752" y="1546412"/>
            <a:ext cx="11524131" cy="338346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42900" indent="-342900">
              <a:spcBef>
                <a:spcPts val="1200"/>
              </a:spcBef>
              <a:buClr>
                <a:srgbClr val="D74120"/>
              </a:buClr>
              <a:buSzPct val="100000"/>
              <a:buFont typeface="Arial"/>
              <a:buChar char="•"/>
              <a:defRPr sz="2400">
                <a:latin typeface="Arial"/>
                <a:ea typeface="Arial"/>
                <a:cs typeface="Arial"/>
                <a:sym typeface="Arial"/>
              </a:defRPr>
            </a:pPr>
            <a:r>
              <a:t>If you are asked to give an opinion on something, the opinion itself is not evaluative, but if you explain HOW and WHY you have reached that point of view, you are on your way to being evaluative with your answer</a:t>
            </a:r>
          </a:p>
          <a:p>
            <a:pPr marL="342900" indent="-342900">
              <a:spcBef>
                <a:spcPts val="1200"/>
              </a:spcBef>
              <a:buClr>
                <a:srgbClr val="D74120"/>
              </a:buClr>
              <a:buSzPct val="100000"/>
              <a:buFont typeface="Arial"/>
              <a:buChar char="•"/>
              <a:defRPr sz="2400">
                <a:latin typeface="Arial"/>
                <a:ea typeface="Arial"/>
                <a:cs typeface="Arial"/>
                <a:sym typeface="Arial"/>
              </a:defRPr>
            </a:pPr>
            <a:r>
              <a:t>HOW and WHY means developing arguments and making decisions which you can support with reasons. Remember, you are looking to identify and explain points that support what YOU are saying</a:t>
            </a:r>
          </a:p>
          <a:p>
            <a:pPr marL="342900" indent="-342900">
              <a:spcBef>
                <a:spcPts val="1200"/>
              </a:spcBef>
              <a:buClr>
                <a:srgbClr val="D74120"/>
              </a:buClr>
              <a:buSzPct val="100000"/>
              <a:buFont typeface="Arial"/>
              <a:buChar char="•"/>
              <a:defRPr sz="2400">
                <a:latin typeface="Arial"/>
                <a:ea typeface="Arial"/>
                <a:cs typeface="Arial"/>
                <a:sym typeface="Arial"/>
              </a:defRPr>
            </a:pPr>
            <a:endParaRPr/>
          </a:p>
          <a:p>
            <a:pPr marL="342900" indent="-342900">
              <a:spcBef>
                <a:spcPts val="1200"/>
              </a:spcBef>
              <a:buClr>
                <a:srgbClr val="D74120"/>
              </a:buClr>
              <a:buSzPct val="100000"/>
              <a:buFont typeface="Arial"/>
              <a:buChar char="•"/>
              <a:defRPr sz="2400">
                <a:latin typeface="Arial"/>
                <a:ea typeface="Arial"/>
                <a:cs typeface="Arial"/>
                <a:sym typeface="Arial"/>
              </a:defRPr>
            </a:pPr>
            <a:r>
              <a:t>Now think back to the activity you have just done and reflect</a:t>
            </a:r>
          </a:p>
        </p:txBody>
      </p:sp>
      <p:grpSp>
        <p:nvGrpSpPr>
          <p:cNvPr id="149" name="Rounded Rectangle 6"/>
          <p:cNvGrpSpPr/>
          <p:nvPr/>
        </p:nvGrpSpPr>
        <p:grpSpPr>
          <a:xfrm>
            <a:off x="1583473" y="5311588"/>
            <a:ext cx="8698114" cy="988852"/>
            <a:chOff x="0" y="0"/>
            <a:chExt cx="8698113" cy="988850"/>
          </a:xfrm>
        </p:grpSpPr>
        <p:sp>
          <p:nvSpPr>
            <p:cNvPr id="147" name="Rounded Rectangle"/>
            <p:cNvSpPr/>
            <p:nvPr/>
          </p:nvSpPr>
          <p:spPr>
            <a:xfrm>
              <a:off x="0" y="0"/>
              <a:ext cx="8698114" cy="988851"/>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t">
              <a:noAutofit/>
            </a:bodyPr>
            <a:lstStyle/>
            <a:p>
              <a:pPr algn="ctr">
                <a:spcBef>
                  <a:spcPts val="1200"/>
                </a:spcBef>
                <a:defRPr>
                  <a:solidFill>
                    <a:srgbClr val="FFFFFF"/>
                  </a:solidFill>
                </a:defRPr>
              </a:pPr>
              <a:endParaRPr/>
            </a:p>
          </p:txBody>
        </p:sp>
        <p:sp>
          <p:nvSpPr>
            <p:cNvPr id="148" name="To what extent did you identify and explain the points that supported your choice?"/>
            <p:cNvSpPr txBox="1"/>
            <p:nvPr/>
          </p:nvSpPr>
          <p:spPr>
            <a:xfrm>
              <a:off x="15533" y="15532"/>
              <a:ext cx="8667047" cy="7926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1" indent="0" algn="ctr">
                <a:spcBef>
                  <a:spcPts val="1200"/>
                </a:spcBef>
                <a:defRPr sz="2400" b="1">
                  <a:solidFill>
                    <a:srgbClr val="D74120"/>
                  </a:solidFill>
                  <a:latin typeface="Arial"/>
                  <a:ea typeface="Arial"/>
                  <a:cs typeface="Arial"/>
                  <a:sym typeface="Arial"/>
                </a:defRPr>
              </a:pPr>
              <a:r>
                <a:t>To what extent did you identify and explain the points that supported your choice?</a:t>
              </a:r>
            </a:p>
          </p:txBody>
        </p: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 name="Rectangle 5"/>
          <p:cNvGrpSpPr/>
          <p:nvPr/>
        </p:nvGrpSpPr>
        <p:grpSpPr>
          <a:xfrm>
            <a:off x="0" y="-1"/>
            <a:ext cx="12192000" cy="1210237"/>
            <a:chOff x="0" y="0"/>
            <a:chExt cx="12192000" cy="1210235"/>
          </a:xfrm>
        </p:grpSpPr>
        <p:sp>
          <p:nvSpPr>
            <p:cNvPr id="153"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54" name="AO4 Evaluation: Example 2"/>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AO4 Evaluation: Example 2</a:t>
              </a:r>
            </a:p>
          </p:txBody>
        </p:sp>
      </p:grpSp>
      <p:sp>
        <p:nvSpPr>
          <p:cNvPr id="156" name="TextBox 1"/>
          <p:cNvSpPr txBox="1"/>
          <p:nvPr/>
        </p:nvSpPr>
        <p:spPr>
          <a:xfrm>
            <a:off x="321088" y="1546411"/>
            <a:ext cx="4239761" cy="47694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49262" lvl="1" indent="-449262">
              <a:spcBef>
                <a:spcPts val="1200"/>
              </a:spcBef>
              <a:buClr>
                <a:srgbClr val="D74120"/>
              </a:buClr>
              <a:buSzPct val="100000"/>
              <a:buFont typeface="Arial"/>
              <a:buChar char="•"/>
              <a:defRPr sz="2000">
                <a:latin typeface="Arial"/>
                <a:ea typeface="Arial"/>
                <a:cs typeface="Arial"/>
                <a:sym typeface="Arial"/>
              </a:defRPr>
            </a:pPr>
            <a:r>
              <a:t>You might also get a wider evaluative question. Is X is the best way to do Y?</a:t>
            </a:r>
          </a:p>
          <a:p>
            <a:pPr marL="449262" lvl="1" indent="-449262">
              <a:spcBef>
                <a:spcPts val="1200"/>
              </a:spcBef>
              <a:buClr>
                <a:srgbClr val="D74120"/>
              </a:buClr>
              <a:buSzPct val="100000"/>
              <a:buFont typeface="Arial"/>
              <a:buChar char="•"/>
              <a:defRPr sz="2000">
                <a:latin typeface="Arial"/>
                <a:ea typeface="Arial"/>
                <a:cs typeface="Arial"/>
                <a:sym typeface="Arial"/>
              </a:defRPr>
            </a:pPr>
            <a:r>
              <a:t>Again, it doesn’t directly give you anything to compare X with</a:t>
            </a:r>
          </a:p>
          <a:p>
            <a:pPr marL="449262" lvl="1" indent="-449262">
              <a:spcBef>
                <a:spcPts val="1200"/>
              </a:spcBef>
              <a:buClr>
                <a:srgbClr val="D74120"/>
              </a:buClr>
              <a:buSzPct val="100000"/>
              <a:buFont typeface="Arial"/>
              <a:buChar char="•"/>
              <a:defRPr sz="2000">
                <a:latin typeface="Arial"/>
                <a:ea typeface="Arial"/>
                <a:cs typeface="Arial"/>
                <a:sym typeface="Arial"/>
              </a:defRPr>
            </a:pPr>
            <a:r>
              <a:t>So to compare and contrast it you need to use your business knowledge on an alternative that could be considered and weighed up as an option, looking at the advantages and disadvantages in the context of the scenario given, before coming to a justified, well reasoned  conclusion.</a:t>
            </a:r>
          </a:p>
        </p:txBody>
      </p:sp>
      <p:grpSp>
        <p:nvGrpSpPr>
          <p:cNvPr id="159" name="Rounded Rectangle 6"/>
          <p:cNvGrpSpPr/>
          <p:nvPr/>
        </p:nvGrpSpPr>
        <p:grpSpPr>
          <a:xfrm>
            <a:off x="4669792" y="1290917"/>
            <a:ext cx="7315200" cy="2511712"/>
            <a:chOff x="0" y="0"/>
            <a:chExt cx="7315199" cy="2511711"/>
          </a:xfrm>
        </p:grpSpPr>
        <p:sp>
          <p:nvSpPr>
            <p:cNvPr id="157" name="Rounded Rectangle"/>
            <p:cNvSpPr/>
            <p:nvPr/>
          </p:nvSpPr>
          <p:spPr>
            <a:xfrm>
              <a:off x="0" y="0"/>
              <a:ext cx="7315200" cy="1747521"/>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t">
              <a:noAutofit/>
            </a:bodyPr>
            <a:lstStyle/>
            <a:p>
              <a:pPr algn="ctr">
                <a:defRPr>
                  <a:solidFill>
                    <a:srgbClr val="FFFFFF"/>
                  </a:solidFill>
                  <a:latin typeface="Arial"/>
                  <a:ea typeface="Arial"/>
                  <a:cs typeface="Arial"/>
                  <a:sym typeface="Arial"/>
                </a:defRPr>
              </a:pPr>
              <a:endParaRPr/>
            </a:p>
          </p:txBody>
        </p:sp>
        <p:sp>
          <p:nvSpPr>
            <p:cNvPr id="158" name="Tea Tastebuds is a manufacturer of fine teas from around the world.  It produces fine quality tea blends and distributes its products to the final consumer through retailers in its own country and agents overseas.  They are keen to develop markets through e-commerce and social media.  Should they do this?  Justify your answer"/>
            <p:cNvSpPr txBox="1"/>
            <p:nvPr/>
          </p:nvSpPr>
          <p:spPr>
            <a:xfrm>
              <a:off x="27449" y="27450"/>
              <a:ext cx="7260301" cy="24842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b="1">
                  <a:solidFill>
                    <a:srgbClr val="FFFFFF"/>
                  </a:solidFill>
                  <a:latin typeface="Arial"/>
                  <a:ea typeface="Arial"/>
                  <a:cs typeface="Arial"/>
                  <a:sym typeface="Arial"/>
                </a:defRPr>
              </a:pPr>
              <a:r>
                <a:rPr dirty="0"/>
                <a:t>Tea Tastebuds is a manufacturer of fine teas from around the world.  It produces fine quality tea blends and distributes its products to the final consumer through retailers in its own country and agents overseas.  They are keen to develop markets through e-commerce and social media. </a:t>
              </a:r>
              <a:br>
                <a:rPr dirty="0"/>
              </a:br>
              <a:r>
                <a:rPr dirty="0"/>
                <a:t>Should they do this?  Justify your answer</a:t>
              </a:r>
            </a:p>
            <a:p>
              <a:pPr algn="ctr">
                <a:defRPr b="1">
                  <a:solidFill>
                    <a:srgbClr val="FFFFFF"/>
                  </a:solidFill>
                  <a:latin typeface="Arial"/>
                  <a:ea typeface="Arial"/>
                  <a:cs typeface="Arial"/>
                  <a:sym typeface="Arial"/>
                </a:defRPr>
              </a:pPr>
              <a:endParaRPr dirty="0"/>
            </a:p>
            <a:p>
              <a:pPr>
                <a:defRPr b="1">
                  <a:solidFill>
                    <a:srgbClr val="FFFFFF"/>
                  </a:solidFill>
                  <a:latin typeface="Arial"/>
                  <a:ea typeface="Arial"/>
                  <a:cs typeface="Arial"/>
                  <a:sym typeface="Arial"/>
                </a:defRPr>
              </a:pPr>
              <a:endParaRPr dirty="0"/>
            </a:p>
          </p:txBody>
        </p:sp>
      </p:grpSp>
      <p:grpSp>
        <p:nvGrpSpPr>
          <p:cNvPr id="162" name="Rounded Rectangle 6"/>
          <p:cNvGrpSpPr/>
          <p:nvPr/>
        </p:nvGrpSpPr>
        <p:grpSpPr>
          <a:xfrm>
            <a:off x="4669790" y="3119120"/>
            <a:ext cx="7315201" cy="3437559"/>
            <a:chOff x="0" y="0"/>
            <a:chExt cx="7315199" cy="3437558"/>
          </a:xfrm>
        </p:grpSpPr>
        <p:sp>
          <p:nvSpPr>
            <p:cNvPr id="160" name="Rounded Rectangle"/>
            <p:cNvSpPr/>
            <p:nvPr/>
          </p:nvSpPr>
          <p:spPr>
            <a:xfrm>
              <a:off x="0" y="0"/>
              <a:ext cx="7315200" cy="3437559"/>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t">
              <a:noAutofit/>
            </a:bodyPr>
            <a:lstStyle/>
            <a:p>
              <a:pPr>
                <a:spcBef>
                  <a:spcPts val="1200"/>
                </a:spcBef>
                <a:defRPr>
                  <a:solidFill>
                    <a:srgbClr val="FFFFFF"/>
                  </a:solidFill>
                </a:defRPr>
              </a:pPr>
              <a:endParaRPr/>
            </a:p>
          </p:txBody>
        </p:sp>
        <p:sp>
          <p:nvSpPr>
            <p:cNvPr id="161" name="This could be beneficial to Tea Tastebuds as they will be able to ……"/>
            <p:cNvSpPr txBox="1"/>
            <p:nvPr/>
          </p:nvSpPr>
          <p:spPr>
            <a:xfrm>
              <a:off x="53995" y="53995"/>
              <a:ext cx="7207209" cy="32462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1" indent="0">
                <a:spcBef>
                  <a:spcPts val="1200"/>
                </a:spcBef>
                <a:defRPr>
                  <a:solidFill>
                    <a:srgbClr val="D74120"/>
                  </a:solidFill>
                  <a:latin typeface="Arial"/>
                  <a:ea typeface="Arial"/>
                  <a:cs typeface="Arial"/>
                  <a:sym typeface="Arial"/>
                </a:defRPr>
              </a:pPr>
              <a:r>
                <a:rPr dirty="0"/>
                <a:t>This could be beneficial to Tea Tastebuds as they will be able to …</a:t>
              </a:r>
              <a:endParaRPr dirty="0">
                <a:solidFill>
                  <a:srgbClr val="FFFFFF"/>
                </a:solidFill>
              </a:endParaRPr>
            </a:p>
            <a:p>
              <a:pPr lvl="1" indent="0">
                <a:spcBef>
                  <a:spcPts val="1200"/>
                </a:spcBef>
                <a:defRPr>
                  <a:solidFill>
                    <a:srgbClr val="D74120"/>
                  </a:solidFill>
                  <a:latin typeface="Arial"/>
                  <a:ea typeface="Arial"/>
                  <a:cs typeface="Arial"/>
                  <a:sym typeface="Arial"/>
                </a:defRPr>
              </a:pPr>
              <a:r>
                <a:rPr dirty="0"/>
                <a:t>This could open up new opportunities for them because ...</a:t>
              </a:r>
              <a:endParaRPr dirty="0">
                <a:solidFill>
                  <a:srgbClr val="FFFFFF"/>
                </a:solidFill>
              </a:endParaRPr>
            </a:p>
            <a:p>
              <a:pPr lvl="1" indent="0">
                <a:spcBef>
                  <a:spcPts val="1200"/>
                </a:spcBef>
                <a:defRPr>
                  <a:solidFill>
                    <a:srgbClr val="D74120"/>
                  </a:solidFill>
                  <a:latin typeface="Arial"/>
                  <a:ea typeface="Arial"/>
                  <a:cs typeface="Arial"/>
                  <a:sym typeface="Arial"/>
                </a:defRPr>
              </a:pPr>
              <a:r>
                <a:rPr dirty="0"/>
                <a:t>This could lead to …</a:t>
              </a:r>
              <a:endParaRPr dirty="0">
                <a:solidFill>
                  <a:srgbClr val="FFFFFF"/>
                </a:solidFill>
              </a:endParaRPr>
            </a:p>
            <a:p>
              <a:pPr lvl="1" indent="0">
                <a:spcBef>
                  <a:spcPts val="1200"/>
                </a:spcBef>
                <a:defRPr>
                  <a:solidFill>
                    <a:srgbClr val="D74120"/>
                  </a:solidFill>
                  <a:latin typeface="Arial"/>
                  <a:ea typeface="Arial"/>
                  <a:cs typeface="Arial"/>
                  <a:sym typeface="Arial"/>
                </a:defRPr>
              </a:pPr>
              <a:r>
                <a:rPr dirty="0"/>
                <a:t>However, they need to think about the impact on … as this does carry threats because …</a:t>
              </a:r>
              <a:endParaRPr dirty="0">
                <a:solidFill>
                  <a:srgbClr val="FFFFFF"/>
                </a:solidFill>
              </a:endParaRPr>
            </a:p>
            <a:p>
              <a:pPr lvl="1" indent="0">
                <a:spcBef>
                  <a:spcPts val="1200"/>
                </a:spcBef>
                <a:defRPr>
                  <a:solidFill>
                    <a:srgbClr val="D74120"/>
                  </a:solidFill>
                  <a:latin typeface="Arial"/>
                  <a:ea typeface="Arial"/>
                  <a:cs typeface="Arial"/>
                  <a:sym typeface="Arial"/>
                </a:defRPr>
              </a:pPr>
              <a:r>
                <a:rPr dirty="0"/>
                <a:t>But it will help them to … because … which could lead to ..., but they must think about ...</a:t>
              </a:r>
              <a:endParaRPr dirty="0">
                <a:solidFill>
                  <a:srgbClr val="FFFFFF"/>
                </a:solidFill>
              </a:endParaRPr>
            </a:p>
            <a:p>
              <a:pPr lvl="1" indent="0">
                <a:spcBef>
                  <a:spcPts val="1200"/>
                </a:spcBef>
                <a:defRPr>
                  <a:solidFill>
                    <a:srgbClr val="D74120"/>
                  </a:solidFill>
                  <a:latin typeface="Arial"/>
                  <a:ea typeface="Arial"/>
                  <a:cs typeface="Arial"/>
                  <a:sym typeface="Arial"/>
                </a:defRPr>
              </a:pPr>
              <a:r>
                <a:rPr dirty="0"/>
                <a:t>I think Tea Tastebuds should / shouldn’t.  I think this because ...    This could lead to … If they do / don’t then…</a:t>
              </a:r>
            </a:p>
          </p:txBody>
        </p:sp>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8" name="Rectangle 5"/>
          <p:cNvGrpSpPr/>
          <p:nvPr/>
        </p:nvGrpSpPr>
        <p:grpSpPr>
          <a:xfrm>
            <a:off x="0" y="-1"/>
            <a:ext cx="12192000" cy="1210237"/>
            <a:chOff x="0" y="0"/>
            <a:chExt cx="12192000" cy="1210235"/>
          </a:xfrm>
        </p:grpSpPr>
        <p:sp>
          <p:nvSpPr>
            <p:cNvPr id="166"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67" name="AO4 Evaluation: Example 3"/>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AO4 Evaluation: Example 3</a:t>
              </a:r>
            </a:p>
          </p:txBody>
        </p:sp>
      </p:grpSp>
      <p:sp>
        <p:nvSpPr>
          <p:cNvPr id="169" name="TextBox 1"/>
          <p:cNvSpPr txBox="1"/>
          <p:nvPr/>
        </p:nvSpPr>
        <p:spPr>
          <a:xfrm>
            <a:off x="443752" y="1475567"/>
            <a:ext cx="11524131" cy="21405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49262" lvl="1" indent="-449262">
              <a:spcBef>
                <a:spcPts val="1200"/>
              </a:spcBef>
              <a:buClr>
                <a:srgbClr val="D74120"/>
              </a:buClr>
              <a:buSzPct val="100000"/>
              <a:buFont typeface="Arial"/>
              <a:buChar char="•"/>
              <a:defRPr sz="2000">
                <a:latin typeface="Arial"/>
                <a:ea typeface="Arial"/>
                <a:cs typeface="Arial"/>
                <a:sym typeface="Arial"/>
              </a:defRPr>
            </a:pPr>
            <a:r>
              <a:t>You might be asked if A is the best solution to something or the best way, and to justify your answer</a:t>
            </a:r>
          </a:p>
          <a:p>
            <a:pPr marL="449262" lvl="1" indent="-449262">
              <a:spcBef>
                <a:spcPts val="1200"/>
              </a:spcBef>
              <a:buClr>
                <a:srgbClr val="D74120"/>
              </a:buClr>
              <a:buSzPct val="100000"/>
              <a:buFont typeface="Arial"/>
              <a:buChar char="•"/>
              <a:defRPr sz="2000">
                <a:latin typeface="Arial"/>
                <a:ea typeface="Arial"/>
                <a:cs typeface="Arial"/>
                <a:sym typeface="Arial"/>
              </a:defRPr>
            </a:pPr>
            <a:r>
              <a:t>It doesn’t directly give you anything to compare A with, but you can give your answer by weighing up the advantages and disadvantages in the context of the scenario, before coming to your final decision</a:t>
            </a:r>
          </a:p>
        </p:txBody>
      </p:sp>
      <p:grpSp>
        <p:nvGrpSpPr>
          <p:cNvPr id="172" name="Rounded Rectangle 6"/>
          <p:cNvGrpSpPr/>
          <p:nvPr/>
        </p:nvGrpSpPr>
        <p:grpSpPr>
          <a:xfrm>
            <a:off x="556554" y="3352800"/>
            <a:ext cx="11078891" cy="1693455"/>
            <a:chOff x="0" y="0"/>
            <a:chExt cx="11078889" cy="1693454"/>
          </a:xfrm>
        </p:grpSpPr>
        <p:sp>
          <p:nvSpPr>
            <p:cNvPr id="170" name="Rounded Rectangle"/>
            <p:cNvSpPr/>
            <p:nvPr/>
          </p:nvSpPr>
          <p:spPr>
            <a:xfrm>
              <a:off x="0" y="0"/>
              <a:ext cx="11078890" cy="1693455"/>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1" name="Entering a new foreign market will offer huge marketing opportunities for ‘The Style Revolution’ a manufacturer of the latest trends for 21-35 year olds.  However, there may also be problems for them.  Which one of these three factors could cause them the most problems entering a new foreign market?  Justify your answer.…"/>
            <p:cNvSpPr txBox="1"/>
            <p:nvPr/>
          </p:nvSpPr>
          <p:spPr>
            <a:xfrm>
              <a:off x="26600" y="74912"/>
              <a:ext cx="11025690" cy="15436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lgn="ctr">
                <a:defRPr sz="2000">
                  <a:solidFill>
                    <a:srgbClr val="FFFFFF"/>
                  </a:solidFill>
                  <a:latin typeface="Arial"/>
                  <a:ea typeface="Arial"/>
                  <a:cs typeface="Arial"/>
                  <a:sym typeface="Arial"/>
                </a:defRPr>
              </a:pPr>
              <a:r>
                <a:rPr dirty="0"/>
                <a:t>Entering a new foreign market will offer huge marketing opportunities for ‘The Style Revolution’ a manufacturer of the latest trends for 21-35 year olds.  However, there may also be problems for them.  Which one of these three factors could cause them the most problems entering a new foreign market?  Justify your answer.</a:t>
              </a:r>
            </a:p>
            <a:p>
              <a:pPr algn="ctr">
                <a:defRPr sz="2000" b="1">
                  <a:solidFill>
                    <a:srgbClr val="FFFFFF"/>
                  </a:solidFill>
                  <a:latin typeface="Arial"/>
                  <a:ea typeface="Arial"/>
                  <a:cs typeface="Arial"/>
                  <a:sym typeface="Arial"/>
                </a:defRPr>
              </a:pPr>
              <a:r>
                <a:rPr dirty="0"/>
                <a:t>Economic differences, Lack of market knowledge, difference in language and culture</a:t>
              </a:r>
            </a:p>
          </p:txBody>
        </p:sp>
      </p:grpSp>
      <p:grpSp>
        <p:nvGrpSpPr>
          <p:cNvPr id="175" name="Rounded Rectangle 6"/>
          <p:cNvGrpSpPr/>
          <p:nvPr/>
        </p:nvGrpSpPr>
        <p:grpSpPr>
          <a:xfrm>
            <a:off x="1583473" y="5311588"/>
            <a:ext cx="8698114" cy="988852"/>
            <a:chOff x="0" y="0"/>
            <a:chExt cx="8698113" cy="988850"/>
          </a:xfrm>
        </p:grpSpPr>
        <p:sp>
          <p:nvSpPr>
            <p:cNvPr id="173" name="Rounded Rectangle"/>
            <p:cNvSpPr/>
            <p:nvPr/>
          </p:nvSpPr>
          <p:spPr>
            <a:xfrm>
              <a:off x="0" y="0"/>
              <a:ext cx="8698114" cy="988851"/>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t">
              <a:noAutofit/>
            </a:bodyPr>
            <a:lstStyle/>
            <a:p>
              <a:pPr algn="ctr">
                <a:spcBef>
                  <a:spcPts val="1200"/>
                </a:spcBef>
                <a:defRPr>
                  <a:solidFill>
                    <a:srgbClr val="FFFFFF"/>
                  </a:solidFill>
                </a:defRPr>
              </a:pPr>
              <a:endParaRPr/>
            </a:p>
          </p:txBody>
        </p:sp>
        <p:sp>
          <p:nvSpPr>
            <p:cNvPr id="174" name="Draft your approach to answering this question…"/>
            <p:cNvSpPr txBox="1"/>
            <p:nvPr/>
          </p:nvSpPr>
          <p:spPr>
            <a:xfrm>
              <a:off x="15533" y="15532"/>
              <a:ext cx="8667047" cy="9450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1" indent="0" algn="ctr">
                <a:spcBef>
                  <a:spcPts val="1200"/>
                </a:spcBef>
                <a:defRPr sz="2400" b="1">
                  <a:solidFill>
                    <a:srgbClr val="D74120"/>
                  </a:solidFill>
                  <a:latin typeface="Arial"/>
                  <a:ea typeface="Arial"/>
                  <a:cs typeface="Arial"/>
                  <a:sym typeface="Arial"/>
                </a:defRPr>
              </a:pPr>
              <a:r>
                <a:t>Draft your approach to answering this question</a:t>
              </a:r>
              <a:endParaRPr>
                <a:solidFill>
                  <a:srgbClr val="FFFFFF"/>
                </a:solidFill>
              </a:endParaRPr>
            </a:p>
            <a:p>
              <a:pPr lvl="1" indent="0" algn="ctr">
                <a:spcBef>
                  <a:spcPts val="1200"/>
                </a:spcBef>
                <a:defRPr sz="2400" b="1">
                  <a:solidFill>
                    <a:srgbClr val="D74120"/>
                  </a:solidFill>
                  <a:latin typeface="Arial"/>
                  <a:ea typeface="Arial"/>
                  <a:cs typeface="Arial"/>
                  <a:sym typeface="Arial"/>
                </a:defRPr>
              </a:pPr>
              <a:r>
                <a:t>You have 3 minutes</a:t>
              </a:r>
            </a:p>
          </p:txBody>
        </p:sp>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1" name="Rectangle 5"/>
          <p:cNvGrpSpPr/>
          <p:nvPr/>
        </p:nvGrpSpPr>
        <p:grpSpPr>
          <a:xfrm>
            <a:off x="0" y="-1"/>
            <a:ext cx="12192000" cy="1210237"/>
            <a:chOff x="0" y="0"/>
            <a:chExt cx="12192000" cy="1210235"/>
          </a:xfrm>
        </p:grpSpPr>
        <p:sp>
          <p:nvSpPr>
            <p:cNvPr id="179"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80" name="AO4 Evaluation: Summary"/>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AO4 Evaluation: Summary</a:t>
              </a:r>
            </a:p>
          </p:txBody>
        </p:sp>
      </p:grpSp>
      <p:sp>
        <p:nvSpPr>
          <p:cNvPr id="182" name="TextBox 1"/>
          <p:cNvSpPr txBox="1"/>
          <p:nvPr/>
        </p:nvSpPr>
        <p:spPr>
          <a:xfrm>
            <a:off x="443752" y="1546412"/>
            <a:ext cx="11524131" cy="373906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indent="-457200">
              <a:spcBef>
                <a:spcPts val="1200"/>
              </a:spcBef>
              <a:buClr>
                <a:srgbClr val="D74120"/>
              </a:buClr>
              <a:buSzPct val="100000"/>
              <a:buFont typeface="Arial"/>
              <a:buChar char="•"/>
              <a:defRPr sz="2400">
                <a:latin typeface="Arial"/>
                <a:ea typeface="Arial"/>
                <a:cs typeface="Arial"/>
                <a:sym typeface="Arial"/>
              </a:defRPr>
            </a:pPr>
            <a:r>
              <a:rPr dirty="0"/>
              <a:t>Your judgement, recommendation or justification should be based on the evidence.</a:t>
            </a:r>
          </a:p>
          <a:p>
            <a:pPr marL="457200" indent="-457200">
              <a:spcBef>
                <a:spcPts val="1200"/>
              </a:spcBef>
              <a:buClr>
                <a:srgbClr val="D74120"/>
              </a:buClr>
              <a:buSzPct val="100000"/>
              <a:buFont typeface="Arial"/>
              <a:buChar char="•"/>
              <a:defRPr sz="2400">
                <a:latin typeface="Arial"/>
                <a:ea typeface="Arial"/>
                <a:cs typeface="Arial"/>
                <a:sym typeface="Arial"/>
              </a:defRPr>
            </a:pPr>
            <a:r>
              <a:rPr dirty="0"/>
              <a:t>Show that you have understood the issues being discussed and that you can relate them to the scenario so you are answering in context</a:t>
            </a:r>
          </a:p>
          <a:p>
            <a:pPr marL="457200" indent="-457200">
              <a:spcBef>
                <a:spcPts val="1200"/>
              </a:spcBef>
              <a:buClr>
                <a:srgbClr val="D74120"/>
              </a:buClr>
              <a:buSzPct val="100000"/>
              <a:buFont typeface="Arial"/>
              <a:buChar char="•"/>
              <a:defRPr sz="2400">
                <a:latin typeface="Arial"/>
                <a:ea typeface="Arial"/>
                <a:cs typeface="Arial"/>
                <a:sym typeface="Arial"/>
              </a:defRPr>
            </a:pPr>
            <a:r>
              <a:rPr dirty="0"/>
              <a:t>Arrive at a judgement when you have to make a decision,  making sure there is support for your reasoning and why</a:t>
            </a:r>
          </a:p>
          <a:p>
            <a:pPr marL="457200" indent="-457200">
              <a:spcBef>
                <a:spcPts val="1200"/>
              </a:spcBef>
              <a:buClr>
                <a:srgbClr val="D74120"/>
              </a:buClr>
              <a:buSzPct val="100000"/>
              <a:buFont typeface="Arial"/>
              <a:buChar char="•"/>
              <a:defRPr sz="2400">
                <a:latin typeface="Arial"/>
                <a:ea typeface="Arial"/>
                <a:cs typeface="Arial"/>
                <a:sym typeface="Arial"/>
              </a:defRPr>
            </a:pPr>
            <a:r>
              <a:rPr dirty="0"/>
              <a:t>You must ensure that your answer is in the context of the business the question is about, as these types of questions will allocate marks for knowledge, application and analysis too.</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E32D91"/>
      </a:accent1>
      <a:accent2>
        <a:srgbClr val="C830CC"/>
      </a:accent2>
      <a:accent3>
        <a:srgbClr val="4EA6DC"/>
      </a:accent3>
      <a:accent4>
        <a:srgbClr val="4775E7"/>
      </a:accent4>
      <a:accent5>
        <a:srgbClr val="8971E1"/>
      </a:accent5>
      <a:accent6>
        <a:srgbClr val="D54773"/>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E32D91"/>
      </a:accent1>
      <a:accent2>
        <a:srgbClr val="C830CC"/>
      </a:accent2>
      <a:accent3>
        <a:srgbClr val="4EA6DC"/>
      </a:accent3>
      <a:accent4>
        <a:srgbClr val="4775E7"/>
      </a:accent4>
      <a:accent5>
        <a:srgbClr val="8971E1"/>
      </a:accent5>
      <a:accent6>
        <a:srgbClr val="D54773"/>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0FC16EDE49814FBBE83568B9FA2901" ma:contentTypeVersion="17" ma:contentTypeDescription="Create a new document." ma:contentTypeScope="" ma:versionID="022f5e1d981b14d7005f3600e8ff7e4f">
  <xsd:schema xmlns:xsd="http://www.w3.org/2001/XMLSchema" xmlns:xs="http://www.w3.org/2001/XMLSchema" xmlns:p="http://schemas.microsoft.com/office/2006/metadata/properties" xmlns:ns2="9ad1216b-cdc1-40e2-a0c2-94597fd44697" xmlns:ns3="3fcf4a81-aca0-43b6-bff7-87efdc296efa" xmlns:ns4="7424b78e-8606-4fd1-9a19-b6b90bbc0a1b" targetNamespace="http://schemas.microsoft.com/office/2006/metadata/properties" ma:root="true" ma:fieldsID="f273b407d20b6eb33550fabe3d54ad2e" ns2:_="" ns3:_="" ns4:_="">
    <xsd:import namespace="9ad1216b-cdc1-40e2-a0c2-94597fd44697"/>
    <xsd:import namespace="3fcf4a81-aca0-43b6-bff7-87efdc296efa"/>
    <xsd:import namespace="7424b78e-8606-4fd1-9a19-b6b90bbc0a1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ObjectDetectorVersions" minOccurs="0"/>
                <xsd:element ref="ns3:MediaLengthInSeconds" minOccurs="0"/>
                <xsd:element ref="ns2:SharedWithUsers" minOccurs="0"/>
                <xsd:element ref="ns2:SharedWithDetails" minOccurs="0"/>
                <xsd:element ref="ns3:MediaServiceGenerationTime" minOccurs="0"/>
                <xsd:element ref="ns3:MediaServiceEventHashCode" minOccurs="0"/>
                <xsd:element ref="ns3:MediaServiceSearchProperties" minOccurs="0"/>
                <xsd:element ref="ns3:lcf76f155ced4ddcb4097134ff3c332f" minOccurs="0"/>
                <xsd:element ref="ns4: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1216b-cdc1-40e2-a0c2-94597fd44697"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dexed="true"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cf4a81-aca0-43b6-bff7-87efdc296ef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7882c5b-1fc0-4c64-8edd-3b527906c473"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24b78e-8606-4fd1-9a19-b6b90bbc0a1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bd6ad62-9026-4c22-97ba-ffd5902a9633}" ma:internalName="TaxCatchAll" ma:showField="CatchAllData" ma:web="9ad1216b-cdc1-40e2-a0c2-94597fd446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fcf4a81-aca0-43b6-bff7-87efdc296efa">
      <Terms xmlns="http://schemas.microsoft.com/office/infopath/2007/PartnerControls"/>
    </lcf76f155ced4ddcb4097134ff3c332f>
    <TaxCatchAll xmlns="7424b78e-8606-4fd1-9a19-b6b90bbc0a1b" xsi:nil="true"/>
    <_dlc_DocId xmlns="9ad1216b-cdc1-40e2-a0c2-94597fd44697">7VPTP7ZE6X33-1933993375-2248</_dlc_DocId>
    <_dlc_DocIdUrl xmlns="9ad1216b-cdc1-40e2-a0c2-94597fd44697">
      <Url>https://cambridgeorg.sharepoint.com/sites/cie/education/pd/Curriculum_Support/_layouts/15/DocIdRedir.aspx?ID=7VPTP7ZE6X33-1933993375-2248</Url>
      <Description>7VPTP7ZE6X33-1933993375-2248</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AD53BFD-68BD-40DA-8D50-4EC4BA32E9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d1216b-cdc1-40e2-a0c2-94597fd44697"/>
    <ds:schemaRef ds:uri="3fcf4a81-aca0-43b6-bff7-87efdc296efa"/>
    <ds:schemaRef ds:uri="7424b78e-8606-4fd1-9a19-b6b90bbc0a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F79B14-98E7-442A-B0EE-1ACF64B07487}">
  <ds:schemaRefs>
    <ds:schemaRef ds:uri="http://purl.org/dc/terms/"/>
    <ds:schemaRef ds:uri="9ad1216b-cdc1-40e2-a0c2-94597fd44697"/>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3fcf4a81-aca0-43b6-bff7-87efdc296efa"/>
    <ds:schemaRef ds:uri="http://purl.org/dc/elements/1.1/"/>
    <ds:schemaRef ds:uri="http://purl.org/dc/dcmitype/"/>
    <ds:schemaRef ds:uri="http://schemas.microsoft.com/office/2006/metadata/properties"/>
    <ds:schemaRef ds:uri="7424b78e-8606-4fd1-9a19-b6b90bbc0a1b"/>
  </ds:schemaRefs>
</ds:datastoreItem>
</file>

<file path=customXml/itemProps3.xml><?xml version="1.0" encoding="utf-8"?>
<ds:datastoreItem xmlns:ds="http://schemas.openxmlformats.org/officeDocument/2006/customXml" ds:itemID="{959CE225-9530-41F4-938E-03CEC0D75FED}">
  <ds:schemaRefs>
    <ds:schemaRef ds:uri="http://schemas.microsoft.com/sharepoint/v3/contenttype/forms"/>
  </ds:schemaRefs>
</ds:datastoreItem>
</file>

<file path=customXml/itemProps4.xml><?xml version="1.0" encoding="utf-8"?>
<ds:datastoreItem xmlns:ds="http://schemas.openxmlformats.org/officeDocument/2006/customXml" ds:itemID="{206885C5-6566-4741-B3B0-C77E76A23E1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0</TotalTime>
  <Words>2446</Words>
  <Application>Microsoft Office PowerPoint</Application>
  <PresentationFormat>Widescreen</PresentationFormat>
  <Paragraphs>127</Paragraphs>
  <Slides>17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Bliss Pro Regular</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Karolyn Feliciani</cp:lastModifiedBy>
  <cp:revision>1</cp:revision>
  <dcterms:modified xsi:type="dcterms:W3CDTF">2025-07-22T15:14:09Z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0x010100370FC16EDE49814FBBE83568B9FA2901</vt:lpwstr>
  </property>
  <property fmtid="{D5CDD505-2E9C-101B-9397-08002B2CF9AE}" pid="3" name="_dlc_DocIdItemGuid">
    <vt:lpwstr>0633ea76-ab8d-4eb6-b687-e0454765bd2b</vt:lpwstr>
  </property>
  <property fmtid="{D5CDD505-2E9C-101B-9397-08002B2CF9AE}" pid="4" name="MediaServiceImageTags">
    <vt:lpwstr/>
  </property>
</Properties>
</file>