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548" r:id="rId2"/>
    <p:sldId id="563" r:id="rId3"/>
    <p:sldId id="566" r:id="rId4"/>
    <p:sldId id="567" r:id="rId5"/>
    <p:sldId id="558" r:id="rId6"/>
    <p:sldId id="568" r:id="rId7"/>
    <p:sldId id="569" r:id="rId8"/>
    <p:sldId id="570" r:id="rId9"/>
    <p:sldId id="542" r:id="rId1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dra Wharton" initials="SW" lastIdx="1" clrIdx="0">
    <p:extLst/>
  </p:cmAuthor>
  <p:cmAuthor id="2" name="Sepideh Modgham" initials="SM" lastIdx="1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64" autoAdjust="0"/>
    <p:restoredTop sz="89120" autoAdjust="0"/>
  </p:normalViewPr>
  <p:slideViewPr>
    <p:cSldViewPr snapToGrid="0">
      <p:cViewPr>
        <p:scale>
          <a:sx n="70" d="100"/>
          <a:sy n="70" d="100"/>
        </p:scale>
        <p:origin x="-90" y="-56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DECA8310-5EC8-4BDA-AA2B-63734902E6F8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4" y="4776930"/>
            <a:ext cx="5437827" cy="3908682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C0C56144-4759-4C78-9637-8A3E5F7FB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76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907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228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537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56144-4759-4C78-9637-8A3E5F7FB50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537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72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472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F116A9-50C6-4585-A8DF-C1902CCAC44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834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30/07/2019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</a:t>
            </a:r>
            <a:r>
              <a:rPr lang="en-GB" sz="2600" b="1" smtClean="0">
                <a:latin typeface="Arial" panose="020B0604020202020204" pitchFamily="34" charset="0"/>
                <a:cs typeface="Arial" panose="020B0604020202020204" pitchFamily="34" charset="0"/>
              </a:rPr>
              <a:t>Circle theorems</a:t>
            </a:r>
            <a:endParaRPr lang="en-GB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5: </a:t>
            </a:r>
            <a:r>
              <a:rPr lang="en-GB" sz="28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GB" sz="2800" dirty="0">
                <a:latin typeface="Arial" panose="020B0604020202020204" pitchFamily="34" charset="0"/>
                <a:cs typeface="Times New Roman" panose="02020603050405020304" pitchFamily="18" charset="0"/>
              </a:rPr>
              <a:t>remaining circle </a:t>
            </a:r>
            <a:r>
              <a:rPr lang="en-GB" sz="28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theorems </a:t>
            </a: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</a:t>
            </a:r>
            <a:r>
              <a:rPr lang="en-GB" sz="2600" b="1" baseline="300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endParaRPr lang="en-GB" sz="2600" b="1" baseline="30000" dirty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0.1</a:t>
            </a: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10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486B84-7D6C-43BB-9F78-320DFBF5B14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391673"/>
            <a:ext cx="10515600" cy="3988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changes and what stays the same when you: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000" lvl="0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translate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000"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rotate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20000"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reflect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shape?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is the image congruent to the original shape? How do you know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31A9890-FE65-4E0B-B92A-A6D643BA228C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Starter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8171" y="5451324"/>
            <a:ext cx="10443229" cy="954107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If one shape can become another using translations, rotations or reflections, then the shapes are 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congruent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53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486B84-7D6C-43BB-9F78-320DFBF5B14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391673"/>
            <a:ext cx="10515600" cy="8028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For two triangles to be congruent, one of the following 4 criteria need to be met.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31A9890-FE65-4E0B-B92A-A6D643BA228C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Congruent triangles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DC486B84-7D6C-43BB-9F78-320DFBF5B14E}"/>
              </a:ext>
            </a:extLst>
          </p:cNvPr>
          <p:cNvSpPr txBox="1">
            <a:spLocks/>
          </p:cNvSpPr>
          <p:nvPr/>
        </p:nvSpPr>
        <p:spPr>
          <a:xfrm>
            <a:off x="990600" y="2336553"/>
            <a:ext cx="4617720" cy="8028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three sides are equal: SSS (side, side, side)</a:t>
            </a:r>
          </a:p>
        </p:txBody>
      </p:sp>
      <p:sp>
        <p:nvSpPr>
          <p:cNvPr id="2" name="Isosceles Triangle 1"/>
          <p:cNvSpPr/>
          <p:nvPr/>
        </p:nvSpPr>
        <p:spPr>
          <a:xfrm>
            <a:off x="5608320" y="2031752"/>
            <a:ext cx="2630815" cy="1412487"/>
          </a:xfrm>
          <a:prstGeom prst="triangl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Isosceles Triangle 6"/>
          <p:cNvSpPr/>
          <p:nvPr/>
        </p:nvSpPr>
        <p:spPr>
          <a:xfrm rot="1328892">
            <a:off x="8984957" y="2031753"/>
            <a:ext cx="2630815" cy="1412487"/>
          </a:xfrm>
          <a:prstGeom prst="triangl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6134100" y="2684469"/>
            <a:ext cx="251460" cy="1323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126480" y="2735393"/>
            <a:ext cx="251460" cy="1323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458325" y="2465394"/>
            <a:ext cx="251460" cy="1323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9498330" y="2426223"/>
            <a:ext cx="251460" cy="13232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7343775" y="2558552"/>
            <a:ext cx="152400" cy="1259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7381875" y="2583410"/>
            <a:ext cx="152400" cy="1291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7419975" y="2621510"/>
            <a:ext cx="152400" cy="1291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10744200" y="2816798"/>
            <a:ext cx="200025" cy="509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10748962" y="2867722"/>
            <a:ext cx="200025" cy="509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10782299" y="2919343"/>
            <a:ext cx="200025" cy="509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923727" y="3295650"/>
            <a:ext cx="0" cy="257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9966490" y="3282314"/>
            <a:ext cx="124773" cy="257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2">
            <a:extLst>
              <a:ext uri="{FF2B5EF4-FFF2-40B4-BE49-F238E27FC236}">
                <a16:creationId xmlns="" xmlns:a16="http://schemas.microsoft.com/office/drawing/2014/main" id="{DC486B84-7D6C-43BB-9F78-320DFBF5B14E}"/>
              </a:ext>
            </a:extLst>
          </p:cNvPr>
          <p:cNvSpPr txBox="1">
            <a:spLocks/>
          </p:cNvSpPr>
          <p:nvPr/>
        </p:nvSpPr>
        <p:spPr>
          <a:xfrm>
            <a:off x="990600" y="5060703"/>
            <a:ext cx="4617720" cy="1435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angles are equal and a corresponding side is equal : ASA (angle, side, angle)</a:t>
            </a:r>
          </a:p>
        </p:txBody>
      </p:sp>
      <p:sp>
        <p:nvSpPr>
          <p:cNvPr id="44" name="Isosceles Triangle 43"/>
          <p:cNvSpPr/>
          <p:nvPr/>
        </p:nvSpPr>
        <p:spPr>
          <a:xfrm>
            <a:off x="5608320" y="4546352"/>
            <a:ext cx="2630815" cy="1412487"/>
          </a:xfrm>
          <a:prstGeom prst="triangle">
            <a:avLst/>
          </a:prstGeom>
          <a:noFill/>
          <a:ln>
            <a:solidFill>
              <a:srgbClr val="0033C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Isosceles Triangle 44"/>
          <p:cNvSpPr/>
          <p:nvPr/>
        </p:nvSpPr>
        <p:spPr>
          <a:xfrm rot="1328892">
            <a:off x="8984956" y="4546352"/>
            <a:ext cx="2630815" cy="1412487"/>
          </a:xfrm>
          <a:prstGeom prst="triangl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 rot="7821872">
            <a:off x="6625205" y="4266230"/>
            <a:ext cx="482963" cy="560242"/>
          </a:xfrm>
          <a:prstGeom prst="arc">
            <a:avLst>
              <a:gd name="adj1" fmla="val 16200000"/>
              <a:gd name="adj2" fmla="val 21109601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Arc 46"/>
          <p:cNvSpPr/>
          <p:nvPr/>
        </p:nvSpPr>
        <p:spPr>
          <a:xfrm rot="9629593">
            <a:off x="10319803" y="4321329"/>
            <a:ext cx="482963" cy="560242"/>
          </a:xfrm>
          <a:prstGeom prst="arc">
            <a:avLst>
              <a:gd name="adj1" fmla="val 16200000"/>
              <a:gd name="adj2" fmla="val 21109601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Arc 47"/>
          <p:cNvSpPr/>
          <p:nvPr/>
        </p:nvSpPr>
        <p:spPr>
          <a:xfrm rot="15655541">
            <a:off x="7847842" y="5678716"/>
            <a:ext cx="482963" cy="560242"/>
          </a:xfrm>
          <a:prstGeom prst="arc">
            <a:avLst>
              <a:gd name="adj1" fmla="val 16657088"/>
              <a:gd name="adj2" fmla="val 21109601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Arc 48"/>
          <p:cNvSpPr/>
          <p:nvPr/>
        </p:nvSpPr>
        <p:spPr>
          <a:xfrm rot="15655541">
            <a:off x="10922192" y="5961356"/>
            <a:ext cx="482963" cy="560242"/>
          </a:xfrm>
          <a:prstGeom prst="arc">
            <a:avLst>
              <a:gd name="adj1" fmla="val 16657088"/>
              <a:gd name="adj2" fmla="val 21109601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0" name="Straight Connector 49"/>
          <p:cNvCxnSpPr/>
          <p:nvPr/>
        </p:nvCxnSpPr>
        <p:spPr>
          <a:xfrm>
            <a:off x="6866686" y="5830251"/>
            <a:ext cx="0" cy="257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9966489" y="5778376"/>
            <a:ext cx="124773" cy="257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695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731A9890-FE65-4E0B-B92A-A6D643BA228C}"/>
              </a:ext>
            </a:extLst>
          </p:cNvPr>
          <p:cNvSpPr/>
          <p:nvPr/>
        </p:nvSpPr>
        <p:spPr>
          <a:xfrm>
            <a:off x="0" y="-57196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Congruent triangles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DC486B84-7D6C-43BB-9F78-320DFBF5B14E}"/>
              </a:ext>
            </a:extLst>
          </p:cNvPr>
          <p:cNvSpPr txBox="1">
            <a:spLocks/>
          </p:cNvSpPr>
          <p:nvPr/>
        </p:nvSpPr>
        <p:spPr>
          <a:xfrm>
            <a:off x="990600" y="2336553"/>
            <a:ext cx="4617720" cy="12162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Two sides are equal and the angle between the two sides are equal: SAS (side, angle, side)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="" xmlns:a16="http://schemas.microsoft.com/office/drawing/2014/main" id="{DC486B84-7D6C-43BB-9F78-320DFBF5B14E}"/>
              </a:ext>
            </a:extLst>
          </p:cNvPr>
          <p:cNvSpPr txBox="1">
            <a:spLocks/>
          </p:cNvSpPr>
          <p:nvPr/>
        </p:nvSpPr>
        <p:spPr>
          <a:xfrm>
            <a:off x="990600" y="5060703"/>
            <a:ext cx="4617720" cy="1435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 right angle, the hypotenuse and the corresponding side are equal: RHS (right angle, hypotenuse, side)</a:t>
            </a:r>
          </a:p>
        </p:txBody>
      </p:sp>
      <p:sp>
        <p:nvSpPr>
          <p:cNvPr id="45" name="Isosceles Triangle 44"/>
          <p:cNvSpPr/>
          <p:nvPr/>
        </p:nvSpPr>
        <p:spPr>
          <a:xfrm rot="1328892">
            <a:off x="8984956" y="2260282"/>
            <a:ext cx="2630815" cy="1412487"/>
          </a:xfrm>
          <a:prstGeom prst="triangl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Arc 46"/>
          <p:cNvSpPr/>
          <p:nvPr/>
        </p:nvSpPr>
        <p:spPr>
          <a:xfrm rot="9629593">
            <a:off x="10319803" y="2035259"/>
            <a:ext cx="482963" cy="560242"/>
          </a:xfrm>
          <a:prstGeom prst="arc">
            <a:avLst>
              <a:gd name="adj1" fmla="val 16200000"/>
              <a:gd name="adj2" fmla="val 21201178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5543164" y="1869073"/>
            <a:ext cx="2630815" cy="1653970"/>
            <a:chOff x="5608320" y="4304869"/>
            <a:chExt cx="2630815" cy="1653970"/>
          </a:xfrm>
        </p:grpSpPr>
        <p:sp>
          <p:nvSpPr>
            <p:cNvPr id="44" name="Isosceles Triangle 43"/>
            <p:cNvSpPr/>
            <p:nvPr/>
          </p:nvSpPr>
          <p:spPr>
            <a:xfrm>
              <a:off x="5608320" y="4546352"/>
              <a:ext cx="2630815" cy="1412487"/>
            </a:xfrm>
            <a:prstGeom prst="triangle">
              <a:avLst/>
            </a:prstGeom>
            <a:noFill/>
            <a:ln>
              <a:solidFill>
                <a:srgbClr val="0033CC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Arc 45"/>
            <p:cNvSpPr/>
            <p:nvPr/>
          </p:nvSpPr>
          <p:spPr>
            <a:xfrm rot="7821872">
              <a:off x="6625205" y="4266230"/>
              <a:ext cx="482963" cy="560242"/>
            </a:xfrm>
            <a:prstGeom prst="arc">
              <a:avLst>
                <a:gd name="adj1" fmla="val 16200000"/>
                <a:gd name="adj2" fmla="val 21109601"/>
              </a:avLst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6102240" y="2769501"/>
            <a:ext cx="120869" cy="1497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53148" y="2694638"/>
            <a:ext cx="120869" cy="1497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9531240" y="2705627"/>
            <a:ext cx="120869" cy="1497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9591674" y="2663462"/>
            <a:ext cx="120869" cy="1497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7396162" y="2749314"/>
            <a:ext cx="161925" cy="10603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10763250" y="3104013"/>
            <a:ext cx="201966" cy="739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ight Triangle 14"/>
          <p:cNvSpPr/>
          <p:nvPr/>
        </p:nvSpPr>
        <p:spPr>
          <a:xfrm>
            <a:off x="6068652" y="4650800"/>
            <a:ext cx="2354317" cy="1608111"/>
          </a:xfrm>
          <a:prstGeom prst="rtTriangle">
            <a:avLst/>
          </a:prstGeom>
          <a:noFill/>
          <a:ln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ight Triangle 39"/>
          <p:cNvSpPr/>
          <p:nvPr/>
        </p:nvSpPr>
        <p:spPr>
          <a:xfrm>
            <a:off x="9062966" y="4692814"/>
            <a:ext cx="2354317" cy="1608111"/>
          </a:xfrm>
          <a:prstGeom prst="rtTriangl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6072723" y="6067300"/>
            <a:ext cx="192717" cy="1916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9062966" y="6109314"/>
            <a:ext cx="192717" cy="1916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/>
          <p:nvPr/>
        </p:nvCxnSpPr>
        <p:spPr>
          <a:xfrm>
            <a:off x="5969203" y="5454855"/>
            <a:ext cx="1985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944703" y="5515311"/>
            <a:ext cx="1985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7037222" y="5296203"/>
            <a:ext cx="163399" cy="160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10136964" y="5374388"/>
            <a:ext cx="163399" cy="160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7089661" y="5335935"/>
            <a:ext cx="163399" cy="160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10180370" y="5416402"/>
            <a:ext cx="163399" cy="1609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608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F637DB26-F46D-4A82-869E-655B78D79CB3}"/>
              </a:ext>
            </a:extLst>
          </p:cNvPr>
          <p:cNvSpPr/>
          <p:nvPr/>
        </p:nvSpPr>
        <p:spPr>
          <a:xfrm>
            <a:off x="379828" y="1228986"/>
            <a:ext cx="1211228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Tangents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which meet at the same point are equal in length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1BF6DEF-7503-4C10-BEA4-F8AFB1EABE7D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Tangents to a circle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741970" y="3370412"/>
            <a:ext cx="1599419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GB" sz="2400" b="1" dirty="0" smtClean="0"/>
              <a:t> =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endParaRPr lang="en-GB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140876" y="2482891"/>
            <a:ext cx="3620493" cy="2572247"/>
            <a:chOff x="1140876" y="2482891"/>
            <a:chExt cx="3620493" cy="2572247"/>
          </a:xfrm>
        </p:grpSpPr>
        <p:sp>
          <p:nvSpPr>
            <p:cNvPr id="8" name="Oval 7"/>
            <p:cNvSpPr/>
            <p:nvPr/>
          </p:nvSpPr>
          <p:spPr>
            <a:xfrm>
              <a:off x="1140876" y="2745284"/>
              <a:ext cx="2035533" cy="2035533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2135783" y="374019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6" name="Straight Connector 15"/>
            <p:cNvCxnSpPr/>
            <p:nvPr/>
          </p:nvCxnSpPr>
          <p:spPr>
            <a:xfrm flipH="1" flipV="1">
              <a:off x="1904201" y="2482891"/>
              <a:ext cx="2552368" cy="13030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852517" y="3785910"/>
              <a:ext cx="2604052" cy="126922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35" idx="2"/>
            </p:cNvCxnSpPr>
            <p:nvPr/>
          </p:nvCxnSpPr>
          <p:spPr>
            <a:xfrm flipH="1">
              <a:off x="2158643" y="2852223"/>
              <a:ext cx="489247" cy="91082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143921" y="3740191"/>
              <a:ext cx="439240" cy="94066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4456569" y="3601245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GB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495490" y="2482891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GB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475663" y="4682672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830983" y="3601245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="" xmlns:a16="http://schemas.microsoft.com/office/drawing/2014/main" id="{F637DB26-F46D-4A82-869E-655B78D79CB3}"/>
              </a:ext>
            </a:extLst>
          </p:cNvPr>
          <p:cNvSpPr/>
          <p:nvPr/>
        </p:nvSpPr>
        <p:spPr>
          <a:xfrm>
            <a:off x="79718" y="5574212"/>
            <a:ext cx="1211228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To prove this theorem we assume that angle property “ the angle between a tangent and a radius is 90</a:t>
            </a:r>
            <a:r>
              <a:rPr lang="en-GB" sz="28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” is true. 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155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1BF6DEF-7503-4C10-BEA4-F8AFB1EABE7D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Tangents to a circle – Proof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00201" y="2881761"/>
            <a:ext cx="2484140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OB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OC</a:t>
            </a:r>
            <a:endParaRPr lang="en-GB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95850" y="1533459"/>
            <a:ext cx="6848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By drawing the line OA we create two triangles.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06988" y="2552514"/>
            <a:ext cx="3620493" cy="2572247"/>
            <a:chOff x="597951" y="1454191"/>
            <a:chExt cx="3620493" cy="2572247"/>
          </a:xfrm>
        </p:grpSpPr>
        <p:sp>
          <p:nvSpPr>
            <p:cNvPr id="8" name="Oval 7"/>
            <p:cNvSpPr/>
            <p:nvPr/>
          </p:nvSpPr>
          <p:spPr>
            <a:xfrm>
              <a:off x="597951" y="1716584"/>
              <a:ext cx="2035533" cy="2035533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/>
          </p:nvSpPr>
          <p:spPr>
            <a:xfrm>
              <a:off x="1592858" y="271149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6" name="Straight Connector 15"/>
            <p:cNvCxnSpPr/>
            <p:nvPr/>
          </p:nvCxnSpPr>
          <p:spPr>
            <a:xfrm flipH="1" flipV="1">
              <a:off x="1361276" y="1454191"/>
              <a:ext cx="2552368" cy="130302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309592" y="2757210"/>
              <a:ext cx="2604052" cy="126922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1615718" y="1808093"/>
              <a:ext cx="439240" cy="90339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1600996" y="2711491"/>
              <a:ext cx="439240" cy="94066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 rot="20142222">
              <a:off x="2017386" y="3491000"/>
              <a:ext cx="140396" cy="140396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/>
            <p:cNvSpPr/>
            <p:nvPr/>
          </p:nvSpPr>
          <p:spPr>
            <a:xfrm rot="1592611">
              <a:off x="2020223" y="1855426"/>
              <a:ext cx="140396" cy="140396"/>
            </a:xfrm>
            <a:prstGeom prst="rect">
              <a:avLst/>
            </a:prstGeom>
            <a:solidFill>
              <a:srgbClr val="0066FF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913644" y="2572545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endParaRPr lang="en-GB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52565" y="1454191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GB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932738" y="3653972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288058" y="2572545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i="1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  <p:cxnSp>
          <p:nvCxnSpPr>
            <p:cNvPr id="5" name="Straight Connector 4"/>
            <p:cNvCxnSpPr>
              <a:stCxn id="14" idx="2"/>
              <a:endCxn id="34" idx="1"/>
            </p:cNvCxnSpPr>
            <p:nvPr/>
          </p:nvCxnSpPr>
          <p:spPr>
            <a:xfrm>
              <a:off x="1592858" y="2734351"/>
              <a:ext cx="2320786" cy="2286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4895850" y="3796750"/>
            <a:ext cx="68488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Triangles OBA and OCA are congruent by RHS (right angle, hypotenuse, side).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95850" y="4544150"/>
            <a:ext cx="68488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Therefore: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01941" y="5059339"/>
            <a:ext cx="2484140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AC = AB</a:t>
            </a:r>
            <a:endParaRPr lang="en-GB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401941" y="2288665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5401940" y="2242499"/>
            <a:ext cx="4964803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OBA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OCA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90°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67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4" grpId="0"/>
      <p:bldP spid="26" grpId="0"/>
      <p:bldP spid="27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0912C6A-C314-4741-96A8-B7883CCF7371}"/>
              </a:ext>
            </a:extLst>
          </p:cNvPr>
          <p:cNvSpPr/>
          <p:nvPr/>
        </p:nvSpPr>
        <p:spPr>
          <a:xfrm>
            <a:off x="0" y="-13678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Alternate segment theorem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103017" y="6353743"/>
            <a:ext cx="234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</a:t>
            </a:r>
            <a:endParaRPr lang="en-GB" dirty="0"/>
          </a:p>
        </p:txBody>
      </p:sp>
      <p:grpSp>
        <p:nvGrpSpPr>
          <p:cNvPr id="2" name="Group 1"/>
          <p:cNvGrpSpPr/>
          <p:nvPr/>
        </p:nvGrpSpPr>
        <p:grpSpPr>
          <a:xfrm>
            <a:off x="2872596" y="2444658"/>
            <a:ext cx="4572000" cy="4113801"/>
            <a:chOff x="2872596" y="2444658"/>
            <a:chExt cx="4572000" cy="4113801"/>
          </a:xfrm>
        </p:grpSpPr>
        <p:sp>
          <p:nvSpPr>
            <p:cNvPr id="15" name="Oval 14"/>
            <p:cNvSpPr/>
            <p:nvPr/>
          </p:nvSpPr>
          <p:spPr>
            <a:xfrm>
              <a:off x="3193576" y="2505075"/>
              <a:ext cx="4053385" cy="384866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/>
          </p:nvSpPr>
          <p:spPr>
            <a:xfrm>
              <a:off x="5192973" y="4402113"/>
              <a:ext cx="54591" cy="5459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23" name="Straight Connector 22"/>
            <p:cNvCxnSpPr>
              <a:endCxn id="15" idx="4"/>
            </p:cNvCxnSpPr>
            <p:nvPr/>
          </p:nvCxnSpPr>
          <p:spPr>
            <a:xfrm>
              <a:off x="3423514" y="3522652"/>
              <a:ext cx="1796755" cy="28310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3423514" y="2650694"/>
              <a:ext cx="2545965" cy="87195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endCxn id="15" idx="4"/>
            </p:cNvCxnSpPr>
            <p:nvPr/>
          </p:nvCxnSpPr>
          <p:spPr>
            <a:xfrm flipH="1">
              <a:off x="5220269" y="2650694"/>
              <a:ext cx="749210" cy="370304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2872596" y="6185528"/>
              <a:ext cx="4572000" cy="33643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Arc 34"/>
            <p:cNvSpPr/>
            <p:nvPr/>
          </p:nvSpPr>
          <p:spPr>
            <a:xfrm rot="14895230">
              <a:off x="4926971" y="5954610"/>
              <a:ext cx="586596" cy="621102"/>
            </a:xfrm>
            <a:prstGeom prst="arc">
              <a:avLst>
                <a:gd name="adj1" fmla="val 16179675"/>
                <a:gd name="adj2" fmla="val 20388631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Arc 35"/>
            <p:cNvSpPr/>
            <p:nvPr/>
          </p:nvSpPr>
          <p:spPr>
            <a:xfrm rot="11055385">
              <a:off x="5546804" y="2444658"/>
              <a:ext cx="586596" cy="621102"/>
            </a:xfrm>
            <a:prstGeom prst="arc">
              <a:avLst>
                <a:gd name="adj1" fmla="val 15571304"/>
                <a:gd name="adj2" fmla="val 20769843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407312" y="2902007"/>
              <a:ext cx="2345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solidFill>
                    <a:srgbClr val="FF0000"/>
                  </a:solidFill>
                </a:rPr>
                <a:t>α</a:t>
              </a:r>
              <a:endParaRPr lang="en-GB" dirty="0">
                <a:solidFill>
                  <a:srgbClr val="FF0000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642040" y="5961817"/>
              <a:ext cx="2345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solidFill>
                    <a:srgbClr val="FF0000"/>
                  </a:solidFill>
                </a:rPr>
                <a:t>β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40" name="Rectangle 39">
            <a:extLst>
              <a:ext uri="{FF2B5EF4-FFF2-40B4-BE49-F238E27FC236}">
                <a16:creationId xmlns="" xmlns:a16="http://schemas.microsoft.com/office/drawing/2014/main" id="{D6C4F035-DDAA-4D09-887B-E0ABC95796EC}"/>
              </a:ext>
            </a:extLst>
          </p:cNvPr>
          <p:cNvSpPr/>
          <p:nvPr/>
        </p:nvSpPr>
        <p:spPr>
          <a:xfrm>
            <a:off x="300466" y="1285099"/>
            <a:ext cx="107041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angle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between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tangent and the chord (α) at the point of contact (D) is equal to the angle (β) in the alternate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segment. 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41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70912C6A-C314-4741-96A8-B7883CCF7371}"/>
              </a:ext>
            </a:extLst>
          </p:cNvPr>
          <p:cNvSpPr/>
          <p:nvPr/>
        </p:nvSpPr>
        <p:spPr>
          <a:xfrm>
            <a:off x="0" y="-13678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Alternate segment theorem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586596" y="2011769"/>
            <a:ext cx="4572000" cy="4113801"/>
            <a:chOff x="2872596" y="2444658"/>
            <a:chExt cx="4572000" cy="4113801"/>
          </a:xfrm>
        </p:grpSpPr>
        <p:sp>
          <p:nvSpPr>
            <p:cNvPr id="48" name="Oval 47"/>
            <p:cNvSpPr/>
            <p:nvPr/>
          </p:nvSpPr>
          <p:spPr>
            <a:xfrm>
              <a:off x="3193576" y="2505075"/>
              <a:ext cx="4053385" cy="384866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/>
          </p:nvSpPr>
          <p:spPr>
            <a:xfrm>
              <a:off x="5192973" y="4402113"/>
              <a:ext cx="54591" cy="5459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cxnSp>
          <p:nvCxnSpPr>
            <p:cNvPr id="50" name="Straight Connector 49"/>
            <p:cNvCxnSpPr>
              <a:endCxn id="48" idx="4"/>
            </p:cNvCxnSpPr>
            <p:nvPr/>
          </p:nvCxnSpPr>
          <p:spPr>
            <a:xfrm>
              <a:off x="3423514" y="3522652"/>
              <a:ext cx="1796755" cy="283109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V="1">
              <a:off x="3423514" y="2650694"/>
              <a:ext cx="2545965" cy="87195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48" idx="4"/>
            </p:cNvCxnSpPr>
            <p:nvPr/>
          </p:nvCxnSpPr>
          <p:spPr>
            <a:xfrm flipH="1">
              <a:off x="5220269" y="2650694"/>
              <a:ext cx="749210" cy="370304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2872596" y="6185528"/>
              <a:ext cx="4572000" cy="33643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Arc 53"/>
            <p:cNvSpPr/>
            <p:nvPr/>
          </p:nvSpPr>
          <p:spPr>
            <a:xfrm rot="14895230">
              <a:off x="4926971" y="5954610"/>
              <a:ext cx="586596" cy="621102"/>
            </a:xfrm>
            <a:prstGeom prst="arc">
              <a:avLst>
                <a:gd name="adj1" fmla="val 16179675"/>
                <a:gd name="adj2" fmla="val 20388631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Arc 54"/>
            <p:cNvSpPr/>
            <p:nvPr/>
          </p:nvSpPr>
          <p:spPr>
            <a:xfrm rot="11055385">
              <a:off x="5546804" y="2444658"/>
              <a:ext cx="586596" cy="621102"/>
            </a:xfrm>
            <a:prstGeom prst="arc">
              <a:avLst>
                <a:gd name="adj1" fmla="val 15571304"/>
                <a:gd name="adj2" fmla="val 20769843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407312" y="2902007"/>
              <a:ext cx="2345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solidFill>
                    <a:srgbClr val="FF0000"/>
                  </a:solidFill>
                </a:rPr>
                <a:t>α</a:t>
              </a:r>
              <a:endParaRPr lang="en-GB" dirty="0">
                <a:solidFill>
                  <a:srgbClr val="FF0000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642040" y="5961817"/>
              <a:ext cx="2345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solidFill>
                    <a:srgbClr val="FF0000"/>
                  </a:solidFill>
                </a:rPr>
                <a:t>β</a:t>
              </a:r>
              <a:endParaRPr lang="en-GB" dirty="0">
                <a:solidFill>
                  <a:srgbClr val="FF0000"/>
                </a:solidFill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2831652" y="5953201"/>
            <a:ext cx="234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89685" y="3717460"/>
            <a:ext cx="234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137514" y="6034477"/>
            <a:ext cx="234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8" name="Straight Connector 7"/>
          <p:cNvCxnSpPr>
            <a:stCxn id="48" idx="4"/>
            <a:endCxn id="49" idx="4"/>
          </p:cNvCxnSpPr>
          <p:nvPr/>
        </p:nvCxnSpPr>
        <p:spPr>
          <a:xfrm flipV="1">
            <a:off x="2934269" y="4023815"/>
            <a:ext cx="0" cy="1897039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endCxn id="49" idx="2"/>
          </p:cNvCxnSpPr>
          <p:nvPr/>
        </p:nvCxnSpPr>
        <p:spPr>
          <a:xfrm>
            <a:off x="1137514" y="3089763"/>
            <a:ext cx="1769459" cy="90675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427412" y="1841353"/>
            <a:ext cx="1600939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BO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endParaRPr lang="en-GB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683479" y="1867818"/>
            <a:ext cx="234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90325" y="2824916"/>
            <a:ext cx="2345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427413" y="2387856"/>
            <a:ext cx="3201876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BDO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90°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427412" y="3483050"/>
            <a:ext cx="6650857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DOB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BDO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+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OBD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180°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427413" y="2921213"/>
            <a:ext cx="3338352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Angle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BDO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90°</a:t>
            </a:r>
            <a:r>
              <a:rPr lang="en-GB" sz="2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432519" y="4020189"/>
            <a:ext cx="3929846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BDO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=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OBD</a:t>
            </a:r>
            <a:endParaRPr lang="en-GB" sz="2400" b="1" i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5435714" y="4559369"/>
            <a:ext cx="6315008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DOB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= 180° - (90°</a:t>
            </a:r>
            <a:r>
              <a:rPr lang="en-GB" sz="24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– (90° – 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439895" y="5620863"/>
            <a:ext cx="2749100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DOB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= 2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439895" y="5095200"/>
            <a:ext cx="2749099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Angle </a:t>
            </a:r>
            <a:r>
              <a:rPr lang="en-GB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DOB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= 2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439895" y="6160792"/>
            <a:ext cx="1037458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b="1" smtClean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68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4" grpId="0" animBg="1"/>
      <p:bldP spid="67" grpId="0" animBg="1"/>
      <p:bldP spid="72" grpId="0" animBg="1"/>
      <p:bldP spid="78" grpId="0" animBg="1"/>
      <p:bldP spid="83" grpId="0" animBg="1"/>
      <p:bldP spid="86" grpId="0" animBg="1"/>
      <p:bldP spid="89" grpId="0" animBg="1"/>
      <p:bldP spid="9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7BC403D0-FE36-4B0E-B13D-FB1D7C7A2CC2}"/>
              </a:ext>
            </a:extLst>
          </p:cNvPr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Try this!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Content Placeholder 23">
            <a:extLst>
              <a:ext uri="{FF2B5EF4-FFF2-40B4-BE49-F238E27FC236}">
                <a16:creationId xmlns="" xmlns:a16="http://schemas.microsoft.com/office/drawing/2014/main" id="{44E6AABE-3F65-4872-8A7B-0542EE5528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222" y="1566020"/>
            <a:ext cx="4090778" cy="4351338"/>
          </a:xfrm>
        </p:spPr>
      </p:pic>
      <p:sp>
        <p:nvSpPr>
          <p:cNvPr id="2" name="TextBox 1"/>
          <p:cNvSpPr txBox="1"/>
          <p:nvPr/>
        </p:nvSpPr>
        <p:spPr>
          <a:xfrm>
            <a:off x="122830" y="1412122"/>
            <a:ext cx="2402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Find 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RPT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40627" y="1412122"/>
            <a:ext cx="903325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132°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2830" y="2210851"/>
            <a:ext cx="1023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08897" y="2026186"/>
            <a:ext cx="7084475" cy="830997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angle at the centre is twice the angle at the circumference.</a:t>
            </a:r>
            <a:endParaRPr lang="en-GB" sz="24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2829" y="3216995"/>
            <a:ext cx="26177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Find 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RQT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77235" y="3184814"/>
            <a:ext cx="903325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114°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22830" y="4045295"/>
            <a:ext cx="1023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323833" y="3860628"/>
            <a:ext cx="6578221" cy="830997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opposite angles in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 opposite segment add up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180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°.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84245" y="5142169"/>
            <a:ext cx="2402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Find angle </a:t>
            </a:r>
            <a:r>
              <a:rPr lang="en-GB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VRT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40627" y="5116392"/>
            <a:ext cx="903325" cy="461665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66°</a:t>
            </a:r>
            <a:endParaRPr lang="en-GB" sz="24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16006" y="5963311"/>
            <a:ext cx="1023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496705" y="5778644"/>
            <a:ext cx="8070376" cy="830997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The angle between a tangent and a chord is equal to the angle in the alternate segment.</a:t>
            </a:r>
          </a:p>
        </p:txBody>
      </p:sp>
    </p:spTree>
    <p:extLst>
      <p:ext uri="{BB962C8B-B14F-4D97-AF65-F5344CB8AC3E}">
        <p14:creationId xmlns:p14="http://schemas.microsoft.com/office/powerpoint/2010/main" val="409564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/>
      <p:bldP spid="31" grpId="0" animBg="1"/>
      <p:bldP spid="32" grpId="0"/>
      <p:bldP spid="33" grpId="0" animBg="1"/>
      <p:bldP spid="34" grpId="0"/>
      <p:bldP spid="35" grpId="0" animBg="1"/>
      <p:bldP spid="36" grpId="0"/>
      <p:bldP spid="37" grpId="0" animBg="1"/>
      <p:bldP spid="38" grpId="0"/>
      <p:bldP spid="3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2509</TotalTime>
  <Words>454</Words>
  <Application>Microsoft Office PowerPoint</Application>
  <PresentationFormat>Custom</PresentationFormat>
  <Paragraphs>84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Sepideh Modgham</cp:lastModifiedBy>
  <cp:revision>177</cp:revision>
  <cp:lastPrinted>2019-05-23T17:21:48Z</cp:lastPrinted>
  <dcterms:created xsi:type="dcterms:W3CDTF">2018-01-14T21:11:47Z</dcterms:created>
  <dcterms:modified xsi:type="dcterms:W3CDTF">2019-07-30T11:33:07Z</dcterms:modified>
</cp:coreProperties>
</file>