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96" r:id="rId2"/>
    <p:sldId id="336" r:id="rId3"/>
    <p:sldId id="337" r:id="rId4"/>
    <p:sldId id="355" r:id="rId5"/>
    <p:sldId id="352" r:id="rId6"/>
    <p:sldId id="351" r:id="rId7"/>
    <p:sldId id="340" r:id="rId8"/>
    <p:sldId id="358" r:id="rId9"/>
    <p:sldId id="342" r:id="rId10"/>
    <p:sldId id="343" r:id="rId11"/>
    <p:sldId id="344" r:id="rId12"/>
    <p:sldId id="345" r:id="rId13"/>
    <p:sldId id="353" r:id="rId14"/>
    <p:sldId id="354" r:id="rId15"/>
    <p:sldId id="346" r:id="rId16"/>
    <p:sldId id="348" r:id="rId17"/>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B0C"/>
    <a:srgbClr val="CC3300"/>
    <a:srgbClr val="FDC652"/>
    <a:srgbClr val="117CC0"/>
    <a:srgbClr val="6CB52D"/>
    <a:srgbClr val="8C1D82"/>
    <a:srgbClr val="F9BC9A"/>
    <a:srgbClr val="575756"/>
    <a:srgbClr val="E78839"/>
    <a:srgbClr val="FF8D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62" autoAdjust="0"/>
    <p:restoredTop sz="84442" autoAdjust="0"/>
  </p:normalViewPr>
  <p:slideViewPr>
    <p:cSldViewPr snapToGrid="0">
      <p:cViewPr varScale="1">
        <p:scale>
          <a:sx n="93" d="100"/>
          <a:sy n="93" d="100"/>
        </p:scale>
        <p:origin x="720" y="9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EE94CF-E6C7-4AB2-ACF5-EEAB3D2B6EC8}" type="datetimeFigureOut">
              <a:rPr lang="en-IE" smtClean="0"/>
              <a:t>10/07/2019</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344B6BB2-EF4E-464E-92C1-9DD4A900C5D5}" type="slidenum">
              <a:rPr lang="en-IE" smtClean="0"/>
              <a:t>‹#›</a:t>
            </a:fld>
            <a:endParaRPr lang="en-IE"/>
          </a:p>
        </p:txBody>
      </p:sp>
    </p:spTree>
    <p:extLst>
      <p:ext uri="{BB962C8B-B14F-4D97-AF65-F5344CB8AC3E}">
        <p14:creationId xmlns:p14="http://schemas.microsoft.com/office/powerpoint/2010/main" val="365954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4B6BB2-EF4E-464E-92C1-9DD4A900C5D5}" type="slidenum">
              <a:rPr lang="en-IE" smtClean="0"/>
              <a:t>1</a:t>
            </a:fld>
            <a:endParaRPr lang="en-IE"/>
          </a:p>
        </p:txBody>
      </p:sp>
    </p:spTree>
    <p:extLst>
      <p:ext uri="{BB962C8B-B14F-4D97-AF65-F5344CB8AC3E}">
        <p14:creationId xmlns:p14="http://schemas.microsoft.com/office/powerpoint/2010/main" val="14813783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10</a:t>
            </a:fld>
            <a:endParaRPr lang="en-IE"/>
          </a:p>
        </p:txBody>
      </p:sp>
    </p:spTree>
    <p:extLst>
      <p:ext uri="{BB962C8B-B14F-4D97-AF65-F5344CB8AC3E}">
        <p14:creationId xmlns:p14="http://schemas.microsoft.com/office/powerpoint/2010/main" val="10311040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11</a:t>
            </a:fld>
            <a:endParaRPr lang="en-IE"/>
          </a:p>
        </p:txBody>
      </p:sp>
    </p:spTree>
    <p:extLst>
      <p:ext uri="{BB962C8B-B14F-4D97-AF65-F5344CB8AC3E}">
        <p14:creationId xmlns:p14="http://schemas.microsoft.com/office/powerpoint/2010/main" val="2183673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12</a:t>
            </a:fld>
            <a:endParaRPr lang="en-IE"/>
          </a:p>
        </p:txBody>
      </p:sp>
    </p:spTree>
    <p:extLst>
      <p:ext uri="{BB962C8B-B14F-4D97-AF65-F5344CB8AC3E}">
        <p14:creationId xmlns:p14="http://schemas.microsoft.com/office/powerpoint/2010/main" val="1857090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13</a:t>
            </a:fld>
            <a:endParaRPr lang="en-IE"/>
          </a:p>
        </p:txBody>
      </p:sp>
    </p:spTree>
    <p:extLst>
      <p:ext uri="{BB962C8B-B14F-4D97-AF65-F5344CB8AC3E}">
        <p14:creationId xmlns:p14="http://schemas.microsoft.com/office/powerpoint/2010/main" val="1871905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14</a:t>
            </a:fld>
            <a:endParaRPr lang="en-IE"/>
          </a:p>
        </p:txBody>
      </p:sp>
    </p:spTree>
    <p:extLst>
      <p:ext uri="{BB962C8B-B14F-4D97-AF65-F5344CB8AC3E}">
        <p14:creationId xmlns:p14="http://schemas.microsoft.com/office/powerpoint/2010/main" val="27097596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15</a:t>
            </a:fld>
            <a:endParaRPr lang="en-IE"/>
          </a:p>
        </p:txBody>
      </p:sp>
    </p:spTree>
    <p:extLst>
      <p:ext uri="{BB962C8B-B14F-4D97-AF65-F5344CB8AC3E}">
        <p14:creationId xmlns:p14="http://schemas.microsoft.com/office/powerpoint/2010/main" val="5444372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16</a:t>
            </a:fld>
            <a:endParaRPr lang="en-IE"/>
          </a:p>
        </p:txBody>
      </p:sp>
    </p:spTree>
    <p:extLst>
      <p:ext uri="{BB962C8B-B14F-4D97-AF65-F5344CB8AC3E}">
        <p14:creationId xmlns:p14="http://schemas.microsoft.com/office/powerpoint/2010/main" val="1107611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a:t>
            </a:fld>
            <a:endParaRPr lang="en-IE"/>
          </a:p>
        </p:txBody>
      </p:sp>
    </p:spTree>
    <p:extLst>
      <p:ext uri="{BB962C8B-B14F-4D97-AF65-F5344CB8AC3E}">
        <p14:creationId xmlns:p14="http://schemas.microsoft.com/office/powerpoint/2010/main" val="1465828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3</a:t>
            </a:fld>
            <a:endParaRPr lang="en-IE"/>
          </a:p>
        </p:txBody>
      </p:sp>
    </p:spTree>
    <p:extLst>
      <p:ext uri="{BB962C8B-B14F-4D97-AF65-F5344CB8AC3E}">
        <p14:creationId xmlns:p14="http://schemas.microsoft.com/office/powerpoint/2010/main" val="538622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4</a:t>
            </a:fld>
            <a:endParaRPr lang="en-IE"/>
          </a:p>
        </p:txBody>
      </p:sp>
    </p:spTree>
    <p:extLst>
      <p:ext uri="{BB962C8B-B14F-4D97-AF65-F5344CB8AC3E}">
        <p14:creationId xmlns:p14="http://schemas.microsoft.com/office/powerpoint/2010/main" val="3027284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Give learners a few minutes to reflect on the question and how well they did this.  Explain to them that their judgement on the extent to which they did is an evaluative skill in itself</a:t>
            </a:r>
          </a:p>
        </p:txBody>
      </p:sp>
      <p:sp>
        <p:nvSpPr>
          <p:cNvPr id="4" name="Slide Number Placeholder 3"/>
          <p:cNvSpPr>
            <a:spLocks noGrp="1"/>
          </p:cNvSpPr>
          <p:nvPr>
            <p:ph type="sldNum" sz="quarter" idx="10"/>
          </p:nvPr>
        </p:nvSpPr>
        <p:spPr/>
        <p:txBody>
          <a:bodyPr/>
          <a:lstStyle/>
          <a:p>
            <a:fld id="{344B6BB2-EF4E-464E-92C1-9DD4A900C5D5}" type="slidenum">
              <a:rPr lang="en-IE" smtClean="0"/>
              <a:t>5</a:t>
            </a:fld>
            <a:endParaRPr lang="en-IE"/>
          </a:p>
        </p:txBody>
      </p:sp>
    </p:spTree>
    <p:extLst>
      <p:ext uri="{BB962C8B-B14F-4D97-AF65-F5344CB8AC3E}">
        <p14:creationId xmlns:p14="http://schemas.microsoft.com/office/powerpoint/2010/main" val="2234372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The aim is to show the structure is understood in HOW to answer the question</a:t>
            </a:r>
          </a:p>
        </p:txBody>
      </p:sp>
      <p:sp>
        <p:nvSpPr>
          <p:cNvPr id="4" name="Slide Number Placeholder 3"/>
          <p:cNvSpPr>
            <a:spLocks noGrp="1"/>
          </p:cNvSpPr>
          <p:nvPr>
            <p:ph type="sldNum" sz="quarter" idx="10"/>
          </p:nvPr>
        </p:nvSpPr>
        <p:spPr/>
        <p:txBody>
          <a:bodyPr/>
          <a:lstStyle/>
          <a:p>
            <a:fld id="{344B6BB2-EF4E-464E-92C1-9DD4A900C5D5}" type="slidenum">
              <a:rPr lang="en-IE" smtClean="0"/>
              <a:t>6</a:t>
            </a:fld>
            <a:endParaRPr lang="en-IE"/>
          </a:p>
        </p:txBody>
      </p:sp>
    </p:spTree>
    <p:extLst>
      <p:ext uri="{BB962C8B-B14F-4D97-AF65-F5344CB8AC3E}">
        <p14:creationId xmlns:p14="http://schemas.microsoft.com/office/powerpoint/2010/main" val="1394520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7</a:t>
            </a:fld>
            <a:endParaRPr lang="en-IE"/>
          </a:p>
        </p:txBody>
      </p:sp>
    </p:spTree>
    <p:extLst>
      <p:ext uri="{BB962C8B-B14F-4D97-AF65-F5344CB8AC3E}">
        <p14:creationId xmlns:p14="http://schemas.microsoft.com/office/powerpoint/2010/main" val="1241672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Hand out Worksheet </a:t>
            </a:r>
            <a:r>
              <a:rPr lang="en-US" sz="1200" kern="1200" dirty="0" smtClean="0">
                <a:solidFill>
                  <a:schemeClr val="tx1"/>
                </a:solidFill>
                <a:effectLst/>
                <a:latin typeface="+mn-lt"/>
                <a:ea typeface="+mn-ea"/>
                <a:cs typeface="+mn-cs"/>
              </a:rPr>
              <a:t>A.</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Remind learners that they need to explain why they have made their choice, but this also means explaining why they don’t think the other factors aren’t quite as important.  They need to develop arguments for their decision which they can support with reasoned explanation.</a:t>
            </a:r>
          </a:p>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8</a:t>
            </a:fld>
            <a:endParaRPr lang="en-IE"/>
          </a:p>
        </p:txBody>
      </p:sp>
    </p:spTree>
    <p:extLst>
      <p:ext uri="{BB962C8B-B14F-4D97-AF65-F5344CB8AC3E}">
        <p14:creationId xmlns:p14="http://schemas.microsoft.com/office/powerpoint/2010/main" val="10528092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9</a:t>
            </a:fld>
            <a:endParaRPr lang="en-IE"/>
          </a:p>
        </p:txBody>
      </p:sp>
    </p:spTree>
    <p:extLst>
      <p:ext uri="{BB962C8B-B14F-4D97-AF65-F5344CB8AC3E}">
        <p14:creationId xmlns:p14="http://schemas.microsoft.com/office/powerpoint/2010/main" val="1080102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7853082" cy="1969770"/>
          </a:xfrm>
          <a:prstGeom prst="rect">
            <a:avLst/>
          </a:prstGeom>
          <a:noFill/>
        </p:spPr>
        <p:txBody>
          <a:bodyPr wrap="square" rtlCol="0">
            <a:spAutoFit/>
          </a:bodyPr>
          <a:lstStyle/>
          <a:p>
            <a:r>
              <a:rPr lang="en-GB" sz="2600" b="1" smtClean="0">
                <a:latin typeface="Arial" panose="020B0604020202020204" pitchFamily="34" charset="0"/>
                <a:cs typeface="Arial" panose="020B0604020202020204" pitchFamily="34" charset="0"/>
              </a:rPr>
              <a:t>Teaching</a:t>
            </a:r>
            <a:r>
              <a:rPr lang="en-GB" sz="2600" b="1" smtClean="0">
                <a:latin typeface="Arial" panose="020B0604020202020204" pitchFamily="34" charset="0"/>
                <a:cs typeface="Arial" panose="020B0604020202020204" pitchFamily="34" charset="0"/>
              </a:rPr>
              <a:t> </a:t>
            </a:r>
            <a:r>
              <a:rPr lang="en-GB" sz="2600" b="1" dirty="0">
                <a:latin typeface="Arial" panose="020B0604020202020204" pitchFamily="34" charset="0"/>
                <a:cs typeface="Arial" panose="020B0604020202020204" pitchFamily="34" charset="0"/>
              </a:rPr>
              <a:t>Pack – AO4 Evaluation</a:t>
            </a:r>
          </a:p>
          <a:p>
            <a:r>
              <a:rPr lang="en-GB" sz="2600" dirty="0" smtClean="0">
                <a:latin typeface="Arial" panose="020B0604020202020204" pitchFamily="34" charset="0"/>
                <a:cs typeface="Arial" panose="020B0604020202020204" pitchFamily="34" charset="0"/>
              </a:rPr>
              <a:t>Understanding business activity</a:t>
            </a:r>
            <a:endParaRPr lang="en-IE" sz="2600" dirty="0"/>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IGCSE</a:t>
            </a:r>
            <a:r>
              <a:rPr lang="en-GB" sz="2600" b="1" baseline="30000" dirty="0">
                <a:solidFill>
                  <a:srgbClr val="EA5B0C"/>
                </a:solidFill>
                <a:latin typeface="Arial" panose="020B0604020202020204" pitchFamily="34" charset="0"/>
                <a:cs typeface="Arial" panose="020B0604020202020204" pitchFamily="34" charset="0"/>
              </a:rPr>
              <a:t>TM</a:t>
            </a:r>
          </a:p>
          <a:p>
            <a:r>
              <a:rPr lang="en-GB" sz="2600" dirty="0">
                <a:solidFill>
                  <a:srgbClr val="EA5B0C"/>
                </a:solidFill>
                <a:latin typeface="Arial" panose="020B0604020202020204" pitchFamily="34" charset="0"/>
                <a:cs typeface="Arial" panose="020B0604020202020204" pitchFamily="34" charset="0"/>
              </a:rPr>
              <a:t>Business 0450</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Version 1</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118324" y="3033287"/>
            <a:ext cx="3431563" cy="2744862"/>
          </a:xfrm>
          <a:prstGeom prst="rect">
            <a:avLst/>
          </a:prstGeom>
        </p:spPr>
      </p:pic>
    </p:spTree>
    <p:extLst>
      <p:ext uri="{BB962C8B-B14F-4D97-AF65-F5344CB8AC3E}">
        <p14:creationId xmlns:p14="http://schemas.microsoft.com/office/powerpoint/2010/main" val="418380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Step </a:t>
            </a:r>
            <a:r>
              <a:rPr lang="en-GB" sz="2800" b="1" dirty="0">
                <a:solidFill>
                  <a:prstClr val="white"/>
                </a:solidFill>
                <a:latin typeface="Arial" panose="020B0604020202020204" pitchFamily="34" charset="0"/>
                <a:cs typeface="Arial" panose="020B0604020202020204" pitchFamily="34" charset="0"/>
              </a:rPr>
              <a:t>1 – identify what the question is asking</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457201" y="3191443"/>
            <a:ext cx="11520000" cy="2960914"/>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3600000" rtlCol="0" anchor="ctr"/>
          <a:lstStyle/>
          <a:p>
            <a:r>
              <a:rPr lang="en-GB" sz="2000" dirty="0">
                <a:solidFill>
                  <a:schemeClr val="tx1"/>
                </a:solidFill>
                <a:latin typeface="Arial" panose="020B0604020202020204" pitchFamily="34" charset="0"/>
                <a:cs typeface="Arial" panose="020B0604020202020204" pitchFamily="34" charset="0"/>
              </a:rPr>
              <a:t>The question is about how </a:t>
            </a:r>
            <a:r>
              <a:rPr lang="en-GB" sz="2000" dirty="0" err="1">
                <a:solidFill>
                  <a:schemeClr val="tx1"/>
                </a:solidFill>
                <a:latin typeface="Arial" panose="020B0604020202020204" pitchFamily="34" charset="0"/>
                <a:cs typeface="Arial" panose="020B0604020202020204" pitchFamily="34" charset="0"/>
              </a:rPr>
              <a:t>JonJo</a:t>
            </a:r>
            <a:r>
              <a:rPr lang="en-GB" sz="2000" dirty="0">
                <a:solidFill>
                  <a:schemeClr val="tx1"/>
                </a:solidFill>
                <a:latin typeface="Arial" panose="020B0604020202020204" pitchFamily="34" charset="0"/>
                <a:cs typeface="Arial" panose="020B0604020202020204" pitchFamily="34" charset="0"/>
              </a:rPr>
              <a:t> should finance the additional equipment he needs in order to continue delivering the high standard of service he already is</a:t>
            </a:r>
            <a:r>
              <a:rPr lang="en-GB" sz="2000" dirty="0" smtClean="0">
                <a:solidFill>
                  <a:schemeClr val="tx1"/>
                </a:solidFill>
                <a:latin typeface="Arial" panose="020B0604020202020204" pitchFamily="34" charset="0"/>
                <a:cs typeface="Arial" panose="020B0604020202020204" pitchFamily="34" charset="0"/>
              </a:rPr>
              <a:t>.</a:t>
            </a:r>
          </a:p>
          <a:p>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To answer this question you must first show you know what a bank loan is as a source of raising finance, before you consider other sources that may be suitable as alternatives for this purchase with the form of ownership he has. This is the knowledge element.</a:t>
            </a:r>
          </a:p>
        </p:txBody>
      </p:sp>
      <p:sp>
        <p:nvSpPr>
          <p:cNvPr id="7" name="Rounded Rectangle 6"/>
          <p:cNvSpPr/>
          <p:nvPr/>
        </p:nvSpPr>
        <p:spPr>
          <a:xfrm>
            <a:off x="972458" y="1595722"/>
            <a:ext cx="10161708" cy="1210234"/>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Do you think a business bank loan is the best source of finance for </a:t>
            </a:r>
            <a:r>
              <a:rPr lang="en-GB" sz="2400" dirty="0" err="1"/>
              <a:t>JonJo</a:t>
            </a:r>
            <a:r>
              <a:rPr lang="en-GB" sz="2400" dirty="0"/>
              <a:t> to purchase the new equipment he needs? Justify your answer</a:t>
            </a: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pic>
        <p:nvPicPr>
          <p:cNvPr id="8" name="Picture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flipH="1">
            <a:off x="8377518" y="3524417"/>
            <a:ext cx="3442448" cy="2294965"/>
          </a:xfrm>
          <a:prstGeom prst="rect">
            <a:avLst/>
          </a:prstGeom>
        </p:spPr>
      </p:pic>
    </p:spTree>
    <p:extLst>
      <p:ext uri="{BB962C8B-B14F-4D97-AF65-F5344CB8AC3E}">
        <p14:creationId xmlns:p14="http://schemas.microsoft.com/office/powerpoint/2010/main" val="2502755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Step </a:t>
            </a:r>
            <a:r>
              <a:rPr lang="en-GB" sz="2800" b="1" dirty="0">
                <a:solidFill>
                  <a:prstClr val="white"/>
                </a:solidFill>
                <a:latin typeface="Arial" panose="020B0604020202020204" pitchFamily="34" charset="0"/>
                <a:cs typeface="Arial" panose="020B0604020202020204" pitchFamily="34" charset="0"/>
              </a:rPr>
              <a:t>2 – how to weigh up the options in the context of the business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336000" y="3018546"/>
            <a:ext cx="11520000" cy="339762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000" dirty="0">
                <a:solidFill>
                  <a:schemeClr val="tx1"/>
                </a:solidFill>
                <a:latin typeface="Arial" panose="020B0604020202020204" pitchFamily="34" charset="0"/>
                <a:cs typeface="Arial" panose="020B0604020202020204" pitchFamily="34" charset="0"/>
              </a:rPr>
              <a:t>Now identify other sources of finance that might be available to </a:t>
            </a:r>
            <a:r>
              <a:rPr lang="en-GB" sz="2000" dirty="0" err="1">
                <a:solidFill>
                  <a:schemeClr val="tx1"/>
                </a:solidFill>
                <a:latin typeface="Arial" panose="020B0604020202020204" pitchFamily="34" charset="0"/>
                <a:cs typeface="Arial" panose="020B0604020202020204" pitchFamily="34" charset="0"/>
              </a:rPr>
              <a:t>JonJo</a:t>
            </a:r>
            <a:r>
              <a:rPr lang="en-GB" sz="2000" dirty="0">
                <a:solidFill>
                  <a:schemeClr val="tx1"/>
                </a:solidFill>
                <a:latin typeface="Arial" panose="020B0604020202020204" pitchFamily="34" charset="0"/>
                <a:cs typeface="Arial" panose="020B0604020202020204" pitchFamily="34" charset="0"/>
              </a:rPr>
              <a:t> to consider as alternatives. </a:t>
            </a:r>
            <a:endParaRPr lang="en-GB" sz="2000" dirty="0" smtClean="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r>
              <a:rPr lang="en-GB" sz="2000" dirty="0" smtClean="0">
                <a:solidFill>
                  <a:schemeClr val="tx1"/>
                </a:solidFill>
                <a:latin typeface="Arial" panose="020B0604020202020204" pitchFamily="34" charset="0"/>
                <a:cs typeface="Arial" panose="020B0604020202020204" pitchFamily="34" charset="0"/>
              </a:rPr>
              <a:t>You </a:t>
            </a:r>
            <a:r>
              <a:rPr lang="en-GB" sz="2000" dirty="0">
                <a:solidFill>
                  <a:schemeClr val="tx1"/>
                </a:solidFill>
                <a:latin typeface="Arial" panose="020B0604020202020204" pitchFamily="34" charset="0"/>
                <a:cs typeface="Arial" panose="020B0604020202020204" pitchFamily="34" charset="0"/>
              </a:rPr>
              <a:t>need to explain the issues that </a:t>
            </a:r>
            <a:r>
              <a:rPr lang="en-GB" sz="2000" dirty="0" err="1">
                <a:solidFill>
                  <a:schemeClr val="tx1"/>
                </a:solidFill>
                <a:latin typeface="Arial" panose="020B0604020202020204" pitchFamily="34" charset="0"/>
                <a:cs typeface="Arial" panose="020B0604020202020204" pitchFamily="34" charset="0"/>
              </a:rPr>
              <a:t>JonJo</a:t>
            </a:r>
            <a:r>
              <a:rPr lang="en-GB" sz="2000" dirty="0">
                <a:solidFill>
                  <a:schemeClr val="tx1"/>
                </a:solidFill>
                <a:latin typeface="Arial" panose="020B0604020202020204" pitchFamily="34" charset="0"/>
                <a:cs typeface="Arial" panose="020B0604020202020204" pitchFamily="34" charset="0"/>
              </a:rPr>
              <a:t> needs to consider for each source of finance you have identified as possible options.  This means analysing the pros and cons of each source of finance in the context of his </a:t>
            </a:r>
            <a:r>
              <a:rPr lang="en-GB" sz="2000" dirty="0" smtClean="0">
                <a:solidFill>
                  <a:schemeClr val="tx1"/>
                </a:solidFill>
                <a:latin typeface="Arial" panose="020B0604020202020204" pitchFamily="34" charset="0"/>
                <a:cs typeface="Arial" panose="020B0604020202020204" pitchFamily="34" charset="0"/>
              </a:rPr>
              <a:t>business. </a:t>
            </a:r>
            <a:r>
              <a:rPr lang="en-GB" sz="2000" dirty="0">
                <a:solidFill>
                  <a:schemeClr val="tx1"/>
                </a:solidFill>
                <a:latin typeface="Arial" panose="020B0604020202020204" pitchFamily="34" charset="0"/>
                <a:cs typeface="Arial" panose="020B0604020202020204" pitchFamily="34" charset="0"/>
              </a:rPr>
              <a:t>This is the analysis part of the question. You then need to make a judgement on whether the bank loan is or isn't the best source of finance for him for purchasing the new </a:t>
            </a:r>
            <a:r>
              <a:rPr lang="en-GB" sz="2000" dirty="0" smtClean="0">
                <a:solidFill>
                  <a:schemeClr val="tx1"/>
                </a:solidFill>
                <a:latin typeface="Arial" panose="020B0604020202020204" pitchFamily="34" charset="0"/>
                <a:cs typeface="Arial" panose="020B0604020202020204" pitchFamily="34" charset="0"/>
              </a:rPr>
              <a:t>equipment.</a:t>
            </a:r>
          </a:p>
          <a:p>
            <a:endParaRPr lang="en-GB" sz="2000" dirty="0">
              <a:solidFill>
                <a:schemeClr val="tx1"/>
              </a:solidFill>
              <a:latin typeface="Arial" panose="020B0604020202020204" pitchFamily="34" charset="0"/>
              <a:cs typeface="Arial" panose="020B0604020202020204" pitchFamily="34" charset="0"/>
            </a:endParaRPr>
          </a:p>
          <a:p>
            <a:r>
              <a:rPr lang="en-GB" sz="2000" dirty="0" smtClean="0">
                <a:solidFill>
                  <a:schemeClr val="tx1"/>
                </a:solidFill>
                <a:latin typeface="Arial" panose="020B0604020202020204" pitchFamily="34" charset="0"/>
                <a:cs typeface="Arial" panose="020B0604020202020204" pitchFamily="34" charset="0"/>
              </a:rPr>
              <a:t>Here</a:t>
            </a:r>
            <a:r>
              <a:rPr lang="en-GB" sz="2000" dirty="0">
                <a:solidFill>
                  <a:schemeClr val="tx1"/>
                </a:solidFill>
                <a:latin typeface="Arial" panose="020B0604020202020204" pitchFamily="34" charset="0"/>
                <a:cs typeface="Arial" panose="020B0604020202020204" pitchFamily="34" charset="0"/>
              </a:rPr>
              <a:t>, you need to weigh up the evidence, and then offer justification for your decision</a:t>
            </a:r>
            <a:r>
              <a:rPr lang="en-GB" sz="2000" dirty="0" smtClean="0">
                <a:solidFill>
                  <a:schemeClr val="tx1"/>
                </a:solidFill>
                <a:latin typeface="Arial" panose="020B0604020202020204" pitchFamily="34" charset="0"/>
                <a:cs typeface="Arial" panose="020B0604020202020204" pitchFamily="34" charset="0"/>
              </a:rPr>
              <a:t>.</a:t>
            </a:r>
            <a:endParaRPr lang="en-GB" sz="2000" dirty="0">
              <a:solidFill>
                <a:schemeClr val="tx1"/>
              </a:solidFill>
              <a:latin typeface="Arial" panose="020B0604020202020204" pitchFamily="34" charset="0"/>
              <a:cs typeface="Arial" panose="020B0604020202020204" pitchFamily="34" charset="0"/>
            </a:endParaRPr>
          </a:p>
        </p:txBody>
      </p:sp>
      <p:sp>
        <p:nvSpPr>
          <p:cNvPr id="7" name="Rounded Rectangle 6"/>
          <p:cNvSpPr/>
          <p:nvPr/>
        </p:nvSpPr>
        <p:spPr>
          <a:xfrm>
            <a:off x="972458" y="1595720"/>
            <a:ext cx="10161708" cy="121023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Do you think a business bank loan is the best source of finance for </a:t>
            </a:r>
            <a:r>
              <a:rPr lang="en-GB" sz="2400" dirty="0" err="1"/>
              <a:t>JonJo</a:t>
            </a:r>
            <a:r>
              <a:rPr lang="en-GB" sz="2400" dirty="0"/>
              <a:t> to purchase the new equipment he needs? Justify your </a:t>
            </a:r>
            <a:r>
              <a:rPr lang="en-GB" sz="2400" dirty="0" smtClean="0"/>
              <a:t>answer</a:t>
            </a:r>
            <a:r>
              <a:rPr lang="en-GB" sz="2400" dirty="0" smtClean="0">
                <a:solidFill>
                  <a:schemeClr val="bg1"/>
                </a:solidFill>
                <a:latin typeface="Arial" panose="020B0604020202020204" pitchFamily="34" charset="0"/>
                <a:cs typeface="Arial" panose="020B0604020202020204" pitchFamily="34" charset="0"/>
              </a:rPr>
              <a:t>.</a:t>
            </a: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9642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Step </a:t>
            </a:r>
            <a:r>
              <a:rPr lang="en-GB" sz="2800" b="1" dirty="0">
                <a:solidFill>
                  <a:prstClr val="white"/>
                </a:solidFill>
                <a:latin typeface="Arial" panose="020B0604020202020204" pitchFamily="34" charset="0"/>
                <a:cs typeface="Arial" panose="020B0604020202020204" pitchFamily="34" charset="0"/>
              </a:rPr>
              <a:t>3 – what the content looks like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293312" y="2775060"/>
            <a:ext cx="11520000" cy="381127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200" dirty="0">
                <a:solidFill>
                  <a:schemeClr val="tx1"/>
                </a:solidFill>
                <a:latin typeface="Arial" panose="020B0604020202020204" pitchFamily="34" charset="0"/>
                <a:cs typeface="Arial" panose="020B0604020202020204" pitchFamily="34" charset="0"/>
              </a:rPr>
              <a:t>Make sure there are plenty of references to the small design agency business throughout your answer.  Start by analysing the pros of using a bank loan.  Issues to discuss could include; the bank won’t have a say in how </a:t>
            </a:r>
            <a:r>
              <a:rPr lang="en-GB" sz="2200" dirty="0" err="1">
                <a:solidFill>
                  <a:schemeClr val="tx1"/>
                </a:solidFill>
                <a:latin typeface="Arial" panose="020B0604020202020204" pitchFamily="34" charset="0"/>
                <a:cs typeface="Arial" panose="020B0604020202020204" pitchFamily="34" charset="0"/>
              </a:rPr>
              <a:t>JonJo</a:t>
            </a:r>
            <a:r>
              <a:rPr lang="en-GB" sz="2200" dirty="0">
                <a:solidFill>
                  <a:schemeClr val="tx1"/>
                </a:solidFill>
                <a:latin typeface="Arial" panose="020B0604020202020204" pitchFamily="34" charset="0"/>
                <a:cs typeface="Arial" panose="020B0604020202020204" pitchFamily="34" charset="0"/>
              </a:rPr>
              <a:t> runs his business, the bank won’t be entitled to any of the profits, the interest on the loan can be deducted as a business expense and it gives him time to pay over a period of time.  Then the </a:t>
            </a:r>
            <a:r>
              <a:rPr lang="en-GB" sz="2200" dirty="0" smtClean="0">
                <a:solidFill>
                  <a:schemeClr val="tx1"/>
                </a:solidFill>
                <a:latin typeface="Arial" panose="020B0604020202020204" pitchFamily="34" charset="0"/>
                <a:cs typeface="Arial" panose="020B0604020202020204" pitchFamily="34" charset="0"/>
              </a:rPr>
              <a:t>cons: it </a:t>
            </a:r>
            <a:r>
              <a:rPr lang="en-GB" sz="2200" dirty="0">
                <a:solidFill>
                  <a:schemeClr val="tx1"/>
                </a:solidFill>
                <a:latin typeface="Arial" panose="020B0604020202020204" pitchFamily="34" charset="0"/>
                <a:cs typeface="Arial" panose="020B0604020202020204" pitchFamily="34" charset="0"/>
              </a:rPr>
              <a:t>does mean that </a:t>
            </a:r>
            <a:r>
              <a:rPr lang="en-GB" sz="2200" dirty="0" err="1">
                <a:solidFill>
                  <a:schemeClr val="tx1"/>
                </a:solidFill>
                <a:latin typeface="Arial" panose="020B0604020202020204" pitchFamily="34" charset="0"/>
                <a:cs typeface="Arial" panose="020B0604020202020204" pitchFamily="34" charset="0"/>
              </a:rPr>
              <a:t>JonJo</a:t>
            </a:r>
            <a:r>
              <a:rPr lang="en-GB" sz="2200" dirty="0">
                <a:solidFill>
                  <a:schemeClr val="tx1"/>
                </a:solidFill>
                <a:latin typeface="Arial" panose="020B0604020202020204" pitchFamily="34" charset="0"/>
                <a:cs typeface="Arial" panose="020B0604020202020204" pitchFamily="34" charset="0"/>
              </a:rPr>
              <a:t> has to make the repayments which could impact on his cashflow position and interest needs to be paid  on top of that.  He is committing himself to an expense over a period of time and needs to consider if he can afford this.  There is a small chance the bank won’t lend to him.</a:t>
            </a:r>
          </a:p>
        </p:txBody>
      </p:sp>
      <p:sp>
        <p:nvSpPr>
          <p:cNvPr id="7" name="Rounded Rectangle 6"/>
          <p:cNvSpPr/>
          <p:nvPr/>
        </p:nvSpPr>
        <p:spPr>
          <a:xfrm>
            <a:off x="972458" y="1387530"/>
            <a:ext cx="10161708" cy="121023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Do you think a business bank loan is the best source of finance for </a:t>
            </a:r>
            <a:r>
              <a:rPr lang="en-GB" sz="2400" dirty="0" err="1"/>
              <a:t>JonJo</a:t>
            </a:r>
            <a:r>
              <a:rPr lang="en-GB" sz="2400" dirty="0"/>
              <a:t> to purchase the new equipment he needs? Justify your answer</a:t>
            </a: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729185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Step </a:t>
            </a:r>
            <a:r>
              <a:rPr lang="en-GB" sz="2800" b="1" dirty="0">
                <a:solidFill>
                  <a:prstClr val="white"/>
                </a:solidFill>
                <a:latin typeface="Arial" panose="020B0604020202020204" pitchFamily="34" charset="0"/>
                <a:cs typeface="Arial" panose="020B0604020202020204" pitchFamily="34" charset="0"/>
              </a:rPr>
              <a:t>3 – what the content looks like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293312" y="2775060"/>
            <a:ext cx="11520000" cy="381127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200" dirty="0" err="1">
                <a:solidFill>
                  <a:schemeClr val="tx1"/>
                </a:solidFill>
                <a:latin typeface="Arial" panose="020B0604020202020204" pitchFamily="34" charset="0"/>
                <a:cs typeface="Arial" panose="020B0604020202020204" pitchFamily="34" charset="0"/>
              </a:rPr>
              <a:t>JonJo</a:t>
            </a:r>
            <a:r>
              <a:rPr lang="en-GB" sz="2200" dirty="0">
                <a:solidFill>
                  <a:schemeClr val="tx1"/>
                </a:solidFill>
                <a:latin typeface="Arial" panose="020B0604020202020204" pitchFamily="34" charset="0"/>
                <a:cs typeface="Arial" panose="020B0604020202020204" pitchFamily="34" charset="0"/>
              </a:rPr>
              <a:t> could also issue new share capital privately.  This gives him cash he doesn’t need to pay back and if the business loses money or goes bankrupt he won’t need to pay back the money to the shareholders.  However this comes at a cost in that </a:t>
            </a:r>
            <a:r>
              <a:rPr lang="en-GB" sz="2200" dirty="0" err="1">
                <a:solidFill>
                  <a:schemeClr val="tx1"/>
                </a:solidFill>
                <a:latin typeface="Arial" panose="020B0604020202020204" pitchFamily="34" charset="0"/>
                <a:cs typeface="Arial" panose="020B0604020202020204" pitchFamily="34" charset="0"/>
              </a:rPr>
              <a:t>JonJo</a:t>
            </a:r>
            <a:r>
              <a:rPr lang="en-GB" sz="2200" dirty="0">
                <a:solidFill>
                  <a:schemeClr val="tx1"/>
                </a:solidFill>
                <a:latin typeface="Arial" panose="020B0604020202020204" pitchFamily="34" charset="0"/>
                <a:cs typeface="Arial" panose="020B0604020202020204" pitchFamily="34" charset="0"/>
              </a:rPr>
              <a:t> would have to share the profits with the investors (shareholders), and as co-owners they have rights to be part of major decision making so he would need to take into account his shareholder’s interest when making business decisions. However, as he is a private limited company, there will only be a few shareholders and it is likely </a:t>
            </a:r>
            <a:r>
              <a:rPr lang="en-GB" sz="2200" dirty="0" err="1">
                <a:solidFill>
                  <a:schemeClr val="tx1"/>
                </a:solidFill>
                <a:latin typeface="Arial" panose="020B0604020202020204" pitchFamily="34" charset="0"/>
                <a:cs typeface="Arial" panose="020B0604020202020204" pitchFamily="34" charset="0"/>
              </a:rPr>
              <a:t>JonJo</a:t>
            </a:r>
            <a:r>
              <a:rPr lang="en-GB" sz="2200" dirty="0">
                <a:solidFill>
                  <a:schemeClr val="tx1"/>
                </a:solidFill>
                <a:latin typeface="Arial" panose="020B0604020202020204" pitchFamily="34" charset="0"/>
                <a:cs typeface="Arial" panose="020B0604020202020204" pitchFamily="34" charset="0"/>
              </a:rPr>
              <a:t> owns more than 51% of the shares anyway, and therefore has control over the major </a:t>
            </a:r>
            <a:r>
              <a:rPr lang="en-GB" sz="2200" dirty="0" smtClean="0">
                <a:solidFill>
                  <a:schemeClr val="tx1"/>
                </a:solidFill>
                <a:latin typeface="Arial" panose="020B0604020202020204" pitchFamily="34" charset="0"/>
                <a:cs typeface="Arial" panose="020B0604020202020204" pitchFamily="34" charset="0"/>
              </a:rPr>
              <a:t>decisions.</a:t>
            </a:r>
            <a:endParaRPr lang="en-GB" sz="2200" dirty="0">
              <a:solidFill>
                <a:schemeClr val="tx1"/>
              </a:solidFill>
              <a:latin typeface="Arial" panose="020B0604020202020204" pitchFamily="34" charset="0"/>
              <a:cs typeface="Arial" panose="020B0604020202020204" pitchFamily="34" charset="0"/>
            </a:endParaRPr>
          </a:p>
          <a:p>
            <a:r>
              <a:rPr lang="en-GB" sz="2200" dirty="0" err="1">
                <a:solidFill>
                  <a:schemeClr val="tx1"/>
                </a:solidFill>
                <a:latin typeface="Arial" panose="020B0604020202020204" pitchFamily="34" charset="0"/>
                <a:cs typeface="Arial" panose="020B0604020202020204" pitchFamily="34" charset="0"/>
              </a:rPr>
              <a:t>JonJo</a:t>
            </a:r>
            <a:r>
              <a:rPr lang="en-GB" sz="2200" dirty="0">
                <a:solidFill>
                  <a:schemeClr val="tx1"/>
                </a:solidFill>
                <a:latin typeface="Arial" panose="020B0604020202020204" pitchFamily="34" charset="0"/>
                <a:cs typeface="Arial" panose="020B0604020202020204" pitchFamily="34" charset="0"/>
              </a:rPr>
              <a:t> also has the option of leasing the equipment he needs.  This means he will always have the latest equipment and serving and </a:t>
            </a:r>
            <a:r>
              <a:rPr lang="en-GB" sz="2200" dirty="0" smtClean="0">
                <a:solidFill>
                  <a:schemeClr val="tx1"/>
                </a:solidFill>
                <a:latin typeface="Arial" panose="020B0604020202020204" pitchFamily="34" charset="0"/>
                <a:cs typeface="Arial" panose="020B0604020202020204" pitchFamily="34" charset="0"/>
              </a:rPr>
              <a:t>maintenance </a:t>
            </a:r>
            <a:r>
              <a:rPr lang="en-GB" sz="2200" dirty="0">
                <a:solidFill>
                  <a:schemeClr val="tx1"/>
                </a:solidFill>
                <a:latin typeface="Arial" panose="020B0604020202020204" pitchFamily="34" charset="0"/>
                <a:cs typeface="Arial" panose="020B0604020202020204" pitchFamily="34" charset="0"/>
              </a:rPr>
              <a:t>included in the lease.  However, </a:t>
            </a:r>
            <a:r>
              <a:rPr lang="en-GB" sz="2200" dirty="0" err="1">
                <a:solidFill>
                  <a:schemeClr val="tx1"/>
                </a:solidFill>
                <a:latin typeface="Arial" panose="020B0604020202020204" pitchFamily="34" charset="0"/>
                <a:cs typeface="Arial" panose="020B0604020202020204" pitchFamily="34" charset="0"/>
              </a:rPr>
              <a:t>JonJo</a:t>
            </a:r>
            <a:r>
              <a:rPr lang="en-GB" sz="2200" dirty="0">
                <a:solidFill>
                  <a:schemeClr val="tx1"/>
                </a:solidFill>
                <a:latin typeface="Arial" panose="020B0604020202020204" pitchFamily="34" charset="0"/>
                <a:cs typeface="Arial" panose="020B0604020202020204" pitchFamily="34" charset="0"/>
              </a:rPr>
              <a:t> would never own the equipment. </a:t>
            </a:r>
          </a:p>
        </p:txBody>
      </p:sp>
      <p:sp>
        <p:nvSpPr>
          <p:cNvPr id="7" name="Rounded Rectangle 6"/>
          <p:cNvSpPr/>
          <p:nvPr/>
        </p:nvSpPr>
        <p:spPr>
          <a:xfrm>
            <a:off x="972458" y="1387530"/>
            <a:ext cx="10161708" cy="121023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Do you think a business bank loan is the best source of finance for </a:t>
            </a:r>
            <a:r>
              <a:rPr lang="en-GB" sz="2400" dirty="0" err="1"/>
              <a:t>JonJo</a:t>
            </a:r>
            <a:r>
              <a:rPr lang="en-GB" sz="2400" dirty="0"/>
              <a:t> to purchase the new equipment he needs? Justify your answer</a:t>
            </a: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44065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Step </a:t>
            </a:r>
            <a:r>
              <a:rPr lang="en-GB" sz="2800" b="1" dirty="0">
                <a:solidFill>
                  <a:prstClr val="white"/>
                </a:solidFill>
                <a:latin typeface="Arial" panose="020B0604020202020204" pitchFamily="34" charset="0"/>
                <a:cs typeface="Arial" panose="020B0604020202020204" pitchFamily="34" charset="0"/>
              </a:rPr>
              <a:t>3 – what the content looks like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336000" y="2775060"/>
            <a:ext cx="11520000" cy="381127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200" dirty="0">
                <a:solidFill>
                  <a:schemeClr val="tx1"/>
                </a:solidFill>
                <a:latin typeface="Arial" panose="020B0604020202020204" pitchFamily="34" charset="0"/>
                <a:cs typeface="Arial" panose="020B0604020202020204" pitchFamily="34" charset="0"/>
              </a:rPr>
              <a:t>An overdraft isn’t a suitable source of finance for purchasing equipment as it is source of finance used as a solution for a short term cash flow problem, of up </a:t>
            </a:r>
            <a:r>
              <a:rPr lang="en-GB" sz="2200" dirty="0" smtClean="0">
                <a:solidFill>
                  <a:schemeClr val="tx1"/>
                </a:solidFill>
                <a:latin typeface="Arial" panose="020B0604020202020204" pitchFamily="34" charset="0"/>
                <a:cs typeface="Arial" panose="020B0604020202020204" pitchFamily="34" charset="0"/>
              </a:rPr>
              <a:t>to </a:t>
            </a:r>
            <a:r>
              <a:rPr lang="en-GB" sz="2200" dirty="0">
                <a:solidFill>
                  <a:schemeClr val="tx1"/>
                </a:solidFill>
                <a:latin typeface="Arial" panose="020B0604020202020204" pitchFamily="34" charset="0"/>
                <a:cs typeface="Arial" panose="020B0604020202020204" pitchFamily="34" charset="0"/>
              </a:rPr>
              <a:t>30 days. </a:t>
            </a:r>
            <a:r>
              <a:rPr lang="en-GB" sz="2200" dirty="0" err="1">
                <a:solidFill>
                  <a:schemeClr val="tx1"/>
                </a:solidFill>
                <a:latin typeface="Arial" panose="020B0604020202020204" pitchFamily="34" charset="0"/>
                <a:cs typeface="Arial" panose="020B0604020202020204" pitchFamily="34" charset="0"/>
              </a:rPr>
              <a:t>JonJo</a:t>
            </a:r>
            <a:r>
              <a:rPr lang="en-GB" sz="2200" dirty="0">
                <a:solidFill>
                  <a:schemeClr val="tx1"/>
                </a:solidFill>
                <a:latin typeface="Arial" panose="020B0604020202020204" pitchFamily="34" charset="0"/>
                <a:cs typeface="Arial" panose="020B0604020202020204" pitchFamily="34" charset="0"/>
              </a:rPr>
              <a:t> could also consider using retained profit if he has enough to cover the expense.  This is money that doesn’t need to be paid back as it isn’t borrowing, however, he would need the agreement from the shareholders and it is money that could also be used for other things.</a:t>
            </a:r>
          </a:p>
          <a:p>
            <a:endParaRPr lang="en-GB" sz="2200" dirty="0">
              <a:solidFill>
                <a:schemeClr val="tx1"/>
              </a:solidFill>
              <a:latin typeface="Arial" panose="020B0604020202020204" pitchFamily="34" charset="0"/>
              <a:cs typeface="Arial" panose="020B0604020202020204" pitchFamily="34" charset="0"/>
            </a:endParaRPr>
          </a:p>
          <a:p>
            <a:r>
              <a:rPr lang="en-GB" sz="2200" dirty="0">
                <a:solidFill>
                  <a:schemeClr val="tx1"/>
                </a:solidFill>
                <a:latin typeface="Arial" panose="020B0604020202020204" pitchFamily="34" charset="0"/>
                <a:cs typeface="Arial" panose="020B0604020202020204" pitchFamily="34" charset="0"/>
              </a:rPr>
              <a:t>You need to weigh up the evidence - the pros and cons of each relevant source and make a decision on whether you think the bank loan is the best source of finance for purchasing the equipment, giving supported reasons for your answer, and why you think your chosen source is better than the alternatives, and why</a:t>
            </a:r>
            <a:r>
              <a:rPr lang="en-GB" sz="2200" dirty="0" smtClean="0">
                <a:solidFill>
                  <a:schemeClr val="tx1"/>
                </a:solidFill>
                <a:latin typeface="Arial" panose="020B0604020202020204" pitchFamily="34" charset="0"/>
                <a:cs typeface="Arial" panose="020B0604020202020204" pitchFamily="34" charset="0"/>
              </a:rPr>
              <a:t>.</a:t>
            </a:r>
            <a:endParaRPr lang="en-GB" sz="2200" dirty="0">
              <a:solidFill>
                <a:schemeClr val="tx1"/>
              </a:solidFill>
              <a:latin typeface="Arial" panose="020B0604020202020204" pitchFamily="34" charset="0"/>
              <a:cs typeface="Arial" panose="020B0604020202020204" pitchFamily="34" charset="0"/>
            </a:endParaRPr>
          </a:p>
        </p:txBody>
      </p:sp>
      <p:sp>
        <p:nvSpPr>
          <p:cNvPr id="7" name="Rounded Rectangle 6"/>
          <p:cNvSpPr/>
          <p:nvPr/>
        </p:nvSpPr>
        <p:spPr>
          <a:xfrm>
            <a:off x="972458" y="1387530"/>
            <a:ext cx="10161708" cy="121023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Do you think a business bank loan is the best source of finance for </a:t>
            </a:r>
            <a:r>
              <a:rPr lang="en-GB" sz="2400" dirty="0" err="1"/>
              <a:t>JonJo</a:t>
            </a:r>
            <a:r>
              <a:rPr lang="en-GB" sz="2400" dirty="0"/>
              <a:t> to purchase the new equipment he needs? Justify your answer</a:t>
            </a: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052179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Step </a:t>
            </a:r>
            <a:r>
              <a:rPr lang="en-GB" sz="2800" b="1" dirty="0">
                <a:solidFill>
                  <a:prstClr val="white"/>
                </a:solidFill>
                <a:latin typeface="Arial" panose="020B0604020202020204" pitchFamily="34" charset="0"/>
                <a:cs typeface="Arial" panose="020B0604020202020204" pitchFamily="34" charset="0"/>
              </a:rPr>
              <a:t>4 – writing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293312" y="3191443"/>
            <a:ext cx="11520000" cy="2960914"/>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Now use the notes you have made </a:t>
            </a:r>
            <a:r>
              <a:rPr lang="en-GB" sz="2400" dirty="0" smtClean="0">
                <a:solidFill>
                  <a:schemeClr val="tx1"/>
                </a:solidFill>
                <a:latin typeface="Arial" panose="020B0604020202020204" pitchFamily="34" charset="0"/>
                <a:cs typeface="Arial" panose="020B0604020202020204" pitchFamily="34" charset="0"/>
              </a:rPr>
              <a:t>to </a:t>
            </a:r>
            <a:r>
              <a:rPr lang="en-GB" sz="2400" dirty="0">
                <a:solidFill>
                  <a:schemeClr val="tx1"/>
                </a:solidFill>
                <a:latin typeface="Arial" panose="020B0604020202020204" pitchFamily="34" charset="0"/>
                <a:cs typeface="Arial" panose="020B0604020202020204" pitchFamily="34" charset="0"/>
              </a:rPr>
              <a:t>write your own answer to this </a:t>
            </a:r>
            <a:r>
              <a:rPr lang="en-GB" sz="2400" dirty="0" smtClean="0">
                <a:solidFill>
                  <a:schemeClr val="tx1"/>
                </a:solidFill>
                <a:latin typeface="Arial" panose="020B0604020202020204" pitchFamily="34" charset="0"/>
                <a:cs typeface="Arial" panose="020B0604020202020204" pitchFamily="34" charset="0"/>
              </a:rPr>
              <a:t>question.</a:t>
            </a:r>
          </a:p>
          <a:p>
            <a:endParaRPr lang="en-GB" sz="2400" dirty="0">
              <a:solidFill>
                <a:schemeClr val="tx1"/>
              </a:solidFill>
              <a:latin typeface="Arial" panose="020B0604020202020204" pitchFamily="34" charset="0"/>
              <a:cs typeface="Arial" panose="020B0604020202020204" pitchFamily="34" charset="0"/>
            </a:endParaRPr>
          </a:p>
          <a:p>
            <a:r>
              <a:rPr lang="en-GB" sz="2400" dirty="0" smtClean="0">
                <a:solidFill>
                  <a:schemeClr val="tx1"/>
                </a:solidFill>
                <a:latin typeface="Arial" panose="020B0604020202020204" pitchFamily="34" charset="0"/>
                <a:cs typeface="Arial" panose="020B0604020202020204" pitchFamily="34" charset="0"/>
              </a:rPr>
              <a:t>Use </a:t>
            </a:r>
            <a:r>
              <a:rPr lang="en-GB" sz="2400" dirty="0">
                <a:solidFill>
                  <a:schemeClr val="tx1"/>
                </a:solidFill>
                <a:latin typeface="Arial" panose="020B0604020202020204" pitchFamily="34" charset="0"/>
                <a:cs typeface="Arial" panose="020B0604020202020204" pitchFamily="34" charset="0"/>
              </a:rPr>
              <a:t>your knowledge and the content of the model answer </a:t>
            </a:r>
            <a:r>
              <a:rPr lang="en-GB" sz="2400" dirty="0" smtClean="0">
                <a:solidFill>
                  <a:schemeClr val="tx1"/>
                </a:solidFill>
                <a:latin typeface="Arial" panose="020B0604020202020204" pitchFamily="34" charset="0"/>
                <a:cs typeface="Arial" panose="020B0604020202020204" pitchFamily="34" charset="0"/>
              </a:rPr>
              <a:t>from step </a:t>
            </a:r>
            <a:r>
              <a:rPr lang="en-GB" sz="2400" dirty="0">
                <a:solidFill>
                  <a:schemeClr val="tx1"/>
                </a:solidFill>
                <a:latin typeface="Arial" panose="020B0604020202020204" pitchFamily="34" charset="0"/>
                <a:cs typeface="Arial" panose="020B0604020202020204" pitchFamily="34" charset="0"/>
              </a:rPr>
              <a:t>3 to help you. Remember, to analyse each source of finance’s pros and cons in the context of the business, before you reach your justified recommendation on whether the bank loan is or isn’t the best source for </a:t>
            </a:r>
            <a:r>
              <a:rPr lang="en-GB" sz="2400" dirty="0" err="1">
                <a:solidFill>
                  <a:schemeClr val="tx1"/>
                </a:solidFill>
                <a:latin typeface="Arial" panose="020B0604020202020204" pitchFamily="34" charset="0"/>
                <a:cs typeface="Arial" panose="020B0604020202020204" pitchFamily="34" charset="0"/>
              </a:rPr>
              <a:t>JonJo</a:t>
            </a:r>
            <a:r>
              <a:rPr lang="en-GB" sz="2400" dirty="0">
                <a:solidFill>
                  <a:schemeClr val="tx1"/>
                </a:solidFill>
                <a:latin typeface="Arial" panose="020B0604020202020204" pitchFamily="34" charset="0"/>
                <a:cs typeface="Arial" panose="020B0604020202020204" pitchFamily="34" charset="0"/>
              </a:rPr>
              <a:t> and why, using the evidence you have to support this.</a:t>
            </a:r>
          </a:p>
        </p:txBody>
      </p:sp>
      <p:sp>
        <p:nvSpPr>
          <p:cNvPr id="7" name="Rounded Rectangle 6"/>
          <p:cNvSpPr/>
          <p:nvPr/>
        </p:nvSpPr>
        <p:spPr>
          <a:xfrm>
            <a:off x="972458" y="1595722"/>
            <a:ext cx="10161708" cy="1210234"/>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Do you think a business bank loan is the best source of finance for </a:t>
            </a:r>
            <a:r>
              <a:rPr lang="en-GB" sz="2400" dirty="0" err="1"/>
              <a:t>JonJo</a:t>
            </a:r>
            <a:r>
              <a:rPr lang="en-GB" sz="2400" dirty="0"/>
              <a:t> to purchase the new equipment he needs? Justify your answer</a:t>
            </a: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60007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Plenary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24676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Be prepared to share your answer with the class.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receive feedback on your answer which you should use to make corrections and improve your work.</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Use the worksheet as a checklist to ensure your structure and content is </a:t>
            </a:r>
            <a:r>
              <a:rPr lang="en-GB" sz="2400" dirty="0" smtClean="0">
                <a:latin typeface="Arial" panose="020B0604020202020204" pitchFamily="34" charset="0"/>
                <a:cs typeface="Arial" panose="020B0604020202020204" pitchFamily="34" charset="0"/>
              </a:rPr>
              <a:t>accurate.</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1808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985433"/>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the exam, you will need to be prepared to present developed arguments, reasoned explanations, and be able to make recommendations, judgements and justified decisions in given situations</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When </a:t>
            </a:r>
            <a:r>
              <a:rPr lang="en-GB" sz="2400" dirty="0">
                <a:latin typeface="Arial" panose="020B0604020202020204" pitchFamily="34" charset="0"/>
                <a:cs typeface="Arial" panose="020B0604020202020204" pitchFamily="34" charset="0"/>
              </a:rPr>
              <a:t>talking </a:t>
            </a:r>
            <a:r>
              <a:rPr lang="en-GB" sz="2400" dirty="0" smtClean="0">
                <a:latin typeface="Arial" panose="020B0604020202020204" pitchFamily="34" charset="0"/>
                <a:cs typeface="Arial" panose="020B0604020202020204" pitchFamily="34" charset="0"/>
              </a:rPr>
              <a:t>about evaluation </a:t>
            </a:r>
            <a:r>
              <a:rPr lang="en-GB" sz="2400" dirty="0">
                <a:latin typeface="Arial" panose="020B0604020202020204" pitchFamily="34" charset="0"/>
                <a:cs typeface="Arial" panose="020B0604020202020204" pitchFamily="34" charset="0"/>
              </a:rPr>
              <a:t>skill, we are referring to the need to weigh up arguments for an against something and reach a supported, reasoned and justified decision or conclusion.</a:t>
            </a:r>
          </a:p>
          <a:p>
            <a:pPr marL="457200"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3718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1</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03994" y="1586752"/>
            <a:ext cx="11524129" cy="4924425"/>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The most straight forward judgements are the ones where you have to decide between two options and justify which one you think is the </a:t>
            </a:r>
            <a:r>
              <a:rPr lang="en-GB" sz="2400" dirty="0" smtClean="0">
                <a:latin typeface="Arial" panose="020B0604020202020204" pitchFamily="34" charset="0"/>
                <a:cs typeface="Arial" panose="020B0604020202020204" pitchFamily="34" charset="0"/>
              </a:rPr>
              <a:t>best.</a:t>
            </a:r>
          </a:p>
          <a:p>
            <a:pPr marL="449263" lvl="1" indent="-449263">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0" lvl="1">
              <a:spcAft>
                <a:spcPts val="1200"/>
              </a:spcAft>
              <a:buClr>
                <a:srgbClr val="EA5B0C"/>
              </a:buClr>
            </a:pPr>
            <a:r>
              <a:rPr lang="en-GB" sz="2400" dirty="0">
                <a:latin typeface="Arial" panose="020B0604020202020204" pitchFamily="34" charset="0"/>
                <a:cs typeface="Arial" panose="020B0604020202020204" pitchFamily="34" charset="0"/>
              </a:rPr>
              <a:t/>
            </a:r>
            <a:br>
              <a:rPr lang="en-GB" sz="2400" dirty="0">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is something you have probably done on many </a:t>
            </a:r>
            <a:r>
              <a:rPr lang="en-GB" sz="2400" dirty="0" smtClean="0">
                <a:latin typeface="Arial" panose="020B0604020202020204" pitchFamily="34" charset="0"/>
                <a:cs typeface="Arial" panose="020B0604020202020204" pitchFamily="34" charset="0"/>
              </a:rPr>
              <a:t>occasions, but he </a:t>
            </a:r>
            <a:r>
              <a:rPr lang="en-GB" sz="2400" dirty="0">
                <a:latin typeface="Arial" panose="020B0604020202020204" pitchFamily="34" charset="0"/>
                <a:cs typeface="Arial" panose="020B0604020202020204" pitchFamily="34" charset="0"/>
              </a:rPr>
              <a:t>important thing is to make sure that you </a:t>
            </a:r>
            <a:r>
              <a:rPr lang="en-GB" sz="2400" dirty="0" smtClean="0">
                <a:latin typeface="Arial" panose="020B0604020202020204" pitchFamily="34" charset="0"/>
                <a:cs typeface="Arial" panose="020B0604020202020204" pitchFamily="34" charset="0"/>
              </a:rPr>
              <a:t>explain or justify </a:t>
            </a:r>
            <a:r>
              <a:rPr lang="en-GB" sz="2400" dirty="0">
                <a:latin typeface="Arial" panose="020B0604020202020204" pitchFamily="34" charset="0"/>
                <a:cs typeface="Arial" panose="020B0604020202020204" pitchFamily="34" charset="0"/>
              </a:rPr>
              <a:t>your </a:t>
            </a:r>
            <a:r>
              <a:rPr lang="en-GB" sz="2400" dirty="0" smtClean="0">
                <a:latin typeface="Arial" panose="020B0604020202020204" pitchFamily="34" charset="0"/>
                <a:cs typeface="Arial" panose="020B0604020202020204" pitchFamily="34" charset="0"/>
              </a:rPr>
              <a:t>decision.</a:t>
            </a:r>
            <a:endParaRPr lang="en-GB" sz="2400" dirty="0">
              <a:latin typeface="Arial" panose="020B0604020202020204" pitchFamily="34" charset="0"/>
              <a:cs typeface="Arial" panose="020B0604020202020204" pitchFamily="34" charset="0"/>
            </a:endParaRP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If you think Option 1 is better than Option 2, you need to do more than just say it, but give reasoned explanations as to </a:t>
            </a:r>
            <a:r>
              <a:rPr lang="en-GB" sz="2400" b="1" dirty="0" smtClean="0">
                <a:latin typeface="Arial" panose="020B0604020202020204" pitchFamily="34" charset="0"/>
                <a:cs typeface="Arial" panose="020B0604020202020204" pitchFamily="34" charset="0"/>
              </a:rPr>
              <a:t>why</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you think Option 1 is better than Option </a:t>
            </a:r>
            <a:r>
              <a:rPr lang="en-GB" sz="2400" dirty="0" smtClean="0">
                <a:latin typeface="Arial" panose="020B0604020202020204" pitchFamily="34" charset="0"/>
                <a:cs typeface="Arial" panose="020B0604020202020204" pitchFamily="34" charset="0"/>
              </a:rPr>
              <a:t>2.</a:t>
            </a:r>
          </a:p>
          <a:p>
            <a:pPr marL="449263" lvl="1" indent="-449263">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Essentially </a:t>
            </a:r>
            <a:r>
              <a:rPr lang="en-GB" sz="2400" dirty="0">
                <a:latin typeface="Arial" panose="020B0604020202020204" pitchFamily="34" charset="0"/>
                <a:cs typeface="Arial" panose="020B0604020202020204" pitchFamily="34" charset="0"/>
              </a:rPr>
              <a:t>you need to weigh up, prioritise and make a supported judgement</a:t>
            </a:r>
          </a:p>
        </p:txBody>
      </p:sp>
      <p:sp>
        <p:nvSpPr>
          <p:cNvPr id="4" name="Rounded Rectangle 6">
            <a:extLst>
              <a:ext uri="{FF2B5EF4-FFF2-40B4-BE49-F238E27FC236}">
                <a16:creationId xmlns:a16="http://schemas.microsoft.com/office/drawing/2014/main" id="{92A4E92B-C493-4C68-AE5D-408270FE2983}"/>
              </a:ext>
            </a:extLst>
          </p:cNvPr>
          <p:cNvSpPr/>
          <p:nvPr/>
        </p:nvSpPr>
        <p:spPr>
          <a:xfrm>
            <a:off x="1670805" y="2826163"/>
            <a:ext cx="8990505" cy="53525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457200" lvl="2"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Is </a:t>
            </a:r>
            <a:r>
              <a:rPr lang="en-GB" sz="2400" b="1" dirty="0" smtClean="0">
                <a:solidFill>
                  <a:srgbClr val="EA5B0C"/>
                </a:solidFill>
                <a:latin typeface="Arial" panose="020B0604020202020204" pitchFamily="34" charset="0"/>
                <a:cs typeface="Arial" panose="020B0604020202020204" pitchFamily="34" charset="0"/>
              </a:rPr>
              <a:t>option </a:t>
            </a:r>
            <a:r>
              <a:rPr lang="en-GB" sz="2400" b="1" dirty="0">
                <a:solidFill>
                  <a:srgbClr val="EA5B0C"/>
                </a:solidFill>
                <a:latin typeface="Arial" panose="020B0604020202020204" pitchFamily="34" charset="0"/>
                <a:cs typeface="Arial" panose="020B0604020202020204" pitchFamily="34" charset="0"/>
              </a:rPr>
              <a:t>1 better than o</a:t>
            </a:r>
            <a:r>
              <a:rPr lang="en-GB" sz="2400" b="1" dirty="0" smtClean="0">
                <a:solidFill>
                  <a:srgbClr val="EA5B0C"/>
                </a:solidFill>
                <a:latin typeface="Arial" panose="020B0604020202020204" pitchFamily="34" charset="0"/>
                <a:cs typeface="Arial" panose="020B0604020202020204" pitchFamily="34" charset="0"/>
              </a:rPr>
              <a:t>ption </a:t>
            </a:r>
            <a:r>
              <a:rPr lang="en-GB" sz="2400" b="1" dirty="0">
                <a:solidFill>
                  <a:srgbClr val="EA5B0C"/>
                </a:solidFill>
                <a:latin typeface="Arial" panose="020B0604020202020204" pitchFamily="34" charset="0"/>
                <a:cs typeface="Arial" panose="020B0604020202020204" pitchFamily="34" charset="0"/>
              </a:rPr>
              <a:t>2, in a given </a:t>
            </a:r>
            <a:r>
              <a:rPr lang="en-GB" sz="2400" b="1" dirty="0" smtClean="0">
                <a:solidFill>
                  <a:srgbClr val="EA5B0C"/>
                </a:solidFill>
                <a:latin typeface="Arial" panose="020B0604020202020204" pitchFamily="34" charset="0"/>
                <a:cs typeface="Arial" panose="020B0604020202020204" pitchFamily="34" charset="0"/>
              </a:rPr>
              <a:t>situation?</a:t>
            </a:r>
            <a:endParaRPr lang="en-GB" sz="2400" b="1" dirty="0">
              <a:solidFill>
                <a:srgbClr val="EA5B0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5661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a:t>
            </a:r>
            <a:r>
              <a:rPr lang="en-GB" sz="2800" b="1" dirty="0" smtClean="0">
                <a:solidFill>
                  <a:prstClr val="white"/>
                </a:solidFill>
                <a:latin typeface="Arial" panose="020B0604020202020204" pitchFamily="34" charset="0"/>
                <a:cs typeface="Arial" panose="020B0604020202020204" pitchFamily="34" charset="0"/>
              </a:rPr>
              <a:t>2</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363415" y="3707510"/>
            <a:ext cx="11524129" cy="2985433"/>
          </a:xfrm>
          <a:prstGeom prst="rect">
            <a:avLst/>
          </a:prstGeom>
          <a:noFill/>
        </p:spPr>
        <p:txBody>
          <a:bodyPr wrap="square" rtlCol="0">
            <a:spAutoFit/>
          </a:bodyPr>
          <a:lstStyle/>
          <a:p>
            <a:pPr lvl="1" indent="-457200">
              <a:spcAft>
                <a:spcPts val="1200"/>
              </a:spcAft>
              <a:buClr>
                <a:srgbClr val="EA5B0C"/>
              </a:buClr>
              <a:buFont typeface="+mj-lt"/>
              <a:buAutoNum type="arabicPeriod"/>
            </a:pPr>
            <a:r>
              <a:rPr lang="en-GB" sz="2400" dirty="0" smtClean="0">
                <a:latin typeface="Arial" panose="020B0604020202020204" pitchFamily="34" charset="0"/>
                <a:cs typeface="Arial" panose="020B0604020202020204" pitchFamily="34" charset="0"/>
              </a:rPr>
              <a:t>Discuss </a:t>
            </a:r>
            <a:r>
              <a:rPr lang="en-GB" sz="2400" dirty="0">
                <a:latin typeface="Arial" panose="020B0604020202020204" pitchFamily="34" charset="0"/>
                <a:cs typeface="Arial" panose="020B0604020202020204" pitchFamily="34" charset="0"/>
              </a:rPr>
              <a:t>the pros and cons of Martin entering into a joint venue with another cleaning </a:t>
            </a:r>
            <a:r>
              <a:rPr lang="en-GB" sz="2400" dirty="0" smtClean="0">
                <a:latin typeface="Arial" panose="020B0604020202020204" pitchFamily="34" charset="0"/>
                <a:cs typeface="Arial" panose="020B0604020202020204" pitchFamily="34" charset="0"/>
              </a:rPr>
              <a:t>firm</a:t>
            </a:r>
          </a:p>
          <a:p>
            <a:pPr lvl="1" indent="-457200">
              <a:spcAft>
                <a:spcPts val="1200"/>
              </a:spcAft>
              <a:buClr>
                <a:srgbClr val="EA5B0C"/>
              </a:buClr>
              <a:buFont typeface="+mj-lt"/>
              <a:buAutoNum type="arabicPeriod"/>
            </a:pPr>
            <a:r>
              <a:rPr lang="en-GB" sz="2400" dirty="0" smtClean="0">
                <a:latin typeface="Arial" panose="020B0604020202020204" pitchFamily="34" charset="0"/>
                <a:cs typeface="Arial" panose="020B0604020202020204" pitchFamily="34" charset="0"/>
              </a:rPr>
              <a:t>Discuss </a:t>
            </a:r>
            <a:r>
              <a:rPr lang="en-GB" sz="2400" dirty="0">
                <a:latin typeface="Arial" panose="020B0604020202020204" pitchFamily="34" charset="0"/>
                <a:cs typeface="Arial" panose="020B0604020202020204" pitchFamily="34" charset="0"/>
              </a:rPr>
              <a:t>the pros and cons of Martin staying as he </a:t>
            </a:r>
            <a:r>
              <a:rPr lang="en-GB" sz="2400" dirty="0" smtClean="0">
                <a:latin typeface="Arial" panose="020B0604020202020204" pitchFamily="34" charset="0"/>
                <a:cs typeface="Arial" panose="020B0604020202020204" pitchFamily="34" charset="0"/>
              </a:rPr>
              <a:t>is</a:t>
            </a:r>
          </a:p>
          <a:p>
            <a:pPr lvl="1" indent="-457200">
              <a:spcAft>
                <a:spcPts val="1200"/>
              </a:spcAft>
              <a:buClr>
                <a:srgbClr val="EA5B0C"/>
              </a:buClr>
              <a:buFont typeface="+mj-lt"/>
              <a:buAutoNum type="arabicPeriod"/>
            </a:pPr>
            <a:r>
              <a:rPr lang="en-GB" sz="2400" dirty="0" smtClean="0">
                <a:latin typeface="Arial" panose="020B0604020202020204" pitchFamily="34" charset="0"/>
                <a:cs typeface="Arial" panose="020B0604020202020204" pitchFamily="34" charset="0"/>
              </a:rPr>
              <a:t>Make </a:t>
            </a:r>
            <a:r>
              <a:rPr lang="en-GB" sz="2400" dirty="0">
                <a:latin typeface="Arial" panose="020B0604020202020204" pitchFamily="34" charset="0"/>
                <a:cs typeface="Arial" panose="020B0604020202020204" pitchFamily="34" charset="0"/>
              </a:rPr>
              <a:t>your choice on which you think is the better option.  Give </a:t>
            </a:r>
            <a:r>
              <a:rPr lang="en-GB" sz="2400" dirty="0" smtClean="0">
                <a:latin typeface="Arial" panose="020B0604020202020204" pitchFamily="34" charset="0"/>
                <a:cs typeface="Arial" panose="020B0604020202020204" pitchFamily="34" charset="0"/>
              </a:rPr>
              <a:t>explanations </a:t>
            </a:r>
            <a:r>
              <a:rPr lang="en-GB" sz="2400" dirty="0">
                <a:latin typeface="Arial" panose="020B0604020202020204" pitchFamily="34" charset="0"/>
                <a:cs typeface="Arial" panose="020B0604020202020204" pitchFamily="34" charset="0"/>
              </a:rPr>
              <a:t>as to why you think that option is better than the other option, saying why.  Be sure you have weighed up the arguments for both options before arriving at your supported and justified conclusion</a:t>
            </a:r>
            <a:r>
              <a:rPr lang="en-GB" sz="2400" dirty="0" smtClean="0">
                <a:latin typeface="Arial" panose="020B0604020202020204"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p:txBody>
      </p:sp>
      <p:sp>
        <p:nvSpPr>
          <p:cNvPr id="4" name="Rounded Rectangle 6">
            <a:extLst>
              <a:ext uri="{FF2B5EF4-FFF2-40B4-BE49-F238E27FC236}">
                <a16:creationId xmlns:a16="http://schemas.microsoft.com/office/drawing/2014/main" id="{92A4E92B-C493-4C68-AE5D-408270FE2983}"/>
              </a:ext>
            </a:extLst>
          </p:cNvPr>
          <p:cNvSpPr/>
          <p:nvPr/>
        </p:nvSpPr>
        <p:spPr>
          <a:xfrm>
            <a:off x="363415" y="1461851"/>
            <a:ext cx="11418277" cy="1994043"/>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174625" lvl="2">
              <a:spcAft>
                <a:spcPts val="1200"/>
              </a:spcAft>
              <a:buClr>
                <a:srgbClr val="EA5B0C"/>
              </a:buClr>
            </a:pPr>
            <a:r>
              <a:rPr lang="en-GB" sz="2000" dirty="0">
                <a:solidFill>
                  <a:srgbClr val="EA5B0C"/>
                </a:solidFill>
                <a:latin typeface="Arial" panose="020B0604020202020204" pitchFamily="34" charset="0"/>
                <a:cs typeface="Arial" panose="020B0604020202020204" pitchFamily="34" charset="0"/>
              </a:rPr>
              <a:t>Martin has had a successful year with his cleaning business.  He is now looking for growth opportunities and is considering a joint venture with another cleaning </a:t>
            </a:r>
            <a:r>
              <a:rPr lang="en-GB" sz="2000" dirty="0" smtClean="0">
                <a:solidFill>
                  <a:srgbClr val="EA5B0C"/>
                </a:solidFill>
                <a:latin typeface="Arial" panose="020B0604020202020204" pitchFamily="34" charset="0"/>
                <a:cs typeface="Arial" panose="020B0604020202020204" pitchFamily="34" charset="0"/>
              </a:rPr>
              <a:t>firm. Martin </a:t>
            </a:r>
            <a:r>
              <a:rPr lang="en-GB" sz="2000" dirty="0">
                <a:solidFill>
                  <a:srgbClr val="EA5B0C"/>
                </a:solidFill>
                <a:latin typeface="Arial" panose="020B0604020202020204" pitchFamily="34" charset="0"/>
                <a:cs typeface="Arial" panose="020B0604020202020204" pitchFamily="34" charset="0"/>
              </a:rPr>
              <a:t>has two options</a:t>
            </a:r>
            <a:br>
              <a:rPr lang="en-GB" sz="2000" dirty="0">
                <a:solidFill>
                  <a:srgbClr val="EA5B0C"/>
                </a:solidFill>
                <a:latin typeface="Arial" panose="020B0604020202020204" pitchFamily="34" charset="0"/>
                <a:cs typeface="Arial" panose="020B0604020202020204" pitchFamily="34" charset="0"/>
              </a:rPr>
            </a:br>
            <a:r>
              <a:rPr lang="en-GB" sz="2000" dirty="0">
                <a:solidFill>
                  <a:srgbClr val="EA5B0C"/>
                </a:solidFill>
                <a:latin typeface="Arial" panose="020B0604020202020204" pitchFamily="34" charset="0"/>
                <a:cs typeface="Arial" panose="020B0604020202020204" pitchFamily="34" charset="0"/>
              </a:rPr>
              <a:t>1. Enter into a joint venture with another cleaning firm or;</a:t>
            </a:r>
            <a:br>
              <a:rPr lang="en-GB" sz="2000" dirty="0">
                <a:solidFill>
                  <a:srgbClr val="EA5B0C"/>
                </a:solidFill>
                <a:latin typeface="Arial" panose="020B0604020202020204" pitchFamily="34" charset="0"/>
                <a:cs typeface="Arial" panose="020B0604020202020204" pitchFamily="34" charset="0"/>
              </a:rPr>
            </a:br>
            <a:r>
              <a:rPr lang="en-GB" sz="2000" dirty="0">
                <a:solidFill>
                  <a:srgbClr val="EA5B0C"/>
                </a:solidFill>
                <a:latin typeface="Arial" panose="020B0604020202020204" pitchFamily="34" charset="0"/>
                <a:cs typeface="Arial" panose="020B0604020202020204" pitchFamily="34" charset="0"/>
              </a:rPr>
              <a:t>2. Stay as he is and look for other opportunities</a:t>
            </a:r>
          </a:p>
          <a:p>
            <a:pPr marL="174625" lvl="2" algn="ctr">
              <a:spcAft>
                <a:spcPts val="1200"/>
              </a:spcAft>
              <a:buClr>
                <a:srgbClr val="EA5B0C"/>
              </a:buClr>
            </a:pPr>
            <a:r>
              <a:rPr lang="en-GB" sz="2000" b="1" dirty="0">
                <a:solidFill>
                  <a:srgbClr val="EA5B0C"/>
                </a:solidFill>
                <a:latin typeface="Arial" panose="020B0604020202020204" pitchFamily="34" charset="0"/>
                <a:cs typeface="Arial" panose="020B0604020202020204" pitchFamily="34" charset="0"/>
              </a:rPr>
              <a:t>Which is the better option for Martin? Justify your answer</a:t>
            </a:r>
          </a:p>
          <a:p>
            <a:pPr marL="457200" lvl="2" algn="ctr">
              <a:spcAft>
                <a:spcPts val="1200"/>
              </a:spcAft>
              <a:buClr>
                <a:srgbClr val="EA5B0C"/>
              </a:buClr>
            </a:pPr>
            <a:endParaRPr lang="en-GB" sz="2000" b="1" dirty="0">
              <a:solidFill>
                <a:srgbClr val="EA5B0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0956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a:t>
            </a:r>
            <a:r>
              <a:rPr lang="en-GB" sz="2800" b="1" dirty="0" smtClean="0">
                <a:solidFill>
                  <a:prstClr val="white"/>
                </a:solidFill>
                <a:latin typeface="Arial" panose="020B0604020202020204" pitchFamily="34" charset="0"/>
                <a:cs typeface="Arial" panose="020B0604020202020204" pitchFamily="34" charset="0"/>
              </a:rPr>
              <a:t>Evaluation: Summary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139321"/>
          </a:xfrm>
          <a:prstGeom prst="rect">
            <a:avLst/>
          </a:prstGeom>
          <a:noFill/>
        </p:spPr>
        <p:txBody>
          <a:bodyPr wrap="square" rtlCol="0">
            <a:spAutoFit/>
          </a:bodyPr>
          <a:lstStyle/>
          <a:p>
            <a:pPr marL="342900" indent="-3429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If you are asked to give an opinion on something, the opinion itself is not evaluative, but if you explain </a:t>
            </a:r>
            <a:r>
              <a:rPr lang="en-GB" sz="2400" b="1" dirty="0" smtClean="0">
                <a:latin typeface="Arial" panose="020B0604020202020204" pitchFamily="34" charset="0"/>
                <a:cs typeface="Arial" panose="020B0604020202020204" pitchFamily="34" charset="0"/>
              </a:rPr>
              <a:t>how</a:t>
            </a:r>
            <a:r>
              <a:rPr lang="en-GB" sz="2400" dirty="0" smtClean="0">
                <a:latin typeface="Arial" panose="020B0604020202020204" pitchFamily="34" charset="0"/>
                <a:cs typeface="Arial" panose="020B0604020202020204" pitchFamily="34" charset="0"/>
              </a:rPr>
              <a:t> and </a:t>
            </a:r>
            <a:r>
              <a:rPr lang="en-GB" sz="2400" b="1" dirty="0" smtClean="0">
                <a:latin typeface="Arial" panose="020B0604020202020204" pitchFamily="34" charset="0"/>
                <a:cs typeface="Arial" panose="020B0604020202020204" pitchFamily="34" charset="0"/>
              </a:rPr>
              <a:t>why</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you have reached that point of view, you are on your way to being evaluative with your answer</a:t>
            </a:r>
          </a:p>
          <a:p>
            <a:pPr marL="342900" indent="-3429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By including statements about how </a:t>
            </a:r>
            <a:r>
              <a:rPr lang="en-GB" sz="2400" dirty="0">
                <a:latin typeface="Arial" panose="020B0604020202020204" pitchFamily="34" charset="0"/>
                <a:cs typeface="Arial" panose="020B0604020202020204" pitchFamily="34" charset="0"/>
              </a:rPr>
              <a:t>and </a:t>
            </a:r>
            <a:r>
              <a:rPr lang="en-GB" sz="2400" dirty="0" smtClean="0">
                <a:latin typeface="Arial" panose="020B0604020202020204" pitchFamily="34" charset="0"/>
                <a:cs typeface="Arial" panose="020B0604020202020204" pitchFamily="34" charset="0"/>
              </a:rPr>
              <a:t>why you came to decisions allows you to develop </a:t>
            </a:r>
            <a:r>
              <a:rPr lang="en-GB" sz="2400" dirty="0">
                <a:latin typeface="Arial" panose="020B0604020202020204" pitchFamily="34" charset="0"/>
                <a:cs typeface="Arial" panose="020B0604020202020204" pitchFamily="34" charset="0"/>
              </a:rPr>
              <a:t>arguments and </a:t>
            </a:r>
            <a:r>
              <a:rPr lang="en-GB" sz="2400" dirty="0" smtClean="0">
                <a:latin typeface="Arial" panose="020B0604020202020204" pitchFamily="34" charset="0"/>
                <a:cs typeface="Arial" panose="020B0604020202020204" pitchFamily="34" charset="0"/>
              </a:rPr>
              <a:t>make justified decisions </a:t>
            </a:r>
            <a:r>
              <a:rPr lang="en-GB" sz="2400" dirty="0">
                <a:latin typeface="Arial" panose="020B0604020202020204" pitchFamily="34" charset="0"/>
                <a:cs typeface="Arial" panose="020B0604020202020204" pitchFamily="34" charset="0"/>
              </a:rPr>
              <a:t>which you can </a:t>
            </a:r>
            <a:r>
              <a:rPr lang="en-GB" sz="2400" dirty="0" smtClean="0">
                <a:latin typeface="Arial" panose="020B0604020202020204" pitchFamily="34" charset="0"/>
                <a:cs typeface="Arial" panose="020B0604020202020204" pitchFamily="34" charset="0"/>
              </a:rPr>
              <a:t>support.</a:t>
            </a:r>
            <a:endParaRPr lang="en-GB" sz="2400" dirty="0">
              <a:latin typeface="Arial" panose="020B0604020202020204" pitchFamily="34" charset="0"/>
              <a:cs typeface="Arial" panose="020B0604020202020204" pitchFamily="34" charset="0"/>
            </a:endParaRPr>
          </a:p>
          <a:p>
            <a:pPr marL="342900" indent="-3429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Now think back to the activity you have just done</a:t>
            </a:r>
          </a:p>
        </p:txBody>
      </p:sp>
      <p:sp>
        <p:nvSpPr>
          <p:cNvPr id="5" name="Rounded Rectangle 6">
            <a:extLst>
              <a:ext uri="{FF2B5EF4-FFF2-40B4-BE49-F238E27FC236}">
                <a16:creationId xmlns:a16="http://schemas.microsoft.com/office/drawing/2014/main" id="{DB0FB6F2-A0C3-43E6-8CFE-564BCF1D5631}"/>
              </a:ext>
            </a:extLst>
          </p:cNvPr>
          <p:cNvSpPr/>
          <p:nvPr/>
        </p:nvSpPr>
        <p:spPr>
          <a:xfrm>
            <a:off x="1583473" y="5311588"/>
            <a:ext cx="8698113" cy="98885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0" lvl="1"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To what extent did you identify and explain the points that supported your </a:t>
            </a:r>
            <a:r>
              <a:rPr lang="en-GB" sz="2400" b="1" dirty="0" smtClean="0">
                <a:solidFill>
                  <a:srgbClr val="EA5B0C"/>
                </a:solidFill>
                <a:latin typeface="Arial" panose="020B0604020202020204" pitchFamily="34" charset="0"/>
                <a:cs typeface="Arial" panose="020B0604020202020204" pitchFamily="34" charset="0"/>
              </a:rPr>
              <a:t>decision?</a:t>
            </a:r>
            <a:endParaRPr lang="en-GB" sz="2400" b="1" dirty="0">
              <a:solidFill>
                <a:srgbClr val="EA5B0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7956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a:t>
            </a:r>
            <a:r>
              <a:rPr lang="en-GB" sz="2800" b="1" dirty="0" smtClean="0">
                <a:solidFill>
                  <a:prstClr val="white"/>
                </a:solidFill>
                <a:latin typeface="Arial" panose="020B0604020202020204" pitchFamily="34" charset="0"/>
                <a:cs typeface="Arial" panose="020B0604020202020204" pitchFamily="34" charset="0"/>
              </a:rPr>
              <a:t>3</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147918" y="1287244"/>
            <a:ext cx="5052815" cy="5570756"/>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might also get a wider evaluative question. Is X the best way to do Y?</a:t>
            </a:r>
          </a:p>
          <a:p>
            <a:pPr marL="449263" lvl="1" indent="-449263">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This type of question does not directly </a:t>
            </a:r>
            <a:r>
              <a:rPr lang="en-GB" sz="2400" dirty="0">
                <a:latin typeface="Arial" panose="020B0604020202020204" pitchFamily="34" charset="0"/>
                <a:cs typeface="Arial" panose="020B0604020202020204" pitchFamily="34" charset="0"/>
              </a:rPr>
              <a:t>give you anything to compare X </a:t>
            </a:r>
            <a:r>
              <a:rPr lang="en-GB" sz="2400" dirty="0" smtClean="0">
                <a:latin typeface="Arial" panose="020B0604020202020204" pitchFamily="34" charset="0"/>
                <a:cs typeface="Arial" panose="020B0604020202020204" pitchFamily="34" charset="0"/>
              </a:rPr>
              <a:t>with, so </a:t>
            </a:r>
            <a:r>
              <a:rPr lang="en-GB" sz="2400" dirty="0">
                <a:latin typeface="Arial" panose="020B0604020202020204" pitchFamily="34" charset="0"/>
                <a:cs typeface="Arial" panose="020B0604020202020204" pitchFamily="34" charset="0"/>
              </a:rPr>
              <a:t>to compare and </a:t>
            </a:r>
            <a:r>
              <a:rPr lang="en-GB" sz="2400" dirty="0" smtClean="0">
                <a:latin typeface="Arial" panose="020B0604020202020204" pitchFamily="34" charset="0"/>
                <a:cs typeface="Arial" panose="020B0604020202020204" pitchFamily="34" charset="0"/>
              </a:rPr>
              <a:t>contrast </a:t>
            </a:r>
            <a:r>
              <a:rPr lang="en-GB" sz="2400" dirty="0">
                <a:latin typeface="Arial" panose="020B0604020202020204" pitchFamily="34" charset="0"/>
                <a:cs typeface="Arial" panose="020B0604020202020204" pitchFamily="34" charset="0"/>
              </a:rPr>
              <a:t>you need to use your business knowledge </a:t>
            </a:r>
            <a:r>
              <a:rPr lang="en-GB" sz="2400" dirty="0" smtClean="0">
                <a:latin typeface="Arial" panose="020B0604020202020204" pitchFamily="34" charset="0"/>
                <a:cs typeface="Arial" panose="020B0604020202020204" pitchFamily="34" charset="0"/>
              </a:rPr>
              <a:t>of the alternative proposed.</a:t>
            </a:r>
          </a:p>
          <a:p>
            <a:pPr marL="449263" lvl="1" indent="-449263">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Just make sure any advantages </a:t>
            </a:r>
            <a:r>
              <a:rPr lang="en-GB" sz="2400" dirty="0">
                <a:latin typeface="Arial" panose="020B0604020202020204" pitchFamily="34" charset="0"/>
                <a:cs typeface="Arial" panose="020B0604020202020204" pitchFamily="34" charset="0"/>
              </a:rPr>
              <a:t>and disadvantages </a:t>
            </a:r>
            <a:r>
              <a:rPr lang="en-GB" sz="2400" dirty="0" smtClean="0">
                <a:latin typeface="Arial" panose="020B0604020202020204" pitchFamily="34" charset="0"/>
                <a:cs typeface="Arial" panose="020B0604020202020204" pitchFamily="34" charset="0"/>
              </a:rPr>
              <a:t>you consider are in the </a:t>
            </a:r>
            <a:r>
              <a:rPr lang="en-GB" sz="2400" dirty="0">
                <a:latin typeface="Arial" panose="020B0604020202020204" pitchFamily="34" charset="0"/>
                <a:cs typeface="Arial" panose="020B0604020202020204" pitchFamily="34" charset="0"/>
              </a:rPr>
              <a:t>context of the scenario </a:t>
            </a:r>
            <a:r>
              <a:rPr lang="en-GB" sz="2400" dirty="0" smtClean="0">
                <a:latin typeface="Arial" panose="020B0604020202020204" pitchFamily="34" charset="0"/>
                <a:cs typeface="Arial" panose="020B0604020202020204" pitchFamily="34" charset="0"/>
              </a:rPr>
              <a:t>given before you give your conclusion.</a:t>
            </a:r>
            <a:endParaRPr lang="en-GB" sz="2400" dirty="0">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C0B31F0D-C5FB-4B46-A183-F09EE9CDC48A}"/>
              </a:ext>
            </a:extLst>
          </p:cNvPr>
          <p:cNvSpPr/>
          <p:nvPr/>
        </p:nvSpPr>
        <p:spPr>
          <a:xfrm>
            <a:off x="5200733" y="1438836"/>
            <a:ext cx="6778520" cy="1304364"/>
          </a:xfrm>
          <a:prstGeom prst="roundRect">
            <a:avLst>
              <a:gd name="adj" fmla="val 17145"/>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spcBef>
                <a:spcPts val="600"/>
              </a:spcBef>
              <a:spcAft>
                <a:spcPts val="600"/>
              </a:spcAft>
            </a:pPr>
            <a:r>
              <a:rPr lang="en-GB" b="1" dirty="0">
                <a:solidFill>
                  <a:schemeClr val="bg1"/>
                </a:solidFill>
                <a:latin typeface="Arial" panose="020B0604020202020204" pitchFamily="34" charset="0"/>
                <a:cs typeface="Arial" panose="020B0604020202020204" pitchFamily="34" charset="0"/>
              </a:rPr>
              <a:t>Ginny runs an equestrian business. Customers pay for their horses to be stabled.  Do you think the best way for sole trader Ginny to improve profit margins is to reduce costs?</a:t>
            </a:r>
          </a:p>
          <a:p>
            <a:pPr algn="ctr">
              <a:spcBef>
                <a:spcPts val="600"/>
              </a:spcBef>
              <a:spcAft>
                <a:spcPts val="600"/>
              </a:spcAft>
            </a:pPr>
            <a:endParaRPr lang="en-GB" b="1" dirty="0">
              <a:solidFill>
                <a:schemeClr val="bg1"/>
              </a:solidFill>
              <a:latin typeface="Arial" panose="020B0604020202020204" pitchFamily="34" charset="0"/>
              <a:cs typeface="Arial" panose="020B0604020202020204" pitchFamily="34" charset="0"/>
            </a:endParaRPr>
          </a:p>
          <a:p>
            <a:pPr>
              <a:spcBef>
                <a:spcPts val="600"/>
              </a:spcBef>
              <a:spcAft>
                <a:spcPts val="600"/>
              </a:spcAft>
            </a:pPr>
            <a:endParaRPr lang="en-GB" b="1" dirty="0">
              <a:solidFill>
                <a:schemeClr val="bg1"/>
              </a:solidFill>
              <a:latin typeface="Arial" panose="020B0604020202020204" pitchFamily="34" charset="0"/>
              <a:cs typeface="Arial" panose="020B0604020202020204" pitchFamily="34" charset="0"/>
            </a:endParaRPr>
          </a:p>
          <a:p>
            <a:pPr algn="ctr">
              <a:spcBef>
                <a:spcPts val="600"/>
              </a:spcBef>
              <a:spcAft>
                <a:spcPts val="600"/>
              </a:spcAft>
            </a:pPr>
            <a:endParaRPr lang="en-GB" dirty="0">
              <a:solidFill>
                <a:schemeClr val="bg1"/>
              </a:solidFill>
              <a:latin typeface="Arial" panose="020B0604020202020204" pitchFamily="34" charset="0"/>
              <a:cs typeface="Arial" panose="020B0604020202020204" pitchFamily="34" charset="0"/>
            </a:endParaRPr>
          </a:p>
        </p:txBody>
      </p:sp>
      <p:sp>
        <p:nvSpPr>
          <p:cNvPr id="7" name="Rounded Rectangle 6">
            <a:extLst>
              <a:ext uri="{FF2B5EF4-FFF2-40B4-BE49-F238E27FC236}">
                <a16:creationId xmlns:a16="http://schemas.microsoft.com/office/drawing/2014/main" id="{393846EB-A727-49CD-B17B-300B3475BBA5}"/>
              </a:ext>
            </a:extLst>
          </p:cNvPr>
          <p:cNvSpPr/>
          <p:nvPr/>
        </p:nvSpPr>
        <p:spPr>
          <a:xfrm>
            <a:off x="5200733" y="2788742"/>
            <a:ext cx="6778520" cy="3835692"/>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If Ginny reduces her costs it will help to improve profit margins </a:t>
            </a:r>
            <a:r>
              <a:rPr lang="en-GB" dirty="0" smtClean="0">
                <a:solidFill>
                  <a:srgbClr val="EA5B0C"/>
                </a:solidFill>
                <a:latin typeface="Arial" panose="020B0604020202020204" pitchFamily="34" charset="0"/>
                <a:cs typeface="Arial" panose="020B0604020202020204" pitchFamily="34" charset="0"/>
              </a:rPr>
              <a:t>because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However, Ginny needs to be careful if she does this </a:t>
            </a:r>
            <a:r>
              <a:rPr lang="en-GB" dirty="0" smtClean="0">
                <a:solidFill>
                  <a:srgbClr val="EA5B0C"/>
                </a:solidFill>
                <a:latin typeface="Arial" panose="020B0604020202020204" pitchFamily="34" charset="0"/>
                <a:cs typeface="Arial" panose="020B0604020202020204" pitchFamily="34" charset="0"/>
              </a:rPr>
              <a:t>because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Ginny could look at increasing her prices as an alternative as this </a:t>
            </a:r>
            <a:r>
              <a:rPr lang="en-GB" dirty="0" smtClean="0">
                <a:solidFill>
                  <a:srgbClr val="EA5B0C"/>
                </a:solidFill>
                <a:latin typeface="Arial" panose="020B0604020202020204" pitchFamily="34" charset="0"/>
                <a:cs typeface="Arial" panose="020B0604020202020204" pitchFamily="34" charset="0"/>
              </a:rPr>
              <a:t>will</a:t>
            </a:r>
            <a:r>
              <a:rPr lang="en-GB" dirty="0">
                <a:solidFill>
                  <a:srgbClr val="EA5B0C"/>
                </a:solidFill>
                <a:latin typeface="Arial" panose="020B0604020202020204" pitchFamily="34" charset="0"/>
                <a:cs typeface="Arial" panose="020B0604020202020204" pitchFamily="34" charset="0"/>
              </a:rPr>
              <a:t> </a:t>
            </a:r>
            <a:r>
              <a:rPr lang="en-GB" dirty="0" smtClean="0">
                <a:solidFill>
                  <a:srgbClr val="EA5B0C"/>
                </a:solidFill>
                <a:latin typeface="Arial" panose="020B0604020202020204" pitchFamily="34" charset="0"/>
                <a:cs typeface="Arial" panose="020B0604020202020204" pitchFamily="34" charset="0"/>
              </a:rPr>
              <a:t>…</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But she needs to think about this carefully as it might </a:t>
            </a:r>
            <a:r>
              <a:rPr lang="en-GB" dirty="0" smtClean="0">
                <a:solidFill>
                  <a:srgbClr val="EA5B0C"/>
                </a:solidFill>
                <a:latin typeface="Arial" panose="020B0604020202020204" pitchFamily="34" charset="0"/>
                <a:cs typeface="Arial" panose="020B0604020202020204" pitchFamily="34" charset="0"/>
              </a:rPr>
              <a:t>mean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On balance, I think that best way for Ginny to improve profit margins is </a:t>
            </a:r>
            <a:r>
              <a:rPr lang="en-GB" dirty="0" smtClean="0">
                <a:solidFill>
                  <a:srgbClr val="EA5B0C"/>
                </a:solidFill>
                <a:latin typeface="Arial" panose="020B0604020202020204" pitchFamily="34" charset="0"/>
                <a:cs typeface="Arial" panose="020B0604020202020204" pitchFamily="34" charset="0"/>
              </a:rPr>
              <a:t>to … I </a:t>
            </a:r>
            <a:r>
              <a:rPr lang="en-GB" dirty="0">
                <a:solidFill>
                  <a:srgbClr val="EA5B0C"/>
                </a:solidFill>
                <a:latin typeface="Arial" panose="020B0604020202020204" pitchFamily="34" charset="0"/>
                <a:cs typeface="Arial" panose="020B0604020202020204" pitchFamily="34" charset="0"/>
              </a:rPr>
              <a:t>think this </a:t>
            </a:r>
            <a:r>
              <a:rPr lang="en-GB" dirty="0" smtClean="0">
                <a:solidFill>
                  <a:srgbClr val="EA5B0C"/>
                </a:solidFill>
                <a:latin typeface="Arial" panose="020B0604020202020204" pitchFamily="34" charset="0"/>
                <a:cs typeface="Arial" panose="020B0604020202020204" pitchFamily="34" charset="0"/>
              </a:rPr>
              <a:t>because … I </a:t>
            </a:r>
            <a:r>
              <a:rPr lang="en-GB" dirty="0">
                <a:solidFill>
                  <a:srgbClr val="EA5B0C"/>
                </a:solidFill>
                <a:latin typeface="Arial" panose="020B0604020202020204" pitchFamily="34" charset="0"/>
                <a:cs typeface="Arial" panose="020B0604020202020204" pitchFamily="34" charset="0"/>
              </a:rPr>
              <a:t>think this is better than the alternative </a:t>
            </a:r>
            <a:r>
              <a:rPr lang="en-GB" dirty="0" smtClean="0">
                <a:solidFill>
                  <a:srgbClr val="EA5B0C"/>
                </a:solidFill>
                <a:latin typeface="Arial" panose="020B0604020202020204" pitchFamily="34" charset="0"/>
                <a:cs typeface="Arial" panose="020B0604020202020204" pitchFamily="34" charset="0"/>
              </a:rPr>
              <a:t>of … because …</a:t>
            </a:r>
            <a:endParaRPr lang="en-GB" dirty="0">
              <a:solidFill>
                <a:srgbClr val="EA5B0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346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Summary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877985"/>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Your judgement, recommendation or justification should be based on the evidence</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 must show </a:t>
            </a:r>
            <a:r>
              <a:rPr lang="en-GB" sz="2400" dirty="0">
                <a:latin typeface="Arial" panose="020B0604020202020204" pitchFamily="34" charset="0"/>
                <a:cs typeface="Arial" panose="020B0604020202020204" pitchFamily="34" charset="0"/>
              </a:rPr>
              <a:t>that you have understood the issues being discussed and that you can relate them to the scenario so you are answering in context</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Arrive at a judgement when you have to make a decision,  making sure there is support for your reasoning and why</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must ensure that your answer is in the context of the business the question is about, as these types of questions will allocate marks for knowledge, application and analysis as well </a:t>
            </a:r>
          </a:p>
        </p:txBody>
      </p:sp>
    </p:spTree>
    <p:extLst>
      <p:ext uri="{BB962C8B-B14F-4D97-AF65-F5344CB8AC3E}">
        <p14:creationId xmlns:p14="http://schemas.microsoft.com/office/powerpoint/2010/main" val="160846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Worksheet A </a:t>
            </a:r>
            <a:r>
              <a:rPr lang="en-GB" sz="2800" b="1" dirty="0">
                <a:solidFill>
                  <a:prstClr val="white"/>
                </a:solidFill>
                <a:latin typeface="Arial" panose="020B0604020202020204" pitchFamily="34" charset="0"/>
                <a:cs typeface="Arial" panose="020B0604020202020204" pitchFamily="34" charset="0"/>
              </a:rPr>
              <a:t>– Rank in order of importance and justify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6676720" y="2148284"/>
            <a:ext cx="4961468" cy="3570208"/>
          </a:xfrm>
          <a:prstGeom prst="rect">
            <a:avLst/>
          </a:prstGeom>
          <a:noFill/>
        </p:spPr>
        <p:txBody>
          <a:bodyPr wrap="square" rtlCol="0">
            <a:spAutoFit/>
          </a:bodyPr>
          <a:lstStyle/>
          <a:p>
            <a:pPr>
              <a:spcAft>
                <a:spcPts val="1200"/>
              </a:spcAft>
              <a:buClr>
                <a:srgbClr val="EA5B0C"/>
              </a:buClr>
            </a:pPr>
            <a:r>
              <a:rPr lang="en-GB" sz="2400" dirty="0">
                <a:latin typeface="Arial" panose="020B0604020202020204" pitchFamily="34" charset="0"/>
                <a:cs typeface="Arial" panose="020B0604020202020204" pitchFamily="34" charset="0"/>
              </a:rPr>
              <a:t>Which do you consider to be the most important factor </a:t>
            </a:r>
            <a:r>
              <a:rPr lang="en-GB" sz="2400" dirty="0" smtClean="0">
                <a:latin typeface="Arial" panose="020B0604020202020204" pitchFamily="34" charset="0"/>
                <a:cs typeface="Arial" panose="020B0604020202020204" pitchFamily="34" charset="0"/>
              </a:rPr>
              <a:t>when </a:t>
            </a:r>
            <a:r>
              <a:rPr lang="en-GB" sz="2400" dirty="0">
                <a:latin typeface="Arial" panose="020B0604020202020204" pitchFamily="34" charset="0"/>
                <a:cs typeface="Arial" panose="020B0604020202020204" pitchFamily="34" charset="0"/>
              </a:rPr>
              <a:t>deciding which type of business ownership to </a:t>
            </a:r>
            <a:r>
              <a:rPr lang="en-GB" sz="2400" dirty="0" smtClean="0">
                <a:latin typeface="Arial" panose="020B0604020202020204" pitchFamily="34" charset="0"/>
                <a:cs typeface="Arial" panose="020B0604020202020204" pitchFamily="34" charset="0"/>
              </a:rPr>
              <a:t>begin a new business?</a:t>
            </a:r>
          </a:p>
          <a:p>
            <a:pPr>
              <a:spcAft>
                <a:spcPts val="1200"/>
              </a:spcAft>
              <a:buClr>
                <a:srgbClr val="EA5B0C"/>
              </a:buClr>
            </a:pPr>
            <a:r>
              <a:rPr lang="en-GB" sz="2400" dirty="0" smtClean="0">
                <a:latin typeface="Arial" panose="020B0604020202020204" pitchFamily="34" charset="0"/>
                <a:cs typeface="Arial" panose="020B0604020202020204" pitchFamily="34" charset="0"/>
              </a:rPr>
              <a:t>Rank </a:t>
            </a:r>
            <a:r>
              <a:rPr lang="en-GB" sz="2400" dirty="0">
                <a:latin typeface="Arial" panose="020B0604020202020204" pitchFamily="34" charset="0"/>
                <a:cs typeface="Arial" panose="020B0604020202020204" pitchFamily="34" charset="0"/>
              </a:rPr>
              <a:t>the </a:t>
            </a:r>
            <a:r>
              <a:rPr lang="en-GB" sz="2400" dirty="0" smtClean="0">
                <a:latin typeface="Arial" panose="020B0604020202020204" pitchFamily="34" charset="0"/>
                <a:cs typeface="Arial" panose="020B0604020202020204" pitchFamily="34" charset="0"/>
              </a:rPr>
              <a:t>issues on Worksheet A in </a:t>
            </a:r>
            <a:r>
              <a:rPr lang="en-GB" sz="2400" dirty="0">
                <a:latin typeface="Arial" panose="020B0604020202020204" pitchFamily="34" charset="0"/>
                <a:cs typeface="Arial" panose="020B0604020202020204" pitchFamily="34" charset="0"/>
              </a:rPr>
              <a:t>order of importance, with 1 being the most important and 4 being the least </a:t>
            </a:r>
            <a:r>
              <a:rPr lang="en-GB" sz="2400" dirty="0" smtClean="0">
                <a:latin typeface="Arial" panose="020B0604020202020204" pitchFamily="34" charset="0"/>
                <a:cs typeface="Arial" panose="020B0604020202020204" pitchFamily="34" charset="0"/>
              </a:rPr>
              <a:t>important.</a:t>
            </a:r>
            <a:endParaRPr lang="en-GB" sz="2400" dirty="0">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F114649B-2B0F-4811-ADAC-2019D2705C6E}"/>
              </a:ext>
            </a:extLst>
          </p:cNvPr>
          <p:cNvSpPr/>
          <p:nvPr/>
        </p:nvSpPr>
        <p:spPr>
          <a:xfrm>
            <a:off x="347241" y="2124883"/>
            <a:ext cx="5748759" cy="3617011"/>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200" dirty="0">
                <a:solidFill>
                  <a:schemeClr val="bg1"/>
                </a:solidFill>
                <a:latin typeface="Arial" panose="020B0604020202020204" pitchFamily="34" charset="0"/>
                <a:cs typeface="Arial" panose="020B0604020202020204" pitchFamily="34" charset="0"/>
              </a:rPr>
              <a:t>You are having a discussion with a friend about which factor is the most important when deciding which type of business ownership to set up as. </a:t>
            </a:r>
          </a:p>
          <a:p>
            <a:pPr algn="ctr"/>
            <a:endParaRPr lang="en-GB" sz="2200" dirty="0">
              <a:solidFill>
                <a:schemeClr val="bg1"/>
              </a:solidFill>
              <a:latin typeface="Arial" panose="020B0604020202020204" pitchFamily="34" charset="0"/>
              <a:cs typeface="Arial" panose="020B0604020202020204" pitchFamily="34" charset="0"/>
            </a:endParaRPr>
          </a:p>
          <a:p>
            <a:pPr algn="ctr"/>
            <a:r>
              <a:rPr lang="en-GB" sz="2200" dirty="0">
                <a:solidFill>
                  <a:schemeClr val="bg1"/>
                </a:solidFill>
                <a:latin typeface="Arial" panose="020B0604020202020204" pitchFamily="34" charset="0"/>
                <a:cs typeface="Arial" panose="020B0604020202020204" pitchFamily="34" charset="0"/>
              </a:rPr>
              <a:t>You both recognise that they are all important, but if you had to decide that one was more important than the others, which would you chose?  You must justify your </a:t>
            </a:r>
            <a:r>
              <a:rPr lang="en-GB" sz="2200" dirty="0" smtClean="0">
                <a:solidFill>
                  <a:schemeClr val="bg1"/>
                </a:solidFill>
                <a:latin typeface="Arial" panose="020B0604020202020204" pitchFamily="34" charset="0"/>
                <a:cs typeface="Arial" panose="020B0604020202020204" pitchFamily="34" charset="0"/>
              </a:rPr>
              <a:t>answer.</a:t>
            </a:r>
            <a:endParaRPr lang="en-GB" sz="22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5144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Building </a:t>
            </a:r>
            <a:r>
              <a:rPr lang="en-GB" sz="2800" b="1" dirty="0">
                <a:solidFill>
                  <a:prstClr val="white"/>
                </a:solidFill>
                <a:latin typeface="Arial" panose="020B0604020202020204" pitchFamily="34" charset="0"/>
                <a:cs typeface="Arial" panose="020B0604020202020204" pitchFamily="34" charset="0"/>
              </a:rPr>
              <a:t>an answer</a:t>
            </a:r>
            <a:endParaRPr kumimoji="0" lang="en-GB" sz="2800" b="1" i="0" u="none" strike="noStrike" kern="1200" cap="none" spc="0" normalizeH="0" baseline="0" noProof="0" dirty="0">
              <a:ln>
                <a:noFill/>
              </a:ln>
              <a:solidFill>
                <a:prstClr val="white"/>
              </a:solidFill>
              <a:effectLst/>
              <a:highlight>
                <a:srgbClr val="008000"/>
              </a:highligh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830997"/>
          </a:xfrm>
          <a:prstGeom prst="rect">
            <a:avLst/>
          </a:prstGeom>
          <a:noFill/>
        </p:spPr>
        <p:txBody>
          <a:bodyPr wrap="square" rtlCol="0">
            <a:spAutoFit/>
          </a:bodyPr>
          <a:lstStyle/>
          <a:p>
            <a:pPr>
              <a:spcAft>
                <a:spcPts val="1200"/>
              </a:spcAft>
              <a:buClr>
                <a:srgbClr val="EA5B0C"/>
              </a:buClr>
            </a:pPr>
            <a:r>
              <a:rPr lang="en-GB" sz="2400" dirty="0">
                <a:latin typeface="Arial" panose="020B0604020202020204" pitchFamily="34" charset="0"/>
                <a:cs typeface="Arial" panose="020B0604020202020204" pitchFamily="34" charset="0"/>
              </a:rPr>
              <a:t>You will need to use Worksheet </a:t>
            </a:r>
            <a:r>
              <a:rPr lang="en-GB" sz="2400" dirty="0" smtClean="0">
                <a:latin typeface="Arial" panose="020B0604020202020204" pitchFamily="34" charset="0"/>
                <a:cs typeface="Arial" panose="020B0604020202020204" pitchFamily="34" charset="0"/>
              </a:rPr>
              <a:t>B </a:t>
            </a:r>
            <a:r>
              <a:rPr lang="en-GB" sz="2400" dirty="0">
                <a:latin typeface="Arial" panose="020B0604020202020204" pitchFamily="34" charset="0"/>
                <a:cs typeface="Arial" panose="020B0604020202020204" pitchFamily="34" charset="0"/>
              </a:rPr>
              <a:t>to help build your answer to the question below. We will work through it step by </a:t>
            </a:r>
            <a:r>
              <a:rPr lang="en-GB" sz="2400" dirty="0" smtClean="0">
                <a:latin typeface="Arial" panose="020B0604020202020204" pitchFamily="34" charset="0"/>
                <a:cs typeface="Arial" panose="020B0604020202020204" pitchFamily="34" charset="0"/>
              </a:rPr>
              <a:t>step.</a:t>
            </a:r>
            <a:endParaRPr lang="en-GB" sz="2400" dirty="0">
              <a:latin typeface="Arial" panose="020B0604020202020204" pitchFamily="34" charset="0"/>
              <a:cs typeface="Arial" panose="020B0604020202020204" pitchFamily="34" charset="0"/>
            </a:endParaRPr>
          </a:p>
        </p:txBody>
      </p:sp>
      <p:sp>
        <p:nvSpPr>
          <p:cNvPr id="3" name="Rounded Rectangle 2"/>
          <p:cNvSpPr/>
          <p:nvPr/>
        </p:nvSpPr>
        <p:spPr>
          <a:xfrm>
            <a:off x="293312" y="2518697"/>
            <a:ext cx="11520000" cy="250197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wrap="square" rIns="3600000" rtlCol="0" anchor="t">
            <a:spAutoFit/>
          </a:bodyPr>
          <a:lstStyle/>
          <a:p>
            <a:r>
              <a:rPr lang="en-GB" sz="1900" dirty="0" err="1">
                <a:solidFill>
                  <a:schemeClr val="tx1"/>
                </a:solidFill>
                <a:latin typeface="Arial" panose="020B0604020202020204" pitchFamily="34" charset="0"/>
                <a:cs typeface="Arial" panose="020B0604020202020204" pitchFamily="34" charset="0"/>
              </a:rPr>
              <a:t>JonJo</a:t>
            </a:r>
            <a:r>
              <a:rPr lang="en-GB" sz="1900" dirty="0">
                <a:solidFill>
                  <a:schemeClr val="tx1"/>
                </a:solidFill>
                <a:latin typeface="Arial" panose="020B0604020202020204" pitchFamily="34" charset="0"/>
                <a:cs typeface="Arial" panose="020B0604020202020204" pitchFamily="34" charset="0"/>
              </a:rPr>
              <a:t> owns a small design agency business. It is a Private Limited Company (Ltd).  In recent months sales have been increasing as his reputation as </a:t>
            </a:r>
            <a:r>
              <a:rPr lang="en-GB" sz="1900" dirty="0" smtClean="0">
                <a:solidFill>
                  <a:schemeClr val="tx1"/>
                </a:solidFill>
                <a:latin typeface="Arial" panose="020B0604020202020204" pitchFamily="34" charset="0"/>
                <a:cs typeface="Arial" panose="020B0604020202020204" pitchFamily="34" charset="0"/>
              </a:rPr>
              <a:t>someone who successfully completed projects has </a:t>
            </a:r>
            <a:r>
              <a:rPr lang="en-GB" sz="1900" dirty="0">
                <a:solidFill>
                  <a:schemeClr val="tx1"/>
                </a:solidFill>
                <a:latin typeface="Arial" panose="020B0604020202020204" pitchFamily="34" charset="0"/>
                <a:cs typeface="Arial" panose="020B0604020202020204" pitchFamily="34" charset="0"/>
              </a:rPr>
              <a:t>spread.  As a result of his success, </a:t>
            </a:r>
            <a:r>
              <a:rPr lang="en-GB" sz="1900" dirty="0" err="1">
                <a:solidFill>
                  <a:schemeClr val="tx1"/>
                </a:solidFill>
                <a:latin typeface="Arial" panose="020B0604020202020204" pitchFamily="34" charset="0"/>
                <a:cs typeface="Arial" panose="020B0604020202020204" pitchFamily="34" charset="0"/>
              </a:rPr>
              <a:t>JonJo</a:t>
            </a:r>
            <a:r>
              <a:rPr lang="en-GB" sz="1900" dirty="0">
                <a:solidFill>
                  <a:schemeClr val="tx1"/>
                </a:solidFill>
                <a:latin typeface="Arial" panose="020B0604020202020204" pitchFamily="34" charset="0"/>
                <a:cs typeface="Arial" panose="020B0604020202020204" pitchFamily="34" charset="0"/>
              </a:rPr>
              <a:t> is struggling to keep up with demand and has recruited three more designers.  He needs to purchase more computer equipment and computer software. He is thinking of taking out a business bank loan to finance the purchase of the new equipment.</a:t>
            </a:r>
          </a:p>
        </p:txBody>
      </p:sp>
      <p:sp>
        <p:nvSpPr>
          <p:cNvPr id="7" name="Rounded Rectangle 6"/>
          <p:cNvSpPr/>
          <p:nvPr/>
        </p:nvSpPr>
        <p:spPr>
          <a:xfrm>
            <a:off x="972458" y="5311589"/>
            <a:ext cx="10161708" cy="1261918"/>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Do you think a business bank loan is the best source of finance for </a:t>
            </a:r>
            <a:r>
              <a:rPr lang="en-GB" sz="2400" dirty="0" err="1"/>
              <a:t>JonJo</a:t>
            </a:r>
            <a:r>
              <a:rPr lang="en-GB" sz="2400" dirty="0"/>
              <a:t> to purchase the new equipment he needs? Justify your answer</a:t>
            </a: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flipH="1">
            <a:off x="8229600" y="2622203"/>
            <a:ext cx="3442448" cy="2294965"/>
          </a:xfrm>
          <a:prstGeom prst="rect">
            <a:avLst/>
          </a:prstGeom>
        </p:spPr>
      </p:pic>
    </p:spTree>
    <p:extLst>
      <p:ext uri="{BB962C8B-B14F-4D97-AF65-F5344CB8AC3E}">
        <p14:creationId xmlns:p14="http://schemas.microsoft.com/office/powerpoint/2010/main" val="328192470"/>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10855</TotalTime>
  <Words>2034</Words>
  <Application>Microsoft Office PowerPoint</Application>
  <PresentationFormat>Widescreen</PresentationFormat>
  <Paragraphs>122</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265</cp:revision>
  <cp:lastPrinted>2018-01-14T21:28:16Z</cp:lastPrinted>
  <dcterms:created xsi:type="dcterms:W3CDTF">2018-01-14T21:11:47Z</dcterms:created>
  <dcterms:modified xsi:type="dcterms:W3CDTF">2019-07-10T15:58:45Z</dcterms:modified>
</cp:coreProperties>
</file>