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sldIdLst>
    <p:sldId id="336" r:id="rId6"/>
    <p:sldId id="356" r:id="rId7"/>
    <p:sldId id="308" r:id="rId8"/>
    <p:sldId id="337" r:id="rId9"/>
    <p:sldId id="338" r:id="rId10"/>
    <p:sldId id="339" r:id="rId11"/>
    <p:sldId id="340" r:id="rId12"/>
    <p:sldId id="341" r:id="rId13"/>
    <p:sldId id="342" r:id="rId14"/>
    <p:sldId id="343" r:id="rId15"/>
    <p:sldId id="344" r:id="rId16"/>
    <p:sldId id="345" r:id="rId17"/>
    <p:sldId id="346" r:id="rId18"/>
    <p:sldId id="347" r:id="rId19"/>
    <p:sldId id="348" r:id="rId20"/>
    <p:sldId id="349" r:id="rId21"/>
    <p:sldId id="350" r:id="rId22"/>
    <p:sldId id="351" r:id="rId23"/>
    <p:sldId id="352" r:id="rId24"/>
    <p:sldId id="355" r:id="rId25"/>
    <p:sldId id="353" r:id="rId26"/>
    <p:sldId id="354" r:id="rId2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74120"/>
    <a:srgbClr val="F5C8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9DCB61A-06B2-4252-8B29-C1C9781410FE}" v="2" dt="2025-06-06T14:09:13.4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21" autoAdjust="0"/>
    <p:restoredTop sz="94660"/>
  </p:normalViewPr>
  <p:slideViewPr>
    <p:cSldViewPr snapToGrid="0">
      <p:cViewPr varScale="1">
        <p:scale>
          <a:sx n="81" d="100"/>
          <a:sy n="81" d="100"/>
        </p:scale>
        <p:origin x="120" y="47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microsoft.com/office/2015/10/relationships/revisionInfo" Target="revisionInfo.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211FC-A24D-D198-7BA8-D4D526BD5AC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13974C07-387B-70A1-CC4A-8060EBFB97A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C22E1C5-9E3C-FBF7-7C60-962599AA7F44}"/>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5" name="Footer Placeholder 4">
            <a:extLst>
              <a:ext uri="{FF2B5EF4-FFF2-40B4-BE49-F238E27FC236}">
                <a16:creationId xmlns:a16="http://schemas.microsoft.com/office/drawing/2014/main" id="{C9F0910B-03A7-3519-6885-63FB3E17BC8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CA6094-1315-23E9-DB4B-F95C51536BC5}"/>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10955803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C76A2B-9E0E-0F98-1F24-5CFE7A594AC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D2AFD89-C8A4-BD52-B92B-8AD86C7AD23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2AB34E4-3122-7E31-BDA1-CB35FE037910}"/>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5" name="Footer Placeholder 4">
            <a:extLst>
              <a:ext uri="{FF2B5EF4-FFF2-40B4-BE49-F238E27FC236}">
                <a16:creationId xmlns:a16="http://schemas.microsoft.com/office/drawing/2014/main" id="{403ABA77-95FC-2CFA-87A5-CC2626579BC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73B30E-B6DD-A3DC-63C0-4237F72CC4A8}"/>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18613460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AAB702-79D1-A354-0629-43AB37944A1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7D6D1C-1D3C-FB78-4918-C6C5ED0D8B2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0AD05A4-26D4-EB11-B9C7-F5E548814A3A}"/>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5" name="Footer Placeholder 4">
            <a:extLst>
              <a:ext uri="{FF2B5EF4-FFF2-40B4-BE49-F238E27FC236}">
                <a16:creationId xmlns:a16="http://schemas.microsoft.com/office/drawing/2014/main" id="{116C2C3B-1FCB-0B79-DDEA-6839C34373B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D8CBC3D-2ECA-EC88-1592-387331377565}"/>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41438746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 and pictu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53AEEA-07D4-4259-A2A7-CE7678BD3C39}"/>
              </a:ext>
            </a:extLst>
          </p:cNvPr>
          <p:cNvSpPr>
            <a:spLocks noGrp="1"/>
          </p:cNvSpPr>
          <p:nvPr>
            <p:ph type="title" hasCustomPrompt="1"/>
          </p:nvPr>
        </p:nvSpPr>
        <p:spPr>
          <a:xfrm>
            <a:off x="180001" y="1008000"/>
            <a:ext cx="11627999" cy="720000"/>
          </a:xfrm>
        </p:spPr>
        <p:txBody>
          <a:bodyPr>
            <a:normAutofit/>
          </a:bodyPr>
          <a:lstStyle>
            <a:lvl1pPr>
              <a:defRPr sz="4000" baseline="0">
                <a:solidFill>
                  <a:schemeClr val="tx1"/>
                </a:solidFill>
                <a:latin typeface="Georgia" panose="02040502050405020303" pitchFamily="18" charset="0"/>
              </a:defRPr>
            </a:lvl1pPr>
          </a:lstStyle>
          <a:p>
            <a:r>
              <a:rPr lang="en-US"/>
              <a:t>Slide title</a:t>
            </a:r>
            <a:endParaRPr lang="en-GB"/>
          </a:p>
        </p:txBody>
      </p:sp>
      <p:sp>
        <p:nvSpPr>
          <p:cNvPr id="10" name="Picture Placeholder 5">
            <a:extLst>
              <a:ext uri="{FF2B5EF4-FFF2-40B4-BE49-F238E27FC236}">
                <a16:creationId xmlns:a16="http://schemas.microsoft.com/office/drawing/2014/main" id="{33E3D5F2-5B79-B60B-1C96-C64465B9B975}"/>
              </a:ext>
            </a:extLst>
          </p:cNvPr>
          <p:cNvSpPr>
            <a:spLocks noGrp="1"/>
          </p:cNvSpPr>
          <p:nvPr>
            <p:ph type="pic" sz="quarter" idx="10"/>
          </p:nvPr>
        </p:nvSpPr>
        <p:spPr>
          <a:xfrm>
            <a:off x="6096001" y="1836000"/>
            <a:ext cx="5712000" cy="4668052"/>
          </a:xfrm>
          <a:solidFill>
            <a:schemeClr val="tx1">
              <a:lumMod val="10000"/>
              <a:lumOff val="90000"/>
            </a:schemeClr>
          </a:solidFill>
        </p:spPr>
        <p:txBody>
          <a:bodyPr/>
          <a:lstStyle/>
          <a:p>
            <a:r>
              <a:rPr lang="en-US"/>
              <a:t>Click icon to add picture</a:t>
            </a:r>
          </a:p>
        </p:txBody>
      </p:sp>
      <p:sp>
        <p:nvSpPr>
          <p:cNvPr id="11" name="Content Placeholder 2">
            <a:extLst>
              <a:ext uri="{FF2B5EF4-FFF2-40B4-BE49-F238E27FC236}">
                <a16:creationId xmlns:a16="http://schemas.microsoft.com/office/drawing/2014/main" id="{DB92624B-7C48-D2E4-3039-B6C1B374A478}"/>
              </a:ext>
            </a:extLst>
          </p:cNvPr>
          <p:cNvSpPr>
            <a:spLocks noGrp="1"/>
          </p:cNvSpPr>
          <p:nvPr>
            <p:ph idx="1"/>
          </p:nvPr>
        </p:nvSpPr>
        <p:spPr>
          <a:xfrm>
            <a:off x="180000" y="1811948"/>
            <a:ext cx="5712000" cy="4692104"/>
          </a:xfrm>
        </p:spPr>
        <p:txBody>
          <a:bodyPr/>
          <a:lstStyle>
            <a:lvl1pPr>
              <a:defRPr baseline="0">
                <a:solidFill>
                  <a:schemeClr val="tx1"/>
                </a:solidFill>
                <a:latin typeface="Arial" panose="020B0604020202020204" pitchFamily="34" charset="0"/>
              </a:defRPr>
            </a:lvl1pPr>
            <a:lvl2pPr>
              <a:defRPr baseline="0">
                <a:solidFill>
                  <a:schemeClr val="tx1"/>
                </a:solidFill>
                <a:latin typeface="Arial" panose="020B0604020202020204" pitchFamily="34" charset="0"/>
              </a:defRPr>
            </a:lvl2pPr>
            <a:lvl3pPr>
              <a:defRPr baseline="0">
                <a:solidFill>
                  <a:schemeClr val="tx1"/>
                </a:solidFill>
                <a:latin typeface="Arial" panose="020B0604020202020204" pitchFamily="34" charset="0"/>
              </a:defRPr>
            </a:lvl3pPr>
            <a:lvl4pPr>
              <a:defRPr baseline="0">
                <a:solidFill>
                  <a:schemeClr val="tx1"/>
                </a:solidFill>
                <a:latin typeface="Arial" panose="020B0604020202020204" pitchFamily="34" charset="0"/>
              </a:defRPr>
            </a:lvl4pPr>
            <a:lvl5pPr>
              <a:defRPr baseline="0">
                <a:solidFill>
                  <a:schemeClr val="tx1"/>
                </a:solidFill>
                <a:latin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3" name="Picture 2" descr="A black background with white dots&#10;&#10;Description automatically generated">
            <a:extLst>
              <a:ext uri="{FF2B5EF4-FFF2-40B4-BE49-F238E27FC236}">
                <a16:creationId xmlns:a16="http://schemas.microsoft.com/office/drawing/2014/main" id="{E42B10B4-977B-DAF1-B4D7-3C97D40E6B5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0632" y="352042"/>
            <a:ext cx="1497987" cy="253141"/>
          </a:xfrm>
          <a:prstGeom prst="rect">
            <a:avLst/>
          </a:prstGeom>
        </p:spPr>
      </p:pic>
    </p:spTree>
    <p:extLst>
      <p:ext uri="{BB962C8B-B14F-4D97-AF65-F5344CB8AC3E}">
        <p14:creationId xmlns:p14="http://schemas.microsoft.com/office/powerpoint/2010/main" val="16420193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50E33-BAAC-438B-B601-781C03B307C3}"/>
              </a:ext>
            </a:extLst>
          </p:cNvPr>
          <p:cNvSpPr>
            <a:spLocks noGrp="1"/>
          </p:cNvSpPr>
          <p:nvPr>
            <p:ph type="title" hasCustomPrompt="1"/>
          </p:nvPr>
        </p:nvSpPr>
        <p:spPr>
          <a:xfrm>
            <a:off x="180001" y="1008000"/>
            <a:ext cx="11627999" cy="720000"/>
          </a:xfrm>
        </p:spPr>
        <p:txBody>
          <a:bodyPr>
            <a:normAutofit/>
          </a:bodyPr>
          <a:lstStyle>
            <a:lvl1pPr>
              <a:defRPr sz="4000" baseline="0">
                <a:solidFill>
                  <a:schemeClr val="tx1"/>
                </a:solidFill>
                <a:latin typeface="Georgia" panose="02040502050405020303" pitchFamily="18" charset="0"/>
              </a:defRPr>
            </a:lvl1pPr>
          </a:lstStyle>
          <a:p>
            <a:r>
              <a:rPr lang="en-US" dirty="0"/>
              <a:t>Slide title</a:t>
            </a:r>
            <a:endParaRPr lang="en-GB" dirty="0"/>
          </a:p>
        </p:txBody>
      </p:sp>
      <p:sp>
        <p:nvSpPr>
          <p:cNvPr id="3" name="Content Placeholder 2">
            <a:extLst>
              <a:ext uri="{FF2B5EF4-FFF2-40B4-BE49-F238E27FC236}">
                <a16:creationId xmlns:a16="http://schemas.microsoft.com/office/drawing/2014/main" id="{4F3CA684-9A68-4EBE-AA4A-247AD4193734}"/>
              </a:ext>
            </a:extLst>
          </p:cNvPr>
          <p:cNvSpPr>
            <a:spLocks noGrp="1"/>
          </p:cNvSpPr>
          <p:nvPr>
            <p:ph idx="1"/>
          </p:nvPr>
        </p:nvSpPr>
        <p:spPr>
          <a:xfrm>
            <a:off x="180000" y="1836000"/>
            <a:ext cx="11623040" cy="4650589"/>
          </a:xfrm>
        </p:spPr>
        <p:txBody>
          <a:bodyPr>
            <a:normAutofit/>
          </a:bodyPr>
          <a:lstStyle>
            <a:lvl1pPr>
              <a:defRPr sz="2400" baseline="0">
                <a:solidFill>
                  <a:schemeClr val="tx1"/>
                </a:solidFill>
                <a:latin typeface="Arial" panose="020B0604020202020204" pitchFamily="34" charset="0"/>
              </a:defRPr>
            </a:lvl1pPr>
            <a:lvl2pPr>
              <a:defRPr sz="2000" baseline="0">
                <a:solidFill>
                  <a:schemeClr val="tx1"/>
                </a:solidFill>
                <a:latin typeface="Arial" panose="020B0604020202020204" pitchFamily="34" charset="0"/>
              </a:defRPr>
            </a:lvl2pPr>
            <a:lvl3pPr>
              <a:defRPr sz="1800" baseline="0">
                <a:solidFill>
                  <a:schemeClr val="tx1"/>
                </a:solidFill>
                <a:latin typeface="Arial" panose="020B0604020202020204" pitchFamily="34" charset="0"/>
              </a:defRPr>
            </a:lvl3pPr>
            <a:lvl4pPr>
              <a:defRPr sz="1600" baseline="0">
                <a:solidFill>
                  <a:schemeClr val="tx1"/>
                </a:solidFill>
                <a:latin typeface="Arial" panose="020B0604020202020204" pitchFamily="34" charset="0"/>
              </a:defRPr>
            </a:lvl4pPr>
            <a:lvl5pPr>
              <a:defRPr sz="1600" baseline="0">
                <a:solidFill>
                  <a:schemeClr val="tx1"/>
                </a:solidFill>
                <a:latin typeface="Arial" panose="020B0604020202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pic>
        <p:nvPicPr>
          <p:cNvPr id="6" name="Picture 5" descr="A black background with white dots&#10;&#10;Description automatically generated">
            <a:extLst>
              <a:ext uri="{FF2B5EF4-FFF2-40B4-BE49-F238E27FC236}">
                <a16:creationId xmlns:a16="http://schemas.microsoft.com/office/drawing/2014/main" id="{F3F44B2E-08E6-A082-6909-23CCB6ADB784}"/>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0632" y="352042"/>
            <a:ext cx="1497987" cy="253141"/>
          </a:xfrm>
          <a:prstGeom prst="rect">
            <a:avLst/>
          </a:prstGeom>
        </p:spPr>
      </p:pic>
    </p:spTree>
    <p:extLst>
      <p:ext uri="{BB962C8B-B14F-4D97-AF65-F5344CB8AC3E}">
        <p14:creationId xmlns:p14="http://schemas.microsoft.com/office/powerpoint/2010/main" val="178334669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847AC-9E72-97E9-AA96-889DD4D8665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D033426-7E8D-FAA0-05F5-E12449BDAB6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B0D202-6E65-0C77-C568-2766867FFBA5}"/>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5" name="Footer Placeholder 4">
            <a:extLst>
              <a:ext uri="{FF2B5EF4-FFF2-40B4-BE49-F238E27FC236}">
                <a16:creationId xmlns:a16="http://schemas.microsoft.com/office/drawing/2014/main" id="{CF7B044A-E011-7DE9-5822-A179DC629B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5A9663-0FD6-A8ED-1B90-4FF71EDFDAD8}"/>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31955104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BA400A-52E5-9B5E-CBA8-C51C052CBAC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F96A337-7D34-6CBC-AD81-F29E437707A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C044FB0-67D7-A181-4674-309DE1A29EED}"/>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5" name="Footer Placeholder 4">
            <a:extLst>
              <a:ext uri="{FF2B5EF4-FFF2-40B4-BE49-F238E27FC236}">
                <a16:creationId xmlns:a16="http://schemas.microsoft.com/office/drawing/2014/main" id="{E4ED56FB-E922-3FD5-89CA-88EBE26851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7E82B2E-63C8-98EC-6162-2C64E219225B}"/>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70330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67C36-1ACD-8A78-CD44-4307D8638BE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FA24DE6-113A-73D3-500E-B691F18C67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234949E-1300-A207-C2D0-774562D1160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6E2279AF-B0D0-9761-0ABF-5545DE246D12}"/>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6" name="Footer Placeholder 5">
            <a:extLst>
              <a:ext uri="{FF2B5EF4-FFF2-40B4-BE49-F238E27FC236}">
                <a16:creationId xmlns:a16="http://schemas.microsoft.com/office/drawing/2014/main" id="{FF76BFB9-87F6-1333-CDDF-C5C1448417C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19D68F-D95D-F6FD-EA98-4A62E9C951E2}"/>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229233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2B2DA-9E21-F8A3-B412-7643356218C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3DB266D-CA33-D42D-0C70-D01FB710231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F367DD-35A0-82EE-1836-78AC96BC56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A8028CC9-2244-C3A3-D19D-F7700AAD6F0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24AC2C-52C3-936A-F690-B8430811817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4196F362-E012-A43C-CCBC-74388696E057}"/>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8" name="Footer Placeholder 7">
            <a:extLst>
              <a:ext uri="{FF2B5EF4-FFF2-40B4-BE49-F238E27FC236}">
                <a16:creationId xmlns:a16="http://schemas.microsoft.com/office/drawing/2014/main" id="{AA43EC2F-EB44-BE2E-6C65-93118706B03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E955568-BCE7-68B4-BF33-40D3E7EB4326}"/>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3201690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5C6119-E63A-15E7-B8BF-B10EFC342EBA}"/>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674C1C6-C894-C9F7-A7B9-251618935D65}"/>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4" name="Footer Placeholder 3">
            <a:extLst>
              <a:ext uri="{FF2B5EF4-FFF2-40B4-BE49-F238E27FC236}">
                <a16:creationId xmlns:a16="http://schemas.microsoft.com/office/drawing/2014/main" id="{EAFCC989-3807-0A78-72A4-8CA9F68624F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F339F27-E7D0-8B7F-A799-EF990D73F771}"/>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6815782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8D7C9F7-F52A-4AE2-4B07-5B1BAAF048E6}"/>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3" name="Footer Placeholder 2">
            <a:extLst>
              <a:ext uri="{FF2B5EF4-FFF2-40B4-BE49-F238E27FC236}">
                <a16:creationId xmlns:a16="http://schemas.microsoft.com/office/drawing/2014/main" id="{3A051B15-D017-9C0E-B1B3-040F656728E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57ACC68-03AB-F8FA-E93A-0211312295B6}"/>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32267407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33C17B-BB28-C97C-8D39-48502F82D6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602BC31-A800-022C-CF2B-0EFDAB62C3F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4F9DF5A-9DC3-A39E-CB7F-E06C826CBB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229C14-3196-9FA7-3C11-03DC94330E2A}"/>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6" name="Footer Placeholder 5">
            <a:extLst>
              <a:ext uri="{FF2B5EF4-FFF2-40B4-BE49-F238E27FC236}">
                <a16:creationId xmlns:a16="http://schemas.microsoft.com/office/drawing/2014/main" id="{0147A5EE-46AD-7328-C46B-5D64A4CA878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A69DE0D-F478-E5A8-8BB1-E4CF256D143E}"/>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4240553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CFF3F-32C9-A93F-AC74-C2D5AF6AB76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68C482-291E-2A11-58C4-1166112252F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D9403858-1D74-8F57-AB2F-3F4C5A96B26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4732FC9-D604-12CE-93BE-6ACA63E5FF71}"/>
              </a:ext>
            </a:extLst>
          </p:cNvPr>
          <p:cNvSpPr>
            <a:spLocks noGrp="1"/>
          </p:cNvSpPr>
          <p:nvPr>
            <p:ph type="dt" sz="half" idx="10"/>
          </p:nvPr>
        </p:nvSpPr>
        <p:spPr/>
        <p:txBody>
          <a:bodyPr/>
          <a:lstStyle/>
          <a:p>
            <a:fld id="{E7668FB6-407E-4F9D-81E0-ECC7A8068CB8}" type="datetimeFigureOut">
              <a:rPr lang="en-GB" smtClean="0"/>
              <a:t>06/06/2025</a:t>
            </a:fld>
            <a:endParaRPr lang="en-GB"/>
          </a:p>
        </p:txBody>
      </p:sp>
      <p:sp>
        <p:nvSpPr>
          <p:cNvPr id="6" name="Footer Placeholder 5">
            <a:extLst>
              <a:ext uri="{FF2B5EF4-FFF2-40B4-BE49-F238E27FC236}">
                <a16:creationId xmlns:a16="http://schemas.microsoft.com/office/drawing/2014/main" id="{F9B29CD2-D90B-0FB9-9072-9DF1B9E3630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61A2538-BEB4-99AF-AE29-8ADF6042F84F}"/>
              </a:ext>
            </a:extLst>
          </p:cNvPr>
          <p:cNvSpPr>
            <a:spLocks noGrp="1"/>
          </p:cNvSpPr>
          <p:nvPr>
            <p:ph type="sldNum" sz="quarter" idx="12"/>
          </p:nvPr>
        </p:nvSpPr>
        <p:spPr/>
        <p:txBody>
          <a:bodyPr/>
          <a:lstStyle/>
          <a:p>
            <a:fld id="{BA8123FA-54E8-48C9-A113-4A1F98BF2E07}" type="slidenum">
              <a:rPr lang="en-GB" smtClean="0"/>
              <a:t>‹#›</a:t>
            </a:fld>
            <a:endParaRPr lang="en-GB"/>
          </a:p>
        </p:txBody>
      </p:sp>
    </p:spTree>
    <p:extLst>
      <p:ext uri="{BB962C8B-B14F-4D97-AF65-F5344CB8AC3E}">
        <p14:creationId xmlns:p14="http://schemas.microsoft.com/office/powerpoint/2010/main" val="2386322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06D1B18-11AF-1DD3-11CA-700557540C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60877D3-C940-A066-1B7C-33AA542230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ED989EF-8297-8064-F308-15FF1EB060D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7668FB6-407E-4F9D-81E0-ECC7A8068CB8}" type="datetimeFigureOut">
              <a:rPr lang="en-GB" smtClean="0"/>
              <a:t>06/06/2025</a:t>
            </a:fld>
            <a:endParaRPr lang="en-GB"/>
          </a:p>
        </p:txBody>
      </p:sp>
      <p:sp>
        <p:nvSpPr>
          <p:cNvPr id="5" name="Footer Placeholder 4">
            <a:extLst>
              <a:ext uri="{FF2B5EF4-FFF2-40B4-BE49-F238E27FC236}">
                <a16:creationId xmlns:a16="http://schemas.microsoft.com/office/drawing/2014/main" id="{22DFA392-7852-C5B7-96CE-6FAC43870A2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21001D9C-9DB4-2F7A-1A4A-D90AE30959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BA8123FA-54E8-48C9-A113-4A1F98BF2E07}" type="slidenum">
              <a:rPr lang="en-GB" smtClean="0"/>
              <a:t>‹#›</a:t>
            </a:fld>
            <a:endParaRPr lang="en-GB"/>
          </a:p>
        </p:txBody>
      </p:sp>
    </p:spTree>
    <p:extLst>
      <p:ext uri="{BB962C8B-B14F-4D97-AF65-F5344CB8AC3E}">
        <p14:creationId xmlns:p14="http://schemas.microsoft.com/office/powerpoint/2010/main" val="21048551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Placeholder 5">
            <a:extLst>
              <a:ext uri="{FF2B5EF4-FFF2-40B4-BE49-F238E27FC236}">
                <a16:creationId xmlns:a16="http://schemas.microsoft.com/office/drawing/2014/main" id="{6EC199B4-AE9E-D193-1ABE-CD3150FFC3C1}"/>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8095" b="8095"/>
          <a:stretch/>
        </p:blipFill>
        <p:spPr>
          <a:xfrm>
            <a:off x="-33513" y="1"/>
            <a:ext cx="12259026" cy="6857999"/>
          </a:xfrm>
        </p:spPr>
      </p:pic>
      <p:sp>
        <p:nvSpPr>
          <p:cNvPr id="4" name="Content Placeholder 3">
            <a:extLst>
              <a:ext uri="{FF2B5EF4-FFF2-40B4-BE49-F238E27FC236}">
                <a16:creationId xmlns:a16="http://schemas.microsoft.com/office/drawing/2014/main" id="{8A3FCDC3-543C-8905-8EB4-3AC0E32FFFFF}"/>
              </a:ext>
            </a:extLst>
          </p:cNvPr>
          <p:cNvSpPr>
            <a:spLocks noGrp="1"/>
          </p:cNvSpPr>
          <p:nvPr>
            <p:ph idx="1"/>
          </p:nvPr>
        </p:nvSpPr>
        <p:spPr>
          <a:xfrm>
            <a:off x="364278" y="4731026"/>
            <a:ext cx="11463443" cy="1792903"/>
          </a:xfrm>
          <a:solidFill>
            <a:srgbClr val="D74120">
              <a:alpha val="89804"/>
            </a:srgbClr>
          </a:solidFill>
          <a:ln>
            <a:solidFill>
              <a:schemeClr val="accent2"/>
            </a:solidFill>
          </a:ln>
        </p:spPr>
        <p:txBody>
          <a:bodyPr vert="horz" lIns="91440" tIns="45720" rIns="91440" bIns="45720" rtlCol="0" anchor="ctr">
            <a:normAutofit/>
          </a:bodyPr>
          <a:lstStyle/>
          <a:p>
            <a:pPr marL="0" indent="0" algn="ctr">
              <a:buNone/>
            </a:pPr>
            <a:r>
              <a:rPr lang="en-GB" sz="3600" b="1">
                <a:solidFill>
                  <a:schemeClr val="bg1"/>
                </a:solidFill>
                <a:latin typeface="Arial"/>
                <a:cs typeface="Arial"/>
              </a:rPr>
              <a:t>Selective summary task</a:t>
            </a:r>
            <a:endParaRPr lang="en-GB" sz="3600" b="1" dirty="0">
              <a:solidFill>
                <a:schemeClr val="bg1"/>
              </a:solidFill>
              <a:latin typeface="Arial"/>
              <a:cs typeface="Arial"/>
            </a:endParaRPr>
          </a:p>
          <a:p>
            <a:pPr marL="0" indent="0" algn="ctr">
              <a:buNone/>
            </a:pPr>
            <a:r>
              <a:rPr lang="en-GB" sz="3600" b="1" dirty="0">
                <a:solidFill>
                  <a:schemeClr val="bg1"/>
                </a:solidFill>
                <a:latin typeface="Arial"/>
                <a:cs typeface="Arial"/>
              </a:rPr>
              <a:t> Part 3</a:t>
            </a:r>
            <a:endParaRPr lang="en-GB" sz="3600" b="1" dirty="0">
              <a:solidFill>
                <a:schemeClr val="bg1"/>
              </a:solidFill>
            </a:endParaRPr>
          </a:p>
        </p:txBody>
      </p:sp>
    </p:spTree>
    <p:extLst>
      <p:ext uri="{BB962C8B-B14F-4D97-AF65-F5344CB8AC3E}">
        <p14:creationId xmlns:p14="http://schemas.microsoft.com/office/powerpoint/2010/main" val="3061927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p:txBody>
          <a:bodyPr>
            <a:normAutofit/>
          </a:bodyPr>
          <a:lstStyle/>
          <a:p>
            <a:r>
              <a:rPr lang="en-GB" sz="3600" b="1" dirty="0">
                <a:latin typeface="+mn-lt"/>
              </a:rPr>
              <a:t>Answers</a:t>
            </a:r>
          </a:p>
        </p:txBody>
      </p:sp>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1572126" y="1836000"/>
            <a:ext cx="9384632" cy="4650589"/>
          </a:xfrm>
        </p:spPr>
        <p:txBody>
          <a:bodyPr/>
          <a:lstStyle/>
          <a:p>
            <a:pPr>
              <a:lnSpc>
                <a:spcPct val="115000"/>
              </a:lnSpc>
              <a:spcAft>
                <a:spcPts val="800"/>
              </a:spcAft>
              <a:buNone/>
            </a:pPr>
            <a:endParaRPr lang="en-GB" sz="2400" kern="100" dirty="0">
              <a:effectLst/>
              <a:latin typeface="Aptos" panose="020B0004020202020204" pitchFamily="34" charset="0"/>
              <a:ea typeface="Aptos" panose="020B0004020202020204" pitchFamily="34" charset="0"/>
              <a:cs typeface="Times New Roman" panose="02020603050405020304" pitchFamily="18" charset="0"/>
            </a:endParaRPr>
          </a:p>
          <a:p>
            <a:pPr indent="0">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There are a number of ways of re-organising this list, but perhaps the most obvious way is to put them in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chronological order</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a:t>
            </a:r>
          </a:p>
          <a:p>
            <a:pPr marL="0" lvl="0" indent="0" algn="ctr">
              <a:lnSpc>
                <a:spcPct val="115000"/>
              </a:lnSpc>
              <a:spcAft>
                <a:spcPts val="800"/>
              </a:spcAft>
              <a:buNone/>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9, 5, 1, 2, 7, 4, 10, 8, 6, 3.</a:t>
            </a:r>
          </a:p>
        </p:txBody>
      </p:sp>
    </p:spTree>
    <p:extLst>
      <p:ext uri="{BB962C8B-B14F-4D97-AF65-F5344CB8AC3E}">
        <p14:creationId xmlns:p14="http://schemas.microsoft.com/office/powerpoint/2010/main" val="32836270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p:txBody>
          <a:bodyPr>
            <a:noAutofit/>
          </a:bodyPr>
          <a:lstStyle/>
          <a:p>
            <a:pPr>
              <a:lnSpc>
                <a:spcPct val="115000"/>
              </a:lnSpc>
              <a:spcAft>
                <a:spcPts val="800"/>
              </a:spcAft>
            </a:pPr>
            <a:r>
              <a:rPr lang="en-GB" sz="3600" kern="100" dirty="0">
                <a:latin typeface="Aptos" panose="020B0004020202020204" pitchFamily="34" charset="0"/>
                <a:ea typeface="Aptos" panose="020B0004020202020204" pitchFamily="34" charset="0"/>
                <a:cs typeface="Times New Roman" panose="02020603050405020304" pitchFamily="18" charset="0"/>
              </a:rPr>
              <a:t>P</a:t>
            </a:r>
            <a:r>
              <a:rPr lang="en-GB" sz="3600" kern="100" dirty="0">
                <a:effectLst/>
                <a:latin typeface="Aptos" panose="020B0004020202020204" pitchFamily="34" charset="0"/>
                <a:ea typeface="Aptos" panose="020B0004020202020204" pitchFamily="34" charset="0"/>
                <a:cs typeface="Times New Roman" panose="02020603050405020304" pitchFamily="18" charset="0"/>
              </a:rPr>
              <a:t>ut these statements</a:t>
            </a:r>
            <a:r>
              <a:rPr lang="en-GB" sz="3600" kern="100" dirty="0">
                <a:latin typeface="Aptos" panose="020B0004020202020204" pitchFamily="34" charset="0"/>
                <a:ea typeface="Aptos" panose="020B0004020202020204" pitchFamily="34" charset="0"/>
                <a:cs typeface="Times New Roman" panose="02020603050405020304" pitchFamily="18" charset="0"/>
              </a:rPr>
              <a:t> </a:t>
            </a:r>
            <a:r>
              <a:rPr lang="en-GB" sz="3600" kern="100" dirty="0">
                <a:effectLst/>
                <a:latin typeface="Aptos" panose="020B0004020202020204" pitchFamily="34" charset="0"/>
                <a:ea typeface="Aptos" panose="020B0004020202020204" pitchFamily="34" charset="0"/>
                <a:cs typeface="Times New Roman" panose="02020603050405020304" pitchFamily="18" charset="0"/>
              </a:rPr>
              <a:t>into a logical order:</a:t>
            </a:r>
          </a:p>
        </p:txBody>
      </p:sp>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p:txBody>
          <a:bodyPr>
            <a:normAutofit fontScale="92500"/>
          </a:bodyPr>
          <a:lstStyle/>
          <a:p>
            <a:pPr marL="342900" lvl="0" indent="-342900">
              <a:lnSpc>
                <a:spcPct val="115000"/>
              </a:lnSpc>
              <a:buFont typeface="+mj-lt"/>
              <a:buAutoNum type="arabicPeriod"/>
            </a:pPr>
            <a:r>
              <a:rPr lang="en-GB" sz="3000" i="1" kern="100" dirty="0">
                <a:effectLst/>
                <a:latin typeface="Aptos" panose="020B0004020202020204" pitchFamily="34" charset="0"/>
                <a:ea typeface="Aptos" panose="020B0004020202020204" pitchFamily="34" charset="0"/>
                <a:cs typeface="Times New Roman" panose="02020603050405020304" pitchFamily="18" charset="0"/>
              </a:rPr>
              <a:t>Travelling by train can be the quickest way to travel long distance over land.</a:t>
            </a:r>
          </a:p>
          <a:p>
            <a:pPr marL="342900" lvl="0" indent="-342900">
              <a:lnSpc>
                <a:spcPct val="115000"/>
              </a:lnSpc>
              <a:buFont typeface="+mj-lt"/>
              <a:buAutoNum type="arabicPeriod"/>
            </a:pPr>
            <a:r>
              <a:rPr lang="en-GB" sz="3000" i="1" kern="100" dirty="0">
                <a:effectLst/>
                <a:latin typeface="Aptos" panose="020B0004020202020204" pitchFamily="34" charset="0"/>
                <a:ea typeface="Aptos" panose="020B0004020202020204" pitchFamily="34" charset="0"/>
                <a:cs typeface="Times New Roman" panose="02020603050405020304" pitchFamily="18" charset="0"/>
              </a:rPr>
              <a:t>Train travel can be expensive.</a:t>
            </a:r>
          </a:p>
          <a:p>
            <a:pPr marL="342900" lvl="0" indent="-342900">
              <a:lnSpc>
                <a:spcPct val="115000"/>
              </a:lnSpc>
              <a:buFont typeface="+mj-lt"/>
              <a:buAutoNum type="arabicPeriod"/>
            </a:pPr>
            <a:r>
              <a:rPr lang="en-GB" sz="3000" i="1" kern="100" dirty="0">
                <a:effectLst/>
                <a:latin typeface="Aptos" panose="020B0004020202020204" pitchFamily="34" charset="0"/>
                <a:ea typeface="Aptos" panose="020B0004020202020204" pitchFamily="34" charset="0"/>
                <a:cs typeface="Times New Roman" panose="02020603050405020304" pitchFamily="18" charset="0"/>
              </a:rPr>
              <a:t>Train travel can be relaxing: you can read, play games on your phone or simply sleep.</a:t>
            </a:r>
          </a:p>
          <a:p>
            <a:pPr marL="342900" lvl="0" indent="-342900">
              <a:lnSpc>
                <a:spcPct val="115000"/>
              </a:lnSpc>
              <a:buFont typeface="+mj-lt"/>
              <a:buAutoNum type="arabicPeriod"/>
            </a:pPr>
            <a:r>
              <a:rPr lang="en-GB" sz="3000" i="1" kern="100" dirty="0">
                <a:effectLst/>
                <a:latin typeface="Aptos" panose="020B0004020202020204" pitchFamily="34" charset="0"/>
                <a:ea typeface="Aptos" panose="020B0004020202020204" pitchFamily="34" charset="0"/>
                <a:cs typeface="Times New Roman" panose="02020603050405020304" pitchFamily="18" charset="0"/>
              </a:rPr>
              <a:t>Train travel is considered a greener option compared to travelling by car.</a:t>
            </a:r>
          </a:p>
          <a:p>
            <a:pPr marL="342900" lvl="0" indent="-342900">
              <a:lnSpc>
                <a:spcPct val="115000"/>
              </a:lnSpc>
              <a:buFont typeface="+mj-lt"/>
              <a:buAutoNum type="arabicPeriod"/>
            </a:pPr>
            <a:r>
              <a:rPr lang="en-GB" sz="3000" i="1" kern="100" dirty="0">
                <a:effectLst/>
                <a:latin typeface="Aptos" panose="020B0004020202020204" pitchFamily="34" charset="0"/>
                <a:ea typeface="Aptos" panose="020B0004020202020204" pitchFamily="34" charset="0"/>
                <a:cs typeface="Times New Roman" panose="02020603050405020304" pitchFamily="18" charset="0"/>
              </a:rPr>
              <a:t>Trains at peak times can get very busy and getting a seat can be difficult.</a:t>
            </a:r>
          </a:p>
          <a:p>
            <a:pPr marL="342900" lvl="0" indent="-342900">
              <a:lnSpc>
                <a:spcPct val="115000"/>
              </a:lnSpc>
              <a:spcAft>
                <a:spcPts val="800"/>
              </a:spcAft>
              <a:buFont typeface="+mj-lt"/>
              <a:buAutoNum type="arabicPeriod"/>
            </a:pPr>
            <a:r>
              <a:rPr lang="en-GB" sz="3000" i="1" kern="100" dirty="0">
                <a:effectLst/>
                <a:latin typeface="Aptos" panose="020B0004020202020204" pitchFamily="34" charset="0"/>
                <a:ea typeface="Aptos" panose="020B0004020202020204" pitchFamily="34" charset="0"/>
                <a:cs typeface="Times New Roman" panose="02020603050405020304" pitchFamily="18" charset="0"/>
              </a:rPr>
              <a:t>Trains can be delayed or even cancelled.</a:t>
            </a:r>
          </a:p>
        </p:txBody>
      </p:sp>
    </p:spTree>
    <p:extLst>
      <p:ext uri="{BB962C8B-B14F-4D97-AF65-F5344CB8AC3E}">
        <p14:creationId xmlns:p14="http://schemas.microsoft.com/office/powerpoint/2010/main" val="2760741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p:txBody>
          <a:bodyPr>
            <a:normAutofit fontScale="90000"/>
          </a:bodyPr>
          <a:lstStyle/>
          <a:p>
            <a:pPr>
              <a:lnSpc>
                <a:spcPct val="115000"/>
              </a:lnSpc>
              <a:spcAft>
                <a:spcPts val="800"/>
              </a:spcAft>
            </a:pPr>
            <a:r>
              <a:rPr lang="en-GB" sz="4000" b="1" kern="100" dirty="0">
                <a:effectLst/>
                <a:latin typeface="Aptos" panose="020B0004020202020204" pitchFamily="34" charset="0"/>
                <a:ea typeface="Aptos" panose="020B0004020202020204" pitchFamily="34" charset="0"/>
                <a:cs typeface="Times New Roman" panose="02020603050405020304" pitchFamily="18" charset="0"/>
              </a:rPr>
              <a:t>Answers</a:t>
            </a:r>
            <a:endParaRPr lang="en-GB"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1026694" y="2207411"/>
            <a:ext cx="10596345" cy="4650589"/>
          </a:xfrm>
        </p:spPr>
        <p:txBody>
          <a:bodyPr/>
          <a:lstStyle/>
          <a:p>
            <a:pPr>
              <a:lnSpc>
                <a:spcPct val="115000"/>
              </a:lnSpc>
              <a:spcAft>
                <a:spcPts val="800"/>
              </a:spcAft>
            </a:pPr>
            <a:r>
              <a:rPr lang="en-GB" sz="3200" kern="100" dirty="0">
                <a:effectLst/>
                <a:latin typeface="Aptos" panose="020B0004020202020204" pitchFamily="34" charset="0"/>
                <a:ea typeface="Aptos" panose="020B0004020202020204" pitchFamily="34" charset="0"/>
                <a:cs typeface="Times New Roman" panose="02020603050405020304" pitchFamily="18" charset="0"/>
              </a:rPr>
              <a:t>Again, there are a number of ways of organising these, but equally, it seems logical to group them together as the positives and negatives of train travel: 1, 3, 4, 2, 5, 6.</a:t>
            </a:r>
          </a:p>
          <a:p>
            <a:pPr>
              <a:lnSpc>
                <a:spcPct val="115000"/>
              </a:lnSpc>
              <a:spcAft>
                <a:spcPts val="800"/>
              </a:spcAft>
            </a:pPr>
            <a:r>
              <a:rPr lang="en-GB" sz="3200" kern="100" dirty="0">
                <a:effectLst/>
                <a:latin typeface="Aptos" panose="020B0004020202020204" pitchFamily="34" charset="0"/>
                <a:ea typeface="Aptos" panose="020B0004020202020204" pitchFamily="34" charset="0"/>
                <a:cs typeface="Times New Roman" panose="02020603050405020304" pitchFamily="18" charset="0"/>
              </a:rPr>
              <a:t>If you were writing them out, you might organise them into two paragraphs, one for the positives and one for the negatives.</a:t>
            </a:r>
          </a:p>
          <a:p>
            <a:endParaRPr lang="en-GB" dirty="0"/>
          </a:p>
        </p:txBody>
      </p:sp>
    </p:spTree>
    <p:extLst>
      <p:ext uri="{BB962C8B-B14F-4D97-AF65-F5344CB8AC3E}">
        <p14:creationId xmlns:p14="http://schemas.microsoft.com/office/powerpoint/2010/main" val="167458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C8520142-F96E-024D-F89A-39DDDFECCE56}"/>
              </a:ext>
            </a:extLst>
          </p:cNvPr>
          <p:cNvSpPr/>
          <p:nvPr/>
        </p:nvSpPr>
        <p:spPr>
          <a:xfrm>
            <a:off x="2860391" y="1629000"/>
            <a:ext cx="5400000" cy="3600000"/>
          </a:xfrm>
          <a:prstGeom prst="ellipse">
            <a:avLst/>
          </a:prstGeom>
          <a:solidFill>
            <a:srgbClr val="D74120"/>
          </a:solidFill>
          <a:ln>
            <a:solidFill>
              <a:srgbClr val="D741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bg1"/>
                </a:solidFill>
              </a:rPr>
              <a:t>Organising your summary</a:t>
            </a:r>
          </a:p>
        </p:txBody>
      </p:sp>
    </p:spTree>
    <p:extLst>
      <p:ext uri="{BB962C8B-B14F-4D97-AF65-F5344CB8AC3E}">
        <p14:creationId xmlns:p14="http://schemas.microsoft.com/office/powerpoint/2010/main" val="2399357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284480" y="1499116"/>
            <a:ext cx="11623040" cy="4650589"/>
          </a:xfrm>
        </p:spPr>
        <p:txBody>
          <a:bodyPr>
            <a:normAutofit/>
          </a:bodyPr>
          <a:lstStyle/>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Once you have highlighted all the relevant points in your passage, you may be tempted to write them down in the order that they appear.</a:t>
            </a:r>
          </a:p>
          <a:p>
            <a:pPr marL="0" indent="0">
              <a:lnSpc>
                <a:spcPct val="115000"/>
              </a:lnSpc>
              <a:spcAft>
                <a:spcPts val="800"/>
              </a:spcAft>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However, that is not always the best idea, as you’ll see below.</a:t>
            </a:r>
          </a:p>
          <a:p>
            <a:pPr marL="0" indent="0">
              <a:lnSpc>
                <a:spcPct val="115000"/>
              </a:lnSpc>
              <a:spcAft>
                <a:spcPts val="800"/>
              </a:spcAft>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Here is a text from a previous exam paper:</a:t>
            </a:r>
          </a:p>
        </p:txBody>
      </p:sp>
    </p:spTree>
    <p:extLst>
      <p:ext uri="{BB962C8B-B14F-4D97-AF65-F5344CB8AC3E}">
        <p14:creationId xmlns:p14="http://schemas.microsoft.com/office/powerpoint/2010/main" val="3506532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Rounded Corners 7">
            <a:extLst>
              <a:ext uri="{FF2B5EF4-FFF2-40B4-BE49-F238E27FC236}">
                <a16:creationId xmlns:a16="http://schemas.microsoft.com/office/drawing/2014/main" id="{CF444C2A-D6D8-4302-AB89-A262ED674312}"/>
              </a:ext>
            </a:extLst>
          </p:cNvPr>
          <p:cNvSpPr/>
          <p:nvPr/>
        </p:nvSpPr>
        <p:spPr>
          <a:xfrm>
            <a:off x="529389" y="689811"/>
            <a:ext cx="11213432" cy="5891097"/>
          </a:xfrm>
          <a:prstGeom prst="roundRect">
            <a:avLst/>
          </a:prstGeom>
          <a:ln>
            <a:solidFill>
              <a:srgbClr val="D7412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115000"/>
              </a:lnSpc>
              <a:spcAft>
                <a:spcPts val="800"/>
              </a:spcAft>
              <a:buNone/>
            </a:pPr>
            <a:r>
              <a:rPr lang="en-GB" sz="1600" i="1" kern="100" dirty="0" err="1">
                <a:effectLst/>
                <a:latin typeface="Aptos" panose="020B0004020202020204" pitchFamily="34" charset="0"/>
                <a:ea typeface="Aptos" panose="020B0004020202020204" pitchFamily="34" charset="0"/>
                <a:cs typeface="Times New Roman" panose="02020603050405020304" pitchFamily="18" charset="0"/>
              </a:rPr>
              <a:t>Zozu</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like other white storks in Europe, typically flies to Africa for winter. Yet researchers tracking the bird using GPS discovered that he and a few pals skipped this year’s gruelling migration across the Sahara Desert, stopping, instead, in cities like Madrid. Apparently, they’d developed a taste for the junk food in landfills (one shocking example featured in a recent book that turns data from studies tracing animal migration into a series of mind-blowing maps).</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600" i="1" kern="100" dirty="0" err="1">
                <a:effectLst/>
                <a:latin typeface="Aptos" panose="020B0004020202020204" pitchFamily="34" charset="0"/>
                <a:ea typeface="Aptos" panose="020B0004020202020204" pitchFamily="34" charset="0"/>
                <a:cs typeface="Times New Roman" panose="02020603050405020304" pitchFamily="18" charset="0"/>
              </a:rPr>
              <a:t>Zozu’s</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story warns of one consequence as human populations become increasingly urban. Last year, researchers studied the effect of infrastructure in southern California, where mountain lion numbers are falling. Tracking the lions, researchers discovered their natural habitat was divided by eight lanes of traffic, houses and golf courses. Efforts to re-establish routes, using animal crossings such as underpasses, have failed.</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600" i="1" kern="100" dirty="0">
                <a:effectLst/>
                <a:latin typeface="Aptos" panose="020B0004020202020204" pitchFamily="34" charset="0"/>
                <a:ea typeface="Aptos" panose="020B0004020202020204" pitchFamily="34" charset="0"/>
                <a:cs typeface="Times New Roman" panose="02020603050405020304" pitchFamily="18" charset="0"/>
              </a:rPr>
              <a:t>Meanwhile, in the traditional migration destinations of sub-Saharan Africa, reductions in the time migratory birds spend there have implications for the ecosystem, limiting insect consumption, seed dispersal and pollination. Analysis of bird records indicates that some migratory species are spending 60 fewer days on average in Africa each winter. If trends continue, some will eventually spend the full year within Europe where the longer presence of traditionally migratory birds could lead to increased competition for resources among resident non-migratory species.</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600" i="1" kern="100" dirty="0">
                <a:effectLst/>
                <a:latin typeface="Aptos" panose="020B0004020202020204" pitchFamily="34" charset="0"/>
                <a:ea typeface="Aptos" panose="020B0004020202020204" pitchFamily="34" charset="0"/>
                <a:cs typeface="Times New Roman" panose="02020603050405020304" pitchFamily="18" charset="0"/>
              </a:rPr>
              <a:t>The book highlights the invaluable research generated by animal migration, citing insight applicable to aspects of human behaviour (baboons’ movements as a group mirror crowd behaviour of human commuters). Monarch butterflies pictured in the book are just one species in decline – their migration an endangered activity since deforestation has destroyed potential stopover sites.</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8247029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a:xfrm>
            <a:off x="175041" y="1401032"/>
            <a:ext cx="11627999" cy="1895621"/>
          </a:xfrm>
        </p:spPr>
        <p:txBody>
          <a:bodyPr>
            <a:noAutofit/>
          </a:bodyPr>
          <a:lstStyle/>
          <a:p>
            <a:pPr>
              <a:lnSpc>
                <a:spcPct val="115000"/>
              </a:lnSpc>
              <a:spcAft>
                <a:spcPts val="800"/>
              </a:spcAft>
            </a:pPr>
            <a:r>
              <a:rPr lang="en-GB" sz="3600" b="1" kern="100" dirty="0">
                <a:effectLst/>
                <a:latin typeface="Aptos" panose="020B0004020202020204" pitchFamily="34" charset="0"/>
                <a:ea typeface="Aptos" panose="020B0004020202020204" pitchFamily="34" charset="0"/>
                <a:cs typeface="Times New Roman" panose="02020603050405020304" pitchFamily="18" charset="0"/>
              </a:rPr>
              <a:t>Question: </a:t>
            </a:r>
            <a:r>
              <a:rPr lang="en-GB" sz="3600" kern="100" dirty="0">
                <a:effectLst/>
                <a:latin typeface="Aptos" panose="020B0004020202020204" pitchFamily="34" charset="0"/>
                <a:ea typeface="Aptos" panose="020B0004020202020204" pitchFamily="34" charset="0"/>
                <a:cs typeface="Times New Roman" panose="02020603050405020304" pitchFamily="18" charset="0"/>
              </a:rPr>
              <a:t>According to the text what are the reasons why changes to animal migrations have occurred and why are these changes worrying?</a:t>
            </a:r>
          </a:p>
        </p:txBody>
      </p:sp>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180000" y="4170947"/>
            <a:ext cx="11623040" cy="1163053"/>
          </a:xfrm>
        </p:spPr>
        <p:txBody>
          <a:bodyPr/>
          <a:lstStyle/>
          <a:p>
            <a:pPr marL="0" lvl="0" indent="0">
              <a:lnSpc>
                <a:spcPct val="115000"/>
              </a:lnSpc>
              <a:spcAft>
                <a:spcPts val="800"/>
              </a:spcAft>
              <a:buNone/>
            </a:pPr>
            <a:r>
              <a:rPr lang="en-GB" sz="3600" b="1" kern="100" dirty="0">
                <a:effectLst/>
                <a:latin typeface="Aptos" panose="020B0004020202020204" pitchFamily="34" charset="0"/>
                <a:ea typeface="Aptos" panose="020B0004020202020204" pitchFamily="34" charset="0"/>
                <a:cs typeface="Times New Roman" panose="02020603050405020304" pitchFamily="18" charset="0"/>
              </a:rPr>
              <a:t>Highlight </a:t>
            </a:r>
            <a:r>
              <a:rPr lang="en-GB" sz="3600" kern="100" dirty="0">
                <a:effectLst/>
                <a:latin typeface="Aptos" panose="020B0004020202020204" pitchFamily="34" charset="0"/>
                <a:ea typeface="Aptos" panose="020B0004020202020204" pitchFamily="34" charset="0"/>
                <a:cs typeface="Times New Roman" panose="02020603050405020304" pitchFamily="18" charset="0"/>
              </a:rPr>
              <a:t>all the relevant points that you can find.</a:t>
            </a:r>
          </a:p>
          <a:p>
            <a:pPr marL="0" indent="0">
              <a:buNone/>
            </a:pPr>
            <a:endParaRPr lang="en-GB" dirty="0"/>
          </a:p>
        </p:txBody>
      </p:sp>
    </p:spTree>
    <p:extLst>
      <p:ext uri="{BB962C8B-B14F-4D97-AF65-F5344CB8AC3E}">
        <p14:creationId xmlns:p14="http://schemas.microsoft.com/office/powerpoint/2010/main" val="26943943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Rounded Corners 5">
            <a:extLst>
              <a:ext uri="{FF2B5EF4-FFF2-40B4-BE49-F238E27FC236}">
                <a16:creationId xmlns:a16="http://schemas.microsoft.com/office/drawing/2014/main" id="{C6292195-6064-FB48-544E-3F0C9F3A3DD7}"/>
              </a:ext>
            </a:extLst>
          </p:cNvPr>
          <p:cNvSpPr/>
          <p:nvPr/>
        </p:nvSpPr>
        <p:spPr>
          <a:xfrm>
            <a:off x="288758" y="1163052"/>
            <a:ext cx="11614484" cy="5694948"/>
          </a:xfrm>
          <a:prstGeom prst="roundRect">
            <a:avLst/>
          </a:prstGeom>
          <a:ln>
            <a:solidFill>
              <a:srgbClr val="D74120"/>
            </a:solidFill>
          </a:ln>
        </p:spPr>
        <p:style>
          <a:lnRef idx="2">
            <a:schemeClr val="accent6"/>
          </a:lnRef>
          <a:fillRef idx="1">
            <a:schemeClr val="lt1"/>
          </a:fillRef>
          <a:effectRef idx="0">
            <a:schemeClr val="accent6"/>
          </a:effectRef>
          <a:fontRef idx="minor">
            <a:schemeClr val="dk1"/>
          </a:fontRef>
        </p:style>
        <p:txBody>
          <a:bodyPr rtlCol="0" anchor="ctr"/>
          <a:lstStyle/>
          <a:p>
            <a:pPr>
              <a:lnSpc>
                <a:spcPct val="115000"/>
              </a:lnSpc>
              <a:spcAft>
                <a:spcPts val="800"/>
              </a:spcAft>
              <a:buNone/>
            </a:pPr>
            <a:r>
              <a:rPr lang="en-GB" sz="1600" i="1" kern="100" dirty="0" err="1">
                <a:effectLst/>
                <a:latin typeface="Aptos" panose="020B0004020202020204" pitchFamily="34" charset="0"/>
                <a:ea typeface="Aptos" panose="020B0004020202020204" pitchFamily="34" charset="0"/>
                <a:cs typeface="Times New Roman" panose="02020603050405020304" pitchFamily="18" charset="0"/>
              </a:rPr>
              <a:t>Zozu</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like other white storks in Europe, typically flies to Africa for winter. Yet researchers tracking the bird using GPS discovered that he and a few pals skipped this year’s gruelling migration across the Sahara Desert, stopping, instead, in cities like Madrid. Apparently</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 they’d developed a taste for the junk food in landfills</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1</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(one shocking example featured in a recent book that turns data from studies tracing animal migration into a series of mind-blowing maps).</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600" i="1" kern="100" dirty="0" err="1">
                <a:effectLst/>
                <a:latin typeface="Aptos" panose="020B0004020202020204" pitchFamily="34" charset="0"/>
                <a:ea typeface="Aptos" panose="020B0004020202020204" pitchFamily="34" charset="0"/>
                <a:cs typeface="Times New Roman" panose="02020603050405020304" pitchFamily="18" charset="0"/>
              </a:rPr>
              <a:t>Zozu’s</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story warns of one consequence </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as human populations become increasingly urban.</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2</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Last year, researchers studied the effect of infrastructure in southern California, where</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 mountain lion numbers are falling</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3</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Tracking the lions, researchers discovered </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their natural habitat was divided by eight lanes of traffic, houses and golf courses.</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4 </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Efforts to re-establish routes, using animal crossings such as underpasses, have failed.</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5</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1600" i="1" kern="100" dirty="0">
                <a:effectLst/>
                <a:latin typeface="Aptos" panose="020B0004020202020204" pitchFamily="34" charset="0"/>
                <a:ea typeface="Aptos" panose="020B0004020202020204" pitchFamily="34" charset="0"/>
                <a:cs typeface="Times New Roman" panose="02020603050405020304" pitchFamily="18" charset="0"/>
              </a:rPr>
              <a:t>Meanwhile, in the traditional migration destinations of sub-Saharan Africa, reductions in the time migratory birds spend there </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have implications for the ecosystem, limiting insect consumption, seed dispersal and pollination</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6</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Analysis of bird records indicates that some migratory species are spending 60 fewer days on average in Africa each winter. If trends continue, some will eventually spend the full year within Europe where the longer presence of traditionally migratory birds could lead </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to increased competition for resources among resident non-migratory species.</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7</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1600" i="1" kern="100" dirty="0">
                <a:effectLst/>
                <a:latin typeface="Aptos" panose="020B0004020202020204" pitchFamily="34" charset="0"/>
                <a:ea typeface="Aptos" panose="020B0004020202020204" pitchFamily="34" charset="0"/>
                <a:cs typeface="Times New Roman" panose="02020603050405020304" pitchFamily="18" charset="0"/>
              </a:rPr>
              <a:t>The book highlights the </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invaluable research generated by animal migration</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8</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citing insight applicable to aspects of human behaviour (baboons’ movements as a group mirror crowd behaviour of human commuters</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 Monarch butterflies pictured in the book are just one species in decline</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9 </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their migration an endangered activity </a:t>
            </a:r>
            <a:r>
              <a:rPr lang="en-GB" sz="1600" i="1" kern="100" dirty="0">
                <a:effectLst/>
                <a:highlight>
                  <a:srgbClr val="FFFF00"/>
                </a:highlight>
                <a:latin typeface="Aptos" panose="020B0004020202020204" pitchFamily="34" charset="0"/>
                <a:ea typeface="Aptos" panose="020B0004020202020204" pitchFamily="34" charset="0"/>
                <a:cs typeface="Times New Roman" panose="02020603050405020304" pitchFamily="18" charset="0"/>
              </a:rPr>
              <a:t>since deforestation</a:t>
            </a:r>
            <a:r>
              <a:rPr lang="en-GB" sz="1600" i="1" kern="100" baseline="30000" dirty="0">
                <a:effectLst/>
                <a:latin typeface="Aptos" panose="020B0004020202020204" pitchFamily="34" charset="0"/>
                <a:ea typeface="Aptos" panose="020B0004020202020204" pitchFamily="34" charset="0"/>
                <a:cs typeface="Times New Roman" panose="02020603050405020304" pitchFamily="18" charset="0"/>
              </a:rPr>
              <a:t>10</a:t>
            </a:r>
            <a:r>
              <a:rPr lang="en-GB" sz="1600" i="1" kern="100" dirty="0">
                <a:effectLst/>
                <a:latin typeface="Aptos" panose="020B0004020202020204" pitchFamily="34" charset="0"/>
                <a:ea typeface="Aptos" panose="020B0004020202020204" pitchFamily="34" charset="0"/>
                <a:cs typeface="Times New Roman" panose="02020603050405020304" pitchFamily="18" charset="0"/>
              </a:rPr>
              <a:t> has destroyed potential stopover sites.</a:t>
            </a:r>
            <a:endParaRPr lang="en-GB" sz="1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6B628914-0672-314C-6F6A-E89FDC9B1E63}"/>
              </a:ext>
            </a:extLst>
          </p:cNvPr>
          <p:cNvSpPr txBox="1"/>
          <p:nvPr/>
        </p:nvSpPr>
        <p:spPr>
          <a:xfrm>
            <a:off x="593557" y="630951"/>
            <a:ext cx="8328769" cy="563424"/>
          </a:xfrm>
          <a:prstGeom prst="rect">
            <a:avLst/>
          </a:prstGeom>
          <a:noFill/>
        </p:spPr>
        <p:txBody>
          <a:bodyPr wrap="square">
            <a:spAutoFit/>
          </a:bodyPr>
          <a:lstStyle/>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Your highlighting might look something like this:</a:t>
            </a:r>
          </a:p>
        </p:txBody>
      </p:sp>
    </p:spTree>
    <p:extLst>
      <p:ext uri="{BB962C8B-B14F-4D97-AF65-F5344CB8AC3E}">
        <p14:creationId xmlns:p14="http://schemas.microsoft.com/office/powerpoint/2010/main" val="31581703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Box 10">
            <a:extLst>
              <a:ext uri="{FF2B5EF4-FFF2-40B4-BE49-F238E27FC236}">
                <a16:creationId xmlns:a16="http://schemas.microsoft.com/office/drawing/2014/main" id="{9185FCBB-1F34-4A88-7904-EEEF19FAFE94}"/>
              </a:ext>
            </a:extLst>
          </p:cNvPr>
          <p:cNvSpPr txBox="1"/>
          <p:nvPr/>
        </p:nvSpPr>
        <p:spPr>
          <a:xfrm>
            <a:off x="433138" y="674728"/>
            <a:ext cx="11197385" cy="563424"/>
          </a:xfrm>
          <a:prstGeom prst="rect">
            <a:avLst/>
          </a:prstGeom>
          <a:noFill/>
        </p:spPr>
        <p:txBody>
          <a:bodyPr wrap="square">
            <a:spAutoFit/>
          </a:bodyPr>
          <a:lstStyle/>
          <a:p>
            <a:pPr>
              <a:lnSpc>
                <a:spcPct val="115000"/>
              </a:lnSpc>
              <a:spcAft>
                <a:spcPts val="800"/>
              </a:spcAft>
              <a:buNone/>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Task 1: </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Fill in the table with the points, using your own words.</a:t>
            </a:r>
          </a:p>
        </p:txBody>
      </p:sp>
      <p:graphicFrame>
        <p:nvGraphicFramePr>
          <p:cNvPr id="12" name="Table 11">
            <a:extLst>
              <a:ext uri="{FF2B5EF4-FFF2-40B4-BE49-F238E27FC236}">
                <a16:creationId xmlns:a16="http://schemas.microsoft.com/office/drawing/2014/main" id="{CDEBC461-0015-0C6E-3C37-72E1B30C4753}"/>
              </a:ext>
            </a:extLst>
          </p:cNvPr>
          <p:cNvGraphicFramePr>
            <a:graphicFrameLocks noGrp="1"/>
          </p:cNvGraphicFramePr>
          <p:nvPr>
            <p:extLst>
              <p:ext uri="{D42A27DB-BD31-4B8C-83A1-F6EECF244321}">
                <p14:modId xmlns:p14="http://schemas.microsoft.com/office/powerpoint/2010/main" val="68367651"/>
              </p:ext>
            </p:extLst>
          </p:nvPr>
        </p:nvGraphicFramePr>
        <p:xfrm>
          <a:off x="433138" y="1291523"/>
          <a:ext cx="10908630" cy="5378286"/>
        </p:xfrm>
        <a:graphic>
          <a:graphicData uri="http://schemas.openxmlformats.org/drawingml/2006/table">
            <a:tbl>
              <a:tblPr firstRow="1" firstCol="1" bandRow="1"/>
              <a:tblGrid>
                <a:gridCol w="1537807">
                  <a:extLst>
                    <a:ext uri="{9D8B030D-6E8A-4147-A177-3AD203B41FA5}">
                      <a16:colId xmlns:a16="http://schemas.microsoft.com/office/drawing/2014/main" val="2181742308"/>
                    </a:ext>
                  </a:extLst>
                </a:gridCol>
                <a:gridCol w="9370823">
                  <a:extLst>
                    <a:ext uri="{9D8B030D-6E8A-4147-A177-3AD203B41FA5}">
                      <a16:colId xmlns:a16="http://schemas.microsoft.com/office/drawing/2014/main" val="2422332984"/>
                    </a:ext>
                  </a:extLst>
                </a:gridCol>
              </a:tblGrid>
              <a:tr h="260186">
                <a:tc>
                  <a:txBody>
                    <a:bodyPr/>
                    <a:lstStyle/>
                    <a:p>
                      <a:pPr>
                        <a:lnSpc>
                          <a:spcPct val="115000"/>
                        </a:lnSpc>
                        <a:spcAft>
                          <a:spcPts val="800"/>
                        </a:spcAft>
                        <a:buNone/>
                      </a:pPr>
                      <a:r>
                        <a:rPr lang="en-GB" sz="14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Point</a:t>
                      </a:r>
                    </a:p>
                  </a:txBody>
                  <a:tcPr marL="56114" marR="56114" marT="0" marB="0">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4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Own words</a:t>
                      </a:r>
                    </a:p>
                  </a:txBody>
                  <a:tcPr marL="56114" marR="56114" marT="0" marB="0">
                    <a:lnL>
                      <a:noFill/>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extLst>
                  <a:ext uri="{0D108BD9-81ED-4DB2-BD59-A6C34878D82A}">
                    <a16:rowId xmlns:a16="http://schemas.microsoft.com/office/drawing/2014/main" val="1850666287"/>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1</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400" kern="100" dirty="0">
                          <a:solidFill>
                            <a:srgbClr val="000000"/>
                          </a:solidFill>
                          <a:effectLst/>
                          <a:latin typeface="Aptos" panose="020B0004020202020204" pitchFamily="34" charset="0"/>
                          <a:ea typeface="Aptos" panose="020B0004020202020204" pitchFamily="34" charset="0"/>
                          <a:cs typeface="Times New Roman" panose="02020603050405020304" pitchFamily="18" charset="0"/>
                        </a:rPr>
                        <a:t>Birds have started eating food from waste sites</a:t>
                      </a:r>
                      <a:endParaRPr lang="en-GB" sz="14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912265019"/>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2</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1485896665"/>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3</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387494222"/>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4</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2502409358"/>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5</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3120566222"/>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6</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3004126081"/>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7</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3988046224"/>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8</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1114882621"/>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9</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1238134446"/>
                  </a:ext>
                </a:extLst>
              </a:tr>
              <a:tr h="451224">
                <a:tc>
                  <a:txBody>
                    <a:bodyPr/>
                    <a:lstStyle/>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10</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p>
                      <a:pPr algn="ctr">
                        <a:lnSpc>
                          <a:spcPct val="115000"/>
                        </a:lnSpc>
                        <a:spcAft>
                          <a:spcPts val="800"/>
                        </a:spcAft>
                        <a:buNone/>
                      </a:pPr>
                      <a:r>
                        <a:rPr lang="en-GB" sz="1200" b="1" kern="100" dirty="0">
                          <a:solidFill>
                            <a:srgbClr val="FFFFFF"/>
                          </a:solidFill>
                          <a:effectLst/>
                          <a:latin typeface="Aptos" panose="020B0004020202020204" pitchFamily="34" charset="0"/>
                          <a:ea typeface="Aptos" panose="020B0004020202020204" pitchFamily="34" charset="0"/>
                          <a:cs typeface="Times New Roman" panose="02020603050405020304" pitchFamily="18" charset="0"/>
                        </a:rPr>
                        <a:t> </a:t>
                      </a:r>
                      <a:endParaRPr lang="en-GB" sz="12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1200" kern="100" dirty="0">
                          <a:effectLst/>
                          <a:latin typeface="Aptos" panose="020B0004020202020204" pitchFamily="34" charset="0"/>
                          <a:ea typeface="Aptos" panose="020B0004020202020204" pitchFamily="34" charset="0"/>
                          <a:cs typeface="Times New Roman" panose="02020603050405020304" pitchFamily="18" charset="0"/>
                        </a:rPr>
                        <a:t> </a:t>
                      </a:r>
                    </a:p>
                  </a:txBody>
                  <a:tcPr marL="56114" marR="56114" marT="0" marB="0">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5C8BD"/>
                    </a:solidFill>
                  </a:tcPr>
                </a:tc>
                <a:extLst>
                  <a:ext uri="{0D108BD9-81ED-4DB2-BD59-A6C34878D82A}">
                    <a16:rowId xmlns:a16="http://schemas.microsoft.com/office/drawing/2014/main" val="2544275158"/>
                  </a:ext>
                </a:extLst>
              </a:tr>
            </a:tbl>
          </a:graphicData>
        </a:graphic>
      </p:graphicFrame>
    </p:spTree>
    <p:extLst>
      <p:ext uri="{BB962C8B-B14F-4D97-AF65-F5344CB8AC3E}">
        <p14:creationId xmlns:p14="http://schemas.microsoft.com/office/powerpoint/2010/main" val="413230223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284480" y="1108364"/>
            <a:ext cx="11623040" cy="5378225"/>
          </a:xfrm>
        </p:spPr>
        <p:txBody>
          <a:bodyPr>
            <a:norm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Problem:</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Even though these points are in the order that they appear in the text, they jump between the two ideas presented by the question.</a:t>
            </a:r>
          </a:p>
          <a:p>
            <a:pPr marL="0" indent="0">
              <a:lnSpc>
                <a:spcPct val="115000"/>
              </a:lnSpc>
              <a:spcAft>
                <a:spcPts val="800"/>
              </a:spcAft>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They need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organising</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so that the points that are connected go together.</a:t>
            </a:r>
          </a:p>
          <a:p>
            <a:pPr marL="0" indent="0">
              <a:lnSpc>
                <a:spcPct val="115000"/>
              </a:lnSpc>
              <a:spcAft>
                <a:spcPts val="800"/>
              </a:spcAft>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2800" kern="100" dirty="0">
                <a:latin typeface="Aptos" panose="020B0004020202020204" pitchFamily="34" charset="0"/>
                <a:ea typeface="Aptos" panose="020B0004020202020204" pitchFamily="34" charset="0"/>
                <a:cs typeface="Times New Roman" panose="02020603050405020304" pitchFamily="18" charset="0"/>
              </a:rPr>
              <a:t>W</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hat did you notice about points 3 and 9?</a:t>
            </a:r>
          </a:p>
          <a:p>
            <a:pPr marL="0" indent="0">
              <a:buNone/>
            </a:pPr>
            <a:endParaRPr lang="en-GB" dirty="0"/>
          </a:p>
        </p:txBody>
      </p:sp>
    </p:spTree>
    <p:extLst>
      <p:ext uri="{BB962C8B-B14F-4D97-AF65-F5344CB8AC3E}">
        <p14:creationId xmlns:p14="http://schemas.microsoft.com/office/powerpoint/2010/main" val="35344188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1ECCE-235E-0F65-18AC-972DA0F9BE0B}"/>
            </a:ext>
          </a:extLst>
        </p:cNvPr>
        <p:cNvGrpSpPr/>
        <p:nvPr/>
      </p:nvGrpSpPr>
      <p:grpSpPr>
        <a:xfrm>
          <a:off x="0" y="0"/>
          <a:ext cx="0" cy="0"/>
          <a:chOff x="0" y="0"/>
          <a:chExt cx="0" cy="0"/>
        </a:xfrm>
      </p:grpSpPr>
      <p:pic>
        <p:nvPicPr>
          <p:cNvPr id="9" name="Picture Placeholder 5">
            <a:extLst>
              <a:ext uri="{FF2B5EF4-FFF2-40B4-BE49-F238E27FC236}">
                <a16:creationId xmlns:a16="http://schemas.microsoft.com/office/drawing/2014/main" id="{B64E48DD-7DA7-3C5E-3C8A-CD2D6D34B0D5}"/>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8095" b="8095"/>
          <a:stretch/>
        </p:blipFill>
        <p:spPr>
          <a:xfrm>
            <a:off x="-33513" y="1"/>
            <a:ext cx="12259026" cy="6857999"/>
          </a:xfrm>
        </p:spPr>
      </p:pic>
      <p:sp>
        <p:nvSpPr>
          <p:cNvPr id="4" name="Content Placeholder 3">
            <a:extLst>
              <a:ext uri="{FF2B5EF4-FFF2-40B4-BE49-F238E27FC236}">
                <a16:creationId xmlns:a16="http://schemas.microsoft.com/office/drawing/2014/main" id="{8CBF16C5-653D-3B3D-60E9-92CF4884286E}"/>
              </a:ext>
            </a:extLst>
          </p:cNvPr>
          <p:cNvSpPr>
            <a:spLocks noGrp="1"/>
          </p:cNvSpPr>
          <p:nvPr>
            <p:ph idx="1"/>
          </p:nvPr>
        </p:nvSpPr>
        <p:spPr>
          <a:xfrm>
            <a:off x="364278" y="581892"/>
            <a:ext cx="11463443" cy="5942038"/>
          </a:xfrm>
          <a:solidFill>
            <a:srgbClr val="D74120">
              <a:alpha val="89804"/>
            </a:srgbClr>
          </a:solidFill>
          <a:ln>
            <a:solidFill>
              <a:schemeClr val="accent2"/>
            </a:solidFill>
          </a:ln>
        </p:spPr>
        <p:txBody>
          <a:bodyPr vert="horz" lIns="91440" tIns="45720" rIns="91440" bIns="45720" rtlCol="0" anchor="ctr">
            <a:normAutofit/>
          </a:bodyPr>
          <a:lstStyle/>
          <a:p>
            <a:pPr marL="0" indent="0" algn="ctr">
              <a:buNone/>
            </a:pPr>
            <a:r>
              <a:rPr lang="en-GB" sz="2400" b="1" dirty="0">
                <a:solidFill>
                  <a:schemeClr val="bg1"/>
                </a:solidFill>
                <a:effectLst/>
                <a:latin typeface="Arial" panose="020B0604020202020204" pitchFamily="34" charset="0"/>
                <a:ea typeface="MS Mincho" panose="02020609040205080304" pitchFamily="49" charset="-128"/>
              </a:rPr>
              <a:t>Learning objective: </a:t>
            </a:r>
          </a:p>
          <a:p>
            <a:pPr marL="0" indent="0" algn="ctr">
              <a:buNone/>
            </a:pPr>
            <a:r>
              <a:rPr lang="en-GB" sz="2400" dirty="0">
                <a:solidFill>
                  <a:schemeClr val="bg1"/>
                </a:solidFill>
              </a:rPr>
              <a:t>Understanding a final key element of the selective summary task:</a:t>
            </a:r>
          </a:p>
          <a:p>
            <a:pPr marL="0" indent="0" algn="ctr">
              <a:buNone/>
            </a:pPr>
            <a:r>
              <a:rPr lang="en-GB" sz="2400" b="1" u="sng" dirty="0">
                <a:solidFill>
                  <a:schemeClr val="bg1"/>
                </a:solidFill>
              </a:rPr>
              <a:t>organisation.</a:t>
            </a:r>
          </a:p>
          <a:p>
            <a:pPr marL="0" indent="0" algn="ctr">
              <a:buNone/>
            </a:pPr>
            <a:endParaRPr lang="en-GB" sz="2400" u="sng" dirty="0">
              <a:solidFill>
                <a:schemeClr val="bg1"/>
              </a:solidFill>
            </a:endParaRPr>
          </a:p>
          <a:p>
            <a:pPr marL="0" indent="0" algn="ctr">
              <a:buNone/>
            </a:pPr>
            <a:r>
              <a:rPr lang="en-GB" sz="2400" b="1" dirty="0">
                <a:solidFill>
                  <a:schemeClr val="bg1"/>
                </a:solidFill>
              </a:rPr>
              <a:t>Lesson objective:</a:t>
            </a:r>
          </a:p>
          <a:p>
            <a:pPr marL="0" indent="0" algn="ctr">
              <a:buNone/>
            </a:pPr>
            <a:r>
              <a:rPr lang="en-GB" sz="2400" dirty="0">
                <a:solidFill>
                  <a:schemeClr val="bg1"/>
                </a:solidFill>
              </a:rPr>
              <a:t>To work through a series of activities that explore the idea of organising material, building to a summary question from an exam paper.</a:t>
            </a:r>
          </a:p>
        </p:txBody>
      </p:sp>
    </p:spTree>
    <p:extLst>
      <p:ext uri="{BB962C8B-B14F-4D97-AF65-F5344CB8AC3E}">
        <p14:creationId xmlns:p14="http://schemas.microsoft.com/office/powerpoint/2010/main" val="132072090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a:xfrm>
            <a:off x="180001" y="692727"/>
            <a:ext cx="11627999" cy="1035273"/>
          </a:xfrm>
        </p:spPr>
        <p:txBody>
          <a:bodyPr>
            <a:noAutofit/>
          </a:bodyPr>
          <a:lstStyle/>
          <a:p>
            <a:pPr>
              <a:lnSpc>
                <a:spcPct val="115000"/>
              </a:lnSpc>
              <a:spcAft>
                <a:spcPts val="800"/>
              </a:spcAft>
            </a:pPr>
            <a:br>
              <a:rPr lang="en-GB" sz="2800" b="1" kern="100" dirty="0">
                <a:effectLst/>
                <a:latin typeface="Aptos" panose="020B0004020202020204" pitchFamily="34" charset="0"/>
                <a:ea typeface="Aptos" panose="020B0004020202020204" pitchFamily="34" charset="0"/>
                <a:cs typeface="Times New Roman" panose="02020603050405020304" pitchFamily="18" charset="0"/>
              </a:rPr>
            </a:br>
            <a:r>
              <a:rPr lang="en-GB" sz="2800" b="1" kern="100" dirty="0">
                <a:effectLst/>
                <a:latin typeface="Aptos" panose="020B0004020202020204" pitchFamily="34" charset="0"/>
                <a:ea typeface="Aptos" panose="020B0004020202020204" pitchFamily="34" charset="0"/>
                <a:cs typeface="Times New Roman" panose="02020603050405020304" pitchFamily="18" charset="0"/>
              </a:rPr>
              <a:t>Task 2: </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Organise these points into the two groups that the question 		    suggests.</a:t>
            </a:r>
            <a:br>
              <a:rPr lang="en-GB" sz="2800" kern="100" dirty="0">
                <a:effectLst/>
                <a:latin typeface="Aptos" panose="020B0004020202020204" pitchFamily="34" charset="0"/>
                <a:ea typeface="Aptos" panose="020B0004020202020204" pitchFamily="34" charset="0"/>
                <a:cs typeface="Times New Roman" panose="02020603050405020304" pitchFamily="18" charset="0"/>
              </a:rPr>
            </a:b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p:txBody>
      </p:sp>
      <p:graphicFrame>
        <p:nvGraphicFramePr>
          <p:cNvPr id="4" name="Table 3">
            <a:extLst>
              <a:ext uri="{FF2B5EF4-FFF2-40B4-BE49-F238E27FC236}">
                <a16:creationId xmlns:a16="http://schemas.microsoft.com/office/drawing/2014/main" id="{43E17799-7C23-E1F1-A7DE-122AB1A68D17}"/>
              </a:ext>
            </a:extLst>
          </p:cNvPr>
          <p:cNvGraphicFramePr>
            <a:graphicFrameLocks noGrp="1"/>
          </p:cNvGraphicFramePr>
          <p:nvPr>
            <p:extLst>
              <p:ext uri="{D42A27DB-BD31-4B8C-83A1-F6EECF244321}">
                <p14:modId xmlns:p14="http://schemas.microsoft.com/office/powerpoint/2010/main" val="1949826586"/>
              </p:ext>
            </p:extLst>
          </p:nvPr>
        </p:nvGraphicFramePr>
        <p:xfrm>
          <a:off x="858982" y="2064327"/>
          <a:ext cx="10081734" cy="4003964"/>
        </p:xfrm>
        <a:graphic>
          <a:graphicData uri="http://schemas.openxmlformats.org/drawingml/2006/table">
            <a:tbl>
              <a:tblPr firstRow="1" firstCol="1" bandRow="1"/>
              <a:tblGrid>
                <a:gridCol w="5040867">
                  <a:extLst>
                    <a:ext uri="{9D8B030D-6E8A-4147-A177-3AD203B41FA5}">
                      <a16:colId xmlns:a16="http://schemas.microsoft.com/office/drawing/2014/main" val="677338321"/>
                    </a:ext>
                  </a:extLst>
                </a:gridCol>
                <a:gridCol w="5040867">
                  <a:extLst>
                    <a:ext uri="{9D8B030D-6E8A-4147-A177-3AD203B41FA5}">
                      <a16:colId xmlns:a16="http://schemas.microsoft.com/office/drawing/2014/main" val="1195911905"/>
                    </a:ext>
                  </a:extLst>
                </a:gridCol>
              </a:tblGrid>
              <a:tr h="1246579">
                <a:tc>
                  <a:txBody>
                    <a:bodyPr/>
                    <a:lstStyle/>
                    <a:p>
                      <a:pPr>
                        <a:lnSpc>
                          <a:spcPct val="115000"/>
                        </a:lnSpc>
                        <a:spcAft>
                          <a:spcPts val="800"/>
                        </a:spcAft>
                        <a:buNone/>
                      </a:pPr>
                      <a:r>
                        <a:rPr lang="en-GB" sz="2000" kern="100" dirty="0">
                          <a:ln>
                            <a:noFill/>
                          </a:ln>
                          <a:solidFill>
                            <a:srgbClr val="FFFFFF"/>
                          </a:solidFill>
                          <a:effectLst/>
                          <a:latin typeface="Aptos" panose="020B0004020202020204" pitchFamily="34" charset="0"/>
                          <a:ea typeface="Aptos" panose="020B0004020202020204" pitchFamily="34" charset="0"/>
                          <a:cs typeface="Times New Roman" panose="02020603050405020304" pitchFamily="18" charset="0"/>
                        </a:rPr>
                        <a:t>Reasons why changes to animal migrations have occurred</a:t>
                      </a:r>
                      <a:endParaRPr lang="en-GB" sz="2000" kern="100" dirty="0">
                        <a:ln>
                          <a:noFill/>
                        </a:ln>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4120"/>
                    </a:solidFill>
                  </a:tcPr>
                </a:tc>
                <a:tc>
                  <a:txBody>
                    <a:bodyPr/>
                    <a:lstStyle/>
                    <a:p>
                      <a:pPr>
                        <a:lnSpc>
                          <a:spcPct val="115000"/>
                        </a:lnSpc>
                        <a:spcAft>
                          <a:spcPts val="800"/>
                        </a:spcAft>
                        <a:buNone/>
                      </a:pPr>
                      <a:r>
                        <a:rPr lang="en-GB" sz="2000" kern="100" dirty="0">
                          <a:ln>
                            <a:noFill/>
                          </a:ln>
                          <a:solidFill>
                            <a:srgbClr val="FFFFFF"/>
                          </a:solidFill>
                          <a:effectLst/>
                          <a:latin typeface="Aptos" panose="020B0004020202020204" pitchFamily="34" charset="0"/>
                          <a:ea typeface="Aptos" panose="020B0004020202020204" pitchFamily="34" charset="0"/>
                          <a:cs typeface="Times New Roman" panose="02020603050405020304" pitchFamily="18" charset="0"/>
                        </a:rPr>
                        <a:t>Why these changes are worrying</a:t>
                      </a:r>
                      <a:endParaRPr lang="en-GB" sz="2000" kern="100" dirty="0">
                        <a:ln>
                          <a:noFill/>
                        </a:ln>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74120"/>
                    </a:solidFill>
                  </a:tcPr>
                </a:tc>
                <a:extLst>
                  <a:ext uri="{0D108BD9-81ED-4DB2-BD59-A6C34878D82A}">
                    <a16:rowId xmlns:a16="http://schemas.microsoft.com/office/drawing/2014/main" val="3124260286"/>
                  </a:ext>
                </a:extLst>
              </a:tr>
              <a:tr h="2757385">
                <a:tc>
                  <a:txBody>
                    <a:bodyPr/>
                    <a:lstStyle/>
                    <a:p>
                      <a:pPr>
                        <a:lnSpc>
                          <a:spcPct val="115000"/>
                        </a:lnSpc>
                        <a:spcAft>
                          <a:spcPts val="800"/>
                        </a:spcAft>
                        <a:buNone/>
                      </a:pPr>
                      <a:r>
                        <a:rPr lang="en-GB" sz="2000" b="1" kern="100" dirty="0">
                          <a:ln>
                            <a:noFill/>
                          </a:ln>
                          <a:effectLst/>
                          <a:latin typeface="Aptos" panose="020B0004020202020204" pitchFamily="34" charset="0"/>
                          <a:ea typeface="Aptos" panose="020B0004020202020204" pitchFamily="34" charset="0"/>
                          <a:cs typeface="Times New Roman" panose="02020603050405020304" pitchFamily="18" charset="0"/>
                        </a:rPr>
                        <a:t> </a:t>
                      </a:r>
                      <a:r>
                        <a:rPr lang="en-GB" sz="2000" b="1" kern="100" dirty="0">
                          <a:ln>
                            <a:noFill/>
                          </a:ln>
                          <a:solidFill>
                            <a:srgbClr val="000000"/>
                          </a:solidFill>
                          <a:effectLst/>
                          <a:latin typeface="Aptos" panose="020B0004020202020204" pitchFamily="34" charset="0"/>
                          <a:ea typeface="Aptos" panose="020B0004020202020204" pitchFamily="34" charset="0"/>
                          <a:cs typeface="Times New Roman" panose="02020603050405020304" pitchFamily="18" charset="0"/>
                        </a:rPr>
                        <a:t>Points:  </a:t>
                      </a:r>
                      <a:endParaRPr lang="en-GB" sz="2000" kern="100" dirty="0">
                        <a:ln>
                          <a:noFill/>
                        </a:ln>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2000" b="1" kern="100" dirty="0">
                          <a:ln>
                            <a:noFill/>
                          </a:ln>
                          <a:effectLst/>
                          <a:latin typeface="Aptos" panose="020B0004020202020204" pitchFamily="34" charset="0"/>
                          <a:ea typeface="Aptos" panose="020B0004020202020204" pitchFamily="34" charset="0"/>
                          <a:cs typeface="Times New Roman" panose="02020603050405020304" pitchFamily="18" charset="0"/>
                        </a:rPr>
                        <a:t> </a:t>
                      </a:r>
                      <a:endParaRPr lang="en-GB" sz="2000" kern="100" dirty="0">
                        <a:ln>
                          <a:noFill/>
                        </a:ln>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buNone/>
                      </a:pPr>
                      <a:r>
                        <a:rPr lang="en-GB" sz="2000" b="1" kern="100" dirty="0">
                          <a:ln>
                            <a:noFill/>
                          </a:ln>
                          <a:effectLst/>
                          <a:latin typeface="Aptos" panose="020B0004020202020204" pitchFamily="34" charset="0"/>
                          <a:ea typeface="Aptos" panose="020B0004020202020204" pitchFamily="34" charset="0"/>
                          <a:cs typeface="Times New Roman" panose="02020603050405020304" pitchFamily="18" charset="0"/>
                        </a:rPr>
                        <a:t> </a:t>
                      </a:r>
                      <a:endParaRPr lang="en-GB" sz="2000" kern="100" dirty="0">
                        <a:ln>
                          <a:noFill/>
                        </a:ln>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rgbClr val="F5C8BD"/>
                    </a:solidFill>
                  </a:tcPr>
                </a:tc>
                <a:tc>
                  <a:txBody>
                    <a:bodyPr/>
                    <a:lstStyle/>
                    <a:p>
                      <a:pPr>
                        <a:lnSpc>
                          <a:spcPct val="115000"/>
                        </a:lnSpc>
                        <a:spcAft>
                          <a:spcPts val="800"/>
                        </a:spcAft>
                        <a:buNone/>
                      </a:pPr>
                      <a:r>
                        <a:rPr lang="en-GB" sz="2000" kern="100" dirty="0">
                          <a:ln>
                            <a:noFill/>
                          </a:ln>
                          <a:effectLst/>
                          <a:latin typeface="Aptos" panose="020B0004020202020204" pitchFamily="34" charset="0"/>
                          <a:ea typeface="Aptos" panose="020B0004020202020204" pitchFamily="34" charset="0"/>
                          <a:cs typeface="Times New Roman" panose="02020603050405020304" pitchFamily="18" charset="0"/>
                        </a:rPr>
                        <a:t> </a:t>
                      </a:r>
                      <a:r>
                        <a:rPr lang="en-GB" sz="2000" b="1" kern="100" dirty="0">
                          <a:ln>
                            <a:noFill/>
                          </a:ln>
                          <a:solidFill>
                            <a:srgbClr val="000000"/>
                          </a:solidFill>
                          <a:effectLst/>
                          <a:latin typeface="Aptos" panose="020B0004020202020204" pitchFamily="34" charset="0"/>
                          <a:ea typeface="Aptos" panose="020B0004020202020204" pitchFamily="34" charset="0"/>
                          <a:cs typeface="Times New Roman" panose="02020603050405020304" pitchFamily="18" charset="0"/>
                        </a:rPr>
                        <a:t>Points: </a:t>
                      </a:r>
                      <a:endParaRPr lang="en-GB" sz="2000" b="1" kern="100" dirty="0">
                        <a:ln>
                          <a:noFill/>
                        </a:ln>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666666"/>
                      </a:solidFill>
                      <a:prstDash val="solid"/>
                      <a:round/>
                      <a:headEnd type="none" w="med" len="med"/>
                      <a:tailEnd type="none" w="med" len="med"/>
                    </a:lnL>
                    <a:lnR w="12700" cap="flat" cmpd="sng" algn="ctr">
                      <a:solidFill>
                        <a:srgbClr val="666666"/>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666666"/>
                      </a:solidFill>
                      <a:prstDash val="solid"/>
                      <a:round/>
                      <a:headEnd type="none" w="med" len="med"/>
                      <a:tailEnd type="none" w="med" len="med"/>
                    </a:lnB>
                    <a:solidFill>
                      <a:srgbClr val="F5C8BD"/>
                    </a:solidFill>
                  </a:tcPr>
                </a:tc>
                <a:extLst>
                  <a:ext uri="{0D108BD9-81ED-4DB2-BD59-A6C34878D82A}">
                    <a16:rowId xmlns:a16="http://schemas.microsoft.com/office/drawing/2014/main" val="744983675"/>
                  </a:ext>
                </a:extLst>
              </a:tr>
            </a:tbl>
          </a:graphicData>
        </a:graphic>
      </p:graphicFrame>
    </p:spTree>
    <p:extLst>
      <p:ext uri="{BB962C8B-B14F-4D97-AF65-F5344CB8AC3E}">
        <p14:creationId xmlns:p14="http://schemas.microsoft.com/office/powerpoint/2010/main" val="407751074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p:txBody>
          <a:bodyPr>
            <a:normAutofit fontScale="90000"/>
          </a:bodyPr>
          <a:lstStyle/>
          <a:p>
            <a:pPr>
              <a:lnSpc>
                <a:spcPct val="115000"/>
              </a:lnSpc>
              <a:spcAft>
                <a:spcPts val="800"/>
              </a:spcAft>
            </a:pPr>
            <a:r>
              <a:rPr lang="en-GB" sz="4000" kern="100" dirty="0">
                <a:effectLst/>
                <a:latin typeface="Aptos" panose="020B0004020202020204" pitchFamily="34" charset="0"/>
                <a:ea typeface="Aptos" panose="020B0004020202020204" pitchFamily="34" charset="0"/>
                <a:cs typeface="Times New Roman" panose="02020603050405020304" pitchFamily="18" charset="0"/>
              </a:rPr>
              <a:t>Now you are ready to write your summary.</a:t>
            </a:r>
          </a:p>
        </p:txBody>
      </p:sp>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1063027" y="2150371"/>
            <a:ext cx="9861945" cy="4128400"/>
          </a:xfrm>
        </p:spPr>
        <p:txBody>
          <a:bodyPr>
            <a:normAutofit/>
          </a:bodyPr>
          <a:lstStyle/>
          <a:p>
            <a:pPr marL="342900" lvl="0" indent="-342900">
              <a:lnSpc>
                <a:spcPct val="115000"/>
              </a:lnSpc>
              <a:buFont typeface="Symbol" panose="05050102010706020507" pitchFamily="18" charset="2"/>
              <a:buChar char=""/>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You have a range of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relevant</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ideas.</a:t>
            </a:r>
          </a:p>
          <a:p>
            <a:pPr marL="0" lvl="0" indent="0">
              <a:lnSpc>
                <a:spcPct val="115000"/>
              </a:lnSpc>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You have put them into your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own words</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(keeping it short).</a:t>
            </a:r>
          </a:p>
          <a:p>
            <a:pPr marL="0" lvl="0" indent="0">
              <a:lnSpc>
                <a:spcPct val="115000"/>
              </a:lnSpc>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You have </a:t>
            </a:r>
            <a:r>
              <a:rPr lang="en-GB" sz="2800" b="1" kern="100" dirty="0">
                <a:effectLst/>
                <a:latin typeface="Aptos" panose="020B0004020202020204" pitchFamily="34" charset="0"/>
                <a:ea typeface="Aptos" panose="020B0004020202020204" pitchFamily="34" charset="0"/>
                <a:cs typeface="Times New Roman" panose="02020603050405020304" pitchFamily="18" charset="0"/>
              </a:rPr>
              <a:t>organised</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 your ideas logically.</a:t>
            </a:r>
          </a:p>
        </p:txBody>
      </p:sp>
    </p:spTree>
    <p:extLst>
      <p:ext uri="{BB962C8B-B14F-4D97-AF65-F5344CB8AC3E}">
        <p14:creationId xmlns:p14="http://schemas.microsoft.com/office/powerpoint/2010/main" val="3377492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a:xfrm>
            <a:off x="715476" y="900545"/>
            <a:ext cx="11087564" cy="1475874"/>
          </a:xfrm>
        </p:spPr>
        <p:txBody>
          <a:bodyPr>
            <a:normAutofit/>
          </a:bodyPr>
          <a:lstStyle/>
          <a:p>
            <a:pPr>
              <a:lnSpc>
                <a:spcPct val="115000"/>
              </a:lnSpc>
              <a:spcAft>
                <a:spcPts val="800"/>
              </a:spcAft>
            </a:pPr>
            <a:r>
              <a:rPr lang="en-GB" sz="3600" b="1" kern="100" dirty="0">
                <a:effectLst/>
                <a:latin typeface="Aptos" panose="020B0004020202020204" pitchFamily="34" charset="0"/>
                <a:ea typeface="Aptos" panose="020B0004020202020204" pitchFamily="34" charset="0"/>
                <a:cs typeface="Times New Roman" panose="02020603050405020304" pitchFamily="18" charset="0"/>
              </a:rPr>
              <a:t>Task 3</a:t>
            </a:r>
            <a:endParaRPr lang="en-GB" sz="3600"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715476" y="2466109"/>
            <a:ext cx="11087564" cy="3491346"/>
          </a:xfrm>
        </p:spPr>
        <p:txBody>
          <a:bodyPr>
            <a:normAutofit/>
          </a:bodyPr>
          <a:lstStyle/>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Write your summary. It should not be more than 120 words.</a:t>
            </a:r>
          </a:p>
          <a:p>
            <a:pPr marL="0" indent="0">
              <a:lnSpc>
                <a:spcPct val="115000"/>
              </a:lnSpc>
              <a:spcAft>
                <a:spcPts val="800"/>
              </a:spcAft>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You could start like this:</a:t>
            </a:r>
          </a:p>
          <a:p>
            <a:pPr marL="0" indent="0" algn="ctr">
              <a:lnSpc>
                <a:spcPct val="115000"/>
              </a:lnSpc>
              <a:spcAft>
                <a:spcPts val="800"/>
              </a:spcAft>
              <a:buNone/>
            </a:pPr>
            <a:r>
              <a:rPr lang="en-GB" sz="2800" i="1" kern="100" dirty="0">
                <a:effectLst/>
                <a:latin typeface="Aptos" panose="020B0004020202020204" pitchFamily="34" charset="0"/>
                <a:ea typeface="Aptos" panose="020B0004020202020204" pitchFamily="34" charset="0"/>
                <a:cs typeface="Times New Roman" panose="02020603050405020304" pitchFamily="18" charset="0"/>
              </a:rPr>
              <a:t>‘One reason why changes to animal migrations have happened is …. .’</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6227420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p:txBody>
          <a:bodyPr>
            <a:normAutofit fontScale="90000"/>
          </a:bodyPr>
          <a:lstStyle/>
          <a:p>
            <a:pPr>
              <a:lnSpc>
                <a:spcPct val="115000"/>
              </a:lnSpc>
              <a:spcAft>
                <a:spcPts val="800"/>
              </a:spcAft>
            </a:pPr>
            <a:r>
              <a:rPr lang="en-US" b="1" kern="100" dirty="0">
                <a:effectLst/>
                <a:latin typeface="Aptos" panose="020B0004020202020204" pitchFamily="34" charset="0"/>
                <a:ea typeface="Aptos" panose="020B0004020202020204" pitchFamily="34" charset="0"/>
                <a:cs typeface="Times New Roman" panose="02020603050405020304" pitchFamily="18" charset="0"/>
              </a:rPr>
              <a:t>Reminders</a:t>
            </a:r>
            <a:r>
              <a:rPr lang="en-US" kern="100" dirty="0">
                <a:effectLst/>
                <a:latin typeface="Aptos" panose="020B0004020202020204" pitchFamily="34" charset="0"/>
                <a:ea typeface="Aptos" panose="020B0004020202020204" pitchFamily="34" charset="0"/>
                <a:cs typeface="Times New Roman" panose="02020603050405020304" pitchFamily="18" charset="0"/>
              </a:rPr>
              <a:t>:</a:t>
            </a:r>
            <a:endParaRPr lang="en-GB" kern="100" dirty="0">
              <a:effectLst/>
              <a:latin typeface="Aptos" panose="020B0004020202020204" pitchFamily="34" charset="0"/>
              <a:ea typeface="Aptos" panose="020B0004020202020204" pitchFamily="34"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p:txBody>
          <a:bodyPr/>
          <a:lstStyle/>
          <a:p>
            <a:pPr marL="0" indent="0">
              <a:buNone/>
            </a:pPr>
            <a:r>
              <a:rPr lang="en-GB" dirty="0"/>
              <a:t> </a:t>
            </a:r>
          </a:p>
          <a:p>
            <a:pPr marL="342900" lvl="0" indent="-342900">
              <a:lnSpc>
                <a:spcPct val="115000"/>
              </a:lnSpc>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You must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select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what is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relevant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and ignore what is not. The question you are set will guide you.</a:t>
            </a:r>
          </a:p>
          <a:p>
            <a:pPr marL="0" lvl="0" indent="0">
              <a:lnSpc>
                <a:spcPct val="115000"/>
              </a:lnSpc>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buFont typeface="Symbol" panose="05050102010706020507" pitchFamily="18" charset="2"/>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Keep it </a:t>
            </a:r>
            <a:r>
              <a:rPr lang="en-US" sz="2800" b="1" kern="100" dirty="0">
                <a:effectLst/>
                <a:latin typeface="Aptos" panose="020B0004020202020204" pitchFamily="34" charset="0"/>
                <a:ea typeface="Aptos" panose="020B0004020202020204" pitchFamily="34" charset="0"/>
                <a:cs typeface="Times New Roman" panose="02020603050405020304" pitchFamily="18" charset="0"/>
              </a:rPr>
              <a:t>short</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 Replace details (especially lists) with the main idea that sums them up.</a:t>
            </a:r>
          </a:p>
          <a:p>
            <a:pPr marL="0" lvl="0" indent="0">
              <a:lnSpc>
                <a:spcPct val="115000"/>
              </a:lnSpc>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lvl="0" indent="-342900">
              <a:lnSpc>
                <a:spcPct val="115000"/>
              </a:lnSpc>
              <a:spcAft>
                <a:spcPts val="800"/>
              </a:spcAft>
              <a:buFont typeface="Symbol" panose="05050102010706020507" pitchFamily="18" charset="2"/>
              <a:buChar char=""/>
            </a:pPr>
            <a:r>
              <a:rPr lang="en-US" sz="2800" b="1" kern="100" dirty="0">
                <a:effectLst/>
                <a:latin typeface="Aptos" panose="020B0004020202020204" pitchFamily="34" charset="0"/>
                <a:ea typeface="Aptos" panose="020B0004020202020204" pitchFamily="34" charset="0"/>
                <a:cs typeface="Times New Roman" panose="02020603050405020304" pitchFamily="18" charset="0"/>
              </a:rPr>
              <a:t>Use your own words, </a:t>
            </a:r>
            <a:r>
              <a:rPr lang="en-US" sz="2800" kern="100" dirty="0">
                <a:effectLst/>
                <a:latin typeface="Aptos" panose="020B0004020202020204" pitchFamily="34" charset="0"/>
                <a:ea typeface="Aptos" panose="020B0004020202020204" pitchFamily="34" charset="0"/>
                <a:cs typeface="Times New Roman" panose="02020603050405020304" pitchFamily="18" charset="0"/>
              </a:rPr>
              <a:t>wherever possible.</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7762369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a:xfrm>
            <a:off x="124583" y="1357745"/>
            <a:ext cx="11627999" cy="4918364"/>
          </a:xfrm>
        </p:spPr>
        <p:txBody>
          <a:bodyPr>
            <a:normAutofit/>
          </a:bodyPr>
          <a:lstStyle/>
          <a:p>
            <a:pPr algn="ctr">
              <a:lnSpc>
                <a:spcPct val="115000"/>
              </a:lnSpc>
              <a:spcAft>
                <a:spcPts val="800"/>
              </a:spcAft>
            </a:pPr>
            <a:r>
              <a:rPr lang="en-US" sz="4000" kern="100" dirty="0">
                <a:effectLst/>
                <a:latin typeface="Aptos" panose="020B0004020202020204" pitchFamily="34" charset="0"/>
                <a:ea typeface="Aptos" panose="020B0004020202020204" pitchFamily="34" charset="0"/>
                <a:cs typeface="Times New Roman" panose="02020603050405020304" pitchFamily="18" charset="0"/>
              </a:rPr>
              <a:t>There is one more element to a good summary …</a:t>
            </a:r>
            <a:br>
              <a:rPr lang="en-US" sz="4000" kern="100" dirty="0">
                <a:effectLst/>
                <a:latin typeface="Aptos" panose="020B0004020202020204" pitchFamily="34" charset="0"/>
                <a:ea typeface="Aptos" panose="020B0004020202020204" pitchFamily="34" charset="0"/>
                <a:cs typeface="Times New Roman" panose="02020603050405020304" pitchFamily="18" charset="0"/>
              </a:rPr>
            </a:br>
            <a:br>
              <a:rPr lang="en-US" kern="100" dirty="0">
                <a:latin typeface="Aptos" panose="020B0004020202020204" pitchFamily="34" charset="0"/>
                <a:ea typeface="Aptos" panose="020B0004020202020204" pitchFamily="34" charset="0"/>
                <a:cs typeface="Times New Roman" panose="02020603050405020304" pitchFamily="18" charset="0"/>
              </a:rPr>
            </a:br>
            <a:r>
              <a:rPr lang="en-US" kern="100" dirty="0">
                <a:latin typeface="Aptos" panose="020B0004020202020204" pitchFamily="34" charset="0"/>
                <a:ea typeface="Aptos" panose="020B0004020202020204" pitchFamily="34" charset="0"/>
                <a:cs typeface="Times New Roman" panose="02020603050405020304" pitchFamily="18" charset="0"/>
              </a:rPr>
              <a:t>organisation</a:t>
            </a:r>
            <a:br>
              <a:rPr lang="en-US" sz="4000" kern="100" dirty="0">
                <a:effectLst/>
                <a:latin typeface="Aptos" panose="020B0004020202020204" pitchFamily="34" charset="0"/>
                <a:ea typeface="Aptos" panose="020B0004020202020204" pitchFamily="34" charset="0"/>
                <a:cs typeface="Times New Roman" panose="02020603050405020304" pitchFamily="18" charset="0"/>
              </a:rPr>
            </a:br>
            <a:br>
              <a:rPr lang="en-US" kern="100" dirty="0">
                <a:latin typeface="Aptos" panose="020B0004020202020204" pitchFamily="34" charset="0"/>
                <a:ea typeface="Aptos" panose="020B0004020202020204" pitchFamily="34" charset="0"/>
                <a:cs typeface="Times New Roman" panose="02020603050405020304" pitchFamily="18" charset="0"/>
              </a:rPr>
            </a:br>
            <a:endParaRPr lang="en-GB" sz="4000" kern="100" dirty="0">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27800571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a:xfrm>
            <a:off x="282000" y="767368"/>
            <a:ext cx="11627999" cy="720000"/>
          </a:xfrm>
        </p:spPr>
        <p:txBody>
          <a:bodyPr>
            <a:normAutofit/>
          </a:bodyPr>
          <a:lstStyle/>
          <a:p>
            <a:pPr>
              <a:lnSpc>
                <a:spcPct val="115000"/>
              </a:lnSpc>
              <a:spcAft>
                <a:spcPts val="800"/>
              </a:spcAft>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Here’s an extract from the mark scheme for this question:</a:t>
            </a: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p:txBody>
      </p:sp>
      <p:graphicFrame>
        <p:nvGraphicFramePr>
          <p:cNvPr id="4" name="Content Placeholder 3">
            <a:extLst>
              <a:ext uri="{FF2B5EF4-FFF2-40B4-BE49-F238E27FC236}">
                <a16:creationId xmlns:a16="http://schemas.microsoft.com/office/drawing/2014/main" id="{EE32343E-14F9-2C5D-303E-1283C11D0839}"/>
              </a:ext>
            </a:extLst>
          </p:cNvPr>
          <p:cNvGraphicFramePr>
            <a:graphicFrameLocks noGrp="1"/>
          </p:cNvGraphicFramePr>
          <p:nvPr>
            <p:ph idx="1"/>
            <p:extLst>
              <p:ext uri="{D42A27DB-BD31-4B8C-83A1-F6EECF244321}">
                <p14:modId xmlns:p14="http://schemas.microsoft.com/office/powerpoint/2010/main" val="3560069331"/>
              </p:ext>
            </p:extLst>
          </p:nvPr>
        </p:nvGraphicFramePr>
        <p:xfrm>
          <a:off x="1106905" y="1731975"/>
          <a:ext cx="9224211" cy="3193206"/>
        </p:xfrm>
        <a:graphic>
          <a:graphicData uri="http://schemas.openxmlformats.org/drawingml/2006/table">
            <a:tbl>
              <a:tblPr firstRow="1" firstCol="1" bandRow="1"/>
              <a:tblGrid>
                <a:gridCol w="1803989">
                  <a:extLst>
                    <a:ext uri="{9D8B030D-6E8A-4147-A177-3AD203B41FA5}">
                      <a16:colId xmlns:a16="http://schemas.microsoft.com/office/drawing/2014/main" val="3589394963"/>
                    </a:ext>
                  </a:extLst>
                </a:gridCol>
                <a:gridCol w="7420222">
                  <a:extLst>
                    <a:ext uri="{9D8B030D-6E8A-4147-A177-3AD203B41FA5}">
                      <a16:colId xmlns:a16="http://schemas.microsoft.com/office/drawing/2014/main" val="481245045"/>
                    </a:ext>
                  </a:extLst>
                </a:gridCol>
              </a:tblGrid>
              <a:tr h="272799">
                <a:tc>
                  <a:txBody>
                    <a:bodyPr/>
                    <a:lstStyle/>
                    <a:p>
                      <a:pP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Marks</a:t>
                      </a:r>
                      <a:endParaRPr lang="en-GB"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Description </a:t>
                      </a:r>
                      <a:endParaRPr lang="en-GB"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183490482"/>
                  </a:ext>
                </a:extLst>
              </a:tr>
              <a:tr h="878549">
                <a:tc>
                  <a:txBody>
                    <a:bodyPr/>
                    <a:lstStyle/>
                    <a:p>
                      <a:pP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4-5</a:t>
                      </a:r>
                      <a:endParaRPr lang="en-GB"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Concise use of a range of appropriate vocabulary.</a:t>
                      </a:r>
                    </a:p>
                    <a:p>
                      <a:pPr>
                        <a:lnSpc>
                          <a:spcPct val="115000"/>
                        </a:lnSpc>
                        <a:spcAft>
                          <a:spcPts val="800"/>
                        </a:spcAft>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Organisation is effective.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42812415"/>
                  </a:ext>
                </a:extLst>
              </a:tr>
              <a:tr h="1102860">
                <a:tc>
                  <a:txBody>
                    <a:bodyPr/>
                    <a:lstStyle/>
                    <a:p>
                      <a:pPr>
                        <a:lnSpc>
                          <a:spcPct val="115000"/>
                        </a:lnSpc>
                        <a:spcAft>
                          <a:spcPts val="800"/>
                        </a:spcAft>
                        <a:buNone/>
                      </a:pPr>
                      <a:r>
                        <a:rPr lang="en-US" sz="2000" kern="100" dirty="0">
                          <a:effectLst/>
                          <a:latin typeface="Aptos" panose="020B0004020202020204" pitchFamily="34" charset="0"/>
                          <a:ea typeface="Aptos" panose="020B0004020202020204" pitchFamily="34" charset="0"/>
                          <a:cs typeface="Times New Roman" panose="02020603050405020304" pitchFamily="18" charset="0"/>
                        </a:rPr>
                        <a:t>2-3</a:t>
                      </a:r>
                      <a:endParaRPr lang="en-GB" sz="2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 Areas of concision but some reliance on the words of the text.</a:t>
                      </a:r>
                    </a:p>
                    <a:p>
                      <a:pPr>
                        <a:lnSpc>
                          <a:spcPct val="115000"/>
                        </a:lnSpc>
                        <a:spcAft>
                          <a:spcPts val="800"/>
                        </a:spcAft>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Organisation is sometimes effective.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25638636"/>
                  </a:ext>
                </a:extLst>
              </a:tr>
              <a:tr h="878549">
                <a:tc>
                  <a:txBody>
                    <a:bodyPr/>
                    <a:lstStyle/>
                    <a:p>
                      <a:pPr>
                        <a:lnSpc>
                          <a:spcPct val="115000"/>
                        </a:lnSpc>
                        <a:spcAft>
                          <a:spcPts val="800"/>
                        </a:spcAft>
                        <a:buNone/>
                      </a:pPr>
                      <a:r>
                        <a:rPr lang="en-US" sz="2000" kern="100">
                          <a:effectLst/>
                          <a:latin typeface="Aptos" panose="020B0004020202020204" pitchFamily="34" charset="0"/>
                          <a:ea typeface="Aptos" panose="020B0004020202020204" pitchFamily="34" charset="0"/>
                          <a:cs typeface="Times New Roman" panose="02020603050405020304" pitchFamily="18" charset="0"/>
                        </a:rPr>
                        <a:t>1</a:t>
                      </a:r>
                      <a:endParaRPr lang="en-GB" sz="2000" kern="100">
                        <a:effectLst/>
                        <a:latin typeface="Aptos" panose="020B0004020202020204" pitchFamily="34" charset="0"/>
                        <a:ea typeface="Aptos" panose="020B000402020202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nSpc>
                          <a:spcPct val="115000"/>
                        </a:lnSpc>
                        <a:spcAft>
                          <a:spcPts val="800"/>
                        </a:spcAft>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Includes lifted sections</a:t>
                      </a:r>
                    </a:p>
                    <a:p>
                      <a:pPr>
                        <a:lnSpc>
                          <a:spcPct val="115000"/>
                        </a:lnSpc>
                        <a:spcAft>
                          <a:spcPts val="800"/>
                        </a:spcAft>
                        <a:buNone/>
                      </a:pPr>
                      <a:r>
                        <a:rPr lang="en-GB" sz="2000" kern="100" dirty="0">
                          <a:effectLst/>
                          <a:latin typeface="Aptos" panose="020B0004020202020204" pitchFamily="34" charset="0"/>
                          <a:ea typeface="Aptos" panose="020B0004020202020204" pitchFamily="34" charset="0"/>
                          <a:cs typeface="Times New Roman" panose="02020603050405020304" pitchFamily="18" charset="0"/>
                        </a:rPr>
                        <a:t>• Organisation is limited.</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33764182"/>
                  </a:ext>
                </a:extLst>
              </a:tr>
            </a:tbl>
          </a:graphicData>
        </a:graphic>
      </p:graphicFrame>
      <p:sp>
        <p:nvSpPr>
          <p:cNvPr id="6" name="TextBox 5">
            <a:extLst>
              <a:ext uri="{FF2B5EF4-FFF2-40B4-BE49-F238E27FC236}">
                <a16:creationId xmlns:a16="http://schemas.microsoft.com/office/drawing/2014/main" id="{B2C17193-AFAD-E26A-1C38-2F9A8055CD92}"/>
              </a:ext>
            </a:extLst>
          </p:cNvPr>
          <p:cNvSpPr txBox="1"/>
          <p:nvPr/>
        </p:nvSpPr>
        <p:spPr>
          <a:xfrm>
            <a:off x="282001" y="5169789"/>
            <a:ext cx="11522072" cy="920830"/>
          </a:xfrm>
          <a:prstGeom prst="rect">
            <a:avLst/>
          </a:prstGeom>
          <a:noFill/>
        </p:spPr>
        <p:txBody>
          <a:bodyPr wrap="square">
            <a:spAutoFit/>
          </a:bodyPr>
          <a:lstStyle/>
          <a:p>
            <a:pPr marL="342900" lvl="0" indent="-342900">
              <a:lnSpc>
                <a:spcPct val="115000"/>
              </a:lnSpc>
              <a:buFont typeface="Symbol" panose="05050102010706020507" pitchFamily="18" charset="2"/>
              <a:buChar char=""/>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The first bullet point relates to your keeping it short (being ‘concise’) and using your own words (‘appropriate vocabulary’).</a:t>
            </a:r>
          </a:p>
        </p:txBody>
      </p:sp>
      <p:sp>
        <p:nvSpPr>
          <p:cNvPr id="8" name="TextBox 7">
            <a:extLst>
              <a:ext uri="{FF2B5EF4-FFF2-40B4-BE49-F238E27FC236}">
                <a16:creationId xmlns:a16="http://schemas.microsoft.com/office/drawing/2014/main" id="{1B93F9FC-6A4F-F3E0-C2C8-C09E58B07D15}"/>
              </a:ext>
            </a:extLst>
          </p:cNvPr>
          <p:cNvSpPr txBox="1"/>
          <p:nvPr/>
        </p:nvSpPr>
        <p:spPr>
          <a:xfrm>
            <a:off x="282000" y="6120809"/>
            <a:ext cx="10406222" cy="496098"/>
          </a:xfrm>
          <a:prstGeom prst="rect">
            <a:avLst/>
          </a:prstGeom>
          <a:noFill/>
        </p:spPr>
        <p:txBody>
          <a:bodyPr wrap="square">
            <a:spAutoFit/>
          </a:bodyPr>
          <a:lstStyle/>
          <a:p>
            <a:pPr marL="342900" marR="0" lvl="0" indent="-342900" algn="l" defTabSz="914400" rtl="0" eaLnBrk="1" fontAlgn="auto" latinLnBrk="0" hangingPunct="1">
              <a:lnSpc>
                <a:spcPct val="115000"/>
              </a:lnSpc>
              <a:spcBef>
                <a:spcPts val="0"/>
              </a:spcBef>
              <a:spcAft>
                <a:spcPts val="800"/>
              </a:spcAft>
              <a:buClrTx/>
              <a:buSzTx/>
              <a:buFont typeface="Symbol" panose="05050102010706020507" pitchFamily="18" charset="2"/>
              <a:buChar char=""/>
              <a:tabLst/>
              <a:defRPr/>
            </a:pPr>
            <a:r>
              <a:rPr kumimoji="0" lang="en-GB" sz="2400" b="0" i="0" u="none" strike="noStrike" kern="100" cap="none" spc="0" normalizeH="0" baseline="0" noProof="0" dirty="0">
                <a:ln>
                  <a:noFill/>
                </a:ln>
                <a:solidFill>
                  <a:prstClr val="black"/>
                </a:solidFill>
                <a:effectLst/>
                <a:uLnTx/>
                <a:uFillTx/>
                <a:latin typeface="Aptos" panose="020B0004020202020204" pitchFamily="34" charset="0"/>
                <a:ea typeface="Aptos" panose="020B0004020202020204" pitchFamily="34" charset="0"/>
                <a:cs typeface="Times New Roman" panose="02020603050405020304" pitchFamily="18" charset="0"/>
              </a:rPr>
              <a:t>The second bullet is the final element in creating a good summary …</a:t>
            </a:r>
          </a:p>
        </p:txBody>
      </p:sp>
    </p:spTree>
    <p:extLst>
      <p:ext uri="{BB962C8B-B14F-4D97-AF65-F5344CB8AC3E}">
        <p14:creationId xmlns:p14="http://schemas.microsoft.com/office/powerpoint/2010/main" val="965459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675E0E55-8D89-8339-B8D8-921B5555753C}"/>
              </a:ext>
            </a:extLst>
          </p:cNvPr>
          <p:cNvSpPr/>
          <p:nvPr/>
        </p:nvSpPr>
        <p:spPr>
          <a:xfrm>
            <a:off x="3396000" y="1931345"/>
            <a:ext cx="5400000" cy="3600000"/>
          </a:xfrm>
          <a:prstGeom prst="ellipse">
            <a:avLst/>
          </a:prstGeom>
          <a:solidFill>
            <a:srgbClr val="D74120"/>
          </a:solidFill>
          <a:ln>
            <a:solidFill>
              <a:srgbClr val="D741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bg1"/>
                </a:solidFill>
              </a:rPr>
              <a:t>Organisation</a:t>
            </a:r>
          </a:p>
        </p:txBody>
      </p:sp>
    </p:spTree>
    <p:extLst>
      <p:ext uri="{BB962C8B-B14F-4D97-AF65-F5344CB8AC3E}">
        <p14:creationId xmlns:p14="http://schemas.microsoft.com/office/powerpoint/2010/main" val="25162861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180000" y="1411706"/>
            <a:ext cx="11623040" cy="3548221"/>
          </a:xfrm>
        </p:spPr>
        <p:txBody>
          <a:bodyPr>
            <a:normAutofit/>
          </a:bodyPr>
          <a:lstStyle/>
          <a:p>
            <a:pPr>
              <a:lnSpc>
                <a:spcPct val="115000"/>
              </a:lnSpc>
              <a:spcAft>
                <a:spcPts val="800"/>
              </a:spcAft>
            </a:pPr>
            <a:r>
              <a:rPr lang="en-GB" sz="2800" b="1" kern="100" dirty="0">
                <a:effectLst/>
                <a:latin typeface="Aptos" panose="020B0004020202020204" pitchFamily="34" charset="0"/>
                <a:ea typeface="Aptos" panose="020B0004020202020204" pitchFamily="34" charset="0"/>
                <a:cs typeface="Times New Roman" panose="02020603050405020304" pitchFamily="18" charset="0"/>
              </a:rPr>
              <a:t>Organisation </a:t>
            </a:r>
            <a:r>
              <a:rPr lang="en-GB" sz="2800" kern="100" dirty="0">
                <a:effectLst/>
                <a:latin typeface="Aptos" panose="020B0004020202020204" pitchFamily="34" charset="0"/>
                <a:ea typeface="Aptos" panose="020B0004020202020204" pitchFamily="34" charset="0"/>
                <a:cs typeface="Times New Roman" panose="02020603050405020304" pitchFamily="18" charset="0"/>
              </a:rPr>
              <a:t>means the order of the points you have used and how you have linked them together.</a:t>
            </a:r>
          </a:p>
          <a:p>
            <a:pPr marL="0" indent="0">
              <a:lnSpc>
                <a:spcPct val="115000"/>
              </a:lnSpc>
              <a:spcAft>
                <a:spcPts val="800"/>
              </a:spcAft>
              <a:buNone/>
            </a:pPr>
            <a:endParaRPr lang="en-GB" sz="2800" kern="100" dirty="0">
              <a:effectLst/>
              <a:latin typeface="Aptos" panose="020B0004020202020204" pitchFamily="34" charset="0"/>
              <a:ea typeface="Aptos" panose="020B0004020202020204" pitchFamily="34" charset="0"/>
              <a:cs typeface="Times New Roman" panose="02020603050405020304" pitchFamily="18" charset="0"/>
            </a:endParaRPr>
          </a:p>
          <a:p>
            <a:pPr>
              <a:lnSpc>
                <a:spcPct val="115000"/>
              </a:lnSpc>
              <a:spcAft>
                <a:spcPts val="800"/>
              </a:spcAft>
            </a:pPr>
            <a:r>
              <a:rPr lang="en-GB" sz="2800" kern="100" dirty="0">
                <a:effectLst/>
                <a:latin typeface="Aptos" panose="020B0004020202020204" pitchFamily="34" charset="0"/>
                <a:ea typeface="Aptos" panose="020B0004020202020204" pitchFamily="34" charset="0"/>
                <a:cs typeface="Times New Roman" panose="02020603050405020304" pitchFamily="18" charset="0"/>
              </a:rPr>
              <a:t>This is a skill you will need throughout your English work.</a:t>
            </a:r>
          </a:p>
        </p:txBody>
      </p:sp>
    </p:spTree>
    <p:extLst>
      <p:ext uri="{BB962C8B-B14F-4D97-AF65-F5344CB8AC3E}">
        <p14:creationId xmlns:p14="http://schemas.microsoft.com/office/powerpoint/2010/main" val="4230712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E57FE263-8D90-5C3B-CED7-F59C87B326B7}"/>
              </a:ext>
            </a:extLst>
          </p:cNvPr>
          <p:cNvSpPr/>
          <p:nvPr/>
        </p:nvSpPr>
        <p:spPr>
          <a:xfrm>
            <a:off x="3396000" y="1820509"/>
            <a:ext cx="5400000" cy="3600000"/>
          </a:xfrm>
          <a:prstGeom prst="ellipse">
            <a:avLst/>
          </a:prstGeom>
          <a:solidFill>
            <a:srgbClr val="D74120"/>
          </a:solidFill>
          <a:ln>
            <a:solidFill>
              <a:srgbClr val="D7412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3600" dirty="0">
                <a:solidFill>
                  <a:schemeClr val="bg1"/>
                </a:solidFill>
              </a:rPr>
              <a:t>Sorting out order</a:t>
            </a:r>
          </a:p>
        </p:txBody>
      </p:sp>
    </p:spTree>
    <p:extLst>
      <p:ext uri="{BB962C8B-B14F-4D97-AF65-F5344CB8AC3E}">
        <p14:creationId xmlns:p14="http://schemas.microsoft.com/office/powerpoint/2010/main" val="36526530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B9AAED-76D2-A879-90A1-DF62ACF5E452}"/>
              </a:ext>
            </a:extLst>
          </p:cNvPr>
          <p:cNvSpPr>
            <a:spLocks noGrp="1"/>
          </p:cNvSpPr>
          <p:nvPr>
            <p:ph type="title"/>
          </p:nvPr>
        </p:nvSpPr>
        <p:spPr>
          <a:xfrm>
            <a:off x="175040" y="879663"/>
            <a:ext cx="11627999" cy="720000"/>
          </a:xfrm>
        </p:spPr>
        <p:txBody>
          <a:bodyPr>
            <a:noAutofit/>
          </a:bodyPr>
          <a:lstStyle/>
          <a:p>
            <a:pPr>
              <a:lnSpc>
                <a:spcPct val="115000"/>
              </a:lnSpc>
              <a:spcAft>
                <a:spcPts val="800"/>
              </a:spcAft>
            </a:pPr>
            <a:r>
              <a:rPr lang="en-GB" sz="2400" kern="100" dirty="0">
                <a:effectLst/>
                <a:latin typeface="Aptos" panose="020B0004020202020204" pitchFamily="34" charset="0"/>
                <a:ea typeface="Aptos" panose="020B0004020202020204" pitchFamily="34" charset="0"/>
                <a:cs typeface="Times New Roman" panose="02020603050405020304" pitchFamily="18" charset="0"/>
              </a:rPr>
              <a:t>Here is a list of facts about the famous English band, The Beatles. Read through them and then put them in the order you think works best:</a:t>
            </a:r>
          </a:p>
        </p:txBody>
      </p:sp>
      <p:sp>
        <p:nvSpPr>
          <p:cNvPr id="3" name="Content Placeholder 2">
            <a:extLst>
              <a:ext uri="{FF2B5EF4-FFF2-40B4-BE49-F238E27FC236}">
                <a16:creationId xmlns:a16="http://schemas.microsoft.com/office/drawing/2014/main" id="{F309D4D4-9F86-BBA8-0786-7D77D861BB5E}"/>
              </a:ext>
            </a:extLst>
          </p:cNvPr>
          <p:cNvSpPr>
            <a:spLocks noGrp="1"/>
          </p:cNvSpPr>
          <p:nvPr>
            <p:ph idx="1"/>
          </p:nvPr>
        </p:nvSpPr>
        <p:spPr>
          <a:xfrm>
            <a:off x="1197111" y="1752064"/>
            <a:ext cx="9797777" cy="4886926"/>
          </a:xfrm>
        </p:spPr>
        <p:txBody>
          <a:bodyPr>
            <a:normAutofit lnSpcReduction="10000"/>
          </a:bodyPr>
          <a:lstStyle/>
          <a:p>
            <a:pPr marL="342900" lvl="0" indent="-342900">
              <a:lnSpc>
                <a:spcPct val="115000"/>
              </a:lnSpc>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They changed their name to The Beatles in 1960</a:t>
            </a:r>
          </a:p>
          <a:p>
            <a:pPr marL="342900" lvl="0" indent="-342900">
              <a:lnSpc>
                <a:spcPct val="115000"/>
              </a:lnSpc>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Their first single was "Love Me Do", in late 1962.</a:t>
            </a:r>
          </a:p>
          <a:p>
            <a:pPr marL="342900" lvl="0" indent="-342900">
              <a:lnSpc>
                <a:spcPct val="115000"/>
              </a:lnSpc>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There are only two surviving members of The Beatles: Paul McCartney and Ringo Starr.</a:t>
            </a:r>
          </a:p>
          <a:p>
            <a:pPr marL="342900" lvl="0" indent="-342900">
              <a:lnSpc>
                <a:spcPct val="115000"/>
              </a:lnSpc>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By 1964, the Beatles were worldwide stars and led the "British Invasion" of the United States.</a:t>
            </a:r>
          </a:p>
          <a:p>
            <a:pPr marL="342900" lvl="0" indent="-342900">
              <a:lnSpc>
                <a:spcPct val="115000"/>
              </a:lnSpc>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They began as a skiffle and beat band called ‘The Quarrymen’.</a:t>
            </a:r>
          </a:p>
          <a:p>
            <a:pPr marL="342900" lvl="0" indent="-342900">
              <a:lnSpc>
                <a:spcPct val="115000"/>
              </a:lnSpc>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They broke-up in 1970.</a:t>
            </a:r>
          </a:p>
          <a:p>
            <a:pPr marL="342900" lvl="0" indent="-342900">
              <a:lnSpc>
                <a:spcPct val="115000"/>
              </a:lnSpc>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In February 1963 their song, "Please </a:t>
            </a:r>
            <a:r>
              <a:rPr lang="en-GB" sz="1800" i="1" kern="100" dirty="0" err="1">
                <a:effectLst/>
                <a:latin typeface="Aptos" panose="020B0004020202020204" pitchFamily="34" charset="0"/>
                <a:ea typeface="Aptos" panose="020B0004020202020204" pitchFamily="34" charset="0"/>
                <a:cs typeface="Times New Roman" panose="02020603050405020304" pitchFamily="18" charset="0"/>
              </a:rPr>
              <a:t>Please</a:t>
            </a:r>
            <a:r>
              <a:rPr lang="en-GB" sz="1800" i="1" kern="100" dirty="0">
                <a:effectLst/>
                <a:latin typeface="Aptos" panose="020B0004020202020204" pitchFamily="34" charset="0"/>
                <a:ea typeface="Aptos" panose="020B0004020202020204" pitchFamily="34" charset="0"/>
                <a:cs typeface="Times New Roman" panose="02020603050405020304" pitchFamily="18" charset="0"/>
              </a:rPr>
              <a:t> Me", reached the number 1 position on the British charts.</a:t>
            </a:r>
          </a:p>
          <a:p>
            <a:pPr marL="342900" lvl="0" indent="-342900">
              <a:lnSpc>
                <a:spcPct val="115000"/>
              </a:lnSpc>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The Beatles stopped touring and playing live music because they were tired of audiences screaming so loudly that their music could not be heard.</a:t>
            </a:r>
          </a:p>
          <a:p>
            <a:pPr marL="342900" lvl="0" indent="-342900">
              <a:lnSpc>
                <a:spcPct val="115000"/>
              </a:lnSpc>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The Beatles were originally from Liverpool, England.</a:t>
            </a:r>
          </a:p>
          <a:p>
            <a:pPr marL="342900" lvl="0" indent="-342900">
              <a:lnSpc>
                <a:spcPct val="115000"/>
              </a:lnSpc>
              <a:spcAft>
                <a:spcPts val="800"/>
              </a:spcAft>
              <a:buFont typeface="+mj-lt"/>
              <a:buAutoNum type="arabicPeriod"/>
            </a:pPr>
            <a:r>
              <a:rPr lang="en-GB" sz="1800" i="1" kern="100" dirty="0">
                <a:effectLst/>
                <a:latin typeface="Aptos" panose="020B0004020202020204" pitchFamily="34" charset="0"/>
                <a:ea typeface="Aptos" panose="020B0004020202020204" pitchFamily="34" charset="0"/>
                <a:cs typeface="Times New Roman" panose="02020603050405020304" pitchFamily="18" charset="0"/>
              </a:rPr>
              <a:t>The Beatles’ last live performance was in 1966 at Candlestick Park, San Francisco.</a:t>
            </a:r>
          </a:p>
        </p:txBody>
      </p:sp>
    </p:spTree>
    <p:extLst>
      <p:ext uri="{BB962C8B-B14F-4D97-AF65-F5344CB8AC3E}">
        <p14:creationId xmlns:p14="http://schemas.microsoft.com/office/powerpoint/2010/main" val="22179142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fcf4a81-aca0-43b6-bff7-87efdc296efa">
      <Terms xmlns="http://schemas.microsoft.com/office/infopath/2007/PartnerControls"/>
    </lcf76f155ced4ddcb4097134ff3c332f>
    <TaxCatchAll xmlns="7424b78e-8606-4fd1-9a19-b6b90bbc0a1b" xsi:nil="true"/>
    <_dlc_DocId xmlns="9ad1216b-cdc1-40e2-a0c2-94597fd44697">7VPTP7ZE6X33-1933993375-2124</_dlc_DocId>
    <_dlc_DocIdUrl xmlns="9ad1216b-cdc1-40e2-a0c2-94597fd44697">
      <Url>https://cambridgeorg.sharepoint.com/sites/cie/education/pd/Curriculum_Support/_layouts/15/DocIdRedir.aspx?ID=7VPTP7ZE6X33-1933993375-2124</Url>
      <Description>7VPTP7ZE6X33-1933993375-2124</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370FC16EDE49814FBBE83568B9FA2901" ma:contentTypeVersion="17" ma:contentTypeDescription="Create a new document." ma:contentTypeScope="" ma:versionID="022f5e1d981b14d7005f3600e8ff7e4f">
  <xsd:schema xmlns:xsd="http://www.w3.org/2001/XMLSchema" xmlns:xs="http://www.w3.org/2001/XMLSchema" xmlns:p="http://schemas.microsoft.com/office/2006/metadata/properties" xmlns:ns2="9ad1216b-cdc1-40e2-a0c2-94597fd44697" xmlns:ns3="3fcf4a81-aca0-43b6-bff7-87efdc296efa" xmlns:ns4="7424b78e-8606-4fd1-9a19-b6b90bbc0a1b" targetNamespace="http://schemas.microsoft.com/office/2006/metadata/properties" ma:root="true" ma:fieldsID="f273b407d20b6eb33550fabe3d54ad2e" ns2:_="" ns3:_="" ns4:_="">
    <xsd:import namespace="9ad1216b-cdc1-40e2-a0c2-94597fd44697"/>
    <xsd:import namespace="3fcf4a81-aca0-43b6-bff7-87efdc296efa"/>
    <xsd:import namespace="7424b78e-8606-4fd1-9a19-b6b90bbc0a1b"/>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DateTaken" minOccurs="0"/>
                <xsd:element ref="ns3:MediaServiceObjectDetectorVersions" minOccurs="0"/>
                <xsd:element ref="ns3:MediaLengthInSeconds" minOccurs="0"/>
                <xsd:element ref="ns2:SharedWithUsers" minOccurs="0"/>
                <xsd:element ref="ns2:SharedWithDetails" minOccurs="0"/>
                <xsd:element ref="ns3:MediaServiceGenerationTime" minOccurs="0"/>
                <xsd:element ref="ns3:MediaServiceEventHashCode" minOccurs="0"/>
                <xsd:element ref="ns3:MediaServiceSearchProperties" minOccurs="0"/>
                <xsd:element ref="ns3:lcf76f155ced4ddcb4097134ff3c332f" minOccurs="0"/>
                <xsd:element ref="ns4:TaxCatchAll"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d1216b-cdc1-40e2-a0c2-94597fd44697" elementFormDefault="qualified">
    <xsd:import namespace="http://schemas.microsoft.com/office/2006/documentManagement/types"/>
    <xsd:import namespace="http://schemas.microsoft.com/office/infopath/2007/PartnerControls"/>
    <xsd:element name="_dlc_DocId" ma:index="4" nillable="true" ma:displayName="Document ID Value" ma:description="The value of the document ID assigned to this item." ma:indexed="true" ma:internalName="_dlc_DocId" ma:readOnly="true">
      <xsd:simpleType>
        <xsd:restriction base="dms:Text"/>
      </xsd:simpleType>
    </xsd:element>
    <xsd:element name="_dlc_DocIdUrl" ma:index="5"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6" nillable="true" ma:displayName="Persist ID" ma:description="Keep ID on add." ma:hidden="true" ma:internalName="_dlc_DocIdPersistId" ma:readOnly="true">
      <xsd:simpleType>
        <xsd:restriction base="dms:Boolean"/>
      </xsd:simple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fcf4a81-aca0-43b6-bff7-87efdc296efa"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a7882c5b-1fc0-4c64-8edd-3b527906c473" ma:termSetId="09814cd3-568e-fe90-9814-8d621ff8fb84" ma:anchorId="fba54fb3-c3e1-fe81-a776-ca4b69148c4d" ma:open="true" ma:isKeyword="false">
      <xsd:complexType>
        <xsd:sequence>
          <xsd:element ref="pc:Terms" minOccurs="0" maxOccurs="1"/>
        </xsd:sequence>
      </xsd:complexType>
    </xsd:element>
    <xsd:element name="MediaServiceOCR" ma:index="24"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424b78e-8606-4fd1-9a19-b6b90bbc0a1b"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4bd6ad62-9026-4c22-97ba-ffd5902a9633}" ma:internalName="TaxCatchAll" ma:showField="CatchAllData" ma:web="9ad1216b-cdc1-40e2-a0c2-94597fd446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55E3E21-A451-4180-B487-F3F64CC10049}">
  <ds:schemaRefs>
    <ds:schemaRef ds:uri="http://schemas.microsoft.com/sharepoint/events"/>
  </ds:schemaRefs>
</ds:datastoreItem>
</file>

<file path=customXml/itemProps2.xml><?xml version="1.0" encoding="utf-8"?>
<ds:datastoreItem xmlns:ds="http://schemas.openxmlformats.org/officeDocument/2006/customXml" ds:itemID="{8E929892-3B82-4967-8643-72F42EF03637}">
  <ds:schemaRefs>
    <ds:schemaRef ds:uri="http://schemas.microsoft.com/sharepoint/v3/contenttype/forms"/>
  </ds:schemaRefs>
</ds:datastoreItem>
</file>

<file path=customXml/itemProps3.xml><?xml version="1.0" encoding="utf-8"?>
<ds:datastoreItem xmlns:ds="http://schemas.openxmlformats.org/officeDocument/2006/customXml" ds:itemID="{D1F397E3-4279-4BA5-9727-6D1DE37B3DD4}">
  <ds:schemaRefs>
    <ds:schemaRef ds:uri="http://schemas.microsoft.com/office/2006/metadata/properties"/>
    <ds:schemaRef ds:uri="7424b78e-8606-4fd1-9a19-b6b90bbc0a1b"/>
    <ds:schemaRef ds:uri="http://purl.org/dc/terms/"/>
    <ds:schemaRef ds:uri="9ad1216b-cdc1-40e2-a0c2-94597fd44697"/>
    <ds:schemaRef ds:uri="http://purl.org/dc/dcmitype/"/>
    <ds:schemaRef ds:uri="http://schemas.microsoft.com/office/2006/documentManagement/types"/>
    <ds:schemaRef ds:uri="http://www.w3.org/XML/1998/namespace"/>
    <ds:schemaRef ds:uri="http://schemas.microsoft.com/office/infopath/2007/PartnerControls"/>
    <ds:schemaRef ds:uri="3fcf4a81-aca0-43b6-bff7-87efdc296efa"/>
    <ds:schemaRef ds:uri="http://purl.org/dc/elements/1.1/"/>
    <ds:schemaRef ds:uri="http://schemas.openxmlformats.org/package/2006/metadata/core-properties"/>
  </ds:schemaRefs>
</ds:datastoreItem>
</file>

<file path=customXml/itemProps4.xml><?xml version="1.0" encoding="utf-8"?>
<ds:datastoreItem xmlns:ds="http://schemas.openxmlformats.org/officeDocument/2006/customXml" ds:itemID="{7CAB0434-89FC-491B-AC07-7B18C0A660F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ad1216b-cdc1-40e2-a0c2-94597fd44697"/>
    <ds:schemaRef ds:uri="3fcf4a81-aca0-43b6-bff7-87efdc296efa"/>
    <ds:schemaRef ds:uri="7424b78e-8606-4fd1-9a19-b6b90bbc0a1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75d6cc78-71b9-42e6-aa2a-b9889a0f080f}" enabled="0" method="" siteId="{75d6cc78-71b9-42e6-aa2a-b9889a0f080f}" removed="1"/>
</clbl:labelList>
</file>

<file path=docProps/app.xml><?xml version="1.0" encoding="utf-8"?>
<Properties xmlns="http://schemas.openxmlformats.org/officeDocument/2006/extended-properties" xmlns:vt="http://schemas.openxmlformats.org/officeDocument/2006/docPropsVTypes">
  <TotalTime>303</TotalTime>
  <Words>1550</Words>
  <Application>Microsoft Office PowerPoint</Application>
  <PresentationFormat>Widescreen</PresentationFormat>
  <Paragraphs>133</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Aptos</vt:lpstr>
      <vt:lpstr>Aptos Display</vt:lpstr>
      <vt:lpstr>Arial</vt:lpstr>
      <vt:lpstr>Georgia</vt:lpstr>
      <vt:lpstr>Symbol</vt:lpstr>
      <vt:lpstr>Office Theme</vt:lpstr>
      <vt:lpstr>PowerPoint Presentation</vt:lpstr>
      <vt:lpstr>PowerPoint Presentation</vt:lpstr>
      <vt:lpstr>Reminders:</vt:lpstr>
      <vt:lpstr>There is one more element to a good summary …  organisation  </vt:lpstr>
      <vt:lpstr>Here’s an extract from the mark scheme for this question:</vt:lpstr>
      <vt:lpstr>PowerPoint Presentation</vt:lpstr>
      <vt:lpstr>PowerPoint Presentation</vt:lpstr>
      <vt:lpstr>PowerPoint Presentation</vt:lpstr>
      <vt:lpstr>Here is a list of facts about the famous English band, The Beatles. Read through them and then put them in the order you think works best:</vt:lpstr>
      <vt:lpstr>Answers</vt:lpstr>
      <vt:lpstr>Put these statements into a logical order:</vt:lpstr>
      <vt:lpstr>Answers</vt:lpstr>
      <vt:lpstr>PowerPoint Presentation</vt:lpstr>
      <vt:lpstr>PowerPoint Presentation</vt:lpstr>
      <vt:lpstr>PowerPoint Presentation</vt:lpstr>
      <vt:lpstr>Question: According to the text what are the reasons why changes to animal migrations have occurred and why are these changes worrying?</vt:lpstr>
      <vt:lpstr>PowerPoint Presentation</vt:lpstr>
      <vt:lpstr>PowerPoint Presentation</vt:lpstr>
      <vt:lpstr>PowerPoint Presentation</vt:lpstr>
      <vt:lpstr> Task 2: Organise these points into the two groups that the question       suggests. </vt:lpstr>
      <vt:lpstr>Now you are ready to write your summary.</vt:lpstr>
      <vt:lpstr>Task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 dawson</dc:creator>
  <cp:lastModifiedBy>Sally Ellis</cp:lastModifiedBy>
  <cp:revision>3</cp:revision>
  <dcterms:created xsi:type="dcterms:W3CDTF">2025-05-07T14:57:21Z</dcterms:created>
  <dcterms:modified xsi:type="dcterms:W3CDTF">2025-06-06T14:12:06Z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0x010100370FC16EDE49814FBBE83568B9FA2901</vt:lpwstr>
  </property>
  <property fmtid="{D5CDD505-2E9C-101B-9397-08002B2CF9AE}" pid="3" name="_dlc_DocIdItemGuid">
    <vt:lpwstr>3ffffe13-5b94-4149-902d-abfdd1b1d947</vt:lpwstr>
  </property>
  <property fmtid="{D5CDD505-2E9C-101B-9397-08002B2CF9AE}" pid="4" name="MediaServiceImageTags">
    <vt:lpwstr/>
  </property>
</Properties>
</file>