
<file path=[Content_Types].xml><?xml version="1.0" encoding="utf-8"?>
<Types xmlns="http://schemas.openxmlformats.org/package/2006/content-types">
  <Default Extension="tmp"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49" r:id="rId2"/>
    <p:sldId id="350" r:id="rId3"/>
    <p:sldId id="329" r:id="rId4"/>
    <p:sldId id="339" r:id="rId5"/>
    <p:sldId id="352" r:id="rId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C9A"/>
    <a:srgbClr val="00CC00"/>
    <a:srgbClr val="904692"/>
    <a:srgbClr val="FF00FF"/>
    <a:srgbClr val="000099"/>
    <a:srgbClr val="99CC00"/>
    <a:srgbClr val="FFC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540" autoAdjust="0"/>
  </p:normalViewPr>
  <p:slideViewPr>
    <p:cSldViewPr snapToGrid="0">
      <p:cViewPr varScale="1">
        <p:scale>
          <a:sx n="79" d="100"/>
          <a:sy n="79" d="100"/>
        </p:scale>
        <p:origin x="120" y="4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FAA5EAAC-A2A0-406F-93BD-8DB209C49A3C}" type="datetimeFigureOut">
              <a:rPr lang="en-GB" smtClean="0"/>
              <a:t>18/07/2019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BA4D6A3F-9099-452E-9E43-ACAAFCD6441B}" type="slidenum">
              <a:rPr lang="en-GB" smtClean="0"/>
              <a:t>‹#›</a:t>
            </a:fld>
            <a:endParaRPr lang="en-GB"/>
          </a:p>
        </p:txBody>
      </p:sp>
    </p:spTree>
    <p:extLst>
      <p:ext uri="{BB962C8B-B14F-4D97-AF65-F5344CB8AC3E}">
        <p14:creationId xmlns:p14="http://schemas.microsoft.com/office/powerpoint/2010/main" val="1154934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When developing your curriculum plan for mathematics it may be worth considering teaching unit 5.1 on unit conversions before this unit. The ability to convert between units and understand the links to proportional reasoning are important for this unit. If you've not already taught unit 5.1 you will need to consider teaching elements of it to support this unit. </a:t>
            </a:r>
            <a:br>
              <a:rPr lang="en-GB" dirty="0" smtClean="0"/>
            </a:br>
            <a:r>
              <a:rPr lang="en-GB" dirty="0" smtClean="0"/>
              <a:t>Lesson 1 recaps the concept of similarity and the constant ratio between similar shapes as this is fundamental to being confident and fluent with scale drawings. </a:t>
            </a:r>
          </a:p>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1</a:t>
            </a:fld>
            <a:endParaRPr lang="en-GB"/>
          </a:p>
        </p:txBody>
      </p:sp>
    </p:spTree>
    <p:extLst>
      <p:ext uri="{BB962C8B-B14F-4D97-AF65-F5344CB8AC3E}">
        <p14:creationId xmlns:p14="http://schemas.microsoft.com/office/powerpoint/2010/main" val="1453407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unit begins by reminding student about similar shapes in mathematics.</a:t>
            </a:r>
            <a:r>
              <a:rPr lang="en-GB" baseline="0" dirty="0" smtClean="0"/>
              <a:t> We will make the link between this and scale drawings in subsequent lessons.</a:t>
            </a:r>
            <a:endParaRPr lang="en-GB" dirty="0"/>
          </a:p>
        </p:txBody>
      </p:sp>
      <p:sp>
        <p:nvSpPr>
          <p:cNvPr id="4" name="Slide Number Placeholder 3"/>
          <p:cNvSpPr>
            <a:spLocks noGrp="1"/>
          </p:cNvSpPr>
          <p:nvPr>
            <p:ph type="sldNum" sz="quarter" idx="10"/>
          </p:nvPr>
        </p:nvSpPr>
        <p:spPr/>
        <p:txBody>
          <a:bodyPr/>
          <a:lstStyle/>
          <a:p>
            <a:fld id="{D411221F-D471-4286-B865-C445ABC3F7C8}" type="slidenum">
              <a:rPr lang="en-GB" smtClean="0"/>
              <a:t>2</a:t>
            </a:fld>
            <a:endParaRPr lang="en-GB"/>
          </a:p>
        </p:txBody>
      </p:sp>
    </p:spTree>
    <p:extLst>
      <p:ext uri="{BB962C8B-B14F-4D97-AF65-F5344CB8AC3E}">
        <p14:creationId xmlns:p14="http://schemas.microsoft.com/office/powerpoint/2010/main" val="755788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GB" dirty="0" smtClean="0"/>
              <a:t>Here is a simple example of how we can find missing dimensions in similar shapes when we know the scale factor. Students should have met similar shapes in other units for example unit conversions. </a:t>
            </a:r>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3</a:t>
            </a:fld>
            <a:endParaRPr lang="en-GB"/>
          </a:p>
        </p:txBody>
      </p:sp>
    </p:spTree>
    <p:extLst>
      <p:ext uri="{BB962C8B-B14F-4D97-AF65-F5344CB8AC3E}">
        <p14:creationId xmlns:p14="http://schemas.microsoft.com/office/powerpoint/2010/main" val="1642389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1543">
              <a:defRPr/>
            </a:pPr>
            <a:r>
              <a:rPr lang="en-GB" dirty="0" smtClean="0"/>
              <a:t> Use the example in the starter to remind students of this slide which they met in the conversions unit. Scale drawing is a type of conversion. If students struggle accepting the final part of this then encourage them to check it on a calculator by dividing 2 by 2 and then multiplying by 3. They could also try some other examples. </a:t>
            </a:r>
          </a:p>
          <a:p>
            <a:pPr defTabSz="461543">
              <a:defRPr/>
            </a:pPr>
            <a:r>
              <a:rPr lang="en-GB" b="1" smtClean="0"/>
              <a:t>Lesson_01a_Worksheet Similar</a:t>
            </a:r>
            <a:r>
              <a:rPr lang="en-GB" b="1" baseline="0" smtClean="0"/>
              <a:t> Shape and</a:t>
            </a:r>
            <a:r>
              <a:rPr lang="en-GB" b="1" smtClean="0"/>
              <a:t> Scale factors </a:t>
            </a:r>
            <a:endParaRPr lang="en-GB" b="1" dirty="0" smtClean="0"/>
          </a:p>
          <a:p>
            <a:pPr defTabSz="461543">
              <a:defRPr/>
            </a:pPr>
            <a:r>
              <a:rPr lang="en-GB" b="0" dirty="0" smtClean="0"/>
              <a:t>You could use this link to further reinforce the link between ratio and scale drawings before moving to the next lesson </a:t>
            </a:r>
            <a:r>
              <a:rPr lang="en-GB" dirty="0" smtClean="0"/>
              <a:t>https://www.mathsisfun.com/numbers/ratio.html </a:t>
            </a:r>
          </a:p>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4</a:t>
            </a:fld>
            <a:endParaRPr lang="en-GB"/>
          </a:p>
        </p:txBody>
      </p:sp>
    </p:spTree>
    <p:extLst>
      <p:ext uri="{BB962C8B-B14F-4D97-AF65-F5344CB8AC3E}">
        <p14:creationId xmlns:p14="http://schemas.microsoft.com/office/powerpoint/2010/main" val="2982995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4D6A3F-9099-452E-9E43-ACAAFCD6441B}" type="slidenum">
              <a:rPr lang="en-GB" smtClean="0"/>
              <a:t>5</a:t>
            </a:fld>
            <a:endParaRPr lang="en-GB"/>
          </a:p>
        </p:txBody>
      </p:sp>
    </p:spTree>
    <p:extLst>
      <p:ext uri="{BB962C8B-B14F-4D97-AF65-F5344CB8AC3E}">
        <p14:creationId xmlns:p14="http://schemas.microsoft.com/office/powerpoint/2010/main" val="4138891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234553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796842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85486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38417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E7E9C-2DF8-4740-8A22-E5DF3F1116FB}" type="datetimeFigureOut">
              <a:rPr lang="en-GB" smtClean="0"/>
              <a:t>18/07/2019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9139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98510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1E7E9C-2DF8-4740-8A22-E5DF3F1116FB}" type="datetimeFigureOut">
              <a:rPr lang="en-GB" smtClean="0"/>
              <a:t>18/07/2019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302527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41E7E9C-2DF8-4740-8A22-E5DF3F1116FB}" type="datetimeFigureOut">
              <a:rPr lang="en-GB" smtClean="0"/>
              <a:t>18/07/2019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860276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E7E9C-2DF8-4740-8A22-E5DF3F1116FB}" type="datetimeFigureOut">
              <a:rPr lang="en-GB" smtClean="0"/>
              <a:t>18/07/2019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5608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3198705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E7E9C-2DF8-4740-8A22-E5DF3F1116FB}" type="datetimeFigureOut">
              <a:rPr lang="en-GB" smtClean="0"/>
              <a:t>18/07/2019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508EBA-7194-4BE8-B1FE-0F2353F5452E}" type="slidenum">
              <a:rPr lang="en-GB" smtClean="0"/>
              <a:t>‹#›</a:t>
            </a:fld>
            <a:endParaRPr lang="en-GB"/>
          </a:p>
        </p:txBody>
      </p:sp>
    </p:spTree>
    <p:extLst>
      <p:ext uri="{BB962C8B-B14F-4D97-AF65-F5344CB8AC3E}">
        <p14:creationId xmlns:p14="http://schemas.microsoft.com/office/powerpoint/2010/main" val="122936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E7E9C-2DF8-4740-8A22-E5DF3F1116FB}" type="datetimeFigureOut">
              <a:rPr lang="en-GB" smtClean="0"/>
              <a:t>18/07/2019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08EBA-7194-4BE8-B1FE-0F2353F5452E}" type="slidenum">
              <a:rPr lang="en-GB" smtClean="0"/>
              <a:t>‹#›</a:t>
            </a:fld>
            <a:endParaRPr lang="en-GB"/>
          </a:p>
        </p:txBody>
      </p:sp>
    </p:spTree>
    <p:extLst>
      <p:ext uri="{BB962C8B-B14F-4D97-AF65-F5344CB8AC3E}">
        <p14:creationId xmlns:p14="http://schemas.microsoft.com/office/powerpoint/2010/main" val="1646407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1.bin"/><Relationship Id="rId4" Type="http://schemas.openxmlformats.org/officeDocument/2006/relationships/image" Target="../media/image5.tmp"/></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6.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11202536" cy="2215991"/>
          </a:xfrm>
          <a:prstGeom prst="rect">
            <a:avLst/>
          </a:prstGeom>
          <a:noFill/>
        </p:spPr>
        <p:txBody>
          <a:bodyPr wrap="square" rtlCol="0">
            <a:spAutoFit/>
          </a:bodyPr>
          <a:lstStyle/>
          <a:p>
            <a:r>
              <a:rPr lang="en-GB" sz="2600" b="1" dirty="0" smtClean="0">
                <a:latin typeface="Arial" panose="020B0604020202020204" pitchFamily="34" charset="0"/>
                <a:cs typeface="Arial" panose="020B0604020202020204" pitchFamily="34" charset="0"/>
              </a:rPr>
              <a:t>Teaching </a:t>
            </a:r>
            <a:r>
              <a:rPr lang="en-GB" sz="2600" b="1" dirty="0" smtClean="0">
                <a:latin typeface="Arial" panose="020B0604020202020204" pitchFamily="34" charset="0"/>
                <a:cs typeface="Arial" panose="020B0604020202020204" pitchFamily="34" charset="0"/>
              </a:rPr>
              <a:t>Pack – Scale drawing</a:t>
            </a:r>
          </a:p>
          <a:p>
            <a:r>
              <a:rPr lang="en-GB" sz="1600" b="1" dirty="0" smtClean="0">
                <a:latin typeface="Arial" panose="020B0604020202020204" pitchFamily="34" charset="0"/>
                <a:cs typeface="Arial" panose="020B0604020202020204" pitchFamily="34" charset="0"/>
              </a:rPr>
              <a:t> </a:t>
            </a:r>
          </a:p>
          <a:p>
            <a:r>
              <a:rPr lang="en-GB" sz="2600" dirty="0" smtClean="0">
                <a:latin typeface="Arial" panose="020B0604020202020204" pitchFamily="34" charset="0"/>
                <a:cs typeface="Arial" panose="020B0604020202020204" pitchFamily="34" charset="0"/>
              </a:rPr>
              <a:t>Lesson </a:t>
            </a:r>
            <a:r>
              <a:rPr lang="en-GB" sz="2600" dirty="0">
                <a:latin typeface="Arial" panose="020B0604020202020204" pitchFamily="34" charset="0"/>
                <a:cs typeface="Arial" panose="020B0604020202020204" pitchFamily="34" charset="0"/>
              </a:rPr>
              <a:t>1</a:t>
            </a:r>
            <a:r>
              <a:rPr lang="en-GB" sz="2600" dirty="0" smtClean="0">
                <a:latin typeface="Arial" panose="020B0604020202020204" pitchFamily="34" charset="0"/>
                <a:cs typeface="Arial" panose="020B0604020202020204" pitchFamily="34" charset="0"/>
              </a:rPr>
              <a:t> – </a:t>
            </a:r>
            <a:r>
              <a:rPr lang="en-US" sz="2600" dirty="0" smtClean="0">
                <a:latin typeface="Arial" panose="020B0604020202020204" pitchFamily="34" charset="0"/>
                <a:cs typeface="Arial" panose="020B0604020202020204" pitchFamily="34" charset="0"/>
              </a:rPr>
              <a:t>Similar shapes and scale factors</a:t>
            </a:r>
            <a:endParaRPr lang="en-GB" sz="2600" dirty="0" smtClean="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sz="2600" b="1" dirty="0" smtClean="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endParaRPr lang="en-GB" sz="2600" b="1" baseline="30000" dirty="0" smtClean="0">
              <a:solidFill>
                <a:srgbClr val="EA5B0C"/>
              </a:solidFill>
              <a:latin typeface="Arial" panose="020B0604020202020204" pitchFamily="34" charset="0"/>
              <a:cs typeface="Arial" panose="020B0604020202020204" pitchFamily="34" charset="0"/>
            </a:endParaRPr>
          </a:p>
          <a:p>
            <a:r>
              <a:rPr lang="en-GB" sz="2600" dirty="0" smtClean="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Version 1.0</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077228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1303" y="1703437"/>
            <a:ext cx="11516139" cy="1384995"/>
          </a:xfrm>
          <a:prstGeom prst="rect">
            <a:avLst/>
          </a:prstGeom>
          <a:noFill/>
        </p:spPr>
        <p:txBody>
          <a:bodyPr wrap="square" rtlCol="0">
            <a:spAutoFit/>
          </a:bodyPr>
          <a:lstStyle/>
          <a:p>
            <a:r>
              <a:rPr lang="en-GB" sz="2800" dirty="0" smtClean="0">
                <a:latin typeface="Arial" panose="020B0604020202020204" pitchFamily="34" charset="0"/>
                <a:cs typeface="Arial" panose="020B0604020202020204" pitchFamily="34" charset="0"/>
              </a:rPr>
              <a:t>In this lesson we will revisit:</a:t>
            </a:r>
          </a:p>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in Mathematics what it means when we say two shapes are similar.</a:t>
            </a:r>
          </a:p>
          <a:p>
            <a:pPr marL="457200" indent="-457200">
              <a:buFont typeface="Arial" panose="020B0604020202020204" pitchFamily="34" charset="0"/>
              <a:buChar char="•"/>
            </a:pPr>
            <a:r>
              <a:rPr lang="en-GB" sz="2800" dirty="0" smtClean="0">
                <a:latin typeface="Arial" panose="020B0604020202020204" pitchFamily="34" charset="0"/>
                <a:cs typeface="Arial" panose="020B0604020202020204" pitchFamily="34" charset="0"/>
              </a:rPr>
              <a:t>how we find a missing length when we know two shapes are similar.</a:t>
            </a:r>
            <a:endParaRPr lang="en-GB" sz="2800" dirty="0">
              <a:latin typeface="Arial" panose="020B0604020202020204" pitchFamily="34" charset="0"/>
              <a:cs typeface="Arial" panose="020B0604020202020204" pitchFamily="34" charset="0"/>
            </a:endParaRPr>
          </a:p>
        </p:txBody>
      </p:sp>
      <p:sp>
        <p:nvSpPr>
          <p:cNvPr id="14" name="Rectangle 13"/>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Lesson objective</a:t>
            </a: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23548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Similar shapes</a:t>
            </a:r>
            <a:endParaRPr lang="en-GB" sz="2800" b="1" dirty="0">
              <a:latin typeface="Arial" panose="020B0604020202020204" pitchFamily="34" charset="0"/>
              <a:cs typeface="Arial" panose="020B0604020202020204" pitchFamily="34" charset="0"/>
            </a:endParaRPr>
          </a:p>
        </p:txBody>
      </p:sp>
      <p:sp>
        <p:nvSpPr>
          <p:cNvPr id="20" name="TextBox 19"/>
          <p:cNvSpPr txBox="1"/>
          <p:nvPr/>
        </p:nvSpPr>
        <p:spPr>
          <a:xfrm>
            <a:off x="124780" y="1338834"/>
            <a:ext cx="11942440"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Can you find the missing dimension for the larger rectangle?</a:t>
            </a:r>
          </a:p>
        </p:txBody>
      </p:sp>
      <p:pic>
        <p:nvPicPr>
          <p:cNvPr id="7" name="Picture 6" descr="Screen Clipping"/>
          <p:cNvPicPr>
            <a:picLocks noChangeAspect="1"/>
          </p:cNvPicPr>
          <p:nvPr/>
        </p:nvPicPr>
        <p:blipFill rotWithShape="1">
          <a:blip r:embed="rId4">
            <a:extLst>
              <a:ext uri="{28A0092B-C50C-407E-A947-70E740481C1C}">
                <a14:useLocalDpi xmlns:a14="http://schemas.microsoft.com/office/drawing/2010/main" val="0"/>
              </a:ext>
            </a:extLst>
          </a:blip>
          <a:srcRect l="6525" t="7923" r="5710" b="15152"/>
          <a:stretch/>
        </p:blipFill>
        <p:spPr>
          <a:xfrm>
            <a:off x="5632704" y="2693051"/>
            <a:ext cx="6559296" cy="2682939"/>
          </a:xfrm>
          <a:prstGeom prst="rect">
            <a:avLst/>
          </a:prstGeom>
        </p:spPr>
      </p:pic>
      <p:sp>
        <p:nvSpPr>
          <p:cNvPr id="8" name="TextBox 7"/>
          <p:cNvSpPr txBox="1"/>
          <p:nvPr/>
        </p:nvSpPr>
        <p:spPr>
          <a:xfrm>
            <a:off x="124780" y="1862054"/>
            <a:ext cx="11942440"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What other piece of information besides what you have been given do you need to know in order to be able to find the missing dimension?</a:t>
            </a:r>
          </a:p>
        </p:txBody>
      </p:sp>
      <p:sp>
        <p:nvSpPr>
          <p:cNvPr id="9" name="TextBox 8"/>
          <p:cNvSpPr txBox="1"/>
          <p:nvPr/>
        </p:nvSpPr>
        <p:spPr>
          <a:xfrm>
            <a:off x="99060" y="2733435"/>
            <a:ext cx="5594604"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Is that helpful to know that these shapes are similar? </a:t>
            </a:r>
          </a:p>
        </p:txBody>
      </p:sp>
      <p:sp>
        <p:nvSpPr>
          <p:cNvPr id="11" name="TextBox 10"/>
          <p:cNvSpPr txBox="1"/>
          <p:nvPr/>
        </p:nvSpPr>
        <p:spPr>
          <a:xfrm>
            <a:off x="87536" y="4526509"/>
            <a:ext cx="5594604" cy="830997"/>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Can you find the missing dimension now?</a:t>
            </a:r>
          </a:p>
        </p:txBody>
      </p:sp>
      <p:sp>
        <p:nvSpPr>
          <p:cNvPr id="12" name="TextBox 11"/>
          <p:cNvSpPr txBox="1"/>
          <p:nvPr/>
        </p:nvSpPr>
        <p:spPr>
          <a:xfrm>
            <a:off x="136972" y="3582392"/>
            <a:ext cx="5495732" cy="783193"/>
          </a:xfrm>
          <a:prstGeom prst="roundRect">
            <a:avLst/>
          </a:prstGeom>
          <a:solidFill>
            <a:srgbClr val="F9BC9A"/>
          </a:solidFill>
        </p:spPr>
        <p:txBody>
          <a:bodyPr wrap="square" rtlCol="0">
            <a:spAutoFit/>
          </a:bodyPr>
          <a:lstStyle/>
          <a:p>
            <a:r>
              <a:rPr lang="en-GB" sz="2000" dirty="0" smtClean="0">
                <a:solidFill>
                  <a:schemeClr val="tx1"/>
                </a:solidFill>
                <a:latin typeface="Arial" panose="020B0604020202020204" pitchFamily="34" charset="0"/>
                <a:cs typeface="Arial" panose="020B0604020202020204" pitchFamily="34" charset="0"/>
              </a:rPr>
              <a:t>Yes! It tells us that all the angles are the same and that </a:t>
            </a:r>
            <a:r>
              <a:rPr lang="en-GB" sz="2000" smtClean="0">
                <a:solidFill>
                  <a:schemeClr val="tx1"/>
                </a:solidFill>
                <a:latin typeface="Arial" panose="020B0604020202020204" pitchFamily="34" charset="0"/>
                <a:cs typeface="Arial" panose="020B0604020202020204" pitchFamily="34" charset="0"/>
              </a:rPr>
              <a:t>the ratio </a:t>
            </a:r>
            <a:r>
              <a:rPr lang="en-GB" sz="2000" dirty="0" smtClean="0">
                <a:solidFill>
                  <a:schemeClr val="tx1"/>
                </a:solidFill>
                <a:latin typeface="Arial" panose="020B0604020202020204" pitchFamily="34" charset="0"/>
                <a:cs typeface="Arial" panose="020B0604020202020204" pitchFamily="34" charset="0"/>
              </a:rPr>
              <a:t>of the sides is the same.</a:t>
            </a:r>
            <a:endParaRPr lang="en-GB" sz="2000" dirty="0">
              <a:solidFill>
                <a:schemeClr val="tx1"/>
              </a:solidFill>
              <a:latin typeface="Arial" panose="020B0604020202020204" pitchFamily="34" charset="0"/>
              <a:cs typeface="Arial" panose="020B0604020202020204" pitchFamily="34" charset="0"/>
            </a:endParaRPr>
          </a:p>
        </p:txBody>
      </p:sp>
      <p:sp>
        <p:nvSpPr>
          <p:cNvPr id="13" name="TextBox 12"/>
          <p:cNvSpPr txBox="1"/>
          <p:nvPr/>
        </p:nvSpPr>
        <p:spPr>
          <a:xfrm>
            <a:off x="123444" y="5417288"/>
            <a:ext cx="5495732" cy="1123712"/>
          </a:xfrm>
          <a:prstGeom prst="roundRect">
            <a:avLst/>
          </a:prstGeom>
          <a:solidFill>
            <a:srgbClr val="F9BC9A"/>
          </a:solidFill>
        </p:spPr>
        <p:txBody>
          <a:bodyPr wrap="square" rtlCol="0">
            <a:spAutoFit/>
          </a:bodyPr>
          <a:lstStyle/>
          <a:p>
            <a:r>
              <a:rPr lang="en-GB" sz="2000" dirty="0" smtClean="0">
                <a:solidFill>
                  <a:schemeClr val="tx1"/>
                </a:solidFill>
                <a:latin typeface="Arial" panose="020B0604020202020204" pitchFamily="34" charset="0"/>
                <a:cs typeface="Arial" panose="020B0604020202020204" pitchFamily="34" charset="0"/>
              </a:rPr>
              <a:t>So the width of the larger rectangle will be </a:t>
            </a:r>
          </a:p>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300672067"/>
              </p:ext>
            </p:extLst>
          </p:nvPr>
        </p:nvGraphicFramePr>
        <p:xfrm>
          <a:off x="278637" y="5808884"/>
          <a:ext cx="1601641" cy="628492"/>
        </p:xfrm>
        <a:graphic>
          <a:graphicData uri="http://schemas.openxmlformats.org/presentationml/2006/ole">
            <mc:AlternateContent xmlns:mc="http://schemas.openxmlformats.org/markup-compatibility/2006">
              <mc:Choice xmlns:v="urn:schemas-microsoft-com:vml" Requires="v">
                <p:oleObj spid="_x0000_s7181" name="Equation" r:id="rId5" imgW="1002960" imgH="393480" progId="Equation.DSMT4">
                  <p:embed/>
                </p:oleObj>
              </mc:Choice>
              <mc:Fallback>
                <p:oleObj name="Equation" r:id="rId5" imgW="1002960" imgH="393480" progId="Equation.DSMT4">
                  <p:embed/>
                  <p:pic>
                    <p:nvPicPr>
                      <p:cNvPr id="0" name=""/>
                      <p:cNvPicPr/>
                      <p:nvPr/>
                    </p:nvPicPr>
                    <p:blipFill>
                      <a:blip r:embed="rId6"/>
                      <a:stretch>
                        <a:fillRect/>
                      </a:stretch>
                    </p:blipFill>
                    <p:spPr>
                      <a:xfrm>
                        <a:off x="278637" y="5808884"/>
                        <a:ext cx="1601641" cy="628492"/>
                      </a:xfrm>
                      <a:prstGeom prst="rect">
                        <a:avLst/>
                      </a:prstGeom>
                    </p:spPr>
                  </p:pic>
                </p:oleObj>
              </mc:Fallback>
            </mc:AlternateContent>
          </a:graphicData>
        </a:graphic>
      </p:graphicFrame>
      <p:sp>
        <p:nvSpPr>
          <p:cNvPr id="16" name="TextBox 15"/>
          <p:cNvSpPr txBox="1"/>
          <p:nvPr/>
        </p:nvSpPr>
        <p:spPr>
          <a:xfrm>
            <a:off x="9944100" y="2632906"/>
            <a:ext cx="662940" cy="307777"/>
          </a:xfrm>
          <a:prstGeom prst="rect">
            <a:avLst/>
          </a:prstGeom>
          <a:noFill/>
        </p:spPr>
        <p:txBody>
          <a:bodyPr wrap="square" rtlCol="0">
            <a:spAutoFit/>
          </a:bodyPr>
          <a:lstStyle/>
          <a:p>
            <a:r>
              <a:rPr lang="en-GB" sz="1400" dirty="0" smtClean="0">
                <a:latin typeface="Arial" panose="020B0604020202020204" pitchFamily="34" charset="0"/>
                <a:cs typeface="Arial" panose="020B0604020202020204" pitchFamily="34" charset="0"/>
              </a:rPr>
              <a:t>4.5</a:t>
            </a:r>
          </a:p>
        </p:txBody>
      </p:sp>
    </p:spTree>
    <p:extLst>
      <p:ext uri="{BB962C8B-B14F-4D97-AF65-F5344CB8AC3E}">
        <p14:creationId xmlns:p14="http://schemas.microsoft.com/office/powerpoint/2010/main" val="30400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20"/>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18" presetClass="emph" presetSubtype="0" fill="hold" grpId="0" nodeType="clickEffect">
                                  <p:stCondLst>
                                    <p:cond delay="0"/>
                                  </p:stCondLst>
                                  <p:iterate type="lt">
                                    <p:tmPct val="4000"/>
                                  </p:iterate>
                                  <p:childTnLst>
                                    <p:set>
                                      <p:cBhvr override="childStyle">
                                        <p:cTn id="10" dur="500" fill="hold"/>
                                        <p:tgtEl>
                                          <p:spTgt spid="8"/>
                                        </p:tgtEl>
                                        <p:attrNameLst>
                                          <p:attrName>style.textDecorationUnderline</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18" presetClass="emph" presetSubtype="0" fill="hold" grpId="0" nodeType="clickEffect">
                                  <p:stCondLst>
                                    <p:cond delay="0"/>
                                  </p:stCondLst>
                                  <p:iterate type="lt">
                                    <p:tmPct val="4000"/>
                                  </p:iterate>
                                  <p:childTnLst>
                                    <p:set>
                                      <p:cBhvr override="childStyle">
                                        <p:cTn id="14" dur="500" fill="hold"/>
                                        <p:tgtEl>
                                          <p:spTgt spid="9"/>
                                        </p:tgtEl>
                                        <p:attrNameLst>
                                          <p:attrName>style.textDecorationUnderline</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8" presetClass="emph" presetSubtype="0" fill="hold" grpId="0" nodeType="clickEffect">
                                  <p:stCondLst>
                                    <p:cond delay="0"/>
                                  </p:stCondLst>
                                  <p:iterate type="lt">
                                    <p:tmPct val="4000"/>
                                  </p:iterate>
                                  <p:childTnLst>
                                    <p:set>
                                      <p:cBhvr override="childStyle">
                                        <p:cTn id="22" dur="500" fill="hold"/>
                                        <p:tgtEl>
                                          <p:spTgt spid="11"/>
                                        </p:tgtEl>
                                        <p:attrNameLst>
                                          <p:attrName>style.textDecorationUnderline</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8" grpId="0"/>
      <p:bldP spid="9" grpId="0"/>
      <p:bldP spid="11" grpId="0"/>
      <p:bldP spid="12" grpId="0" animBg="1"/>
      <p:bldP spid="13" grpId="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Scaling from p:q</a:t>
            </a:r>
            <a:endParaRPr lang="en-GB" sz="2800" b="1" dirty="0">
              <a:latin typeface="Arial" panose="020B0604020202020204" pitchFamily="34" charset="0"/>
              <a:cs typeface="Arial" panose="020B0604020202020204" pitchFamily="34" charset="0"/>
            </a:endParaRPr>
          </a:p>
        </p:txBody>
      </p:sp>
      <p:sp>
        <p:nvSpPr>
          <p:cNvPr id="13" name="TextBox 12"/>
          <p:cNvSpPr txBox="1"/>
          <p:nvPr/>
        </p:nvSpPr>
        <p:spPr>
          <a:xfrm>
            <a:off x="249560" y="1521714"/>
            <a:ext cx="8402071"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The ratio of p:q is 2:3. What is the scale factor as a fraction?</a:t>
            </a:r>
          </a:p>
        </p:txBody>
      </p:sp>
      <p:grpSp>
        <p:nvGrpSpPr>
          <p:cNvPr id="2" name="Group 1"/>
          <p:cNvGrpSpPr/>
          <p:nvPr/>
        </p:nvGrpSpPr>
        <p:grpSpPr>
          <a:xfrm>
            <a:off x="1585731" y="2187615"/>
            <a:ext cx="3634452" cy="1148118"/>
            <a:chOff x="1585731" y="2187615"/>
            <a:chExt cx="3634452" cy="1148118"/>
          </a:xfrm>
        </p:grpSpPr>
        <p:sp>
          <p:nvSpPr>
            <p:cNvPr id="5" name="Arrow: Right 3">
              <a:extLst>
                <a:ext uri="{FF2B5EF4-FFF2-40B4-BE49-F238E27FC236}">
                  <a16:creationId xmlns:a16="http://schemas.microsoft.com/office/drawing/2014/main" id="{F186B6AC-333D-4956-AF3A-8A272E229E57}"/>
                </a:ext>
              </a:extLst>
            </p:cNvPr>
            <p:cNvSpPr/>
            <p:nvPr/>
          </p:nvSpPr>
          <p:spPr>
            <a:xfrm>
              <a:off x="2152891" y="2187615"/>
              <a:ext cx="2500132" cy="477457"/>
            </a:xfrm>
            <a:prstGeom prst="rightArrow">
              <a:avLst/>
            </a:prstGeom>
            <a:solidFill>
              <a:srgbClr val="F9BC9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Arial"/>
                <a:ea typeface="MS PGothic"/>
                <a:cs typeface="+mn-cs"/>
              </a:endParaRPr>
            </a:p>
          </p:txBody>
        </p:sp>
        <p:sp>
          <p:nvSpPr>
            <p:cNvPr id="6" name="Rectangle 5">
              <a:extLst>
                <a:ext uri="{FF2B5EF4-FFF2-40B4-BE49-F238E27FC236}">
                  <a16:creationId xmlns:a16="http://schemas.microsoft.com/office/drawing/2014/main" id="{749F1863-6CF7-45BC-9C79-67FF598A7EEA}"/>
                </a:ext>
              </a:extLst>
            </p:cNvPr>
            <p:cNvSpPr/>
            <p:nvPr/>
          </p:nvSpPr>
          <p:spPr>
            <a:xfrm>
              <a:off x="1585731" y="2672129"/>
              <a:ext cx="567160" cy="564266"/>
            </a:xfrm>
            <a:prstGeom prst="rect">
              <a:avLst/>
            </a:prstGeom>
            <a:solidFill>
              <a:srgbClr val="F9BC9A"/>
            </a:solidFill>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Arial"/>
                  <a:ea typeface="MS PGothic"/>
                  <a:cs typeface="+mn-cs"/>
                </a:rPr>
                <a:t>2</a:t>
              </a:r>
            </a:p>
          </p:txBody>
        </p:sp>
        <p:sp>
          <p:nvSpPr>
            <p:cNvPr id="7" name="Rectangle 6">
              <a:extLst>
                <a:ext uri="{FF2B5EF4-FFF2-40B4-BE49-F238E27FC236}">
                  <a16:creationId xmlns:a16="http://schemas.microsoft.com/office/drawing/2014/main" id="{749F1863-6CF7-45BC-9C79-67FF598A7EEA}"/>
                </a:ext>
              </a:extLst>
            </p:cNvPr>
            <p:cNvSpPr/>
            <p:nvPr/>
          </p:nvSpPr>
          <p:spPr>
            <a:xfrm>
              <a:off x="4653023" y="2672129"/>
              <a:ext cx="567160" cy="564266"/>
            </a:xfrm>
            <a:prstGeom prst="rect">
              <a:avLst/>
            </a:prstGeom>
            <a:solidFill>
              <a:srgbClr val="F9BC9A"/>
            </a:solidFill>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latin typeface="Arial"/>
                  <a:ea typeface="MS PGothic"/>
                </a:rPr>
                <a:t>3</a:t>
              </a:r>
              <a:endParaRPr kumimoji="0" lang="en-GB" sz="1800" b="0" i="0" u="none" strike="noStrike" kern="1200" cap="none" spc="0" normalizeH="0" baseline="0" noProof="0" dirty="0">
                <a:ln>
                  <a:noFill/>
                </a:ln>
                <a:solidFill>
                  <a:schemeClr val="tx1"/>
                </a:solidFill>
                <a:effectLst/>
                <a:uLnTx/>
                <a:uFillTx/>
                <a:latin typeface="Arial"/>
                <a:ea typeface="MS PGothic"/>
              </a:endParaRPr>
            </a:p>
          </p:txBody>
        </p:sp>
        <p:sp>
          <p:nvSpPr>
            <p:cNvPr id="8" name="TextBox 7">
              <a:extLst>
                <a:ext uri="{FF2B5EF4-FFF2-40B4-BE49-F238E27FC236}">
                  <a16:creationId xmlns:a16="http://schemas.microsoft.com/office/drawing/2014/main" id="{2569BD7B-0A14-410A-9D16-F3F9A4DED73C}"/>
                </a:ext>
              </a:extLst>
            </p:cNvPr>
            <p:cNvSpPr txBox="1"/>
            <p:nvPr/>
          </p:nvSpPr>
          <p:spPr>
            <a:xfrm>
              <a:off x="2257063" y="2689402"/>
              <a:ext cx="2314937" cy="64633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Divide by 2 and then multiply by 3 </a:t>
              </a:r>
            </a:p>
          </p:txBody>
        </p:sp>
      </p:grpSp>
      <p:sp>
        <p:nvSpPr>
          <p:cNvPr id="10" name="TextBox 9"/>
          <p:cNvSpPr txBox="1"/>
          <p:nvPr/>
        </p:nvSpPr>
        <p:spPr>
          <a:xfrm>
            <a:off x="9018963" y="5379402"/>
            <a:ext cx="918105" cy="783193"/>
          </a:xfrm>
          <a:prstGeom prst="roundRect">
            <a:avLst/>
          </a:prstGeom>
          <a:solidFill>
            <a:srgbClr val="F9BC9A"/>
          </a:solidFill>
        </p:spPr>
        <p:txBody>
          <a:bodyPr wrap="square" rtlCol="0">
            <a:spAutoFit/>
          </a:bodyPr>
          <a:lstStyle/>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p:txBody>
      </p:sp>
      <p:sp>
        <p:nvSpPr>
          <p:cNvPr id="14" name="TextBox 13"/>
          <p:cNvSpPr txBox="1"/>
          <p:nvPr/>
        </p:nvSpPr>
        <p:spPr>
          <a:xfrm>
            <a:off x="221424" y="4009351"/>
            <a:ext cx="9527487" cy="46166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The ratio of q:p is 3:2. </a:t>
            </a:r>
            <a:r>
              <a:rPr lang="en-GB" sz="2400" dirty="0">
                <a:latin typeface="Arial" panose="020B0604020202020204" pitchFamily="34" charset="0"/>
                <a:cs typeface="Arial" panose="020B0604020202020204" pitchFamily="34" charset="0"/>
              </a:rPr>
              <a:t>W</a:t>
            </a:r>
            <a:r>
              <a:rPr lang="en-GB" sz="2400" dirty="0" smtClean="0">
                <a:latin typeface="Arial" panose="020B0604020202020204" pitchFamily="34" charset="0"/>
                <a:cs typeface="Arial" panose="020B0604020202020204" pitchFamily="34" charset="0"/>
              </a:rPr>
              <a:t>hat is the scale factor this time as a fraction?</a:t>
            </a:r>
          </a:p>
        </p:txBody>
      </p:sp>
      <p:grpSp>
        <p:nvGrpSpPr>
          <p:cNvPr id="15" name="Group 14"/>
          <p:cNvGrpSpPr/>
          <p:nvPr/>
        </p:nvGrpSpPr>
        <p:grpSpPr>
          <a:xfrm>
            <a:off x="1585731" y="4970673"/>
            <a:ext cx="3634452" cy="1148118"/>
            <a:chOff x="1585731" y="2187615"/>
            <a:chExt cx="3634452" cy="1148118"/>
          </a:xfrm>
        </p:grpSpPr>
        <p:sp>
          <p:nvSpPr>
            <p:cNvPr id="16" name="Arrow: Right 3">
              <a:extLst>
                <a:ext uri="{FF2B5EF4-FFF2-40B4-BE49-F238E27FC236}">
                  <a16:creationId xmlns:a16="http://schemas.microsoft.com/office/drawing/2014/main" id="{F186B6AC-333D-4956-AF3A-8A272E229E57}"/>
                </a:ext>
              </a:extLst>
            </p:cNvPr>
            <p:cNvSpPr/>
            <p:nvPr/>
          </p:nvSpPr>
          <p:spPr>
            <a:xfrm>
              <a:off x="2152891" y="2187615"/>
              <a:ext cx="2500132" cy="477457"/>
            </a:xfrm>
            <a:prstGeom prst="rightArrow">
              <a:avLst/>
            </a:prstGeom>
            <a:solidFill>
              <a:srgbClr val="F9BC9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Arial"/>
                <a:ea typeface="MS PGothic"/>
                <a:cs typeface="+mn-cs"/>
              </a:endParaRPr>
            </a:p>
          </p:txBody>
        </p:sp>
        <p:sp>
          <p:nvSpPr>
            <p:cNvPr id="17" name="Rectangle 16">
              <a:extLst>
                <a:ext uri="{FF2B5EF4-FFF2-40B4-BE49-F238E27FC236}">
                  <a16:creationId xmlns:a16="http://schemas.microsoft.com/office/drawing/2014/main" id="{749F1863-6CF7-45BC-9C79-67FF598A7EEA}"/>
                </a:ext>
              </a:extLst>
            </p:cNvPr>
            <p:cNvSpPr/>
            <p:nvPr/>
          </p:nvSpPr>
          <p:spPr>
            <a:xfrm>
              <a:off x="1585731" y="2672129"/>
              <a:ext cx="567160" cy="564266"/>
            </a:xfrm>
            <a:prstGeom prst="rect">
              <a:avLst/>
            </a:prstGeom>
            <a:solidFill>
              <a:srgbClr val="F9BC9A"/>
            </a:solidFill>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latin typeface="Arial"/>
                  <a:ea typeface="MS PGothic"/>
                </a:rPr>
                <a:t>3</a:t>
              </a:r>
              <a:endParaRPr kumimoji="0" lang="en-GB" sz="1800" b="0" i="0" u="none" strike="noStrike" kern="1200" cap="none" spc="0" normalizeH="0" baseline="0" noProof="0" dirty="0">
                <a:ln>
                  <a:noFill/>
                </a:ln>
                <a:solidFill>
                  <a:schemeClr val="tx1"/>
                </a:solidFill>
                <a:effectLst/>
                <a:uLnTx/>
                <a:uFillTx/>
                <a:latin typeface="Arial"/>
                <a:ea typeface="MS PGothic"/>
              </a:endParaRPr>
            </a:p>
          </p:txBody>
        </p:sp>
        <p:sp>
          <p:nvSpPr>
            <p:cNvPr id="18" name="Rectangle 17">
              <a:extLst>
                <a:ext uri="{FF2B5EF4-FFF2-40B4-BE49-F238E27FC236}">
                  <a16:creationId xmlns:a16="http://schemas.microsoft.com/office/drawing/2014/main" id="{749F1863-6CF7-45BC-9C79-67FF598A7EEA}"/>
                </a:ext>
              </a:extLst>
            </p:cNvPr>
            <p:cNvSpPr/>
            <p:nvPr/>
          </p:nvSpPr>
          <p:spPr>
            <a:xfrm>
              <a:off x="4653023" y="2672129"/>
              <a:ext cx="567160" cy="564266"/>
            </a:xfrm>
            <a:prstGeom prst="rect">
              <a:avLst/>
            </a:prstGeom>
            <a:solidFill>
              <a:srgbClr val="F9BC9A"/>
            </a:solidFill>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GB" dirty="0">
                  <a:solidFill>
                    <a:schemeClr val="tx1"/>
                  </a:solidFill>
                  <a:latin typeface="Arial"/>
                  <a:ea typeface="MS PGothic"/>
                </a:rPr>
                <a:t>2</a:t>
              </a:r>
              <a:endParaRPr kumimoji="0" lang="en-GB" sz="1800" b="0" i="0" u="none" strike="noStrike" kern="1200" cap="none" spc="0" normalizeH="0" baseline="0" noProof="0" dirty="0">
                <a:ln>
                  <a:noFill/>
                </a:ln>
                <a:solidFill>
                  <a:schemeClr val="tx1"/>
                </a:solidFill>
                <a:effectLst/>
                <a:uLnTx/>
                <a:uFillTx/>
                <a:latin typeface="Arial"/>
                <a:ea typeface="MS PGothic"/>
              </a:endParaRPr>
            </a:p>
          </p:txBody>
        </p:sp>
        <p:sp>
          <p:nvSpPr>
            <p:cNvPr id="19" name="TextBox 18">
              <a:extLst>
                <a:ext uri="{FF2B5EF4-FFF2-40B4-BE49-F238E27FC236}">
                  <a16:creationId xmlns:a16="http://schemas.microsoft.com/office/drawing/2014/main" id="{2569BD7B-0A14-410A-9D16-F3F9A4DED73C}"/>
                </a:ext>
              </a:extLst>
            </p:cNvPr>
            <p:cNvSpPr txBox="1"/>
            <p:nvPr/>
          </p:nvSpPr>
          <p:spPr>
            <a:xfrm>
              <a:off x="2257063" y="2689402"/>
              <a:ext cx="2314937" cy="64633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Divide by </a:t>
              </a:r>
              <a:r>
                <a:rPr kumimoji="0" lang="en-GB" sz="1800" b="0" i="0" u="none" strike="noStrike" kern="1200" cap="none" spc="0" normalizeH="0" baseline="0" noProof="0" dirty="0" smtClean="0">
                  <a:ln>
                    <a:noFill/>
                  </a:ln>
                  <a:effectLst/>
                  <a:uLnTx/>
                  <a:uFillTx/>
                  <a:latin typeface="Arial" panose="020B0604020202020204" pitchFamily="34" charset="0"/>
                  <a:ea typeface="ＭＳ Ｐゴシック" panose="020B0600070205080204" pitchFamily="34" charset="-128"/>
                  <a:cs typeface="+mn-cs"/>
                </a:rPr>
                <a:t>3 </a:t>
              </a:r>
              <a:r>
                <a:rPr kumimoji="0" lang="en-GB" sz="18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rPr>
                <a:t>and then multiply by </a:t>
              </a:r>
              <a:r>
                <a:rPr kumimoji="0" lang="en-GB" sz="1800" b="0" i="0" u="none" strike="noStrike" kern="1200" cap="none" spc="0" normalizeH="0" baseline="0" noProof="0" dirty="0" smtClean="0">
                  <a:ln>
                    <a:noFill/>
                  </a:ln>
                  <a:effectLst/>
                  <a:uLnTx/>
                  <a:uFillTx/>
                  <a:latin typeface="Arial" panose="020B0604020202020204" pitchFamily="34" charset="0"/>
                  <a:ea typeface="ＭＳ Ｐゴシック" panose="020B0600070205080204" pitchFamily="34" charset="-128"/>
                  <a:cs typeface="+mn-cs"/>
                </a:rPr>
                <a:t>2 </a:t>
              </a:r>
              <a:endParaRPr kumimoji="0" lang="en-GB" sz="1800" b="0" i="0" u="none" strike="noStrike" kern="1200" cap="none" spc="0" normalizeH="0" baseline="0" noProof="0" dirty="0">
                <a:ln>
                  <a:noFill/>
                </a:ln>
                <a:effectLst/>
                <a:uLnTx/>
                <a:uFillTx/>
                <a:latin typeface="Arial" panose="020B0604020202020204" pitchFamily="34" charset="0"/>
                <a:ea typeface="ＭＳ Ｐゴシック" panose="020B0600070205080204" pitchFamily="34" charset="-128"/>
                <a:cs typeface="+mn-cs"/>
              </a:endParaRPr>
            </a:p>
          </p:txBody>
        </p:sp>
      </p:grpSp>
      <p:grpSp>
        <p:nvGrpSpPr>
          <p:cNvPr id="20" name="Group 19"/>
          <p:cNvGrpSpPr/>
          <p:nvPr/>
        </p:nvGrpSpPr>
        <p:grpSpPr>
          <a:xfrm>
            <a:off x="8950718" y="2624504"/>
            <a:ext cx="918105" cy="3496390"/>
            <a:chOff x="8651631" y="2453202"/>
            <a:chExt cx="918105" cy="3496390"/>
          </a:xfrm>
        </p:grpSpPr>
        <p:sp>
          <p:nvSpPr>
            <p:cNvPr id="21" name="TextBox 20"/>
            <p:cNvSpPr txBox="1"/>
            <p:nvPr/>
          </p:nvSpPr>
          <p:spPr>
            <a:xfrm>
              <a:off x="8651631" y="2453202"/>
              <a:ext cx="918105" cy="783193"/>
            </a:xfrm>
            <a:prstGeom prst="roundRect">
              <a:avLst/>
            </a:prstGeom>
            <a:solidFill>
              <a:srgbClr val="F9BC9A"/>
            </a:solidFill>
          </p:spPr>
          <p:txBody>
            <a:bodyPr wrap="square" rtlCol="0">
              <a:spAutoFit/>
            </a:bodyPr>
            <a:lstStyle/>
            <a:p>
              <a:endParaRPr lang="en-GB" sz="2000" dirty="0" smtClean="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p:txBody>
        </p:sp>
        <p:graphicFrame>
          <p:nvGraphicFramePr>
            <p:cNvPr id="22" name="Object 21"/>
            <p:cNvGraphicFramePr>
              <a:graphicFrameLocks noChangeAspect="1"/>
            </p:cNvGraphicFramePr>
            <p:nvPr>
              <p:extLst>
                <p:ext uri="{D42A27DB-BD31-4B8C-83A1-F6EECF244321}">
                  <p14:modId xmlns:p14="http://schemas.microsoft.com/office/powerpoint/2010/main" val="366018090"/>
                </p:ext>
              </p:extLst>
            </p:nvPr>
          </p:nvGraphicFramePr>
          <p:xfrm>
            <a:off x="8890998" y="5232726"/>
            <a:ext cx="439369" cy="716866"/>
          </p:xfrm>
          <a:graphic>
            <a:graphicData uri="http://schemas.openxmlformats.org/presentationml/2006/ole">
              <mc:AlternateContent xmlns:mc="http://schemas.openxmlformats.org/markup-compatibility/2006">
                <mc:Choice xmlns:v="urn:schemas-microsoft-com:vml" Requires="v">
                  <p:oleObj spid="_x0000_s8208" name="Equation" r:id="rId4" imgW="241200" imgH="393480" progId="Equation.DSMT4">
                    <p:embed/>
                  </p:oleObj>
                </mc:Choice>
                <mc:Fallback>
                  <p:oleObj name="Equation" r:id="rId4" imgW="241200" imgH="393480" progId="Equation.DSMT4">
                    <p:embed/>
                    <p:pic>
                      <p:nvPicPr>
                        <p:cNvPr id="0" name=""/>
                        <p:cNvPicPr/>
                        <p:nvPr/>
                      </p:nvPicPr>
                      <p:blipFill>
                        <a:blip r:embed="rId5"/>
                        <a:stretch>
                          <a:fillRect/>
                        </a:stretch>
                      </p:blipFill>
                      <p:spPr>
                        <a:xfrm>
                          <a:off x="8890998" y="5232726"/>
                          <a:ext cx="439369" cy="716866"/>
                        </a:xfrm>
                        <a:prstGeom prst="rect">
                          <a:avLst/>
                        </a:prstGeom>
                      </p:spPr>
                    </p:pic>
                  </p:oleObj>
                </mc:Fallback>
              </mc:AlternateContent>
            </a:graphicData>
          </a:graphic>
        </p:graphicFrame>
      </p:grpSp>
      <p:graphicFrame>
        <p:nvGraphicFramePr>
          <p:cNvPr id="23" name="Object 22"/>
          <p:cNvGraphicFramePr>
            <a:graphicFrameLocks noChangeAspect="1"/>
          </p:cNvGraphicFramePr>
          <p:nvPr>
            <p:extLst>
              <p:ext uri="{D42A27DB-BD31-4B8C-83A1-F6EECF244321}">
                <p14:modId xmlns:p14="http://schemas.microsoft.com/office/powerpoint/2010/main" val="2476486792"/>
              </p:ext>
            </p:extLst>
          </p:nvPr>
        </p:nvGraphicFramePr>
        <p:xfrm>
          <a:off x="9190085" y="2665072"/>
          <a:ext cx="439369" cy="716866"/>
        </p:xfrm>
        <a:graphic>
          <a:graphicData uri="http://schemas.openxmlformats.org/presentationml/2006/ole">
            <mc:AlternateContent xmlns:mc="http://schemas.openxmlformats.org/markup-compatibility/2006">
              <mc:Choice xmlns:v="urn:schemas-microsoft-com:vml" Requires="v">
                <p:oleObj spid="_x0000_s8209" name="Equation" r:id="rId6" imgW="241200" imgH="393480" progId="Equation.DSMT4">
                  <p:embed/>
                </p:oleObj>
              </mc:Choice>
              <mc:Fallback>
                <p:oleObj name="Equation" r:id="rId6" imgW="241200" imgH="393480" progId="Equation.DSMT4">
                  <p:embed/>
                  <p:pic>
                    <p:nvPicPr>
                      <p:cNvPr id="0" name=""/>
                      <p:cNvPicPr/>
                      <p:nvPr/>
                    </p:nvPicPr>
                    <p:blipFill>
                      <a:blip r:embed="rId7"/>
                      <a:stretch>
                        <a:fillRect/>
                      </a:stretch>
                    </p:blipFill>
                    <p:spPr>
                      <a:xfrm>
                        <a:off x="9190085" y="2665072"/>
                        <a:ext cx="439369" cy="716866"/>
                      </a:xfrm>
                      <a:prstGeom prst="rect">
                        <a:avLst/>
                      </a:prstGeom>
                    </p:spPr>
                  </p:pic>
                </p:oleObj>
              </mc:Fallback>
            </mc:AlternateContent>
          </a:graphicData>
        </a:graphic>
      </p:graphicFrame>
    </p:spTree>
    <p:extLst>
      <p:ext uri="{BB962C8B-B14F-4D97-AF65-F5344CB8AC3E}">
        <p14:creationId xmlns:p14="http://schemas.microsoft.com/office/powerpoint/2010/main" val="3599370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Summary question</a:t>
            </a:r>
            <a:endParaRPr lang="en-GB" sz="2800" b="1" dirty="0">
              <a:latin typeface="Arial" panose="020B0604020202020204" pitchFamily="34" charset="0"/>
              <a:cs typeface="Arial" panose="020B0604020202020204" pitchFamily="34" charset="0"/>
            </a:endParaRPr>
          </a:p>
        </p:txBody>
      </p:sp>
      <p:sp>
        <p:nvSpPr>
          <p:cNvPr id="13" name="TextBox 12"/>
          <p:cNvSpPr txBox="1"/>
          <p:nvPr/>
        </p:nvSpPr>
        <p:spPr>
          <a:xfrm>
            <a:off x="249560" y="1521714"/>
            <a:ext cx="11695697" cy="2062103"/>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Using what you have learned, answer the following question:</a:t>
            </a:r>
          </a:p>
          <a:p>
            <a:endParaRPr lang="en-US" sz="2400" dirty="0" smtClean="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algn="ctr"/>
            <a:r>
              <a:rPr lang="en-US" sz="2800" dirty="0" smtClean="0">
                <a:latin typeface="Arial" panose="020B0604020202020204" pitchFamily="34" charset="0"/>
                <a:cs typeface="Arial" panose="020B0604020202020204" pitchFamily="34" charset="0"/>
              </a:rPr>
              <a:t>Is </a:t>
            </a:r>
            <a:r>
              <a:rPr lang="en-US" sz="2800" dirty="0">
                <a:latin typeface="Arial" panose="020B0604020202020204" pitchFamily="34" charset="0"/>
                <a:cs typeface="Arial" panose="020B0604020202020204" pitchFamily="34" charset="0"/>
              </a:rPr>
              <a:t>the scaling from 1:5 the same as scaling from </a:t>
            </a:r>
            <a:r>
              <a:rPr lang="en-US" sz="2800" dirty="0" smtClean="0">
                <a:latin typeface="Arial" panose="020B0604020202020204" pitchFamily="34" charset="0"/>
                <a:cs typeface="Arial" panose="020B0604020202020204" pitchFamily="34" charset="0"/>
              </a:rPr>
              <a:t>5:1?</a:t>
            </a:r>
            <a:br>
              <a:rPr lang="en-US" sz="2800" dirty="0" smtClean="0">
                <a:latin typeface="Arial" panose="020B0604020202020204" pitchFamily="34" charset="0"/>
                <a:cs typeface="Arial" panose="020B0604020202020204" pitchFamily="34" charset="0"/>
              </a:rPr>
            </a:br>
            <a:r>
              <a:rPr lang="en-US" sz="2800" dirty="0" smtClean="0">
                <a:latin typeface="Arial" panose="020B0604020202020204" pitchFamily="34" charset="0"/>
                <a:cs typeface="Arial" panose="020B0604020202020204" pitchFamily="34" charset="0"/>
              </a:rPr>
              <a:t>Explain </a:t>
            </a:r>
            <a:r>
              <a:rPr lang="en-US" sz="2800" dirty="0">
                <a:latin typeface="Arial" panose="020B0604020202020204" pitchFamily="34" charset="0"/>
                <a:cs typeface="Arial" panose="020B0604020202020204" pitchFamily="34" charset="0"/>
              </a:rPr>
              <a:t>your answer.</a:t>
            </a:r>
          </a:p>
        </p:txBody>
      </p:sp>
    </p:spTree>
    <p:extLst>
      <p:ext uri="{BB962C8B-B14F-4D97-AF65-F5344CB8AC3E}">
        <p14:creationId xmlns:p14="http://schemas.microsoft.com/office/powerpoint/2010/main" val="4235025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7406</TotalTime>
  <Words>456</Words>
  <Application>Microsoft Office PowerPoint</Application>
  <PresentationFormat>Widescreen</PresentationFormat>
  <Paragraphs>44</Paragraphs>
  <Slides>5</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2" baseType="lpstr">
      <vt:lpstr>MS PGothic</vt:lpstr>
      <vt:lpstr>MS PGothic</vt:lpstr>
      <vt:lpstr>Arial</vt:lpstr>
      <vt:lpstr>Calibri</vt:lpstr>
      <vt:lpstr>Calibri Light</vt:lpstr>
      <vt:lpstr>Office Theme</vt:lpstr>
      <vt:lpstr>Equation</vt:lpstr>
      <vt:lpstr>PowerPoint Presentation</vt:lpstr>
      <vt:lpstr>PowerPoint Presentation</vt:lpstr>
      <vt:lpstr>PowerPoint Presentation</vt:lpstr>
      <vt:lpstr>PowerPoint Presentation</vt:lpstr>
      <vt:lpstr>PowerPoint Presentation</vt:lpstr>
    </vt:vector>
  </TitlesOfParts>
  <Company>Carr Hill High School &amp; Sixth Form Centre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L Potts</dc:creator>
  <cp:lastModifiedBy>Liz Duncombe</cp:lastModifiedBy>
  <cp:revision>171</cp:revision>
  <cp:lastPrinted>2017-09-28T18:06:59Z</cp:lastPrinted>
  <dcterms:created xsi:type="dcterms:W3CDTF">2016-05-16T13:35:50Z</dcterms:created>
  <dcterms:modified xsi:type="dcterms:W3CDTF">2019-07-18T14:48:50Z</dcterms:modified>
</cp:coreProperties>
</file>