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298" r:id="rId7"/>
    <p:sldId id="322" r:id="rId8"/>
    <p:sldId id="347" r:id="rId9"/>
    <p:sldId id="344" r:id="rId10"/>
    <p:sldId id="336" r:id="rId11"/>
    <p:sldId id="333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13T08:51:10.675" v="3556" actId="47"/>
      <pc:docMkLst>
        <pc:docMk/>
      </pc:docMkLst>
      <pc:sldChg chg="modSp mod">
        <pc:chgData name="Lizzie Gauntlett" userId="1dc7c36a1b1a647d" providerId="LiveId" clId="{C1DC5315-D282-429F-B35A-871ABF7A65E8}" dt="2026-05-13T08:44:35.849" v="3360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13T08:44:35.849" v="336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6-05-13T08:05:00.043" v="2593" actId="27636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13T08:04:14.357" v="2566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6-05-13T08:05:00.043" v="2593" actId="27636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Lizzie Gauntlett" userId="1dc7c36a1b1a647d" providerId="LiveId" clId="{C1DC5315-D282-429F-B35A-871ABF7A65E8}" dt="2026-05-13T08:10:12.247" v="2771" actId="122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6-05-13T08:07:08.934" v="2609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6-05-13T08:10:12.247" v="2771" actId="122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6-05-13T08:46:21.081" v="3476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6-05-13T08:10:42.062" v="2781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 ord">
        <pc:chgData name="Lizzie Gauntlett" userId="1dc7c36a1b1a647d" providerId="LiveId" clId="{C1DC5315-D282-429F-B35A-871ABF7A65E8}" dt="2026-05-13T08:46:26.399" v="3478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13T08:14:26.127" v="3348" actId="20577"/>
          <ac:spMkLst>
            <pc:docMk/>
            <pc:sldMk cId="153233455" sldId="341"/>
            <ac:spMk id="4" creationId="{CC353874-58DC-AE45-C5DF-CCA75046EC71}"/>
          </ac:spMkLst>
        </pc:spChg>
      </pc:sldChg>
      <pc:sldChg chg="addSp modSp mod">
        <pc:chgData name="Lizzie Gauntlett" userId="1dc7c36a1b1a647d" providerId="LiveId" clId="{C1DC5315-D282-429F-B35A-871ABF7A65E8}" dt="2026-05-13T08:46:58.163" v="3554" actId="20577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13T08:46:58.163" v="3554" actId="20577"/>
          <ac:spMkLst>
            <pc:docMk/>
            <pc:sldMk cId="1130971648" sldId="343"/>
            <ac:spMk id="4" creationId="{8A3FCDC3-543C-8905-8EB4-3AC0E32FFFFF}"/>
          </ac:spMkLst>
        </pc:spChg>
      </pc:sldChg>
      <pc:sldChg chg="modSp add mod ord">
        <pc:chgData name="Lizzie Gauntlett" userId="1dc7c36a1b1a647d" providerId="LiveId" clId="{C1DC5315-D282-429F-B35A-871ABF7A65E8}" dt="2026-05-13T08:46:14.933" v="3474"/>
        <pc:sldMkLst>
          <pc:docMk/>
          <pc:sldMk cId="2874982662" sldId="344"/>
        </pc:sldMkLst>
        <pc:spChg chg="mod">
          <ac:chgData name="Lizzie Gauntlett" userId="1dc7c36a1b1a647d" providerId="LiveId" clId="{C1DC5315-D282-429F-B35A-871ABF7A65E8}" dt="2026-05-13T08:09:15.974" v="2665" actId="20577"/>
          <ac:spMkLst>
            <pc:docMk/>
            <pc:sldMk cId="2874982662" sldId="344"/>
            <ac:spMk id="4" creationId="{50942093-F7F3-0329-A09A-84FE3C6FC423}"/>
          </ac:spMkLst>
        </pc:spChg>
      </pc:sldChg>
      <pc:sldChg chg="modSp add mod">
        <pc:chgData name="Lizzie Gauntlett" userId="1dc7c36a1b1a647d" providerId="LiveId" clId="{C1DC5315-D282-429F-B35A-871ABF7A65E8}" dt="2026-05-13T08:46:12.325" v="3472" actId="20577"/>
        <pc:sldMkLst>
          <pc:docMk/>
          <pc:sldMk cId="1852578037" sldId="347"/>
        </pc:sldMkLst>
        <pc:spChg chg="mod">
          <ac:chgData name="Lizzie Gauntlett" userId="1dc7c36a1b1a647d" providerId="LiveId" clId="{C1DC5315-D282-429F-B35A-871ABF7A65E8}" dt="2026-05-13T08:46:12.325" v="3472" actId="20577"/>
          <ac:spMkLst>
            <pc:docMk/>
            <pc:sldMk cId="1852578037" sldId="347"/>
            <ac:spMk id="4" creationId="{78D60409-AB6B-0D66-4BB4-90821ABA043F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20T07:53:49.550" v="1" actId="120"/>
      <pc:docMkLst>
        <pc:docMk/>
      </pc:docMkLst>
      <pc:sldChg chg="modSp mod">
        <pc:chgData name="Karolyn Feliciani" userId="4076af5d-4c02-40b8-bc9d-56f6c404e751" providerId="ADAL" clId="{8B2CCB7D-5049-4A78-86B5-363DE994085C}" dt="2026-05-20T07:53:39.546" v="0" actId="120"/>
        <pc:sldMkLst>
          <pc:docMk/>
          <pc:sldMk cId="1198625482" sldId="333"/>
        </pc:sldMkLst>
        <pc:spChg chg="mod">
          <ac:chgData name="Karolyn Feliciani" userId="4076af5d-4c02-40b8-bc9d-56f6c404e751" providerId="ADAL" clId="{8B2CCB7D-5049-4A78-86B5-363DE994085C}" dt="2026-05-20T07:53:39.546" v="0" actId="120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Karolyn Feliciani" userId="4076af5d-4c02-40b8-bc9d-56f6c404e751" providerId="ADAL" clId="{8B2CCB7D-5049-4A78-86B5-363DE994085C}" dt="2026-05-20T07:53:49.550" v="1" actId="120"/>
        <pc:sldMkLst>
          <pc:docMk/>
          <pc:sldMk cId="153233455" sldId="341"/>
        </pc:sldMkLst>
        <pc:spChg chg="mod">
          <ac:chgData name="Karolyn Feliciani" userId="4076af5d-4c02-40b8-bc9d-56f6c404e751" providerId="ADAL" clId="{8B2CCB7D-5049-4A78-86B5-363DE994085C}" dt="2026-05-20T07:53:49.550" v="1" actId="120"/>
          <ac:spMkLst>
            <pc:docMk/>
            <pc:sldMk cId="153233455" sldId="341"/>
            <ac:spMk id="4" creationId="{CC353874-58DC-AE45-C5DF-CCA75046EC7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US" dirty="0"/>
              <a:t>Identify the parts of the mind</a:t>
            </a:r>
          </a:p>
          <a:p>
            <a:r>
              <a:rPr lang="en-US" dirty="0"/>
              <a:t>Explain the role of the parts of the mind and personality in dreaming</a:t>
            </a:r>
          </a:p>
          <a:p>
            <a:r>
              <a:rPr lang="en-US" dirty="0"/>
              <a:t>Describe types of dream content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Do you think dreams have meaning? Write a list of evidence and ideas ‘for’ and ‘against’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conscious</a:t>
            </a:r>
            <a:r>
              <a:rPr lang="en-US" dirty="0"/>
              <a:t> is:</a:t>
            </a:r>
          </a:p>
          <a:p>
            <a:pPr marL="0" indent="0">
              <a:buNone/>
            </a:pPr>
            <a:r>
              <a:rPr lang="en-US" i="1" dirty="0"/>
              <a:t>‘thoughts and feelings currently in a person’s awareness’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pre-conscious</a:t>
            </a:r>
            <a:r>
              <a:rPr lang="en-US" dirty="0"/>
              <a:t> is: </a:t>
            </a:r>
            <a:r>
              <a:rPr lang="en-US" i="1" dirty="0"/>
              <a:t>‘thoughts and feelings a person is not currently aware of, but can easily bring to </a:t>
            </a:r>
            <a:r>
              <a:rPr lang="en-GB" i="1" dirty="0"/>
              <a:t>their awareness’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unconscious</a:t>
            </a:r>
            <a:r>
              <a:rPr lang="en-US" dirty="0"/>
              <a:t> is:</a:t>
            </a:r>
          </a:p>
          <a:p>
            <a:pPr marL="0" indent="0">
              <a:buNone/>
            </a:pPr>
            <a:r>
              <a:rPr lang="en-US" i="1" dirty="0"/>
              <a:t>‘thoughts and feelings a person cannot bring to their awareness’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F855E-2A1B-CB30-AC26-23585A2E7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9A0BFDFD-B345-7078-F163-959E7775E3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60409-AB6B-0D66-4BB4-90821ABA0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In pairs, discuss the possible role of the parts of the mind and the id in dreaming. Share your ideas with the class.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57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F17B-410A-A9E1-75CC-C205016AB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FDD3-7843-AA7C-17AF-E769BE16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F6D63E-178F-643E-BDCF-2F09592CB4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42093-F7F3-0329-A09A-84FE3C6FC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Manifest content </a:t>
            </a:r>
            <a:r>
              <a:rPr lang="en-US" sz="2800" dirty="0"/>
              <a:t>is: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i="1" dirty="0"/>
              <a:t>‘actual content or events of dreams that can be recalled upon waking’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b="1" dirty="0"/>
              <a:t>Latent content </a:t>
            </a:r>
            <a:r>
              <a:rPr lang="en-US" sz="2800" dirty="0"/>
              <a:t>is: </a:t>
            </a:r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i="1" dirty="0"/>
              <a:t>‘hidden, symbolic meaning of dreams’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874982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In pairs, read the dream case study and identify the manifest and latent content.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case study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 teenager dreams that they are late for an important netball match. </a:t>
            </a:r>
          </a:p>
          <a:p>
            <a:pPr marL="0" indent="0">
              <a:buNone/>
            </a:pPr>
            <a:r>
              <a:rPr lang="en-US" sz="2800" dirty="0"/>
              <a:t>They run through endless school corridors trying to find the court, but every door opens into a classroom where people stare and laugh.</a:t>
            </a:r>
          </a:p>
          <a:p>
            <a:pPr marL="0" indent="0">
              <a:buNone/>
            </a:pPr>
            <a:r>
              <a:rPr lang="en-US" sz="2800" dirty="0"/>
              <a:t>When they reach the court, but they </a:t>
            </a:r>
            <a:r>
              <a:rPr lang="en-US" sz="2800" dirty="0" err="1"/>
              <a:t>realise</a:t>
            </a:r>
            <a:r>
              <a:rPr lang="en-US" sz="2800" dirty="0"/>
              <a:t> they forgot their uniform and cannot play.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Plenary: Select one of the following statements you most agree with:</a:t>
            </a:r>
          </a:p>
          <a:p>
            <a:pPr marL="0" indent="0">
              <a:buNone/>
            </a:pPr>
            <a:r>
              <a:rPr lang="en-US" dirty="0"/>
              <a:t>‘I need to revisit the key terms from this lesson’</a:t>
            </a:r>
          </a:p>
          <a:p>
            <a:pPr marL="0" indent="0">
              <a:buNone/>
            </a:pPr>
            <a:r>
              <a:rPr lang="en-US" dirty="0"/>
              <a:t>‘I understand and can use the key terms from this lesson’</a:t>
            </a:r>
          </a:p>
          <a:p>
            <a:pPr marL="0" indent="0">
              <a:buNone/>
            </a:pPr>
            <a:r>
              <a:rPr lang="en-US" dirty="0"/>
              <a:t>‘I understand some of the key terms but need to practice using them’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7VPTP7ZE6X33-2020743336-708</_dlc_DocId>
    <_dlc_DocIdUrl xmlns="9ad1216b-cdc1-40e2-a0c2-94597fd44697">
      <Url>https://cambridgeorg.sharepoint.com/sites/cie/education/pd/Curriculum_Support/_layouts/15/DocIdRedir.aspx?ID=7VPTP7ZE6X33-2020743336-708</Url>
      <Description>7VPTP7ZE6X33-2020743336-708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E8F2A6B-2F0F-4579-9867-AB29D6169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f1f25e64-7226-490b-ade3-8cf84afff5d2"/>
    <ds:schemaRef ds:uri="http://schemas.openxmlformats.org/package/2006/metadata/core-properties"/>
    <ds:schemaRef ds:uri="http://purl.org/dc/elements/1.1/"/>
    <ds:schemaRef ds:uri="9ad1216b-cdc1-40e2-a0c2-94597fd4469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394</TotalTime>
  <Words>296</Words>
  <Application>Microsoft Office PowerPoint</Application>
  <PresentationFormat>Widescreen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terms</vt:lpstr>
      <vt:lpstr>PowerPoint Presentation</vt:lpstr>
      <vt:lpstr>Key terms</vt:lpstr>
      <vt:lpstr>PowerPoint Presentation</vt:lpstr>
      <vt:lpstr>Dream case study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2026-05-20T07:53:49Z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55a78fac-6817-49f5-8bd3-7307386a386d</vt:lpwstr>
  </property>
</Properties>
</file>