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4"/>
  </p:notesMasterIdLst>
  <p:handoutMasterIdLst>
    <p:handoutMasterId r:id="rId15"/>
  </p:handoutMasterIdLst>
  <p:sldIdLst>
    <p:sldId id="343" r:id="rId6"/>
    <p:sldId id="298" r:id="rId7"/>
    <p:sldId id="322" r:id="rId8"/>
    <p:sldId id="344" r:id="rId9"/>
    <p:sldId id="336" r:id="rId10"/>
    <p:sldId id="333" r:id="rId11"/>
    <p:sldId id="262" r:id="rId12"/>
    <p:sldId id="34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6-05-04T12:28:11.636" v="3213" actId="47"/>
      <pc:docMkLst>
        <pc:docMk/>
      </pc:docMkLst>
      <pc:sldChg chg="modSp add mod">
        <pc:chgData name="Lizzie Gauntlett" userId="1dc7c36a1b1a647d" providerId="LiveId" clId="{C1DC5315-D282-429F-B35A-871ABF7A65E8}" dt="2026-05-04T12:22:25.425" v="2964" actId="122"/>
        <pc:sldMkLst>
          <pc:docMk/>
          <pc:sldMk cId="1537033953" sldId="262"/>
        </pc:sldMkLst>
        <pc:spChg chg="mod">
          <ac:chgData name="Lizzie Gauntlett" userId="1dc7c36a1b1a647d" providerId="LiveId" clId="{C1DC5315-D282-429F-B35A-871ABF7A65E8}" dt="2026-05-04T12:22:25.425" v="2964" actId="122"/>
          <ac:spMkLst>
            <pc:docMk/>
            <pc:sldMk cId="1537033953" sldId="262"/>
            <ac:spMk id="2" creationId="{340F79B7-7844-A143-9B29-1C3016D34133}"/>
          </ac:spMkLst>
        </pc:spChg>
        <pc:graphicFrameChg chg="mod modGraphic">
          <ac:chgData name="Lizzie Gauntlett" userId="1dc7c36a1b1a647d" providerId="LiveId" clId="{C1DC5315-D282-429F-B35A-871ABF7A65E8}" dt="2026-05-04T12:19:23.769" v="2821" actId="20577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addSp modSp mod">
        <pc:chgData name="Lizzie Gauntlett" userId="1dc7c36a1b1a647d" providerId="LiveId" clId="{C1DC5315-D282-429F-B35A-871ABF7A65E8}" dt="2026-05-04T12:05:17.016" v="2399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6-05-04T12:05:17.016" v="2399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Lizzie Gauntlett" userId="1dc7c36a1b1a647d" providerId="LiveId" clId="{C1DC5315-D282-429F-B35A-871ABF7A65E8}" dt="2026-05-04T12:06:15.864" v="2418" actId="255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6-05-04T12:06:15.864" v="2418" actId="255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 ord">
        <pc:chgData name="Lizzie Gauntlett" userId="1dc7c36a1b1a647d" providerId="LiveId" clId="{C1DC5315-D282-429F-B35A-871ABF7A65E8}" dt="2026-05-04T12:11:48.463" v="2502" actId="20577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6-05-04T12:09:41.225" v="2455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6-05-04T12:11:48.463" v="2502" actId="20577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 ord">
        <pc:chgData name="Lizzie Gauntlett" userId="1dc7c36a1b1a647d" providerId="LiveId" clId="{C1DC5315-D282-429F-B35A-871ABF7A65E8}" dt="2026-05-04T12:13:10.152" v="2584" actId="20577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6-05-04T12:13:10.152" v="2584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addSp modSp mod">
        <pc:chgData name="Lizzie Gauntlett" userId="1dc7c36a1b1a647d" providerId="LiveId" clId="{C1DC5315-D282-429F-B35A-871ABF7A65E8}" dt="2026-05-04T12:22:17.032" v="2963" actId="20577"/>
        <pc:sldMkLst>
          <pc:docMk/>
          <pc:sldMk cId="153233455" sldId="341"/>
        </pc:sldMkLst>
        <pc:spChg chg="mod">
          <ac:chgData name="Lizzie Gauntlett" userId="1dc7c36a1b1a647d" providerId="LiveId" clId="{C1DC5315-D282-429F-B35A-871ABF7A65E8}" dt="2026-05-04T12:22:17.032" v="2963" actId="20577"/>
          <ac:spMkLst>
            <pc:docMk/>
            <pc:sldMk cId="153233455" sldId="341"/>
            <ac:spMk id="4" creationId="{CC353874-58DC-AE45-C5DF-CCA75046EC71}"/>
          </ac:spMkLst>
        </pc:spChg>
      </pc:sldChg>
      <pc:sldChg chg="addSp modSp mod">
        <pc:chgData name="Lizzie Gauntlett" userId="1dc7c36a1b1a647d" providerId="LiveId" clId="{C1DC5315-D282-429F-B35A-871ABF7A65E8}" dt="2026-05-04T12:05:45.744" v="2411" actId="6549"/>
        <pc:sldMkLst>
          <pc:docMk/>
          <pc:sldMk cId="1130971648" sldId="343"/>
        </pc:sldMkLst>
        <pc:spChg chg="mod">
          <ac:chgData name="Lizzie Gauntlett" userId="1dc7c36a1b1a647d" providerId="LiveId" clId="{C1DC5315-D282-429F-B35A-871ABF7A65E8}" dt="2026-05-04T12:05:45.744" v="2411" actId="6549"/>
          <ac:spMkLst>
            <pc:docMk/>
            <pc:sldMk cId="1130971648" sldId="343"/>
            <ac:spMk id="4" creationId="{8A3FCDC3-543C-8905-8EB4-3AC0E32FFFFF}"/>
          </ac:spMkLst>
        </pc:spChg>
      </pc:sldChg>
      <pc:sldChg chg="addSp modSp add mod">
        <pc:chgData name="Lizzie Gauntlett" userId="1dc7c36a1b1a647d" providerId="LiveId" clId="{C1DC5315-D282-429F-B35A-871ABF7A65E8}" dt="2026-05-04T12:24:09.592" v="3210" actId="313"/>
        <pc:sldMkLst>
          <pc:docMk/>
          <pc:sldMk cId="711714610" sldId="344"/>
        </pc:sldMkLst>
        <pc:spChg chg="mod">
          <ac:chgData name="Lizzie Gauntlett" userId="1dc7c36a1b1a647d" providerId="LiveId" clId="{C1DC5315-D282-429F-B35A-871ABF7A65E8}" dt="2026-05-04T12:22:46.740" v="2981" actId="20577"/>
          <ac:spMkLst>
            <pc:docMk/>
            <pc:sldMk cId="711714610" sldId="344"/>
            <ac:spMk id="3" creationId="{33883023-1F2B-C6D0-2F0B-1F9709ED983A}"/>
          </ac:spMkLst>
        </pc:spChg>
        <pc:spChg chg="mod">
          <ac:chgData name="Lizzie Gauntlett" userId="1dc7c36a1b1a647d" providerId="LiveId" clId="{C1DC5315-D282-429F-B35A-871ABF7A65E8}" dt="2026-05-04T12:24:09.592" v="3210" actId="313"/>
          <ac:spMkLst>
            <pc:docMk/>
            <pc:sldMk cId="711714610" sldId="344"/>
            <ac:spMk id="4" creationId="{37354210-B970-8A25-698F-2F085B38DBF6}"/>
          </ac:spMkLst>
        </pc:spChg>
      </pc:sldChg>
    </pc:docChg>
  </pc:docChgLst>
  <pc:docChgLst>
    <pc:chgData name="Karolyn Feliciani" userId="4076af5d-4c02-40b8-bc9d-56f6c404e751" providerId="ADAL" clId="{8B2CCB7D-5049-4A78-86B5-363DE994085C}"/>
    <pc:docChg chg="modSld">
      <pc:chgData name="Karolyn Feliciani" userId="4076af5d-4c02-40b8-bc9d-56f6c404e751" providerId="ADAL" clId="{8B2CCB7D-5049-4A78-86B5-363DE994085C}" dt="2026-05-19T11:43:36.939" v="5" actId="20577"/>
      <pc:docMkLst>
        <pc:docMk/>
      </pc:docMkLst>
      <pc:sldChg chg="modSp mod">
        <pc:chgData name="Karolyn Feliciani" userId="4076af5d-4c02-40b8-bc9d-56f6c404e751" providerId="ADAL" clId="{8B2CCB7D-5049-4A78-86B5-363DE994085C}" dt="2026-05-19T11:43:23.776" v="3" actId="20577"/>
        <pc:sldMkLst>
          <pc:docMk/>
          <pc:sldMk cId="1130971648" sldId="343"/>
        </pc:sldMkLst>
        <pc:spChg chg="mod">
          <ac:chgData name="Karolyn Feliciani" userId="4076af5d-4c02-40b8-bc9d-56f6c404e751" providerId="ADAL" clId="{8B2CCB7D-5049-4A78-86B5-363DE994085C}" dt="2026-05-19T11:43:23.776" v="3" actId="20577"/>
          <ac:spMkLst>
            <pc:docMk/>
            <pc:sldMk cId="1130971648" sldId="343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8B2CCB7D-5049-4A78-86B5-363DE994085C}" dt="2026-05-19T11:43:36.939" v="5" actId="20577"/>
        <pc:sldMkLst>
          <pc:docMk/>
          <pc:sldMk cId="711714610" sldId="344"/>
        </pc:sldMkLst>
        <pc:spChg chg="mod">
          <ac:chgData name="Karolyn Feliciani" userId="4076af5d-4c02-40b8-bc9d-56f6c404e751" providerId="ADAL" clId="{8B2CCB7D-5049-4A78-86B5-363DE994085C}" dt="2026-05-19T11:43:36.939" v="5" actId="20577"/>
          <ac:spMkLst>
            <pc:docMk/>
            <pc:sldMk cId="711714610" sldId="344"/>
            <ac:spMk id="4" creationId="{37354210-B970-8A25-698F-2F085B38DBF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ightbraincentre.co.uk/electroencephalogram-eeg-brainwaves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www.crowdsupply.com/upside-down-labs/bioamp-exg-pill/updates/electrooculography-eog-walkthrough" TargetMode="External"/><Relationship Id="rId4" Type="http://schemas.openxmlformats.org/officeDocument/2006/relationships/hyperlink" Target="https://neurocentereg.com/en/emg-electromyography-test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209045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US" dirty="0"/>
              <a:t>Identify the types of sleep as ultradian rhythms</a:t>
            </a:r>
          </a:p>
          <a:p>
            <a:r>
              <a:rPr lang="en-US" dirty="0"/>
              <a:t>Describe methods for measuring sleep</a:t>
            </a:r>
          </a:p>
          <a:p>
            <a:r>
              <a:rPr lang="en-US" dirty="0"/>
              <a:t>Explain the types of sleep within the sleep cycle</a:t>
            </a:r>
            <a:endParaRPr lang="en-GB" dirty="0"/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02542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Starter activity:</a:t>
            </a:r>
            <a:r>
              <a:rPr lang="en-US" dirty="0">
                <a:latin typeface="Arial"/>
                <a:cs typeface="Arial"/>
              </a:rPr>
              <a:t> How many hours do you sleep?</a:t>
            </a:r>
          </a:p>
          <a:p>
            <a:pPr marL="0" indent="0" algn="ctr">
              <a:buNone/>
            </a:pPr>
            <a:r>
              <a:rPr lang="en-US" dirty="0">
                <a:latin typeface="Arial"/>
                <a:cs typeface="Arial"/>
              </a:rPr>
              <a:t>Do you think sleep is one continuous state or made up of stages?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b="1" dirty="0"/>
          </a:p>
          <a:p>
            <a:pPr marL="0" indent="0" algn="ctr">
              <a:buNone/>
            </a:pPr>
            <a:endParaRPr lang="en-US" sz="3600" b="1" dirty="0"/>
          </a:p>
          <a:p>
            <a:pPr marL="0" indent="0" algn="ctr">
              <a:buNone/>
            </a:pPr>
            <a:r>
              <a:rPr lang="en-GB" sz="3200" b="1" dirty="0"/>
              <a:t>Ultradian rhythm</a:t>
            </a:r>
            <a:r>
              <a:rPr lang="en-GB" sz="3200" dirty="0"/>
              <a:t>: </a:t>
            </a:r>
          </a:p>
          <a:p>
            <a:pPr marL="0" indent="0" algn="ctr">
              <a:buNone/>
            </a:pPr>
            <a:endParaRPr lang="en-GB" sz="3200" dirty="0"/>
          </a:p>
          <a:p>
            <a:pPr marL="0" indent="0" algn="ctr">
              <a:buNone/>
            </a:pPr>
            <a:r>
              <a:rPr lang="en-GB" sz="3200" dirty="0"/>
              <a:t>Cycles within sleep and waking that repeat more than once in a 24-hour period.</a:t>
            </a:r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DAC86-5A97-5FCB-FEAE-06DF424F0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5C39854-53C4-A64B-0654-89571562C8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3883023-1F2B-C6D0-2F0B-1F9709ED9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Dream reporting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354210-B970-8A25-698F-2F085B38D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fontAlgn="base"/>
            <a:r>
              <a:rPr lang="en-GB" dirty="0"/>
              <a:t>One way to gain information about the types of sleep is through dream reporting</a:t>
            </a:r>
          </a:p>
          <a:p>
            <a:pPr lvl="0" fontAlgn="base"/>
            <a:endParaRPr lang="en-GB" dirty="0"/>
          </a:p>
          <a:p>
            <a:pPr lvl="0" fontAlgn="base"/>
            <a:r>
              <a:rPr lang="en-GB" dirty="0"/>
              <a:t>Dreaming reporting is when we </a:t>
            </a:r>
            <a:r>
              <a:rPr lang="en-US" dirty="0"/>
              <a:t>record dreams upon waking</a:t>
            </a:r>
          </a:p>
          <a:p>
            <a:pPr lvl="0" fontAlgn="base"/>
            <a:endParaRPr lang="en-US" dirty="0"/>
          </a:p>
          <a:p>
            <a:pPr lvl="0" fontAlgn="base"/>
            <a:r>
              <a:rPr lang="en-US" dirty="0"/>
              <a:t>Provides insight into dream frequency and content</a:t>
            </a:r>
          </a:p>
          <a:p>
            <a:pPr lvl="0" fontAlgn="base"/>
            <a:endParaRPr lang="en-US" dirty="0"/>
          </a:p>
          <a:p>
            <a:pPr lvl="0" fontAlgn="base"/>
            <a:r>
              <a:rPr lang="en-US" dirty="0"/>
              <a:t>Can you think of any limitations / problems with this method?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1714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Activity: In pairs, research each of the following methods of measurement and make summary notes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can we measure sleep stages?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base"/>
            <a:endParaRPr lang="en-GB" dirty="0">
              <a:hlinkClick r:id="rId3"/>
            </a:endParaRPr>
          </a:p>
          <a:p>
            <a:pPr lvl="0" fontAlgn="base"/>
            <a:r>
              <a:rPr lang="en-GB" dirty="0">
                <a:hlinkClick r:id="rId3"/>
              </a:rPr>
              <a:t>EEG (electroencephalography) </a:t>
            </a:r>
            <a:r>
              <a:rPr lang="en-GB" dirty="0"/>
              <a:t>information and image</a:t>
            </a:r>
          </a:p>
          <a:p>
            <a:pPr lvl="0" fontAlgn="base"/>
            <a:endParaRPr lang="en-GB" dirty="0"/>
          </a:p>
          <a:p>
            <a:pPr lvl="0" fontAlgn="base"/>
            <a:r>
              <a:rPr lang="en-GB" dirty="0">
                <a:hlinkClick r:id="rId4"/>
              </a:rPr>
              <a:t>EMG (electromyography) </a:t>
            </a:r>
            <a:r>
              <a:rPr lang="en-GB" dirty="0"/>
              <a:t>information and image</a:t>
            </a:r>
          </a:p>
          <a:p>
            <a:pPr lvl="0" fontAlgn="base"/>
            <a:endParaRPr lang="en-GB" dirty="0"/>
          </a:p>
          <a:p>
            <a:pPr lvl="0" fontAlgn="base"/>
            <a:r>
              <a:rPr lang="en-GB" dirty="0" err="1">
                <a:hlinkClick r:id="rId5"/>
              </a:rPr>
              <a:t>EOG</a:t>
            </a:r>
            <a:r>
              <a:rPr lang="en-GB" dirty="0">
                <a:hlinkClick r:id="rId5"/>
              </a:rPr>
              <a:t> (electrooculography) </a:t>
            </a:r>
            <a:r>
              <a:rPr lang="en-GB" dirty="0"/>
              <a:t>information and image</a:t>
            </a:r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2F2F2"/>
          </a:solidFill>
        </p:spPr>
        <p:txBody>
          <a:bodyPr/>
          <a:lstStyle/>
          <a:p>
            <a:pPr algn="ctr"/>
            <a:r>
              <a:rPr lang="en-US" dirty="0"/>
              <a:t>Class activity: </a:t>
            </a:r>
            <a:r>
              <a:rPr lang="en-US" dirty="0" err="1"/>
              <a:t>nREM</a:t>
            </a:r>
            <a:r>
              <a:rPr lang="en-US" dirty="0"/>
              <a:t> and REM sleep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3170667787"/>
              </p:ext>
            </p:extLst>
          </p:nvPr>
        </p:nvGraphicFramePr>
        <p:xfrm>
          <a:off x="180000" y="2202498"/>
          <a:ext cx="11627999" cy="4110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0254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3973813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  <a:gridCol w="4823932">
                  <a:extLst>
                    <a:ext uri="{9D8B030D-6E8A-4147-A177-3AD203B41FA5}">
                      <a16:colId xmlns:a16="http://schemas.microsoft.com/office/drawing/2014/main" val="1557153471"/>
                    </a:ext>
                  </a:extLst>
                </a:gridCol>
              </a:tblGrid>
              <a:tr h="544116"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CC58B0"/>
                          </a:solidFill>
                          <a:latin typeface="+mn-lt"/>
                        </a:rPr>
                        <a:t>nREM</a:t>
                      </a:r>
                      <a:r>
                        <a:rPr lang="en-US" sz="2400" b="1" dirty="0">
                          <a:solidFill>
                            <a:srgbClr val="CC58B0"/>
                          </a:solidFill>
                          <a:latin typeface="+mn-lt"/>
                        </a:rPr>
                        <a:t> sleep</a:t>
                      </a:r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CC58B0"/>
                          </a:solidFill>
                          <a:latin typeface="+mn-lt"/>
                        </a:rPr>
                        <a:t>REM sleep</a:t>
                      </a:r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418621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+mn-lt"/>
                        </a:rPr>
                        <a:t>Duration </a:t>
                      </a:r>
                    </a:p>
                  </a:txBody>
                  <a:tcPr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662277">
                <a:tc>
                  <a:txBody>
                    <a:bodyPr/>
                    <a:lstStyle/>
                    <a:p>
                      <a:r>
                        <a:rPr lang="en-GB" sz="2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Characteristics 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430533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</a:rPr>
                        <a:t>Method(s) of measurement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171FE-5DB7-C512-FA4A-08DC09E95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FF957276-52AA-5B45-C868-87AEE467B2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353874-58DC-AE45-C5DF-CCA75046E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b="1" dirty="0">
                <a:latin typeface="Arial"/>
                <a:cs typeface="Arial"/>
              </a:rPr>
              <a:t>Plenary</a:t>
            </a:r>
            <a:r>
              <a:rPr lang="en-GB" dirty="0">
                <a:latin typeface="Arial"/>
                <a:cs typeface="Arial"/>
              </a:rPr>
              <a:t>: </a:t>
            </a:r>
            <a:r>
              <a:rPr lang="en-US" dirty="0">
                <a:latin typeface="Arial"/>
                <a:cs typeface="Arial"/>
              </a:rPr>
              <a:t>Design a dream report form to use for the next three nights. You could include: ⏰ Time you woke up😴 Estimated sleep stage (REM or </a:t>
            </a:r>
            <a:r>
              <a:rPr lang="en-US" dirty="0" err="1">
                <a:latin typeface="Arial"/>
                <a:cs typeface="Arial"/>
              </a:rPr>
              <a:t>nREM</a:t>
            </a:r>
            <a:r>
              <a:rPr lang="en-US" dirty="0">
                <a:latin typeface="Arial"/>
                <a:cs typeface="Arial"/>
              </a:rPr>
              <a:t>)💭 Description of the dream 👁️ Sensory detail (images, sounds, feelings)🧠 How vivid or realistic it felt (e.g. rating /10)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33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7VPTP7ZE6X33-2020743336-702</_dlc_DocId>
    <_dlc_DocIdUrl xmlns="9ad1216b-cdc1-40e2-a0c2-94597fd44697">
      <Url>https://cambridgeorg.sharepoint.com/sites/cie/education/pd/Curriculum_Support/_layouts/15/DocIdRedir.aspx?ID=7VPTP7ZE6X33-2020743336-702</Url>
      <Description>7VPTP7ZE6X33-2020743336-702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http://schemas.microsoft.com/office/2006/documentManagement/types"/>
    <ds:schemaRef ds:uri="http://purl.org/dc/dcmitype/"/>
    <ds:schemaRef ds:uri="http://www.w3.org/XML/1998/namespace"/>
    <ds:schemaRef ds:uri="f1f25e64-7226-490b-ade3-8cf84afff5d2"/>
    <ds:schemaRef ds:uri="http://schemas.microsoft.com/office/infopath/2007/PartnerControls"/>
    <ds:schemaRef ds:uri="http://purl.org/dc/terms/"/>
    <ds:schemaRef ds:uri="http://purl.org/dc/elements/1.1/"/>
    <ds:schemaRef ds:uri="9ad1216b-cdc1-40e2-a0c2-94597fd44697"/>
    <ds:schemaRef ds:uri="http://schemas.openxmlformats.org/package/2006/metadata/core-properties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6172728A-D15A-4578-92FA-B2F999FAEB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398</TotalTime>
  <Words>241</Words>
  <Application>Microsoft Office PowerPoint</Application>
  <PresentationFormat>Widescreen</PresentationFormat>
  <Paragraphs>38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Key term</vt:lpstr>
      <vt:lpstr>Dream reporting</vt:lpstr>
      <vt:lpstr>PowerPoint Presentation</vt:lpstr>
      <vt:lpstr>How can we measure sleep stages?</vt:lpstr>
      <vt:lpstr>Class activity: nREM and REM sleep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4</cp:revision>
  <dcterms:created xsi:type="dcterms:W3CDTF">2023-10-09T12:44:25Z</dcterms:created>
  <dcterms:modified xsi:type="dcterms:W3CDTF">2026-05-19T11:43:41Z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5c36805b-3fae-4146-a673-c2b5c1010103</vt:lpwstr>
  </property>
</Properties>
</file>