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33" r:id="rId8"/>
    <p:sldId id="336" r:id="rId9"/>
    <p:sldId id="322" r:id="rId10"/>
    <p:sldId id="341" r:id="rId11"/>
    <p:sldId id="344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06T15:10:30.893" v="3256" actId="20577"/>
      <pc:docMkLst>
        <pc:docMk/>
      </pc:docMkLst>
      <pc:sldChg chg="modSp mod">
        <pc:chgData name="Lizzie Gauntlett" userId="1dc7c36a1b1a647d" providerId="LiveId" clId="{C1DC5315-D282-429F-B35A-871ABF7A65E8}" dt="2026-05-06T15:00:21.042" v="2582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06T15:00:21.042" v="258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06T15:10:30.893" v="3256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6-05-06T15:10:30.893" v="3256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 ord">
        <pc:chgData name="Lizzie Gauntlett" userId="1dc7c36a1b1a647d" providerId="LiveId" clId="{C1DC5315-D282-429F-B35A-871ABF7A65E8}" dt="2026-05-06T15:09:09.600" v="3202" actId="27636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06T15:08:59.572" v="3198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6-05-06T15:09:09.600" v="3202" actId="27636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6-05-06T15:06:27.306" v="3008" actId="255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06T15:00:27.807" v="2603" actId="5793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06T15:06:27.306" v="3008" actId="255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6-05-06T15:07:18.264" v="3146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06T15:07:18.264" v="3146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ord">
        <pc:chgData name="Lizzie Gauntlett" userId="1dc7c36a1b1a647d" providerId="LiveId" clId="{C1DC5315-D282-429F-B35A-871ABF7A65E8}" dt="2026-05-06T15:07:59.982" v="3165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06T15:07:59.982" v="3165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addSp modSp mod">
        <pc:chgData name="Lizzie Gauntlett" userId="1dc7c36a1b1a647d" providerId="LiveId" clId="{C1DC5315-D282-429F-B35A-871ABF7A65E8}" dt="2026-05-06T14:57:04.486" v="2459" actId="20577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06T14:57:04.486" v="2459" actId="20577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06T15:09:57.536" v="3238" actId="20577"/>
        <pc:sldMkLst>
          <pc:docMk/>
          <pc:sldMk cId="3084048830" sldId="344"/>
        </pc:sldMkLst>
        <pc:spChg chg="mod">
          <ac:chgData name="Lizzie Gauntlett" userId="1dc7c36a1b1a647d" providerId="LiveId" clId="{C1DC5315-D282-429F-B35A-871ABF7A65E8}" dt="2026-05-06T15:09:57.536" v="3238" actId="20577"/>
          <ac:spMkLst>
            <pc:docMk/>
            <pc:sldMk cId="3084048830" sldId="344"/>
            <ac:spMk id="4" creationId="{556DF920-0FAC-FBA7-2E5B-1BF58D39C99B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custSel modSld">
      <pc:chgData name="Karolyn Feliciani" userId="4076af5d-4c02-40b8-bc9d-56f6c404e751" providerId="ADAL" clId="{8B2CCB7D-5049-4A78-86B5-363DE994085C}" dt="2026-05-19T11:50:04.481" v="9" actId="20577"/>
      <pc:docMkLst>
        <pc:docMk/>
      </pc:docMkLst>
      <pc:sldChg chg="modSp mod">
        <pc:chgData name="Karolyn Feliciani" userId="4076af5d-4c02-40b8-bc9d-56f6c404e751" providerId="ADAL" clId="{8B2CCB7D-5049-4A78-86B5-363DE994085C}" dt="2026-05-19T11:50:04.481" v="9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8B2CCB7D-5049-4A78-86B5-363DE994085C}" dt="2026-05-19T11:50:04.481" v="9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8B2CCB7D-5049-4A78-86B5-363DE994085C}" dt="2026-05-19T11:49:41.011" v="3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8B2CCB7D-5049-4A78-86B5-363DE994085C}" dt="2026-05-19T11:49:41.011" v="3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8B2CCB7D-5049-4A78-86B5-363DE994085C}" dt="2026-05-19T11:49:34.308" v="1" actId="20577"/>
        <pc:sldMkLst>
          <pc:docMk/>
          <pc:sldMk cId="153233455" sldId="341"/>
        </pc:sldMkLst>
        <pc:spChg chg="mod">
          <ac:chgData name="Karolyn Feliciani" userId="4076af5d-4c02-40b8-bc9d-56f6c404e751" providerId="ADAL" clId="{8B2CCB7D-5049-4A78-86B5-363DE994085C}" dt="2026-05-19T11:49:34.308" v="1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modSp mod">
        <pc:chgData name="Karolyn Feliciani" userId="4076af5d-4c02-40b8-bc9d-56f6c404e751" providerId="ADAL" clId="{8B2CCB7D-5049-4A78-86B5-363DE994085C}" dt="2026-05-19T11:49:46.950" v="5" actId="20577"/>
        <pc:sldMkLst>
          <pc:docMk/>
          <pc:sldMk cId="3084048830" sldId="344"/>
        </pc:sldMkLst>
        <pc:spChg chg="mod">
          <ac:chgData name="Karolyn Feliciani" userId="4076af5d-4c02-40b8-bc9d-56f6c404e751" providerId="ADAL" clId="{8B2CCB7D-5049-4A78-86B5-363DE994085C}" dt="2026-05-19T11:49:46.950" v="5" actId="20577"/>
          <ac:spMkLst>
            <pc:docMk/>
            <pc:sldMk cId="3084048830" sldId="344"/>
            <ac:spMk id="4" creationId="{556DF920-0FAC-FBA7-2E5B-1BF58D39C99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levelandclinic.org/health/disease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sheets.theteacherscorner.net/make-your-own/crossword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mbridgeinternational.org/Images/718593-2027-specimen-paper-1.pdf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US" dirty="0"/>
              <a:t>Describe the characteristics of sleep disorders</a:t>
            </a:r>
          </a:p>
          <a:p>
            <a:r>
              <a:rPr lang="en-US" dirty="0"/>
              <a:t>Explain the role of biological rhythms in sleep disorders</a:t>
            </a:r>
          </a:p>
          <a:p>
            <a:r>
              <a:rPr lang="en-GB" dirty="0"/>
              <a:t>Create revision resources for the sub-topic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Discuss what you know or think you know about the following sleep disorders: sleep paralysis, insomnia, and sleepwalking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discussion 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What are sleep disorders?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Which have you heard of, what do you know already?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How could these relate to biological rhythms?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 one: In your groups, visit </a:t>
            </a:r>
            <a:r>
              <a:rPr lang="en-GB" dirty="0">
                <a:latin typeface="Arial"/>
                <a:cs typeface="Arial"/>
                <a:hlinkClick r:id="rId3"/>
              </a:rPr>
              <a:t>this website </a:t>
            </a:r>
            <a:r>
              <a:rPr lang="en-GB" dirty="0">
                <a:latin typeface="Arial"/>
                <a:cs typeface="Arial"/>
              </a:rPr>
              <a:t>and create a poster / graphic organiser about the disorder you have been given.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biological rhythms in sleep disorders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Insomnia</a:t>
            </a:r>
            <a:r>
              <a:rPr lang="en-GB" sz="2800" dirty="0"/>
              <a:t> – brain activity during NREM sleep.</a:t>
            </a:r>
          </a:p>
          <a:p>
            <a:pPr marL="0" indent="0">
              <a:buNone/>
            </a:pPr>
            <a:endParaRPr lang="en-GB" sz="2800" dirty="0"/>
          </a:p>
          <a:p>
            <a:pPr marL="0" lvl="0" indent="0" fontAlgn="base">
              <a:buNone/>
            </a:pPr>
            <a:r>
              <a:rPr lang="en-GB" sz="2800" b="1" dirty="0"/>
              <a:t>Sleep paralysis</a:t>
            </a:r>
            <a:r>
              <a:rPr lang="en-GB" sz="2800" dirty="0"/>
              <a:t> – the disconnect/transition between the brain and body following a period of REM sleep.</a:t>
            </a:r>
          </a:p>
          <a:p>
            <a:pPr marL="0" lvl="0" indent="0" fontAlgn="base">
              <a:buNone/>
            </a:pPr>
            <a:endParaRPr lang="en-GB" sz="2800" dirty="0"/>
          </a:p>
          <a:p>
            <a:pPr marL="0" lvl="0" indent="0" fontAlgn="base">
              <a:buNone/>
            </a:pPr>
            <a:r>
              <a:rPr lang="en-GB" sz="2800" b="1" dirty="0"/>
              <a:t>Sleepwalking</a:t>
            </a:r>
            <a:r>
              <a:rPr lang="en-GB" sz="2800" dirty="0"/>
              <a:t> – arousal during NREM sleep.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 two: </a:t>
            </a:r>
            <a:r>
              <a:rPr lang="en-GB" dirty="0"/>
              <a:t>Rotate to a different sleep disorder. Using the new poster / graphic organiser, create a crossword about that disorder using the </a:t>
            </a:r>
            <a:r>
              <a:rPr lang="en-GB" dirty="0">
                <a:hlinkClick r:id="rId3"/>
              </a:rPr>
              <a:t>online crossword puzzle maker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D9BC-3B73-140E-3A54-A65C9E9CA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E3D5A6B-B9AE-5B37-56AF-E477997213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DF920-0FAC-FBA7-2E5B-1BF58D39C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 three: In your groups, </a:t>
            </a:r>
            <a:r>
              <a:rPr lang="en-GB" dirty="0"/>
              <a:t>create a short presentation, e.g. PowerPoint (PPT) of multiple choice, true or false, and fill-in-the-gap questions and answers on the final sleep disorder</a:t>
            </a:r>
          </a:p>
        </p:txBody>
      </p:sp>
    </p:spTree>
    <p:extLst>
      <p:ext uri="{BB962C8B-B14F-4D97-AF65-F5344CB8AC3E}">
        <p14:creationId xmlns:p14="http://schemas.microsoft.com/office/powerpoint/2010/main" val="3084048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248" y="1135117"/>
            <a:ext cx="11366937" cy="49913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Check your understanding</a:t>
            </a:r>
          </a:p>
          <a:p>
            <a:endParaRPr lang="en-GB" dirty="0"/>
          </a:p>
          <a:p>
            <a:pPr marL="742950" indent="-742950" algn="l">
              <a:buFont typeface="+mj-lt"/>
              <a:buAutoNum type="arabicPeriod"/>
            </a:pPr>
            <a:r>
              <a:rPr lang="en-GB" sz="3500" dirty="0"/>
              <a:t>Read </a:t>
            </a:r>
            <a:r>
              <a:rPr lang="en-GB" sz="3500" dirty="0">
                <a:hlinkClick r:id="rId2"/>
              </a:rPr>
              <a:t>Specimen Paper 1 Question 6</a:t>
            </a:r>
            <a:r>
              <a:rPr lang="en-GB" sz="3500" dirty="0"/>
              <a:t>.</a:t>
            </a:r>
          </a:p>
          <a:p>
            <a:pPr marL="742950" indent="-742950" algn="l">
              <a:buFont typeface="+mj-lt"/>
              <a:buAutoNum type="arabicPeriod"/>
            </a:pPr>
            <a:endParaRPr lang="en-GB" sz="3500" dirty="0"/>
          </a:p>
          <a:p>
            <a:pPr marL="742950" indent="-742950" algn="l">
              <a:buFont typeface="+mj-lt"/>
              <a:buAutoNum type="arabicPeriod"/>
            </a:pPr>
            <a:r>
              <a:rPr lang="en-GB" sz="3500" dirty="0"/>
              <a:t>Imagine this scenario is about sleep paralysis.</a:t>
            </a:r>
          </a:p>
          <a:p>
            <a:pPr marL="742950" indent="-742950" algn="l">
              <a:buFont typeface="+mj-lt"/>
              <a:buAutoNum type="arabicPeriod"/>
            </a:pPr>
            <a:endParaRPr lang="en-GB" sz="3500" dirty="0"/>
          </a:p>
          <a:p>
            <a:pPr marL="742950" indent="-742950" algn="l">
              <a:buFont typeface="+mj-lt"/>
              <a:buAutoNum type="arabicPeriod"/>
            </a:pPr>
            <a:r>
              <a:rPr lang="en-GB" sz="3500" dirty="0"/>
              <a:t>Share your ideas with a partner about how to answer Question 6a and Question 6b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7VPTP7ZE6X33-2020743336-711</_dlc_DocId>
    <_dlc_DocIdUrl xmlns="9ad1216b-cdc1-40e2-a0c2-94597fd44697">
      <Url>https://cambridgeorg.sharepoint.com/sites/cie/education/pd/Curriculum_Support/_layouts/15/DocIdRedir.aspx?ID=7VPTP7ZE6X33-2020743336-711</Url>
      <Description>7VPTP7ZE6X33-2020743336-711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f1f25e64-7226-490b-ade3-8cf84afff5d2"/>
    <ds:schemaRef ds:uri="http://schemas.microsoft.com/office/2006/documentManagement/types"/>
    <ds:schemaRef ds:uri="http://purl.org/dc/dcmitype/"/>
    <ds:schemaRef ds:uri="http://purl.org/dc/terms/"/>
    <ds:schemaRef ds:uri="9ad1216b-cdc1-40e2-a0c2-94597fd44697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9B9A816-48CE-4317-8A6A-6761D30899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401</TotalTime>
  <Words>244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Class discussion </vt:lpstr>
      <vt:lpstr>PowerPoint Presentation</vt:lpstr>
      <vt:lpstr>The role of biological rhythms in sleep disorders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2026-05-19T11:50:11Z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9c1379f0-1e30-4d6d-9ea6-0487268e3a15</vt:lpwstr>
  </property>
</Properties>
</file>