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5037" r:id="rId6"/>
    <p:sldMasterId id="2147485562" r:id="rId7"/>
  </p:sldMasterIdLst>
  <p:notesMasterIdLst>
    <p:notesMasterId r:id="rId25"/>
  </p:notesMasterIdLst>
  <p:handoutMasterIdLst>
    <p:handoutMasterId r:id="rId26"/>
  </p:handoutMasterIdLst>
  <p:sldIdLst>
    <p:sldId id="267" r:id="rId8"/>
    <p:sldId id="270" r:id="rId9"/>
    <p:sldId id="271" r:id="rId10"/>
    <p:sldId id="272"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Lst>
  <p:sldSz cx="9144000" cy="6858000" type="screen4x3"/>
  <p:notesSz cx="7099300" cy="10234613"/>
  <p:custDataLst>
    <p:tags r:id="rId27"/>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158">
          <p15:clr>
            <a:srgbClr val="A4A3A4"/>
          </p15:clr>
        </p15:guide>
        <p15:guide id="3" pos="24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6E6"/>
    <a:srgbClr val="56C2E6"/>
    <a:srgbClr val="6E267B"/>
    <a:srgbClr val="C30045"/>
    <a:srgbClr val="E05206"/>
    <a:srgbClr val="58A618"/>
    <a:srgbClr val="00B0BA"/>
    <a:srgbClr val="55C2E6"/>
    <a:srgbClr val="EE7728"/>
    <a:srgbClr val="76A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583"/>
    <p:restoredTop sz="98061" autoAdjust="0"/>
  </p:normalViewPr>
  <p:slideViewPr>
    <p:cSldViewPr snapToGrid="0">
      <p:cViewPr varScale="1">
        <p:scale>
          <a:sx n="90" d="100"/>
          <a:sy n="90" d="100"/>
        </p:scale>
        <p:origin x="-804" y="-114"/>
      </p:cViewPr>
      <p:guideLst>
        <p:guide orient="horz" pos="2160"/>
        <p:guide pos="158"/>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155" d="100"/>
          <a:sy n="155" d="100"/>
        </p:scale>
        <p:origin x="38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1B8ACFA-0AAD-4CF0-BDE7-B422AED5B913}"/>
              </a:ext>
            </a:extLst>
          </p:cNvPr>
          <p:cNvSpPr>
            <a:spLocks noGrp="1"/>
          </p:cNvSpPr>
          <p:nvPr>
            <p:ph type="hdr" sz="quarter"/>
          </p:nvPr>
        </p:nvSpPr>
        <p:spPr>
          <a:xfrm>
            <a:off x="0" y="0"/>
            <a:ext cx="3076363" cy="511731"/>
          </a:xfrm>
          <a:prstGeom prst="rect">
            <a:avLst/>
          </a:prstGeom>
        </p:spPr>
        <p:txBody>
          <a:bodyPr vert="horz" wrap="square" lIns="99048" tIns="49524" rIns="99048" bIns="49524" numCol="1" anchor="t" anchorCtr="0" compatLnSpc="1">
            <a:prstTxWarp prst="textNoShape">
              <a:avLst/>
            </a:prstTxWarp>
          </a:bodyPr>
          <a:lstStyle>
            <a:lvl1pPr eaLnBrk="1" hangingPunct="1">
              <a:defRPr sz="13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xmlns="" id="{9A0BB70A-911A-49DA-A3DF-62D91449820B}"/>
              </a:ext>
            </a:extLst>
          </p:cNvPr>
          <p:cNvSpPr>
            <a:spLocks noGrp="1"/>
          </p:cNvSpPr>
          <p:nvPr>
            <p:ph type="dt" sz="quarter" idx="1"/>
          </p:nvPr>
        </p:nvSpPr>
        <p:spPr>
          <a:xfrm>
            <a:off x="4021294" y="0"/>
            <a:ext cx="3076363" cy="511731"/>
          </a:xfrm>
          <a:prstGeom prst="rect">
            <a:avLst/>
          </a:prstGeom>
        </p:spPr>
        <p:txBody>
          <a:bodyPr vert="horz" wrap="square" lIns="99048" tIns="49524" rIns="99048" bIns="49524" numCol="1" anchor="t" anchorCtr="0" compatLnSpc="1">
            <a:prstTxWarp prst="textNoShape">
              <a:avLst/>
            </a:prstTxWarp>
          </a:bodyPr>
          <a:lstStyle>
            <a:lvl1pPr algn="r" eaLnBrk="1" hangingPunct="1">
              <a:defRPr sz="1300">
                <a:latin typeface="Arial" charset="0"/>
                <a:ea typeface="ＭＳ Ｐゴシック" charset="0"/>
                <a:cs typeface="MS PGothic" charset="0"/>
              </a:defRPr>
            </a:lvl1pPr>
          </a:lstStyle>
          <a:p>
            <a:pPr>
              <a:defRPr/>
            </a:pPr>
            <a:endParaRPr lang="en-US"/>
          </a:p>
        </p:txBody>
      </p:sp>
      <p:sp>
        <p:nvSpPr>
          <p:cNvPr id="4" name="Footer Placeholder 3">
            <a:extLst>
              <a:ext uri="{FF2B5EF4-FFF2-40B4-BE49-F238E27FC236}">
                <a16:creationId xmlns:a16="http://schemas.microsoft.com/office/drawing/2014/main" xmlns="" id="{FCC5D531-D058-47F5-8524-5BBA1713F6C0}"/>
              </a:ext>
            </a:extLst>
          </p:cNvPr>
          <p:cNvSpPr>
            <a:spLocks noGrp="1"/>
          </p:cNvSpPr>
          <p:nvPr>
            <p:ph type="ftr" sz="quarter" idx="2"/>
          </p:nvPr>
        </p:nvSpPr>
        <p:spPr>
          <a:xfrm>
            <a:off x="0" y="9721106"/>
            <a:ext cx="3076363" cy="511731"/>
          </a:xfrm>
          <a:prstGeom prst="rect">
            <a:avLst/>
          </a:prstGeom>
        </p:spPr>
        <p:txBody>
          <a:bodyPr vert="horz" wrap="square" lIns="99048" tIns="49524" rIns="99048" bIns="49524" numCol="1" anchor="b" anchorCtr="0" compatLnSpc="1">
            <a:prstTxWarp prst="textNoShape">
              <a:avLst/>
            </a:prstTxWarp>
          </a:bodyPr>
          <a:lstStyle>
            <a:lvl1pPr eaLnBrk="1" hangingPunct="1">
              <a:defRPr sz="1300">
                <a:latin typeface="Arial" charset="0"/>
                <a:ea typeface="ＭＳ Ｐゴシック"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xmlns="" id="{5465D612-E92A-4093-8BB8-393639041AFA}"/>
              </a:ext>
            </a:extLst>
          </p:cNvPr>
          <p:cNvSpPr>
            <a:spLocks noGrp="1"/>
          </p:cNvSpPr>
          <p:nvPr>
            <p:ph type="sldNum" sz="quarter" idx="3"/>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Arial" charset="0"/>
                <a:ea typeface="ＭＳ Ｐゴシック" charset="-128"/>
              </a:defRPr>
            </a:lvl1pPr>
          </a:lstStyle>
          <a:p>
            <a:pPr>
              <a:defRPr/>
            </a:pPr>
            <a:fld id="{3BFF6AC3-A18F-43CD-866B-936A0AD1CEFD}" type="slidenum">
              <a:rPr lang="en-US" altLang="en-US"/>
              <a:pPr>
                <a:defRPr/>
              </a:pPr>
              <a:t>‹#›</a:t>
            </a:fld>
            <a:endParaRPr lang="en-US" altLang="en-US"/>
          </a:p>
        </p:txBody>
      </p:sp>
    </p:spTree>
    <p:extLst>
      <p:ext uri="{BB962C8B-B14F-4D97-AF65-F5344CB8AC3E}">
        <p14:creationId xmlns:p14="http://schemas.microsoft.com/office/powerpoint/2010/main" val="13583872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0546FA1-0B09-4F51-94BE-74E313ECD142}"/>
              </a:ext>
            </a:extLst>
          </p:cNvPr>
          <p:cNvSpPr>
            <a:spLocks noGrp="1"/>
          </p:cNvSpPr>
          <p:nvPr>
            <p:ph type="hdr" sz="quarter"/>
          </p:nvPr>
        </p:nvSpPr>
        <p:spPr>
          <a:xfrm>
            <a:off x="0" y="0"/>
            <a:ext cx="3076363" cy="511731"/>
          </a:xfrm>
          <a:prstGeom prst="rect">
            <a:avLst/>
          </a:prstGeom>
        </p:spPr>
        <p:txBody>
          <a:bodyPr vert="horz" wrap="square" lIns="99048" tIns="49524" rIns="99048" bIns="49524" numCol="1" anchor="t" anchorCtr="0" compatLnSpc="1">
            <a:prstTxWarp prst="textNoShape">
              <a:avLst/>
            </a:prstTxWarp>
          </a:bodyPr>
          <a:lstStyle>
            <a:lvl1pPr eaLnBrk="1" hangingPunct="1">
              <a:defRPr sz="13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xmlns="" id="{575FE406-654D-4BB5-86B3-592694626C91}"/>
              </a:ext>
            </a:extLst>
          </p:cNvPr>
          <p:cNvSpPr>
            <a:spLocks noGrp="1"/>
          </p:cNvSpPr>
          <p:nvPr>
            <p:ph type="dt" idx="1"/>
          </p:nvPr>
        </p:nvSpPr>
        <p:spPr>
          <a:xfrm>
            <a:off x="4021294" y="0"/>
            <a:ext cx="3076363" cy="511731"/>
          </a:xfrm>
          <a:prstGeom prst="rect">
            <a:avLst/>
          </a:prstGeom>
        </p:spPr>
        <p:txBody>
          <a:bodyPr vert="horz" wrap="square" lIns="99048" tIns="49524" rIns="99048" bIns="49524" numCol="1" anchor="t" anchorCtr="0" compatLnSpc="1">
            <a:prstTxWarp prst="textNoShape">
              <a:avLst/>
            </a:prstTxWarp>
          </a:bodyPr>
          <a:lstStyle>
            <a:lvl1pPr algn="r" eaLnBrk="1" hangingPunct="1">
              <a:defRPr sz="1300">
                <a:latin typeface="Arial" charset="0"/>
                <a:ea typeface="ＭＳ Ｐゴシック" charset="0"/>
                <a:cs typeface="MS PGothic" charset="0"/>
              </a:defRPr>
            </a:lvl1pPr>
          </a:lstStyle>
          <a:p>
            <a:pPr>
              <a:defRPr/>
            </a:pPr>
            <a:endParaRPr lang="en-US"/>
          </a:p>
        </p:txBody>
      </p:sp>
      <p:sp>
        <p:nvSpPr>
          <p:cNvPr id="4" name="Slide Image Placeholder 3">
            <a:extLst>
              <a:ext uri="{FF2B5EF4-FFF2-40B4-BE49-F238E27FC236}">
                <a16:creationId xmlns:a16="http://schemas.microsoft.com/office/drawing/2014/main" xmlns="" id="{8B40AB52-2D09-499E-8B72-F92B613F5F66}"/>
              </a:ext>
            </a:extLst>
          </p:cNvPr>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a:p>
        </p:txBody>
      </p:sp>
      <p:sp>
        <p:nvSpPr>
          <p:cNvPr id="5" name="Notes Placeholder 4">
            <a:extLst>
              <a:ext uri="{FF2B5EF4-FFF2-40B4-BE49-F238E27FC236}">
                <a16:creationId xmlns:a16="http://schemas.microsoft.com/office/drawing/2014/main" xmlns="" id="{78CB8647-DF1A-4E90-B123-985E7BA9AAA2}"/>
              </a:ext>
            </a:extLst>
          </p:cNvPr>
          <p:cNvSpPr>
            <a:spLocks noGrp="1"/>
          </p:cNvSpPr>
          <p:nvPr>
            <p:ph type="body" sz="quarter" idx="3"/>
          </p:nvPr>
        </p:nvSpPr>
        <p:spPr>
          <a:xfrm>
            <a:off x="709930" y="4861441"/>
            <a:ext cx="5679440" cy="4605576"/>
          </a:xfrm>
          <a:prstGeom prst="rect">
            <a:avLst/>
          </a:prstGeom>
        </p:spPr>
        <p:txBody>
          <a:bodyPr vert="horz" wrap="square" lIns="99048" tIns="49524" rIns="99048" bIns="49524"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6" name="Footer Placeholder 5">
            <a:extLst>
              <a:ext uri="{FF2B5EF4-FFF2-40B4-BE49-F238E27FC236}">
                <a16:creationId xmlns:a16="http://schemas.microsoft.com/office/drawing/2014/main" xmlns="" id="{E5DD7667-8A19-4160-9EEE-6625797D27FB}"/>
              </a:ext>
            </a:extLst>
          </p:cNvPr>
          <p:cNvSpPr>
            <a:spLocks noGrp="1"/>
          </p:cNvSpPr>
          <p:nvPr>
            <p:ph type="ftr" sz="quarter" idx="4"/>
          </p:nvPr>
        </p:nvSpPr>
        <p:spPr>
          <a:xfrm>
            <a:off x="0" y="9721106"/>
            <a:ext cx="3076363" cy="511731"/>
          </a:xfrm>
          <a:prstGeom prst="rect">
            <a:avLst/>
          </a:prstGeom>
        </p:spPr>
        <p:txBody>
          <a:bodyPr vert="horz" wrap="square" lIns="99048" tIns="49524" rIns="99048" bIns="49524" numCol="1" anchor="b" anchorCtr="0" compatLnSpc="1">
            <a:prstTxWarp prst="textNoShape">
              <a:avLst/>
            </a:prstTxWarp>
          </a:bodyPr>
          <a:lstStyle>
            <a:lvl1pPr eaLnBrk="1" hangingPunct="1">
              <a:defRPr sz="1300">
                <a:latin typeface="Arial" charset="0"/>
                <a:ea typeface="ＭＳ Ｐゴシック"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xmlns="" id="{E9BE7074-91B0-4792-946D-D4F2528F7B7E}"/>
              </a:ext>
            </a:extLst>
          </p:cNvPr>
          <p:cNvSpPr>
            <a:spLocks noGrp="1"/>
          </p:cNvSpPr>
          <p:nvPr>
            <p:ph type="sldNum" sz="quarter" idx="5"/>
          </p:nvPr>
        </p:nvSpPr>
        <p:spPr>
          <a:xfrm>
            <a:off x="4021294" y="9721106"/>
            <a:ext cx="3076363" cy="511731"/>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Arial" charset="0"/>
                <a:ea typeface="ＭＳ Ｐゴシック" charset="-128"/>
              </a:defRPr>
            </a:lvl1pPr>
          </a:lstStyle>
          <a:p>
            <a:pPr>
              <a:defRPr/>
            </a:pPr>
            <a:fld id="{509B153B-EC03-4448-B098-07EDBA82A70E}" type="slidenum">
              <a:rPr lang="en-US" altLang="en-US"/>
              <a:pPr>
                <a:defRPr/>
              </a:pPr>
              <a:t>‹#›</a:t>
            </a:fld>
            <a:endParaRPr lang="en-US" altLang="en-US"/>
          </a:p>
        </p:txBody>
      </p:sp>
    </p:spTree>
    <p:extLst>
      <p:ext uri="{BB962C8B-B14F-4D97-AF65-F5344CB8AC3E}">
        <p14:creationId xmlns:p14="http://schemas.microsoft.com/office/powerpoint/2010/main" val="1674425267"/>
      </p:ext>
    </p:extLst>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endParaRPr lang="en-US"/>
          </a:p>
        </p:txBody>
      </p:sp>
    </p:spTree>
    <p:extLst>
      <p:ext uri="{BB962C8B-B14F-4D97-AF65-F5344CB8AC3E}">
        <p14:creationId xmlns:p14="http://schemas.microsoft.com/office/powerpoint/2010/main" val="198317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4BE1DB-5111-4222-9F42-DA4545EA4EB5}" type="slidenum">
              <a:rPr lang="en-GB" smtClean="0"/>
              <a:t>7</a:t>
            </a:fld>
            <a:endParaRPr lang="en-GB"/>
          </a:p>
        </p:txBody>
      </p:sp>
    </p:spTree>
    <p:extLst>
      <p:ext uri="{BB962C8B-B14F-4D97-AF65-F5344CB8AC3E}">
        <p14:creationId xmlns:p14="http://schemas.microsoft.com/office/powerpoint/2010/main" val="368060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4BE1DB-5111-4222-9F42-DA4545EA4EB5}" type="slidenum">
              <a:rPr lang="en-GB" smtClean="0"/>
              <a:t>8</a:t>
            </a:fld>
            <a:endParaRPr lang="en-GB"/>
          </a:p>
        </p:txBody>
      </p:sp>
    </p:spTree>
    <p:extLst>
      <p:ext uri="{BB962C8B-B14F-4D97-AF65-F5344CB8AC3E}">
        <p14:creationId xmlns:p14="http://schemas.microsoft.com/office/powerpoint/2010/main" val="403231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4BE1DB-5111-4222-9F42-DA4545EA4EB5}" type="slidenum">
              <a:rPr lang="en-GB" smtClean="0"/>
              <a:t>9</a:t>
            </a:fld>
            <a:endParaRPr lang="en-GB"/>
          </a:p>
        </p:txBody>
      </p:sp>
    </p:spTree>
    <p:extLst>
      <p:ext uri="{BB962C8B-B14F-4D97-AF65-F5344CB8AC3E}">
        <p14:creationId xmlns:p14="http://schemas.microsoft.com/office/powerpoint/2010/main" val="4118035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Intriguing,</a:t>
            </a:r>
            <a:r>
              <a:rPr lang="en-GB" baseline="0" dirty="0"/>
              <a:t> puzzling, irregular, bizarre, weird, strange </a:t>
            </a:r>
            <a:endParaRPr lang="en-GB" dirty="0"/>
          </a:p>
        </p:txBody>
      </p:sp>
      <p:sp>
        <p:nvSpPr>
          <p:cNvPr id="4" name="Slide Number Placeholder 3"/>
          <p:cNvSpPr>
            <a:spLocks noGrp="1"/>
          </p:cNvSpPr>
          <p:nvPr>
            <p:ph type="sldNum" sz="quarter" idx="10"/>
          </p:nvPr>
        </p:nvSpPr>
        <p:spPr/>
        <p:txBody>
          <a:bodyPr/>
          <a:lstStyle/>
          <a:p>
            <a:fld id="{194BE1DB-5111-4222-9F42-DA4545EA4EB5}" type="slidenum">
              <a:rPr lang="en-GB" smtClean="0"/>
              <a:t>10</a:t>
            </a:fld>
            <a:endParaRPr lang="en-GB"/>
          </a:p>
        </p:txBody>
      </p:sp>
    </p:spTree>
    <p:extLst>
      <p:ext uri="{BB962C8B-B14F-4D97-AF65-F5344CB8AC3E}">
        <p14:creationId xmlns:p14="http://schemas.microsoft.com/office/powerpoint/2010/main" val="232574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a:lvl1pPr>
            <a:lvl2pPr>
              <a:defRPr lang="en-US" dirty="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86085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92834" y="1579417"/>
            <a:ext cx="7358332"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2" name="Title 1">
            <a:extLst>
              <a:ext uri="{FF2B5EF4-FFF2-40B4-BE49-F238E27FC236}">
                <a16:creationId xmlns:a16="http://schemas.microsoft.com/office/drawing/2014/main" xmlns="" id="{8322A998-9A7F-4C15-8BB2-3381EBEB4AFC}"/>
              </a:ext>
            </a:extLst>
          </p:cNvPr>
          <p:cNvSpPr>
            <a:spLocks noGrp="1"/>
          </p:cNvSpPr>
          <p:nvPr>
            <p:ph type="title"/>
          </p:nvPr>
        </p:nvSpPr>
        <p:spPr>
          <a:xfrm>
            <a:off x="171450" y="106363"/>
            <a:ext cx="8870400" cy="779462"/>
          </a:xfrm>
        </p:spPr>
        <p:txBody>
          <a:bodyPr/>
          <a:lstStyle/>
          <a:p>
            <a:r>
              <a:rPr lang="en-US"/>
              <a:t>Click to edit Master title style</a:t>
            </a:r>
            <a:endParaRPr lang="en-US" dirty="0"/>
          </a:p>
        </p:txBody>
      </p:sp>
    </p:spTree>
    <p:extLst>
      <p:ext uri="{BB962C8B-B14F-4D97-AF65-F5344CB8AC3E}">
        <p14:creationId xmlns:p14="http://schemas.microsoft.com/office/powerpoint/2010/main" val="333599086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92834" y="1579417"/>
            <a:ext cx="7358332" cy="4124350"/>
          </a:xfrm>
        </p:spPr>
        <p:txBody>
          <a:bodyPr anchor="b"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hasCustomPrompt="1"/>
          </p:nvPr>
        </p:nvSpPr>
        <p:spPr>
          <a:xfrm>
            <a:off x="892834" y="5729644"/>
            <a:ext cx="54864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Title 1">
            <a:extLst>
              <a:ext uri="{FF2B5EF4-FFF2-40B4-BE49-F238E27FC236}">
                <a16:creationId xmlns:a16="http://schemas.microsoft.com/office/drawing/2014/main" xmlns="" id="{8322A998-9A7F-4C15-8BB2-3381EBEB4AFC}"/>
              </a:ext>
            </a:extLst>
          </p:cNvPr>
          <p:cNvSpPr>
            <a:spLocks noGrp="1"/>
          </p:cNvSpPr>
          <p:nvPr>
            <p:ph type="title"/>
          </p:nvPr>
        </p:nvSpPr>
        <p:spPr>
          <a:xfrm>
            <a:off x="171450" y="106363"/>
            <a:ext cx="8870400" cy="779462"/>
          </a:xfrm>
        </p:spPr>
        <p:txBody>
          <a:bodyPr/>
          <a:lstStyle/>
          <a:p>
            <a:r>
              <a:rPr lang="en-US"/>
              <a:t>Click to edit Master title style</a:t>
            </a:r>
          </a:p>
        </p:txBody>
      </p:sp>
    </p:spTree>
    <p:extLst>
      <p:ext uri="{BB962C8B-B14F-4D97-AF65-F5344CB8AC3E}">
        <p14:creationId xmlns:p14="http://schemas.microsoft.com/office/powerpoint/2010/main" val="169877056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2C59BE0-8CC1-414D-905C-C73EBF56DF70}" type="datetimeFigureOut">
              <a:rPr lang="en-GB" smtClean="0"/>
              <a:t>13/03/2018</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29FB77C-2334-4B07-B80C-054FBC366E50}" type="slidenum">
              <a:rPr lang="en-GB" smtClean="0"/>
              <a:t>‹#›</a:t>
            </a:fld>
            <a:endParaRPr lang="en-GB"/>
          </a:p>
        </p:txBody>
      </p:sp>
    </p:spTree>
    <p:extLst>
      <p:ext uri="{BB962C8B-B14F-4D97-AF65-F5344CB8AC3E}">
        <p14:creationId xmlns:p14="http://schemas.microsoft.com/office/powerpoint/2010/main" val="794380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5400" y="2347204"/>
            <a:ext cx="69732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l" rtl="0" eaLnBrk="0" fontAlgn="base" hangingPunct="0">
              <a:lnSpc>
                <a:spcPts val="3800"/>
              </a:lnSpc>
              <a:spcBef>
                <a:spcPct val="0"/>
              </a:spcBef>
              <a:spcAft>
                <a:spcPct val="0"/>
              </a:spcAft>
              <a:defRPr lang="en-US" sz="3000" b="1"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stStyle>
          <a:p>
            <a:pPr lvl="0" algn="l">
              <a:lnSpc>
                <a:spcPts val="3800"/>
              </a:lnSpc>
            </a:pPr>
            <a:r>
              <a:rPr lang="en-GB" dirty="0"/>
              <a:t>Click to edit Master title style</a:t>
            </a:r>
            <a:endParaRPr lang="en-US" dirty="0"/>
          </a:p>
        </p:txBody>
      </p:sp>
      <p:sp>
        <p:nvSpPr>
          <p:cNvPr id="3" name="Subtitle 2"/>
          <p:cNvSpPr>
            <a:spLocks noGrp="1"/>
          </p:cNvSpPr>
          <p:nvPr>
            <p:ph type="subTitle" idx="1"/>
          </p:nvPr>
        </p:nvSpPr>
        <p:spPr>
          <a:xfrm>
            <a:off x="1085850" y="3692929"/>
            <a:ext cx="6972300" cy="1017094"/>
          </a:xfrm>
          <a:prstGeom prst="rect">
            <a:avLst/>
          </a:prstGeom>
        </p:spPr>
        <p:txBody>
          <a:bodyPr lIns="0" rIns="0"/>
          <a:lstStyle>
            <a:lvl1pPr marL="0" indent="0" algn="l" rtl="0" eaLnBrk="0" fontAlgn="base" hangingPunct="0">
              <a:lnSpc>
                <a:spcPts val="3000"/>
              </a:lnSpc>
              <a:spcBef>
                <a:spcPct val="0"/>
              </a:spcBef>
              <a:spcAft>
                <a:spcPct val="0"/>
              </a:spcAft>
              <a:buClr>
                <a:schemeClr val="accent1"/>
              </a:buClr>
              <a:buFont typeface="Webdings" panose="05030102010509060703" pitchFamily="18" charset="2"/>
              <a:buNone/>
              <a:defRPr lang="en-US" sz="2400"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735931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xmlns="" id="{A1588417-55AB-40DB-872B-C0D132FE4114}"/>
              </a:ext>
            </a:extLst>
          </p:cNvPr>
          <p:cNvSpPr>
            <a:spLocks/>
          </p:cNvSpPr>
          <p:nvPr userDrawn="1"/>
        </p:nvSpPr>
        <p:spPr bwMode="auto">
          <a:xfrm>
            <a:off x="796925" y="4059480"/>
            <a:ext cx="39830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400"/>
              </a:lnSpc>
            </a:pPr>
            <a:r>
              <a:rPr lang="en-US" altLang="en-US" dirty="0">
                <a:solidFill>
                  <a:schemeClr val="bg1"/>
                </a:solidFill>
                <a:latin typeface="Arial" panose="020B0604020202020204" pitchFamily="34" charset="0"/>
                <a:cs typeface="Arial" panose="020B0604020202020204" pitchFamily="34" charset="0"/>
              </a:rPr>
              <a:t>Email info@cambridgeinternational.org</a:t>
            </a:r>
          </a:p>
          <a:p>
            <a:pPr>
              <a:lnSpc>
                <a:spcPts val="2400"/>
              </a:lnSpc>
            </a:pPr>
            <a:r>
              <a:rPr lang="en-US" altLang="en-US" dirty="0">
                <a:solidFill>
                  <a:schemeClr val="bg1"/>
                </a:solidFill>
                <a:latin typeface="Arial" panose="020B0604020202020204" pitchFamily="34" charset="0"/>
                <a:cs typeface="Arial" panose="020B0604020202020204" pitchFamily="34" charset="0"/>
              </a:rPr>
              <a:t>or telephone +44 1223 553554</a:t>
            </a:r>
            <a:endParaRPr lang="en-GB" altLang="en-US" dirty="0">
              <a:solidFill>
                <a:schemeClr val="bg1"/>
              </a:solidFill>
              <a:latin typeface="Arial" panose="020B0604020202020204" pitchFamily="34" charset="0"/>
              <a:cs typeface="Arial" panose="020B0604020202020204" pitchFamily="34" charset="0"/>
            </a:endParaRPr>
          </a:p>
        </p:txBody>
      </p:sp>
      <p:sp>
        <p:nvSpPr>
          <p:cNvPr id="4" name="Rectangle 12">
            <a:extLst>
              <a:ext uri="{FF2B5EF4-FFF2-40B4-BE49-F238E27FC236}">
                <a16:creationId xmlns:a16="http://schemas.microsoft.com/office/drawing/2014/main" xmlns="" id="{CD83F60E-AE78-4AC6-AB46-EC8007A8FE27}"/>
              </a:ext>
            </a:extLst>
          </p:cNvPr>
          <p:cNvSpPr>
            <a:spLocks/>
          </p:cNvSpPr>
          <p:nvPr userDrawn="1"/>
        </p:nvSpPr>
        <p:spPr bwMode="auto">
          <a:xfrm>
            <a:off x="796925" y="2516430"/>
            <a:ext cx="73056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GB" altLang="en-US" sz="3000" b="1" dirty="0">
                <a:solidFill>
                  <a:schemeClr val="bg1"/>
                </a:solidFill>
                <a:latin typeface="Arial" panose="020B0604020202020204" pitchFamily="34" charset="0"/>
                <a:cs typeface="Arial" panose="020B0604020202020204" pitchFamily="34" charset="0"/>
              </a:rPr>
              <a:t>Learn more!</a:t>
            </a:r>
          </a:p>
          <a:p>
            <a:r>
              <a:rPr lang="en-GB" altLang="en-US" sz="3000" dirty="0">
                <a:solidFill>
                  <a:schemeClr val="bg1"/>
                </a:solidFill>
                <a:latin typeface="Arial" panose="020B0604020202020204" pitchFamily="34" charset="0"/>
                <a:cs typeface="Arial" panose="020B0604020202020204" pitchFamily="34" charset="0"/>
              </a:rPr>
              <a:t>Getting in touch with Cambridge is easy</a:t>
            </a:r>
          </a:p>
        </p:txBody>
      </p:sp>
    </p:spTree>
    <p:extLst>
      <p:ext uri="{BB962C8B-B14F-4D97-AF65-F5344CB8AC3E}">
        <p14:creationId xmlns:p14="http://schemas.microsoft.com/office/powerpoint/2010/main" val="2357096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17207D-96F5-450D-A51E-BFD4C695F35A}"/>
              </a:ext>
            </a:extLst>
          </p:cNvPr>
          <p:cNvSpPr>
            <a:spLocks noGrp="1"/>
          </p:cNvSpPr>
          <p:nvPr>
            <p:ph type="ctrTitle"/>
          </p:nvPr>
        </p:nvSpPr>
        <p:spPr>
          <a:xfrm>
            <a:off x="608296" y="2971799"/>
            <a:ext cx="7904388" cy="2402133"/>
          </a:xfrm>
          <a:prstGeom prst="rect">
            <a:avLst/>
          </a:prstGeom>
        </p:spPr>
        <p:txBody>
          <a:bodyPr anchor="t">
            <a:normAutofit/>
          </a:bodyPr>
          <a:lstStyle>
            <a:lvl1pPr algn="l">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F468D2BD-0F7E-472F-A9EA-7F351E6A6ED0}"/>
              </a:ext>
            </a:extLst>
          </p:cNvPr>
          <p:cNvSpPr>
            <a:spLocks noGrp="1"/>
          </p:cNvSpPr>
          <p:nvPr>
            <p:ph type="subTitle" idx="1"/>
          </p:nvPr>
        </p:nvSpPr>
        <p:spPr>
          <a:xfrm>
            <a:off x="608295" y="1163638"/>
            <a:ext cx="7895597" cy="1655761"/>
          </a:xfrm>
          <a:prstGeom prst="rect">
            <a:avLst/>
          </a:prstGeo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20677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645" y="1466491"/>
            <a:ext cx="4392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563374" y="1466491"/>
            <a:ext cx="4392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6089641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645" y="1466491"/>
            <a:ext cx="3488691" cy="52534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3683479" y="1466491"/>
            <a:ext cx="5343895"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8137524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A332195-3F61-4E60-9680-1C12B43AF321}"/>
              </a:ext>
            </a:extLst>
          </p:cNvPr>
          <p:cNvSpPr>
            <a:spLocks noGrp="1"/>
          </p:cNvSpPr>
          <p:nvPr>
            <p:ph idx="1"/>
          </p:nvPr>
        </p:nvSpPr>
        <p:spPr>
          <a:xfrm>
            <a:off x="86265" y="1457865"/>
            <a:ext cx="8829136"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xmlns="" id="{8EA35731-3651-41BB-A8BB-EE02757DFF72}"/>
              </a:ext>
            </a:extLst>
          </p:cNvPr>
          <p:cNvSpPr>
            <a:spLocks noGrp="1"/>
          </p:cNvSpPr>
          <p:nvPr>
            <p:ph type="pic" sz="quarter" idx="10"/>
          </p:nvPr>
        </p:nvSpPr>
        <p:spPr>
          <a:xfrm>
            <a:off x="266700" y="4425351"/>
            <a:ext cx="8648700" cy="1837337"/>
          </a:xfrm>
        </p:spPr>
        <p:txBody>
          <a:bodyPr/>
          <a:lstStyle/>
          <a:p>
            <a:r>
              <a:rPr lang="en-US"/>
              <a:t>Click icon to add picture</a:t>
            </a:r>
            <a:endParaRPr lang="en-GB"/>
          </a:p>
        </p:txBody>
      </p:sp>
    </p:spTree>
    <p:extLst>
      <p:ext uri="{BB962C8B-B14F-4D97-AF65-F5344CB8AC3E}">
        <p14:creationId xmlns:p14="http://schemas.microsoft.com/office/powerpoint/2010/main" val="254556457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A332195-3F61-4E60-9680-1C12B43AF321}"/>
              </a:ext>
            </a:extLst>
          </p:cNvPr>
          <p:cNvSpPr>
            <a:spLocks noGrp="1"/>
          </p:cNvSpPr>
          <p:nvPr>
            <p:ph idx="1"/>
          </p:nvPr>
        </p:nvSpPr>
        <p:spPr>
          <a:xfrm>
            <a:off x="86265" y="1457865"/>
            <a:ext cx="8829136"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xmlns="" id="{8EA35731-3651-41BB-A8BB-EE02757DFF72}"/>
              </a:ext>
            </a:extLst>
          </p:cNvPr>
          <p:cNvSpPr>
            <a:spLocks noGrp="1"/>
          </p:cNvSpPr>
          <p:nvPr>
            <p:ph type="pic" sz="quarter" idx="10"/>
          </p:nvPr>
        </p:nvSpPr>
        <p:spPr>
          <a:xfrm>
            <a:off x="266700" y="4425350"/>
            <a:ext cx="2224800" cy="222561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xmlns="" id="{26FA913D-AA74-44A9-9B48-40DC7B3C51BB}"/>
              </a:ext>
            </a:extLst>
          </p:cNvPr>
          <p:cNvSpPr>
            <a:spLocks noGrp="1"/>
          </p:cNvSpPr>
          <p:nvPr>
            <p:ph type="body" sz="quarter" idx="11"/>
          </p:nvPr>
        </p:nvSpPr>
        <p:spPr>
          <a:xfrm>
            <a:off x="2491501" y="4313808"/>
            <a:ext cx="64239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a:t>Click to edit Master text styles</a:t>
            </a:r>
          </a:p>
        </p:txBody>
      </p:sp>
    </p:spTree>
    <p:extLst>
      <p:ext uri="{BB962C8B-B14F-4D97-AF65-F5344CB8AC3E}">
        <p14:creationId xmlns:p14="http://schemas.microsoft.com/office/powerpoint/2010/main" val="154351392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8D1416-1AC9-4276-BC16-D4B01BA865EA}"/>
              </a:ext>
            </a:extLst>
          </p:cNvPr>
          <p:cNvSpPr>
            <a:spLocks noGrp="1"/>
          </p:cNvSpPr>
          <p:nvPr>
            <p:ph type="title"/>
          </p:nvPr>
        </p:nvSpPr>
        <p:spPr>
          <a:xfrm>
            <a:off x="171449" y="106363"/>
            <a:ext cx="8877659" cy="779462"/>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xmlns="" id="{2704DFA2-5B9D-42B9-9EBE-26313319BB1F}"/>
              </a:ext>
            </a:extLst>
          </p:cNvPr>
          <p:cNvSpPr>
            <a:spLocks noGrp="1"/>
          </p:cNvSpPr>
          <p:nvPr>
            <p:ph type="body" sz="quarter" idx="10"/>
          </p:nvPr>
        </p:nvSpPr>
        <p:spPr>
          <a:xfrm>
            <a:off x="838352" y="2425700"/>
            <a:ext cx="7343623" cy="1954213"/>
          </a:xfrm>
        </p:spPr>
        <p:txBody>
          <a:bodyPr/>
          <a:lstStyle/>
          <a:p>
            <a:pPr lvl="0"/>
            <a:r>
              <a:rPr lang="en-US"/>
              <a:t>Click to edit Master text styles</a:t>
            </a:r>
          </a:p>
        </p:txBody>
      </p:sp>
      <p:sp>
        <p:nvSpPr>
          <p:cNvPr id="8" name="Freeform 256">
            <a:extLst>
              <a:ext uri="{FF2B5EF4-FFF2-40B4-BE49-F238E27FC236}">
                <a16:creationId xmlns:a16="http://schemas.microsoft.com/office/drawing/2014/main" xmlns="" id="{CB2A70C2-79BC-4F16-BF25-F3395D9C2DA6}"/>
              </a:ext>
            </a:extLst>
          </p:cNvPr>
          <p:cNvSpPr>
            <a:spLocks noEditPoints="1"/>
          </p:cNvSpPr>
          <p:nvPr userDrawn="1"/>
        </p:nvSpPr>
        <p:spPr bwMode="auto">
          <a:xfrm>
            <a:off x="325438" y="1357313"/>
            <a:ext cx="11811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55C2E6">
              <a:alpha val="16862"/>
            </a:srgbClr>
          </a:solidFill>
          <a:ln>
            <a:noFill/>
          </a:ln>
        </p:spPr>
        <p:txBody>
          <a:bodyPr/>
          <a:lstStyle/>
          <a:p>
            <a:endParaRPr lang="en-GB"/>
          </a:p>
        </p:txBody>
      </p:sp>
      <p:sp>
        <p:nvSpPr>
          <p:cNvPr id="9" name="Freeform 257">
            <a:extLst>
              <a:ext uri="{FF2B5EF4-FFF2-40B4-BE49-F238E27FC236}">
                <a16:creationId xmlns:a16="http://schemas.microsoft.com/office/drawing/2014/main" xmlns="" id="{BE9646E3-8A02-40EE-9C78-AF7BEF19CDF8}"/>
              </a:ext>
            </a:extLst>
          </p:cNvPr>
          <p:cNvSpPr>
            <a:spLocks noEditPoints="1"/>
          </p:cNvSpPr>
          <p:nvPr userDrawn="1"/>
        </p:nvSpPr>
        <p:spPr bwMode="auto">
          <a:xfrm>
            <a:off x="7000875" y="4379913"/>
            <a:ext cx="11811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55C2E6">
              <a:alpha val="16862"/>
            </a:srgbClr>
          </a:solidFill>
          <a:ln>
            <a:noFill/>
          </a:ln>
        </p:spPr>
        <p:txBody>
          <a:bodyPr/>
          <a:lstStyle/>
          <a:p>
            <a:endParaRPr lang="en-GB"/>
          </a:p>
        </p:txBody>
      </p:sp>
      <p:sp>
        <p:nvSpPr>
          <p:cNvPr id="10" name="Text Placeholder 6">
            <a:extLst>
              <a:ext uri="{FF2B5EF4-FFF2-40B4-BE49-F238E27FC236}">
                <a16:creationId xmlns:a16="http://schemas.microsoft.com/office/drawing/2014/main" xmlns="" id="{808EBECF-2DC9-4F0B-8763-8F411FC144E1}"/>
              </a:ext>
            </a:extLst>
          </p:cNvPr>
          <p:cNvSpPr>
            <a:spLocks noGrp="1"/>
          </p:cNvSpPr>
          <p:nvPr>
            <p:ph type="body" sz="quarter" idx="11"/>
          </p:nvPr>
        </p:nvSpPr>
        <p:spPr>
          <a:xfrm>
            <a:off x="838352" y="4379913"/>
            <a:ext cx="5993769" cy="847695"/>
          </a:xfrm>
        </p:spPr>
        <p:txBody>
          <a:bodyPr/>
          <a:lstStyle>
            <a:lvl1pPr>
              <a:defRPr>
                <a:solidFill>
                  <a:srgbClr val="55C2E6"/>
                </a:solidFill>
              </a:defRPr>
            </a:lvl1pPr>
            <a:lvl3pPr>
              <a:defRPr sz="2000">
                <a:solidFill>
                  <a:srgbClr val="55C2E6"/>
                </a:solidFill>
              </a:defRPr>
            </a:lvl3pPr>
          </a:lstStyle>
          <a:p>
            <a:pPr lvl="0"/>
            <a:r>
              <a:rPr lang="en-US"/>
              <a:t>Click to edit Master text styles</a:t>
            </a:r>
          </a:p>
        </p:txBody>
      </p:sp>
    </p:spTree>
    <p:extLst>
      <p:ext uri="{BB962C8B-B14F-4D97-AF65-F5344CB8AC3E}">
        <p14:creationId xmlns:p14="http://schemas.microsoft.com/office/powerpoint/2010/main" val="98828260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6495E08-4E9B-4FE1-9E8E-A854B7FFC010}"/>
              </a:ext>
            </a:extLst>
          </p:cNvPr>
          <p:cNvSpPr txBox="1"/>
          <p:nvPr userDrawn="1"/>
        </p:nvSpPr>
        <p:spPr>
          <a:xfrm>
            <a:off x="2673527" y="2174520"/>
            <a:ext cx="6901961" cy="4339087"/>
          </a:xfrm>
          <a:prstGeom prst="rect">
            <a:avLst/>
          </a:prstGeom>
          <a:noFill/>
        </p:spPr>
        <p:txBody>
          <a:bodyPr wrap="square" rtlCol="0" anchor="ctr">
            <a:noAutofit/>
          </a:bodyPr>
          <a:lstStyle/>
          <a:p>
            <a:pPr algn="l"/>
            <a:r>
              <a:rPr lang="en-GB" sz="6000" b="1" dirty="0">
                <a:solidFill>
                  <a:srgbClr val="41B6E6"/>
                </a:solidFill>
              </a:rPr>
              <a:t>Any questions?</a:t>
            </a:r>
          </a:p>
        </p:txBody>
      </p:sp>
      <p:sp>
        <p:nvSpPr>
          <p:cNvPr id="3" name="Rectangle 2">
            <a:extLst>
              <a:ext uri="{FF2B5EF4-FFF2-40B4-BE49-F238E27FC236}">
                <a16:creationId xmlns:a16="http://schemas.microsoft.com/office/drawing/2014/main" xmlns="" id="{05031093-4EF4-4C99-9BF6-855A7F1DAF4B}"/>
              </a:ext>
            </a:extLst>
          </p:cNvPr>
          <p:cNvSpPr/>
          <p:nvPr userDrawn="1"/>
        </p:nvSpPr>
        <p:spPr>
          <a:xfrm>
            <a:off x="142377" y="-1000001"/>
            <a:ext cx="4904408" cy="7017306"/>
          </a:xfrm>
          <a:prstGeom prst="rect">
            <a:avLst/>
          </a:prstGeom>
        </p:spPr>
        <p:txBody>
          <a:bodyPr wrap="square">
            <a:spAutoFit/>
          </a:bodyPr>
          <a:lstStyle/>
          <a:p>
            <a:r>
              <a:rPr lang="en-GB" sz="45000" b="1" dirty="0">
                <a:ln>
                  <a:solidFill>
                    <a:srgbClr val="41B6E6"/>
                  </a:solidFill>
                </a:ln>
                <a:solidFill>
                  <a:schemeClr val="bg1"/>
                </a:solidFill>
              </a:rPr>
              <a:t>?</a:t>
            </a:r>
            <a:endParaRPr lang="en-GB" sz="45000" dirty="0">
              <a:ln>
                <a:solidFill>
                  <a:srgbClr val="41B6E6"/>
                </a:solidFill>
              </a:ln>
              <a:solidFill>
                <a:schemeClr val="bg1"/>
              </a:solidFill>
            </a:endParaRPr>
          </a:p>
        </p:txBody>
      </p:sp>
    </p:spTree>
    <p:extLst>
      <p:ext uri="{BB962C8B-B14F-4D97-AF65-F5344CB8AC3E}">
        <p14:creationId xmlns:p14="http://schemas.microsoft.com/office/powerpoint/2010/main" val="229596900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60153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1423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xmlns="" id="{B6F3835D-562A-41A4-ACA8-1AF28EEBBA48}"/>
              </a:ext>
            </a:extLst>
          </p:cNvPr>
          <p:cNvSpPr>
            <a:spLocks noGrp="1"/>
          </p:cNvSpPr>
          <p:nvPr>
            <p:ph type="body" idx="1"/>
          </p:nvPr>
        </p:nvSpPr>
        <p:spPr bwMode="auto">
          <a:xfrm>
            <a:off x="86265" y="1457864"/>
            <a:ext cx="8829136" cy="465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Rectangle 8">
            <a:extLst>
              <a:ext uri="{FF2B5EF4-FFF2-40B4-BE49-F238E27FC236}">
                <a16:creationId xmlns:a16="http://schemas.microsoft.com/office/drawing/2014/main" xmlns="" id="{603015DD-E347-40B9-9FEF-2008B01BA171}"/>
              </a:ext>
            </a:extLst>
          </p:cNvPr>
          <p:cNvSpPr/>
          <p:nvPr/>
        </p:nvSpPr>
        <p:spPr>
          <a:xfrm flipV="1">
            <a:off x="0" y="0"/>
            <a:ext cx="9144000" cy="993775"/>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MS PGothic" charset="0"/>
            </a:endParaRPr>
          </a:p>
        </p:txBody>
      </p:sp>
      <p:sp>
        <p:nvSpPr>
          <p:cNvPr id="1029" name="Title Placeholder 19">
            <a:extLst>
              <a:ext uri="{FF2B5EF4-FFF2-40B4-BE49-F238E27FC236}">
                <a16:creationId xmlns:a16="http://schemas.microsoft.com/office/drawing/2014/main" xmlns="" id="{474F0CE8-5D4C-4488-BE45-2E2043BBA74C}"/>
              </a:ext>
            </a:extLst>
          </p:cNvPr>
          <p:cNvSpPr>
            <a:spLocks noGrp="1"/>
          </p:cNvSpPr>
          <p:nvPr>
            <p:ph type="title"/>
          </p:nvPr>
        </p:nvSpPr>
        <p:spPr bwMode="auto">
          <a:xfrm>
            <a:off x="171449" y="106363"/>
            <a:ext cx="886903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6" name="Picture 3"/>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39025" y="6413500"/>
            <a:ext cx="14859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45" r:id="rId1"/>
    <p:sldLayoutId id="2147485547" r:id="rId2"/>
    <p:sldLayoutId id="2147485557" r:id="rId3"/>
    <p:sldLayoutId id="2147485558" r:id="rId4"/>
    <p:sldLayoutId id="2147485559" r:id="rId5"/>
    <p:sldLayoutId id="2147485561" r:id="rId6"/>
    <p:sldLayoutId id="2147485568" r:id="rId7"/>
    <p:sldLayoutId id="2147485549" r:id="rId8"/>
    <p:sldLayoutId id="2147485550" r:id="rId9"/>
    <p:sldLayoutId id="2147485560" r:id="rId10"/>
    <p:sldLayoutId id="2147485552" r:id="rId11"/>
    <p:sldLayoutId id="2147485569" r:id="rId12"/>
  </p:sldLayoutIdLst>
  <p:transition spd="med">
    <p:fade/>
  </p:transition>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4759D21-52DA-475E-B22D-D0860CE1C8B8}"/>
              </a:ext>
            </a:extLst>
          </p:cNvPr>
          <p:cNvSpPr/>
          <p:nvPr/>
        </p:nvSpPr>
        <p:spPr>
          <a:xfrm>
            <a:off x="0" y="1121433"/>
            <a:ext cx="9144000" cy="5745191"/>
          </a:xfrm>
          <a:prstGeom prst="rect">
            <a:avLst/>
          </a:prstGeom>
          <a:solidFill>
            <a:srgbClr val="41B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r="27287"/>
          <a:stretch>
            <a:fillRect/>
          </a:stretch>
        </p:blipFill>
        <p:spPr bwMode="auto">
          <a:xfrm>
            <a:off x="-7710" y="5972175"/>
            <a:ext cx="91519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238" y="349250"/>
            <a:ext cx="27066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55" r:id="rId1"/>
    <p:sldLayoutId id="2147485556"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B6E6"/>
        </a:solid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rcRect r="27287"/>
          <a:stretch>
            <a:fillRect/>
          </a:stretch>
        </p:blipFill>
        <p:spPr bwMode="auto">
          <a:xfrm>
            <a:off x="-7710" y="5972175"/>
            <a:ext cx="91519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714435"/>
      </p:ext>
    </p:extLst>
  </p:cSld>
  <p:clrMap bg1="lt1" tx1="dk1" bg2="lt2" tx2="dk2" accent1="accent1" accent2="accent2" accent3="accent3" accent4="accent4" accent5="accent5" accent6="accent6" hlink="hlink" folHlink="folHlink"/>
  <p:sldLayoutIdLst>
    <p:sldLayoutId id="2147485563" r:id="rId1"/>
  </p:sldLayoutIdLst>
  <p:txStyles>
    <p:titleStyle>
      <a:lvl1pPr algn="l" defTabSz="914400" rtl="0" eaLnBrk="1" latinLnBrk="0" hangingPunct="1">
        <a:lnSpc>
          <a:spcPct val="90000"/>
        </a:lnSpc>
        <a:spcBef>
          <a:spcPct val="0"/>
        </a:spcBef>
        <a:buNone/>
        <a:defRPr sz="45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hyperlink" Target="https://www.online-stopwatch.com/countdown-timer/" TargetMode="External"/><Relationship Id="rId2" Type="http://schemas.openxmlformats.org/officeDocument/2006/relationships/hyperlink" Target="http://www.google.co.uk/search?q=define+tone"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qF25vRr7eK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ritingmanual.pressbooks.com/chapter/types-of-narrative-voice-2/"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fullbooks.com/Heidi1.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fullbooks.com/Heidi1.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fullbooks.com/Heidi1.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6B20DFD6-F0B9-4D38-B233-D50BDCDC48B2}"/>
              </a:ext>
            </a:extLst>
          </p:cNvPr>
          <p:cNvSpPr>
            <a:spLocks noGrp="1"/>
          </p:cNvSpPr>
          <p:nvPr>
            <p:ph type="ctrTitle"/>
          </p:nvPr>
        </p:nvSpPr>
        <p:spPr>
          <a:xfrm>
            <a:off x="1094278" y="2858903"/>
            <a:ext cx="6973200" cy="1346400"/>
          </a:xfrm>
        </p:spPr>
        <p:txBody>
          <a:bodyPr/>
          <a:lstStyle/>
          <a:p>
            <a:r>
              <a:rPr lang="en-GB" altLang="en-US" dirty="0"/>
              <a:t>Unseen Prose: Tone and voice</a:t>
            </a:r>
            <a:endParaRPr lang="en-GB" dirty="0"/>
          </a:p>
        </p:txBody>
      </p:sp>
    </p:spTree>
    <p:extLst>
      <p:ext uri="{BB962C8B-B14F-4D97-AF65-F5344CB8AC3E}">
        <p14:creationId xmlns:p14="http://schemas.microsoft.com/office/powerpoint/2010/main" val="414735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908919"/>
          </a:xfrm>
        </p:spPr>
        <p:txBody>
          <a:bodyPr>
            <a:normAutofit lnSpcReduction="10000"/>
          </a:bodyPr>
          <a:lstStyle/>
          <a:p>
            <a:pPr marL="514350" indent="-514350">
              <a:buFont typeface="+mj-lt"/>
              <a:buAutoNum type="arabicPeriod"/>
            </a:pPr>
            <a:r>
              <a:rPr lang="en-GB" sz="2000" dirty="0">
                <a:latin typeface="Arial" panose="020B0604020202020204" pitchFamily="34" charset="0"/>
                <a:cs typeface="Arial" panose="020B0604020202020204" pitchFamily="34" charset="0"/>
              </a:rPr>
              <a:t>Sympathy for a young girl </a:t>
            </a:r>
          </a:p>
          <a:p>
            <a:pPr marL="514350" indent="-514350">
              <a:buFont typeface="+mj-lt"/>
              <a:buAutoNum type="arabicPeriod"/>
            </a:pPr>
            <a:r>
              <a:rPr lang="en-GB" sz="2000" dirty="0">
                <a:latin typeface="Arial" panose="020B0604020202020204" pitchFamily="34" charset="0"/>
                <a:cs typeface="Arial" panose="020B0604020202020204" pitchFamily="34" charset="0"/>
              </a:rPr>
              <a:t>An adult with a plan</a:t>
            </a:r>
          </a:p>
          <a:p>
            <a:pPr marL="514350" indent="-514350">
              <a:buFont typeface="+mj-lt"/>
              <a:buAutoNum type="arabicPeriod"/>
            </a:pPr>
            <a:r>
              <a:rPr lang="en-GB" sz="2000" dirty="0">
                <a:latin typeface="Arial" panose="020B0604020202020204" pitchFamily="34" charset="0"/>
                <a:cs typeface="Arial" panose="020B0604020202020204" pitchFamily="34" charset="0"/>
              </a:rPr>
              <a:t>A second adult who is appalled by the plan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 disturbing, unsettling, curious</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What other synonyms capture the mood of this unseen extract?  </a:t>
            </a:r>
          </a:p>
        </p:txBody>
      </p:sp>
      <p:sp>
        <p:nvSpPr>
          <p:cNvPr id="4" name="Title 3"/>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9</a:t>
            </a:r>
            <a:r>
              <a:rPr lang="en-GB" sz="2400" b="1" dirty="0">
                <a:latin typeface="Arial" panose="020B0604020202020204" pitchFamily="34" charset="0"/>
                <a:cs typeface="Arial" panose="020B0604020202020204" pitchFamily="34" charset="0"/>
              </a:rPr>
              <a:t>. Introduction: judge the overall mood and tone </a:t>
            </a:r>
          </a:p>
        </p:txBody>
      </p:sp>
    </p:spTree>
    <p:extLst>
      <p:ext uri="{BB962C8B-B14F-4D97-AF65-F5344CB8AC3E}">
        <p14:creationId xmlns:p14="http://schemas.microsoft.com/office/powerpoint/2010/main" val="115372613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latin typeface="Arial" panose="020B0604020202020204" pitchFamily="34" charset="0"/>
                <a:cs typeface="Arial" panose="020B0604020202020204" pitchFamily="34" charset="0"/>
              </a:rPr>
              <a:t>10. Building an answer on unseen texts </a:t>
            </a:r>
          </a:p>
        </p:txBody>
      </p:sp>
      <p:sp>
        <p:nvSpPr>
          <p:cNvPr id="3" name="Content Placeholder 2"/>
          <p:cNvSpPr>
            <a:spLocks noGrp="1"/>
          </p:cNvSpPr>
          <p:nvPr>
            <p:ph idx="1"/>
          </p:nvPr>
        </p:nvSpPr>
        <p:spPr>
          <a:xfrm>
            <a:off x="467544" y="1490054"/>
            <a:ext cx="8676456" cy="4525963"/>
          </a:xfrm>
        </p:spPr>
        <p:txBody>
          <a:bodyPr>
            <a:normAutofit/>
          </a:bodyPr>
          <a:lstStyle/>
          <a:p>
            <a:pPr marL="0" indent="0">
              <a:buNone/>
            </a:pPr>
            <a:endParaRPr lang="en-GB" dirty="0"/>
          </a:p>
          <a:p>
            <a:pPr marL="0" indent="0">
              <a:buNone/>
            </a:pPr>
            <a:r>
              <a:rPr lang="en-GB" sz="2000" dirty="0">
                <a:latin typeface="Arial" panose="020B0604020202020204" pitchFamily="34" charset="0"/>
                <a:cs typeface="Arial" panose="020B0604020202020204" pitchFamily="34" charset="0"/>
              </a:rPr>
              <a:t>What is the overall </a:t>
            </a:r>
            <a:r>
              <a:rPr lang="en-GB" sz="2000" u="sng" dirty="0">
                <a:latin typeface="Arial" panose="020B0604020202020204" pitchFamily="34" charset="0"/>
                <a:cs typeface="Arial" panose="020B0604020202020204" pitchFamily="34" charset="0"/>
              </a:rPr>
              <a:t>tone</a:t>
            </a:r>
            <a:r>
              <a:rPr lang="en-GB" sz="2000" dirty="0">
                <a:latin typeface="Arial" panose="020B0604020202020204" pitchFamily="34" charset="0"/>
                <a:cs typeface="Arial" panose="020B0604020202020204" pitchFamily="34" charset="0"/>
              </a:rPr>
              <a:t> of the piece?</a:t>
            </a:r>
          </a:p>
          <a:p>
            <a:pPr marL="0" indent="0">
              <a:buNone/>
            </a:pPr>
            <a:r>
              <a:rPr lang="en-GB" sz="2000" dirty="0">
                <a:latin typeface="Arial" panose="020B0604020202020204" pitchFamily="34" charset="0"/>
                <a:cs typeface="Arial" panose="020B0604020202020204" pitchFamily="34" charset="0"/>
              </a:rPr>
              <a:t> </a:t>
            </a:r>
          </a:p>
          <a:p>
            <a:pPr marL="0" indent="0">
              <a:buNone/>
            </a:pPr>
            <a:r>
              <a:rPr lang="en-GB" sz="2000" dirty="0">
                <a:latin typeface="Arial" panose="020B0604020202020204" pitchFamily="34" charset="0"/>
                <a:cs typeface="Arial" panose="020B0604020202020204" pitchFamily="34" charset="0"/>
              </a:rPr>
              <a:t>What is your appreciative </a:t>
            </a:r>
            <a:r>
              <a:rPr lang="en-GB" sz="2000" u="sng" dirty="0">
                <a:latin typeface="Arial" panose="020B0604020202020204" pitchFamily="34" charset="0"/>
                <a:cs typeface="Arial" panose="020B0604020202020204" pitchFamily="34" charset="0"/>
              </a:rPr>
              <a:t>reaction</a:t>
            </a:r>
            <a:r>
              <a:rPr lang="en-GB" sz="2000" dirty="0">
                <a:latin typeface="Arial" panose="020B0604020202020204" pitchFamily="34" charset="0"/>
                <a:cs typeface="Arial" panose="020B0604020202020204" pitchFamily="34" charset="0"/>
              </a:rPr>
              <a:t> to this?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What specific </a:t>
            </a:r>
            <a:r>
              <a:rPr lang="en-GB" sz="2000" u="sng" dirty="0">
                <a:latin typeface="Arial" panose="020B0604020202020204" pitchFamily="34" charset="0"/>
                <a:cs typeface="Arial" panose="020B0604020202020204" pitchFamily="34" charset="0"/>
              </a:rPr>
              <a:t>aspects of crafted voice</a:t>
            </a:r>
            <a:r>
              <a:rPr lang="en-GB" sz="2000" dirty="0">
                <a:latin typeface="Arial" panose="020B0604020202020204" pitchFamily="34" charset="0"/>
                <a:cs typeface="Arial" panose="020B0604020202020204" pitchFamily="34" charset="0"/>
              </a:rPr>
              <a:t> support your reaction?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How does this evidence work at </a:t>
            </a:r>
            <a:r>
              <a:rPr lang="en-GB" sz="2000" u="sng" dirty="0">
                <a:latin typeface="Arial" panose="020B0604020202020204" pitchFamily="34" charset="0"/>
                <a:cs typeface="Arial" panose="020B0604020202020204" pitchFamily="34" charset="0"/>
              </a:rPr>
              <a:t>word level</a:t>
            </a:r>
            <a:r>
              <a:rPr lang="en-GB" sz="2000" dirty="0">
                <a:latin typeface="Arial" panose="020B0604020202020204" pitchFamily="34" charset="0"/>
                <a:cs typeface="Arial" panose="020B0604020202020204" pitchFamily="34" charset="0"/>
              </a:rPr>
              <a:t>?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What </a:t>
            </a:r>
            <a:r>
              <a:rPr lang="en-GB" sz="2000" u="sng" dirty="0">
                <a:latin typeface="Arial" panose="020B0604020202020204" pitchFamily="34" charset="0"/>
                <a:cs typeface="Arial" panose="020B0604020202020204" pitchFamily="34" charset="0"/>
              </a:rPr>
              <a:t>effect</a:t>
            </a:r>
            <a:r>
              <a:rPr lang="en-GB" sz="2000" dirty="0">
                <a:latin typeface="Arial" panose="020B0604020202020204" pitchFamily="34" charset="0"/>
                <a:cs typeface="Arial" panose="020B0604020202020204" pitchFamily="34" charset="0"/>
              </a:rPr>
              <a:t> does it create on the tone </a:t>
            </a:r>
            <a:r>
              <a:rPr lang="en-GB" sz="2000" i="1" dirty="0">
                <a:latin typeface="Arial" panose="020B0604020202020204" pitchFamily="34" charset="0"/>
                <a:cs typeface="Arial" panose="020B0604020202020204" pitchFamily="34" charset="0"/>
              </a:rPr>
              <a:t>and</a:t>
            </a:r>
            <a:r>
              <a:rPr lang="en-GB" sz="2000" dirty="0">
                <a:latin typeface="Arial" panose="020B0604020202020204" pitchFamily="34" charset="0"/>
                <a:cs typeface="Arial" panose="020B0604020202020204" pitchFamily="34" charset="0"/>
              </a:rPr>
              <a:t> reader? </a:t>
            </a:r>
          </a:p>
          <a:p>
            <a:pPr marL="0" indent="0">
              <a:buNone/>
            </a:pPr>
            <a:endParaRPr lang="en-GB" dirty="0"/>
          </a:p>
        </p:txBody>
      </p:sp>
      <p:sp>
        <p:nvSpPr>
          <p:cNvPr id="4" name="Down Arrow 3"/>
          <p:cNvSpPr/>
          <p:nvPr/>
        </p:nvSpPr>
        <p:spPr>
          <a:xfrm>
            <a:off x="179512" y="2132856"/>
            <a:ext cx="288032" cy="3312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631495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380825"/>
            <a:ext cx="8424936" cy="4104456"/>
          </a:xfrm>
        </p:spPr>
        <p:txBody>
          <a:bodyPr>
            <a:noAutofit/>
          </a:bodyPr>
          <a:lstStyle/>
          <a:p>
            <a:pPr marL="0" indent="0">
              <a:buNone/>
            </a:pPr>
            <a:r>
              <a:rPr lang="en-GB" sz="2000" dirty="0">
                <a:latin typeface="Arial" panose="020B0604020202020204" pitchFamily="34" charset="0"/>
                <a:cs typeface="Arial" panose="020B0604020202020204" pitchFamily="34" charset="0"/>
              </a:rPr>
              <a:t>There is a distinctly puzzling tone in the opening extract of </a:t>
            </a:r>
            <a:r>
              <a:rPr lang="en-GB" sz="2000" i="1" dirty="0">
                <a:latin typeface="Arial" panose="020B0604020202020204" pitchFamily="34" charset="0"/>
                <a:cs typeface="Arial" panose="020B0604020202020204" pitchFamily="34" charset="0"/>
              </a:rPr>
              <a:t>Heidi</a:t>
            </a:r>
            <a:r>
              <a:rPr lang="en-GB" sz="2000" dirty="0">
                <a:latin typeface="Arial" panose="020B0604020202020204" pitchFamily="34" charset="0"/>
                <a:cs typeface="Arial" panose="020B0604020202020204" pitchFamily="34" charset="0"/>
              </a:rPr>
              <a:t> which really successfully forces the reader to quickly sympathise with the smaller, younger child. </a:t>
            </a:r>
          </a:p>
          <a:p>
            <a:pPr marL="0" indent="0">
              <a:buNone/>
            </a:pPr>
            <a:r>
              <a:rPr lang="en-GB" sz="2000" dirty="0">
                <a:latin typeface="Arial" panose="020B0604020202020204" pitchFamily="34" charset="0"/>
                <a:cs typeface="Arial" panose="020B0604020202020204" pitchFamily="34" charset="0"/>
              </a:rPr>
              <a:t>The clever use of the compound sentence is notable in that the description of the many clothes worn by Heidi is mirrored in the structurally overwhelming clauses that lead the reader to suspect that she may be wearing everything she owns on this long, mountainous walk. This hint at such a young child’s vulnerability is further heightened by the use of noun phrases that oddly contrast her ‘little body’ and the heaviness of her inappropriate attire: ‘nailed mountain-shoes’. </a:t>
            </a:r>
          </a:p>
          <a:p>
            <a:pPr marL="0" indent="0">
              <a:buNone/>
            </a:pPr>
            <a:r>
              <a:rPr lang="en-GB" sz="2000" dirty="0">
                <a:latin typeface="Arial" panose="020B0604020202020204" pitchFamily="34" charset="0"/>
                <a:cs typeface="Arial" panose="020B0604020202020204" pitchFamily="34" charset="0"/>
              </a:rPr>
              <a:t>The constant throwing up of these questions creates a disturbingly effective scene that leaves the reader feeling helpless and unsettled by the plight Heidi is in.  </a:t>
            </a:r>
            <a:endParaRPr lang="en-GB"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410" y="1003420"/>
            <a:ext cx="3734602" cy="141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0433" y="242884"/>
            <a:ext cx="8132231" cy="461665"/>
          </a:xfrm>
          <a:prstGeom prst="rect">
            <a:avLst/>
          </a:prstGeom>
          <a:noFill/>
        </p:spPr>
        <p:txBody>
          <a:bodyPr wrap="square" rtlCol="0">
            <a:spAutoFit/>
          </a:bodyPr>
          <a:lstStyle/>
          <a:p>
            <a:r>
              <a:rPr lang="en-GB" sz="2400" b="1" dirty="0">
                <a:solidFill>
                  <a:schemeClr val="bg1"/>
                </a:solidFill>
                <a:cs typeface="Arial" panose="020B0604020202020204" pitchFamily="34" charset="0"/>
              </a:rPr>
              <a:t>11. Building an answer on unseen texts </a:t>
            </a:r>
            <a:endParaRPr lang="en-GB" sz="2400" dirty="0">
              <a:solidFill>
                <a:schemeClr val="bg1"/>
              </a:solidFill>
            </a:endParaRPr>
          </a:p>
        </p:txBody>
      </p:sp>
    </p:spTree>
    <p:extLst>
      <p:ext uri="{BB962C8B-B14F-4D97-AF65-F5344CB8AC3E}">
        <p14:creationId xmlns:p14="http://schemas.microsoft.com/office/powerpoint/2010/main" val="315687831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6949" y="1076256"/>
            <a:ext cx="7137646" cy="1323439"/>
          </a:xfrm>
          <a:prstGeom prst="rect">
            <a:avLst/>
          </a:prstGeom>
          <a:noFill/>
        </p:spPr>
        <p:txBody>
          <a:bodyPr wrap="square" lIns="91440" tIns="45720" rIns="91440" bIns="45720">
            <a:spAutoFit/>
          </a:bodyPr>
          <a:lstStyle/>
          <a:p>
            <a:r>
              <a:rPr lang="en-GB" sz="2000" dirty="0">
                <a:cs typeface="Arial" panose="020B0604020202020204" pitchFamily="34" charset="0"/>
              </a:rPr>
              <a:t>Highlight the text using the colours for:</a:t>
            </a:r>
          </a:p>
          <a:p>
            <a:pPr marL="342900" indent="-342900">
              <a:buFont typeface="Arial" panose="020B0604020202020204" pitchFamily="34" charset="0"/>
              <a:buChar char="•"/>
            </a:pPr>
            <a:r>
              <a:rPr lang="en-GB" sz="2000" dirty="0">
                <a:cs typeface="Arial" panose="020B0604020202020204" pitchFamily="34" charset="0"/>
              </a:rPr>
              <a:t> </a:t>
            </a:r>
            <a:r>
              <a:rPr lang="en-GB" sz="2000" i="1" dirty="0">
                <a:solidFill>
                  <a:schemeClr val="accent1"/>
                </a:solidFill>
                <a:cs typeface="Arial" panose="020B0604020202020204" pitchFamily="34" charset="0"/>
              </a:rPr>
              <a:t>tone effect</a:t>
            </a:r>
          </a:p>
          <a:p>
            <a:pPr marL="457200" indent="-457200">
              <a:buFont typeface="Arial" panose="020B0604020202020204" pitchFamily="34" charset="0"/>
              <a:buChar char="•"/>
            </a:pPr>
            <a:r>
              <a:rPr lang="en-GB" sz="2000" i="1" dirty="0">
                <a:solidFill>
                  <a:srgbClr val="FF0000"/>
                </a:solidFill>
                <a:cs typeface="Arial" panose="020B0604020202020204" pitchFamily="34" charset="0"/>
              </a:rPr>
              <a:t>evaluation</a:t>
            </a:r>
          </a:p>
          <a:p>
            <a:pPr marL="457200" indent="-457200">
              <a:buFont typeface="Arial" panose="020B0604020202020204" pitchFamily="34" charset="0"/>
              <a:buChar char="•"/>
            </a:pPr>
            <a:r>
              <a:rPr lang="en-GB" sz="2000" i="1" dirty="0">
                <a:solidFill>
                  <a:srgbClr val="92D050"/>
                </a:solidFill>
                <a:cs typeface="Arial" panose="020B0604020202020204" pitchFamily="34" charset="0"/>
              </a:rPr>
              <a:t>technique</a:t>
            </a:r>
            <a:r>
              <a:rPr lang="en-US" sz="2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p>
        </p:txBody>
      </p:sp>
      <p:sp>
        <p:nvSpPr>
          <p:cNvPr id="7" name="Content Placeholder 2"/>
          <p:cNvSpPr txBox="1">
            <a:spLocks/>
          </p:cNvSpPr>
          <p:nvPr/>
        </p:nvSpPr>
        <p:spPr>
          <a:xfrm>
            <a:off x="467544" y="2687722"/>
            <a:ext cx="8424936" cy="320705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200" i="1" dirty="0">
                <a:latin typeface="Arial" panose="020B0604020202020204" pitchFamily="34" charset="0"/>
                <a:cs typeface="Arial" panose="020B0604020202020204" pitchFamily="34" charset="0"/>
              </a:rPr>
              <a:t>There is a distinctly puzzling tone in the opening extract of </a:t>
            </a:r>
            <a:r>
              <a:rPr lang="en-GB" sz="2200" dirty="0">
                <a:latin typeface="Arial" panose="020B0604020202020204" pitchFamily="34" charset="0"/>
                <a:cs typeface="Arial" panose="020B0604020202020204" pitchFamily="34" charset="0"/>
              </a:rPr>
              <a:t>Heidi</a:t>
            </a:r>
            <a:r>
              <a:rPr lang="en-GB" sz="2200" i="1" dirty="0">
                <a:latin typeface="Arial" panose="020B0604020202020204" pitchFamily="34" charset="0"/>
                <a:cs typeface="Arial" panose="020B0604020202020204" pitchFamily="34" charset="0"/>
              </a:rPr>
              <a:t> which really successfully forces the reader to quickly sympathise with the smaller, younger child. The clever use of the compound sentence is notable in that the description of the many clothes worn by Heidi is mirrored in the structurally overwhelming clauses that lead the reader to suspect that she may be wearing everything she owns on this long, mountainous walk. This hint at such a young child’s vulnerability is further heightened by the use of noun phrases that oddly contrast her “little body” and the heaviness of her inappropriate attire “nailed mountain shoes”. The constant throwing up of these questions creates a disturbingly effective scene that leaves the reader feeling helpless and unsettled by the plight Heidi is in.  </a:t>
            </a:r>
          </a:p>
          <a:p>
            <a:pPr marL="0" indent="0">
              <a:buFont typeface="Arial" pitchFamily="34" charset="0"/>
              <a:buNone/>
            </a:pPr>
            <a:endParaRPr lang="en-GB" dirty="0"/>
          </a:p>
        </p:txBody>
      </p:sp>
      <p:sp>
        <p:nvSpPr>
          <p:cNvPr id="3" name="TextBox 2"/>
          <p:cNvSpPr txBox="1"/>
          <p:nvPr/>
        </p:nvSpPr>
        <p:spPr>
          <a:xfrm>
            <a:off x="467544" y="479394"/>
            <a:ext cx="6027612" cy="461665"/>
          </a:xfrm>
          <a:prstGeom prst="rect">
            <a:avLst/>
          </a:prstGeom>
          <a:noFill/>
        </p:spPr>
        <p:txBody>
          <a:bodyPr wrap="none" rtlCol="0">
            <a:spAutoFit/>
          </a:bodyPr>
          <a:lstStyle/>
          <a:p>
            <a:r>
              <a:rPr lang="en-GB" sz="2400" b="1" dirty="0">
                <a:solidFill>
                  <a:schemeClr val="bg1"/>
                </a:solidFill>
                <a:cs typeface="Arial" panose="020B0604020202020204" pitchFamily="34" charset="0"/>
              </a:rPr>
              <a:t>12. Building an answer on unseen texts </a:t>
            </a:r>
            <a:endParaRPr lang="en-GB" sz="2400" dirty="0">
              <a:solidFill>
                <a:schemeClr val="bg1"/>
              </a:solidFill>
            </a:endParaRPr>
          </a:p>
        </p:txBody>
      </p:sp>
    </p:spTree>
    <p:extLst>
      <p:ext uri="{BB962C8B-B14F-4D97-AF65-F5344CB8AC3E}">
        <p14:creationId xmlns:p14="http://schemas.microsoft.com/office/powerpoint/2010/main" val="136585688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400" y="1928671"/>
            <a:ext cx="8424936" cy="3247011"/>
          </a:xfrm>
        </p:spPr>
        <p:txBody>
          <a:bodyPr>
            <a:normAutofit/>
          </a:bodyPr>
          <a:lstStyle/>
          <a:p>
            <a:pPr marL="0" indent="0">
              <a:buNone/>
            </a:pPr>
            <a:r>
              <a:rPr lang="en-GB" sz="1800" i="1" dirty="0">
                <a:latin typeface="Arial" panose="020B0604020202020204" pitchFamily="34" charset="0"/>
                <a:cs typeface="Arial" panose="020B0604020202020204" pitchFamily="34" charset="0"/>
              </a:rPr>
              <a:t>There is a </a:t>
            </a:r>
            <a:r>
              <a:rPr lang="en-GB" sz="1800" i="1" dirty="0">
                <a:solidFill>
                  <a:schemeClr val="accent1"/>
                </a:solidFill>
                <a:latin typeface="Arial" panose="020B0604020202020204" pitchFamily="34" charset="0"/>
                <a:cs typeface="Arial" panose="020B0604020202020204" pitchFamily="34" charset="0"/>
              </a:rPr>
              <a:t>distinctly puzzling tone </a:t>
            </a:r>
            <a:r>
              <a:rPr lang="en-GB" sz="1800" i="1" dirty="0">
                <a:latin typeface="Arial" panose="020B0604020202020204" pitchFamily="34" charset="0"/>
                <a:cs typeface="Arial" panose="020B0604020202020204" pitchFamily="34" charset="0"/>
              </a:rPr>
              <a:t>in the opening extract of </a:t>
            </a:r>
            <a:r>
              <a:rPr lang="en-GB" sz="1800" dirty="0">
                <a:latin typeface="Arial" panose="020B0604020202020204" pitchFamily="34" charset="0"/>
                <a:cs typeface="Arial" panose="020B0604020202020204" pitchFamily="34" charset="0"/>
              </a:rPr>
              <a:t>Heidi</a:t>
            </a:r>
            <a:r>
              <a:rPr lang="en-GB" sz="1800" i="1" dirty="0">
                <a:latin typeface="Arial" panose="020B0604020202020204" pitchFamily="34" charset="0"/>
                <a:cs typeface="Arial" panose="020B0604020202020204" pitchFamily="34" charset="0"/>
              </a:rPr>
              <a:t> which </a:t>
            </a:r>
            <a:r>
              <a:rPr lang="en-GB" sz="1800" i="1" dirty="0">
                <a:solidFill>
                  <a:srgbClr val="FF0000"/>
                </a:solidFill>
                <a:latin typeface="Arial" panose="020B0604020202020204" pitchFamily="34" charset="0"/>
                <a:cs typeface="Arial" panose="020B0604020202020204" pitchFamily="34" charset="0"/>
              </a:rPr>
              <a:t>really successfully </a:t>
            </a:r>
            <a:r>
              <a:rPr lang="en-GB" sz="1800" i="1" dirty="0">
                <a:latin typeface="Arial" panose="020B0604020202020204" pitchFamily="34" charset="0"/>
                <a:cs typeface="Arial" panose="020B0604020202020204" pitchFamily="34" charset="0"/>
              </a:rPr>
              <a:t>forces the reader to quickly </a:t>
            </a:r>
            <a:r>
              <a:rPr lang="en-GB" sz="1800" i="1" dirty="0">
                <a:solidFill>
                  <a:schemeClr val="accent1"/>
                </a:solidFill>
                <a:latin typeface="Arial" panose="020B0604020202020204" pitchFamily="34" charset="0"/>
                <a:cs typeface="Arial" panose="020B0604020202020204" pitchFamily="34" charset="0"/>
              </a:rPr>
              <a:t>sympathise</a:t>
            </a:r>
            <a:r>
              <a:rPr lang="en-GB" sz="1800" i="1" dirty="0">
                <a:solidFill>
                  <a:schemeClr val="tx2">
                    <a:lumMod val="60000"/>
                    <a:lumOff val="40000"/>
                  </a:schemeClr>
                </a:solidFill>
                <a:latin typeface="Arial" panose="020B0604020202020204" pitchFamily="34" charset="0"/>
                <a:cs typeface="Arial" panose="020B0604020202020204" pitchFamily="34" charset="0"/>
              </a:rPr>
              <a:t> </a:t>
            </a:r>
            <a:r>
              <a:rPr lang="en-GB" sz="1800" i="1" dirty="0">
                <a:latin typeface="Arial" panose="020B0604020202020204" pitchFamily="34" charset="0"/>
                <a:cs typeface="Arial" panose="020B0604020202020204" pitchFamily="34" charset="0"/>
              </a:rPr>
              <a:t>with the smaller, younger child. The </a:t>
            </a:r>
            <a:r>
              <a:rPr lang="en-GB" sz="1800" i="1" dirty="0">
                <a:solidFill>
                  <a:srgbClr val="FF0000"/>
                </a:solidFill>
                <a:latin typeface="Arial" panose="020B0604020202020204" pitchFamily="34" charset="0"/>
                <a:cs typeface="Arial" panose="020B0604020202020204" pitchFamily="34" charset="0"/>
              </a:rPr>
              <a:t>clever</a:t>
            </a:r>
            <a:r>
              <a:rPr lang="en-GB" sz="1800" i="1" dirty="0">
                <a:latin typeface="Arial" panose="020B0604020202020204" pitchFamily="34" charset="0"/>
                <a:cs typeface="Arial" panose="020B0604020202020204" pitchFamily="34" charset="0"/>
              </a:rPr>
              <a:t> use of the </a:t>
            </a:r>
            <a:r>
              <a:rPr lang="en-GB" sz="1800" i="1" dirty="0">
                <a:solidFill>
                  <a:srgbClr val="92D050"/>
                </a:solidFill>
                <a:latin typeface="Arial" panose="020B0604020202020204" pitchFamily="34" charset="0"/>
                <a:cs typeface="Arial" panose="020B0604020202020204" pitchFamily="34" charset="0"/>
              </a:rPr>
              <a:t>compound sentence </a:t>
            </a:r>
            <a:r>
              <a:rPr lang="en-GB" sz="1800" i="1" dirty="0">
                <a:latin typeface="Arial" panose="020B0604020202020204" pitchFamily="34" charset="0"/>
                <a:cs typeface="Arial" panose="020B0604020202020204" pitchFamily="34" charset="0"/>
              </a:rPr>
              <a:t>in the narrator’s viewpoint is notable in that the description of the many clothes worn by Heidi is </a:t>
            </a:r>
            <a:r>
              <a:rPr lang="en-GB" sz="1800" i="1" dirty="0">
                <a:solidFill>
                  <a:srgbClr val="92D050"/>
                </a:solidFill>
                <a:latin typeface="Arial" panose="020B0604020202020204" pitchFamily="34" charset="0"/>
                <a:cs typeface="Arial" panose="020B0604020202020204" pitchFamily="34" charset="0"/>
              </a:rPr>
              <a:t>mirrored</a:t>
            </a:r>
            <a:r>
              <a:rPr lang="en-GB" sz="1800" i="1" dirty="0">
                <a:solidFill>
                  <a:srgbClr val="FF0000"/>
                </a:solidFill>
                <a:latin typeface="Arial" panose="020B0604020202020204" pitchFamily="34" charset="0"/>
                <a:cs typeface="Arial" panose="020B0604020202020204" pitchFamily="34" charset="0"/>
              </a:rPr>
              <a:t> </a:t>
            </a:r>
            <a:r>
              <a:rPr lang="en-GB" sz="1800" i="1" dirty="0">
                <a:solidFill>
                  <a:schemeClr val="accent1"/>
                </a:solidFill>
                <a:latin typeface="Arial" panose="020B0604020202020204" pitchFamily="34" charset="0"/>
                <a:cs typeface="Arial" panose="020B0604020202020204" pitchFamily="34" charset="0"/>
              </a:rPr>
              <a:t>in</a:t>
            </a:r>
            <a:r>
              <a:rPr lang="en-GB" sz="1800" i="1" dirty="0">
                <a:solidFill>
                  <a:schemeClr val="tx2">
                    <a:lumMod val="60000"/>
                    <a:lumOff val="40000"/>
                  </a:schemeClr>
                </a:solidFill>
                <a:latin typeface="Arial" panose="020B0604020202020204" pitchFamily="34" charset="0"/>
                <a:cs typeface="Arial" panose="020B0604020202020204" pitchFamily="34" charset="0"/>
              </a:rPr>
              <a:t> </a:t>
            </a:r>
            <a:r>
              <a:rPr lang="en-GB" sz="1800" i="1" dirty="0">
                <a:solidFill>
                  <a:schemeClr val="accent1"/>
                </a:solidFill>
                <a:latin typeface="Arial" panose="020B0604020202020204" pitchFamily="34" charset="0"/>
                <a:cs typeface="Arial" panose="020B0604020202020204" pitchFamily="34" charset="0"/>
              </a:rPr>
              <a:t>the structurally overwhelming </a:t>
            </a:r>
            <a:r>
              <a:rPr lang="en-GB" sz="1800" i="1" dirty="0">
                <a:solidFill>
                  <a:srgbClr val="92D050"/>
                </a:solidFill>
                <a:latin typeface="Arial" panose="020B0604020202020204" pitchFamily="34" charset="0"/>
                <a:cs typeface="Arial" panose="020B0604020202020204" pitchFamily="34" charset="0"/>
              </a:rPr>
              <a:t>clauses </a:t>
            </a:r>
            <a:r>
              <a:rPr lang="en-GB" sz="1800" i="1" dirty="0">
                <a:latin typeface="Arial" panose="020B0604020202020204" pitchFamily="34" charset="0"/>
                <a:cs typeface="Arial" panose="020B0604020202020204" pitchFamily="34" charset="0"/>
              </a:rPr>
              <a:t>that lead the reader to suspect that she may be wearing everything she owns on this long, mountainous walk. This </a:t>
            </a:r>
            <a:r>
              <a:rPr lang="en-GB" sz="1800" i="1" dirty="0">
                <a:solidFill>
                  <a:srgbClr val="92D050"/>
                </a:solidFill>
                <a:latin typeface="Arial" panose="020B0604020202020204" pitchFamily="34" charset="0"/>
                <a:cs typeface="Arial" panose="020B0604020202020204" pitchFamily="34" charset="0"/>
              </a:rPr>
              <a:t>narrative hint </a:t>
            </a:r>
            <a:r>
              <a:rPr lang="en-GB" sz="1800" i="1" dirty="0">
                <a:latin typeface="Arial" panose="020B0604020202020204" pitchFamily="34" charset="0"/>
                <a:cs typeface="Arial" panose="020B0604020202020204" pitchFamily="34" charset="0"/>
              </a:rPr>
              <a:t>at such a young child’s vulnerability is </a:t>
            </a:r>
            <a:r>
              <a:rPr lang="en-GB" sz="1800" i="1" dirty="0">
                <a:solidFill>
                  <a:srgbClr val="FF0000"/>
                </a:solidFill>
                <a:latin typeface="Arial" panose="020B0604020202020204" pitchFamily="34" charset="0"/>
                <a:cs typeface="Arial" panose="020B0604020202020204" pitchFamily="34" charset="0"/>
              </a:rPr>
              <a:t>further</a:t>
            </a:r>
            <a:r>
              <a:rPr lang="en-GB" sz="1800" i="1" dirty="0">
                <a:latin typeface="Arial" panose="020B0604020202020204" pitchFamily="34" charset="0"/>
                <a:cs typeface="Arial" panose="020B0604020202020204" pitchFamily="34" charset="0"/>
              </a:rPr>
              <a:t> </a:t>
            </a:r>
            <a:r>
              <a:rPr lang="en-GB" sz="1800" i="1" dirty="0">
                <a:solidFill>
                  <a:srgbClr val="FF0000"/>
                </a:solidFill>
                <a:latin typeface="Arial" panose="020B0604020202020204" pitchFamily="34" charset="0"/>
                <a:cs typeface="Arial" panose="020B0604020202020204" pitchFamily="34" charset="0"/>
              </a:rPr>
              <a:t>heightened</a:t>
            </a:r>
            <a:r>
              <a:rPr lang="en-GB" sz="1800" i="1" dirty="0">
                <a:latin typeface="Arial" panose="020B0604020202020204" pitchFamily="34" charset="0"/>
                <a:cs typeface="Arial" panose="020B0604020202020204" pitchFamily="34" charset="0"/>
              </a:rPr>
              <a:t> by the use of </a:t>
            </a:r>
            <a:r>
              <a:rPr lang="en-GB" sz="1800" i="1" dirty="0">
                <a:solidFill>
                  <a:srgbClr val="92D050"/>
                </a:solidFill>
                <a:latin typeface="Arial" panose="020B0604020202020204" pitchFamily="34" charset="0"/>
                <a:cs typeface="Arial" panose="020B0604020202020204" pitchFamily="34" charset="0"/>
              </a:rPr>
              <a:t>noun phrases </a:t>
            </a:r>
            <a:r>
              <a:rPr lang="en-GB" sz="1800" i="1" dirty="0">
                <a:latin typeface="Arial" panose="020B0604020202020204" pitchFamily="34" charset="0"/>
                <a:cs typeface="Arial" panose="020B0604020202020204" pitchFamily="34" charset="0"/>
              </a:rPr>
              <a:t>that </a:t>
            </a:r>
            <a:r>
              <a:rPr lang="en-GB" sz="1800" i="1" dirty="0">
                <a:solidFill>
                  <a:schemeClr val="accent1"/>
                </a:solidFill>
                <a:latin typeface="Arial" panose="020B0604020202020204" pitchFamily="34" charset="0"/>
                <a:cs typeface="Arial" panose="020B0604020202020204" pitchFamily="34" charset="0"/>
              </a:rPr>
              <a:t>oddly</a:t>
            </a:r>
            <a:r>
              <a:rPr lang="en-GB" sz="1800" i="1" dirty="0">
                <a:solidFill>
                  <a:schemeClr val="tx2">
                    <a:lumMod val="40000"/>
                    <a:lumOff val="60000"/>
                  </a:schemeClr>
                </a:solidFill>
                <a:latin typeface="Arial" panose="020B0604020202020204" pitchFamily="34" charset="0"/>
                <a:cs typeface="Arial" panose="020B0604020202020204" pitchFamily="34" charset="0"/>
              </a:rPr>
              <a:t> </a:t>
            </a:r>
            <a:r>
              <a:rPr lang="en-GB" sz="1800" i="1" dirty="0">
                <a:latin typeface="Arial" panose="020B0604020202020204" pitchFamily="34" charset="0"/>
                <a:cs typeface="Arial" panose="020B0604020202020204" pitchFamily="34" charset="0"/>
              </a:rPr>
              <a:t>contrast her ‘little body’ and the heaviness of her inappropriate attire: ‘nailed mountain-shoes’. The constant throwing up of these questions creates a </a:t>
            </a:r>
            <a:r>
              <a:rPr lang="en-GB" sz="1800" i="1" dirty="0">
                <a:solidFill>
                  <a:schemeClr val="accent1"/>
                </a:solidFill>
                <a:latin typeface="Arial" panose="020B0604020202020204" pitchFamily="34" charset="0"/>
                <a:cs typeface="Arial" panose="020B0604020202020204" pitchFamily="34" charset="0"/>
              </a:rPr>
              <a:t>disturbingly effective scene </a:t>
            </a:r>
            <a:r>
              <a:rPr lang="en-GB" sz="1800" i="1" dirty="0">
                <a:latin typeface="Arial" panose="020B0604020202020204" pitchFamily="34" charset="0"/>
                <a:cs typeface="Arial" panose="020B0604020202020204" pitchFamily="34" charset="0"/>
              </a:rPr>
              <a:t>that leaves the reader feeling </a:t>
            </a:r>
            <a:r>
              <a:rPr lang="en-GB" sz="1800" i="1" dirty="0">
                <a:solidFill>
                  <a:srgbClr val="FF0000"/>
                </a:solidFill>
                <a:latin typeface="Arial" panose="020B0604020202020204" pitchFamily="34" charset="0"/>
                <a:cs typeface="Arial" panose="020B0604020202020204" pitchFamily="34" charset="0"/>
              </a:rPr>
              <a:t>helpless and unsettled </a:t>
            </a:r>
            <a:r>
              <a:rPr lang="en-GB" sz="1800" i="1" dirty="0">
                <a:latin typeface="Arial" panose="020B0604020202020204" pitchFamily="34" charset="0"/>
                <a:cs typeface="Arial" panose="020B0604020202020204" pitchFamily="34" charset="0"/>
              </a:rPr>
              <a:t>by the plight Heidi is in.  </a:t>
            </a:r>
          </a:p>
          <a:p>
            <a:pPr marL="0" indent="0">
              <a:buNone/>
            </a:pPr>
            <a:endParaRPr lang="en-GB" dirty="0"/>
          </a:p>
        </p:txBody>
      </p:sp>
      <p:sp>
        <p:nvSpPr>
          <p:cNvPr id="4" name="TextBox 3"/>
          <p:cNvSpPr txBox="1"/>
          <p:nvPr/>
        </p:nvSpPr>
        <p:spPr>
          <a:xfrm>
            <a:off x="310433" y="242884"/>
            <a:ext cx="8132231" cy="461665"/>
          </a:xfrm>
          <a:prstGeom prst="rect">
            <a:avLst/>
          </a:prstGeom>
          <a:noFill/>
        </p:spPr>
        <p:txBody>
          <a:bodyPr wrap="square" rtlCol="0">
            <a:spAutoFit/>
          </a:bodyPr>
          <a:lstStyle/>
          <a:p>
            <a:r>
              <a:rPr lang="en-GB" sz="2400" b="1" dirty="0">
                <a:solidFill>
                  <a:schemeClr val="bg1"/>
                </a:solidFill>
                <a:cs typeface="Arial" panose="020B0604020202020204" pitchFamily="34" charset="0"/>
              </a:rPr>
              <a:t>13. Building an answer on unseen texts </a:t>
            </a:r>
            <a:endParaRPr lang="en-GB" sz="2400" dirty="0">
              <a:solidFill>
                <a:schemeClr val="bg1"/>
              </a:solidFill>
            </a:endParaRPr>
          </a:p>
        </p:txBody>
      </p:sp>
    </p:spTree>
    <p:extLst>
      <p:ext uri="{BB962C8B-B14F-4D97-AF65-F5344CB8AC3E}">
        <p14:creationId xmlns:p14="http://schemas.microsoft.com/office/powerpoint/2010/main" val="204250259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latin typeface="Arial" panose="020B0604020202020204" pitchFamily="34" charset="0"/>
                <a:cs typeface="Arial" panose="020B0604020202020204" pitchFamily="34" charset="0"/>
              </a:rPr>
              <a:t>14. Independent writing </a:t>
            </a:r>
          </a:p>
        </p:txBody>
      </p:sp>
      <p:sp>
        <p:nvSpPr>
          <p:cNvPr id="3" name="Content Placeholder 2"/>
          <p:cNvSpPr>
            <a:spLocks noGrp="1"/>
          </p:cNvSpPr>
          <p:nvPr>
            <p:ph idx="1"/>
          </p:nvPr>
        </p:nvSpPr>
        <p:spPr/>
        <p:txBody>
          <a:bodyPr>
            <a:normAutofit/>
          </a:bodyPr>
          <a:lstStyle/>
          <a:p>
            <a:pPr marL="0" indent="0">
              <a:buNone/>
            </a:pPr>
            <a:r>
              <a:rPr lang="en-GB" sz="2000" dirty="0">
                <a:latin typeface="Arial" panose="020B0604020202020204" pitchFamily="34" charset="0"/>
                <a:cs typeface="Arial" panose="020B0604020202020204" pitchFamily="34" charset="0"/>
              </a:rPr>
              <a:t>In pairs write your own analysis: </a:t>
            </a:r>
          </a:p>
          <a:p>
            <a:pPr marL="0" indent="0">
              <a:buNone/>
            </a:pPr>
            <a:endParaRPr lang="en-GB" sz="2000" dirty="0">
              <a:latin typeface="Arial" panose="020B0604020202020204" pitchFamily="34" charset="0"/>
              <a:cs typeface="Arial" panose="020B0604020202020204" pitchFamily="34" charset="0"/>
            </a:endParaRPr>
          </a:p>
          <a:p>
            <a:pPr marL="514350" indent="-514350">
              <a:buAutoNum type="arabicPeriod"/>
            </a:pPr>
            <a:r>
              <a:rPr lang="en-GB" sz="2000" dirty="0">
                <a:latin typeface="Arial" panose="020B0604020202020204" pitchFamily="34" charset="0"/>
                <a:cs typeface="Arial" panose="020B0604020202020204" pitchFamily="34" charset="0"/>
              </a:rPr>
              <a:t>How has the </a:t>
            </a:r>
            <a:r>
              <a:rPr lang="en-GB" sz="2000" u="sng" dirty="0">
                <a:latin typeface="Arial" panose="020B0604020202020204" pitchFamily="34" charset="0"/>
                <a:cs typeface="Arial" panose="020B0604020202020204" pitchFamily="34" charset="0"/>
              </a:rPr>
              <a:t>narrative voice </a:t>
            </a:r>
            <a:r>
              <a:rPr lang="en-GB" sz="2000" dirty="0">
                <a:latin typeface="Arial" panose="020B0604020202020204" pitchFamily="34" charset="0"/>
                <a:cs typeface="Arial" panose="020B0604020202020204" pitchFamily="34" charset="0"/>
              </a:rPr>
              <a:t>been crafted for effect? (tone/viewpoint of narrator)</a:t>
            </a:r>
          </a:p>
          <a:p>
            <a:pPr marL="514350" indent="-514350">
              <a:buAutoNum type="arabicPeriod"/>
            </a:pPr>
            <a:endParaRPr lang="en-GB" sz="2000" dirty="0">
              <a:latin typeface="Arial" panose="020B0604020202020204" pitchFamily="34" charset="0"/>
              <a:cs typeface="Arial" panose="020B0604020202020204" pitchFamily="34" charset="0"/>
            </a:endParaRPr>
          </a:p>
          <a:p>
            <a:pPr marL="514350" indent="-514350">
              <a:buAutoNum type="arabicPeriod"/>
            </a:pPr>
            <a:r>
              <a:rPr lang="en-GB" sz="2000" dirty="0">
                <a:latin typeface="Arial" panose="020B0604020202020204" pitchFamily="34" charset="0"/>
                <a:cs typeface="Arial" panose="020B0604020202020204" pitchFamily="34" charset="0"/>
              </a:rPr>
              <a:t>How has the </a:t>
            </a:r>
            <a:r>
              <a:rPr lang="en-GB" sz="2000" u="sng" dirty="0">
                <a:latin typeface="Arial" panose="020B0604020202020204" pitchFamily="34" charset="0"/>
                <a:cs typeface="Arial" panose="020B0604020202020204" pitchFamily="34" charset="0"/>
              </a:rPr>
              <a:t>direct speech </a:t>
            </a:r>
            <a:r>
              <a:rPr lang="en-GB" sz="2000" dirty="0">
                <a:latin typeface="Arial" panose="020B0604020202020204" pitchFamily="34" charset="0"/>
                <a:cs typeface="Arial" panose="020B0604020202020204" pitchFamily="34" charset="0"/>
              </a:rPr>
              <a:t>been crafted for effect? (tone of voice) </a:t>
            </a:r>
          </a:p>
          <a:p>
            <a:pPr marL="0" indent="0">
              <a:buNone/>
            </a:pPr>
            <a:endParaRPr lang="en-GB" dirty="0"/>
          </a:p>
        </p:txBody>
      </p:sp>
    </p:spTree>
    <p:extLst>
      <p:ext uri="{BB962C8B-B14F-4D97-AF65-F5344CB8AC3E}">
        <p14:creationId xmlns:p14="http://schemas.microsoft.com/office/powerpoint/2010/main" val="181637108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50" y="188640"/>
            <a:ext cx="8229600" cy="360040"/>
          </a:xfrm>
        </p:spPr>
        <p:txBody>
          <a:bodyPr>
            <a:noAutofit/>
          </a:bodyPr>
          <a:lstStyle/>
          <a:p>
            <a:r>
              <a:rPr lang="en-GB" sz="2400" b="1" dirty="0">
                <a:latin typeface="Arial" panose="020B0604020202020204" pitchFamily="34" charset="0"/>
                <a:cs typeface="Arial" panose="020B0604020202020204" pitchFamily="34" charset="0"/>
              </a:rPr>
              <a:t>15. Reviewing our work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20688"/>
            <a:ext cx="5410200"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511" y="4509120"/>
            <a:ext cx="5324475" cy="209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81365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50" y="139884"/>
            <a:ext cx="8229600" cy="850106"/>
          </a:xfrm>
        </p:spPr>
        <p:txBody>
          <a:bodyPr>
            <a:normAutofit/>
          </a:bodyPr>
          <a:lstStyle/>
          <a:p>
            <a:r>
              <a:rPr lang="en-GB" sz="2400" b="1" dirty="0">
                <a:latin typeface="Arial" panose="020B0604020202020204" pitchFamily="34" charset="0"/>
                <a:cs typeface="Arial" panose="020B0604020202020204" pitchFamily="34" charset="0"/>
              </a:rPr>
              <a:t>16. Independent extension / homework </a:t>
            </a:r>
          </a:p>
        </p:txBody>
      </p:sp>
      <p:sp>
        <p:nvSpPr>
          <p:cNvPr id="3" name="Content Placeholder 2"/>
          <p:cNvSpPr>
            <a:spLocks noGrp="1"/>
          </p:cNvSpPr>
          <p:nvPr>
            <p:ph idx="1"/>
          </p:nvPr>
        </p:nvSpPr>
        <p:spPr/>
        <p:txBody>
          <a:bodyPr/>
          <a:lstStyle/>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Create a presentation answering the two basic questions: </a:t>
            </a:r>
          </a:p>
          <a:p>
            <a:pPr marL="0" indent="0">
              <a:buNone/>
            </a:pPr>
            <a:endParaRPr lang="en-GB" sz="2000" dirty="0">
              <a:latin typeface="Arial" panose="020B0604020202020204" pitchFamily="34" charset="0"/>
              <a:cs typeface="Arial" panose="020B0604020202020204" pitchFamily="34" charset="0"/>
            </a:endParaRPr>
          </a:p>
          <a:p>
            <a:pPr marL="514350" indent="-514350">
              <a:buAutoNum type="arabicPeriod"/>
            </a:pPr>
            <a:r>
              <a:rPr lang="en-GB" sz="2000" dirty="0">
                <a:latin typeface="Arial" panose="020B0604020202020204" pitchFamily="34" charset="0"/>
                <a:cs typeface="Arial" panose="020B0604020202020204" pitchFamily="34" charset="0"/>
              </a:rPr>
              <a:t>How has the </a:t>
            </a:r>
            <a:r>
              <a:rPr lang="en-GB" sz="2000" u="sng" dirty="0">
                <a:latin typeface="Arial" panose="020B0604020202020204" pitchFamily="34" charset="0"/>
                <a:cs typeface="Arial" panose="020B0604020202020204" pitchFamily="34" charset="0"/>
              </a:rPr>
              <a:t>narrative voice</a:t>
            </a:r>
            <a:r>
              <a:rPr lang="en-GB" sz="2000" dirty="0">
                <a:latin typeface="Arial" panose="020B0604020202020204" pitchFamily="34" charset="0"/>
                <a:cs typeface="Arial" panose="020B0604020202020204" pitchFamily="34" charset="0"/>
              </a:rPr>
              <a:t> been crafted for effect? (tone/viewpoint of narrator)</a:t>
            </a:r>
          </a:p>
          <a:p>
            <a:pPr marL="514350" indent="-514350">
              <a:buAutoNum type="arabicPeriod"/>
            </a:pPr>
            <a:endParaRPr lang="en-GB" sz="2000" dirty="0">
              <a:latin typeface="Arial" panose="020B0604020202020204" pitchFamily="34" charset="0"/>
              <a:cs typeface="Arial" panose="020B0604020202020204" pitchFamily="34" charset="0"/>
            </a:endParaRPr>
          </a:p>
          <a:p>
            <a:pPr marL="514350" indent="-514350">
              <a:buAutoNum type="arabicPeriod"/>
            </a:pPr>
            <a:r>
              <a:rPr lang="en-GB" sz="2000" dirty="0">
                <a:latin typeface="Arial" panose="020B0604020202020204" pitchFamily="34" charset="0"/>
                <a:cs typeface="Arial" panose="020B0604020202020204" pitchFamily="34" charset="0"/>
              </a:rPr>
              <a:t>How has the </a:t>
            </a:r>
            <a:r>
              <a:rPr lang="en-GB" sz="2000" u="sng" dirty="0">
                <a:latin typeface="Arial" panose="020B0604020202020204" pitchFamily="34" charset="0"/>
                <a:cs typeface="Arial" panose="020B0604020202020204" pitchFamily="34" charset="0"/>
              </a:rPr>
              <a:t>direct speech</a:t>
            </a:r>
            <a:r>
              <a:rPr lang="en-GB" sz="2000" dirty="0">
                <a:latin typeface="Arial" panose="020B0604020202020204" pitchFamily="34" charset="0"/>
                <a:cs typeface="Arial" panose="020B0604020202020204" pitchFamily="34" charset="0"/>
              </a:rPr>
              <a:t> been crafted for effect? (tone of voice) </a:t>
            </a:r>
          </a:p>
          <a:p>
            <a:pPr marL="0" indent="0">
              <a:buNone/>
            </a:pPr>
            <a:endParaRPr lang="en-GB" dirty="0"/>
          </a:p>
        </p:txBody>
      </p:sp>
    </p:spTree>
    <p:extLst>
      <p:ext uri="{BB962C8B-B14F-4D97-AF65-F5344CB8AC3E}">
        <p14:creationId xmlns:p14="http://schemas.microsoft.com/office/powerpoint/2010/main" val="3457226234"/>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883" y="204186"/>
            <a:ext cx="7847861" cy="736847"/>
          </a:xfrm>
        </p:spPr>
        <p:txBody>
          <a:bodyPr>
            <a:normAutofit fontScale="90000"/>
          </a:bodyPr>
          <a:lstStyle/>
          <a:p>
            <a:pPr algn="l"/>
            <a:r>
              <a:rPr lang="en-GB" sz="2400" b="1" dirty="0">
                <a:latin typeface="Arial" panose="020B0604020202020204" pitchFamily="34" charset="0"/>
                <a:cs typeface="Arial" panose="020B0604020202020204" pitchFamily="34" charset="0"/>
              </a:rPr>
              <a:t>1. Lesson objective: AO1</a:t>
            </a:r>
            <a:r>
              <a:rPr lang="en-GB" sz="2400" b="1" dirty="0">
                <a:latin typeface="Arial" panose="020B0604020202020204" pitchFamily="34" charset="0"/>
                <a:cs typeface="Arial" panose="020B0604020202020204" pitchFamily="34" charset="0"/>
                <a:sym typeface="Symbol"/>
              </a:rPr>
              <a:t></a:t>
            </a:r>
            <a:r>
              <a:rPr lang="en-GB" sz="2400" b="1" dirty="0">
                <a:latin typeface="Arial" panose="020B0604020202020204" pitchFamily="34" charset="0"/>
                <a:cs typeface="Arial" panose="020B0604020202020204" pitchFamily="34" charset="0"/>
              </a:rPr>
              <a:t>AO4 Appreciate the tone and voice/viewpoint conveyed in each text. (Unseen) </a:t>
            </a:r>
          </a:p>
        </p:txBody>
      </p:sp>
      <p:sp>
        <p:nvSpPr>
          <p:cNvPr id="3" name="Rectangle 2"/>
          <p:cNvSpPr/>
          <p:nvPr/>
        </p:nvSpPr>
        <p:spPr>
          <a:xfrm>
            <a:off x="874229" y="3370586"/>
            <a:ext cx="7325491" cy="2862322"/>
          </a:xfrm>
          <a:prstGeom prst="rect">
            <a:avLst/>
          </a:prstGeom>
          <a:ln w="63500">
            <a:solidFill>
              <a:schemeClr val="accent6">
                <a:lumMod val="40000"/>
                <a:lumOff val="60000"/>
              </a:schemeClr>
            </a:solidFill>
          </a:ln>
        </p:spPr>
        <p:txBody>
          <a:bodyPr wrap="square">
            <a:spAutoFit/>
          </a:bodyPr>
          <a:lstStyle/>
          <a:p>
            <a:pPr lvl="0"/>
            <a:r>
              <a:rPr lang="en-GB" b="1" i="1" dirty="0">
                <a:latin typeface="Arial" panose="020B0604020202020204" pitchFamily="34" charset="0"/>
                <a:cs typeface="Arial" panose="020B0604020202020204" pitchFamily="34" charset="0"/>
              </a:rPr>
              <a:t>all</a:t>
            </a:r>
            <a:r>
              <a:rPr lang="en-GB" dirty="0">
                <a:latin typeface="Arial" panose="020B0604020202020204" pitchFamily="34" charset="0"/>
                <a:cs typeface="Arial" panose="020B0604020202020204" pitchFamily="34" charset="0"/>
              </a:rPr>
              <a:t> learners should be able to: </a:t>
            </a:r>
            <a:r>
              <a:rPr lang="en-GB" dirty="0">
                <a:cs typeface="Arial" panose="020B0604020202020204" pitchFamily="34" charset="0"/>
              </a:rPr>
              <a:t>I</a:t>
            </a:r>
            <a:r>
              <a:rPr lang="en-GB" dirty="0">
                <a:latin typeface="Arial" panose="020B0604020202020204" pitchFamily="34" charset="0"/>
                <a:cs typeface="Arial" panose="020B0604020202020204" pitchFamily="34" charset="0"/>
              </a:rPr>
              <a:t>dentify the correct aspects for answering the question ‘how has the voice (speech and/or narrative voice) been successfully crafted for effect?’</a:t>
            </a:r>
          </a:p>
          <a:p>
            <a:pPr lvl="0"/>
            <a:endParaRPr lang="en-GB" dirty="0">
              <a:latin typeface="Arial" panose="020B0604020202020204" pitchFamily="34" charset="0"/>
              <a:cs typeface="Arial" panose="020B0604020202020204" pitchFamily="34" charset="0"/>
            </a:endParaRPr>
          </a:p>
          <a:p>
            <a:pPr lvl="0"/>
            <a:r>
              <a:rPr lang="en-GB" b="1" i="1" dirty="0">
                <a:latin typeface="Arial" panose="020B0604020202020204" pitchFamily="34" charset="0"/>
                <a:cs typeface="Arial" panose="020B0604020202020204" pitchFamily="34" charset="0"/>
              </a:rPr>
              <a:t>most</a:t>
            </a:r>
            <a:r>
              <a:rPr lang="en-GB" dirty="0">
                <a:latin typeface="Arial" panose="020B0604020202020204" pitchFamily="34" charset="0"/>
                <a:cs typeface="Arial" panose="020B0604020202020204" pitchFamily="34" charset="0"/>
              </a:rPr>
              <a:t> learners should be able to: </a:t>
            </a:r>
            <a:r>
              <a:rPr lang="en-GB" dirty="0">
                <a:cs typeface="Arial" panose="020B0604020202020204" pitchFamily="34" charset="0"/>
              </a:rPr>
              <a:t>D</a:t>
            </a:r>
            <a:r>
              <a:rPr lang="en-GB" dirty="0">
                <a:latin typeface="Arial" panose="020B0604020202020204" pitchFamily="34" charset="0"/>
                <a:cs typeface="Arial" panose="020B0604020202020204" pitchFamily="34" charset="0"/>
              </a:rPr>
              <a:t>evelop their own responses further and be able to analyse and appreciate the effect of the tone and techniques</a:t>
            </a:r>
          </a:p>
          <a:p>
            <a:pPr lvl="0"/>
            <a:endParaRPr lang="en-GB" dirty="0">
              <a:latin typeface="Arial" panose="020B0604020202020204" pitchFamily="34" charset="0"/>
              <a:cs typeface="Arial" panose="020B0604020202020204" pitchFamily="34" charset="0"/>
            </a:endParaRPr>
          </a:p>
          <a:p>
            <a:r>
              <a:rPr lang="en-GB" b="1" i="1" dirty="0">
                <a:latin typeface="Arial" panose="020B0604020202020204" pitchFamily="34" charset="0"/>
                <a:cs typeface="Arial" panose="020B0604020202020204" pitchFamily="34" charset="0"/>
              </a:rPr>
              <a:t>some</a:t>
            </a:r>
            <a:r>
              <a:rPr lang="en-GB" dirty="0">
                <a:latin typeface="Arial" panose="020B0604020202020204" pitchFamily="34" charset="0"/>
                <a:cs typeface="Arial" panose="020B0604020202020204" pitchFamily="34" charset="0"/>
              </a:rPr>
              <a:t> learners will be able to: </a:t>
            </a:r>
            <a:r>
              <a:rPr lang="en-GB" dirty="0">
                <a:cs typeface="Arial" panose="020B0604020202020204" pitchFamily="34" charset="0"/>
              </a:rPr>
              <a:t>C</a:t>
            </a:r>
            <a:r>
              <a:rPr lang="en-GB" dirty="0">
                <a:latin typeface="Arial" panose="020B0604020202020204" pitchFamily="34" charset="0"/>
                <a:cs typeface="Arial" panose="020B0604020202020204" pitchFamily="34" charset="0"/>
              </a:rPr>
              <a:t>onstruct a sensitive and evaluative response to the effects created by tone and techniques. </a:t>
            </a:r>
          </a:p>
        </p:txBody>
      </p:sp>
      <p:pic>
        <p:nvPicPr>
          <p:cNvPr id="5" name="Picture 4"/>
          <p:cNvPicPr/>
          <p:nvPr/>
        </p:nvPicPr>
        <p:blipFill>
          <a:blip r:embed="rId2"/>
          <a:stretch>
            <a:fillRect/>
          </a:stretch>
        </p:blipFill>
        <p:spPr>
          <a:xfrm>
            <a:off x="874230" y="1430209"/>
            <a:ext cx="7325491" cy="1656184"/>
          </a:xfrm>
          <a:prstGeom prst="rect">
            <a:avLst/>
          </a:prstGeom>
          <a:ln w="63500">
            <a:solidFill>
              <a:schemeClr val="accent6">
                <a:lumMod val="40000"/>
                <a:lumOff val="60000"/>
              </a:schemeClr>
            </a:solidFill>
          </a:ln>
        </p:spPr>
      </p:pic>
    </p:spTree>
    <p:extLst>
      <p:ext uri="{BB962C8B-B14F-4D97-AF65-F5344CB8AC3E}">
        <p14:creationId xmlns:p14="http://schemas.microsoft.com/office/powerpoint/2010/main" val="18214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xplosion 2 5"/>
          <p:cNvSpPr/>
          <p:nvPr/>
        </p:nvSpPr>
        <p:spPr>
          <a:xfrm>
            <a:off x="243840" y="3606164"/>
            <a:ext cx="1807880" cy="1584176"/>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pPr marL="0" indent="0"/>
            <a:r>
              <a:rPr lang="en-GB" sz="2400" dirty="0">
                <a:latin typeface="Arial" panose="020B0604020202020204" pitchFamily="34" charset="0"/>
                <a:cs typeface="Arial" panose="020B0604020202020204" pitchFamily="34" charset="0"/>
              </a:rPr>
              <a:t>2</a:t>
            </a:r>
            <a:r>
              <a:rPr lang="en-GB" sz="2400" b="1" dirty="0">
                <a:latin typeface="Arial" panose="020B0604020202020204" pitchFamily="34" charset="0"/>
                <a:cs typeface="Arial" panose="020B0604020202020204" pitchFamily="34" charset="0"/>
              </a:rPr>
              <a:t>. How can we define </a:t>
            </a:r>
            <a:r>
              <a:rPr lang="en-GB" sz="2400" b="1" i="1" dirty="0">
                <a:latin typeface="Arial" panose="020B0604020202020204" pitchFamily="34" charset="0"/>
                <a:cs typeface="Arial" panose="020B0604020202020204" pitchFamily="34" charset="0"/>
              </a:rPr>
              <a:t>this</a:t>
            </a:r>
            <a:r>
              <a:rPr lang="en-GB" sz="2400" b="1" dirty="0">
                <a:latin typeface="Arial" panose="020B0604020202020204" pitchFamily="34" charset="0"/>
                <a:cs typeface="Arial" panose="020B0604020202020204" pitchFamily="34" charset="0"/>
              </a:rPr>
              <a:t> idea of ‘tone’? </a:t>
            </a:r>
          </a:p>
        </p:txBody>
      </p:sp>
      <p:sp>
        <p:nvSpPr>
          <p:cNvPr id="3" name="Content Placeholder 2"/>
          <p:cNvSpPr>
            <a:spLocks noGrp="1"/>
          </p:cNvSpPr>
          <p:nvPr>
            <p:ph idx="1"/>
          </p:nvPr>
        </p:nvSpPr>
        <p:spPr>
          <a:xfrm>
            <a:off x="477428" y="1242820"/>
            <a:ext cx="8229600" cy="4525963"/>
          </a:xfrm>
        </p:spPr>
        <p:txBody>
          <a:bodyPr>
            <a:normAutofit/>
          </a:bodyPr>
          <a:lstStyle/>
          <a:p>
            <a:pPr marL="0" indent="0">
              <a:buNone/>
            </a:pPr>
            <a:r>
              <a:rPr lang="en-GB" sz="2000" dirty="0">
                <a:latin typeface="Arial" panose="020B0604020202020204" pitchFamily="34" charset="0"/>
                <a:cs typeface="Arial" panose="020B0604020202020204" pitchFamily="34" charset="0"/>
              </a:rPr>
              <a:t>Say ‘WHAT’ to a partner: </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like you are asking a question</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like you are angry </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like you are answering someone </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like you are confused.</a:t>
            </a:r>
          </a:p>
          <a:p>
            <a:pPr>
              <a:buFontTx/>
              <a:buChar char="-"/>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Definition: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864" y="3789040"/>
            <a:ext cx="6233145" cy="921722"/>
          </a:xfrm>
          <a:prstGeom prst="rect">
            <a:avLst/>
          </a:prstGeom>
          <a:noFill/>
          <a:ln w="5080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156837"/>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400" dirty="0">
                <a:latin typeface="Arial" panose="020B0604020202020204" pitchFamily="34" charset="0"/>
                <a:cs typeface="Arial" panose="020B0604020202020204" pitchFamily="34" charset="0"/>
              </a:rPr>
              <a:t>3</a:t>
            </a:r>
            <a:r>
              <a:rPr lang="en-GB" sz="2400" b="1" dirty="0">
                <a:latin typeface="Arial" panose="020B0604020202020204" pitchFamily="34" charset="0"/>
                <a:cs typeface="Arial" panose="020B0604020202020204" pitchFamily="34" charset="0"/>
              </a:rPr>
              <a:t>. How many definitions of the word ‘tone’ can you think of? </a:t>
            </a:r>
          </a:p>
        </p:txBody>
      </p:sp>
      <p:sp>
        <p:nvSpPr>
          <p:cNvPr id="3" name="Content Placeholder 2"/>
          <p:cNvSpPr>
            <a:spLocks noGrp="1"/>
          </p:cNvSpPr>
          <p:nvPr>
            <p:ph idx="1"/>
          </p:nvPr>
        </p:nvSpPr>
        <p:spPr>
          <a:xfrm>
            <a:off x="86265" y="1413475"/>
            <a:ext cx="8829136" cy="4655599"/>
          </a:xfrm>
        </p:spPr>
        <p:txBody>
          <a:bodyPr>
            <a:normAutofit/>
          </a:bodyPr>
          <a:lstStyle/>
          <a:p>
            <a:pPr marL="0" indent="0">
              <a:buNone/>
            </a:pPr>
            <a:r>
              <a:rPr lang="en-GB" sz="2000" dirty="0">
                <a:latin typeface="Arial" panose="020B0604020202020204" pitchFamily="34" charset="0"/>
                <a:cs typeface="Arial" panose="020B0604020202020204" pitchFamily="34" charset="0"/>
              </a:rPr>
              <a:t>Can you find some other definitions for ‘tone’?</a:t>
            </a:r>
          </a:p>
          <a:p>
            <a:r>
              <a:rPr lang="en-GB" sz="2000" dirty="0">
                <a:latin typeface="Arial" panose="020B0604020202020204" pitchFamily="34" charset="0"/>
                <a:cs typeface="Arial" panose="020B0604020202020204" pitchFamily="34" charset="0"/>
              </a:rPr>
              <a:t>Six nouns</a:t>
            </a:r>
          </a:p>
          <a:p>
            <a:r>
              <a:rPr lang="en-GB" sz="2000" dirty="0">
                <a:latin typeface="Arial" panose="020B0604020202020204" pitchFamily="34" charset="0"/>
                <a:cs typeface="Arial" panose="020B0604020202020204" pitchFamily="34" charset="0"/>
              </a:rPr>
              <a:t>Three verbs </a:t>
            </a:r>
          </a:p>
          <a:p>
            <a:pPr marL="0" indent="0">
              <a:buNone/>
            </a:pPr>
            <a:r>
              <a:rPr lang="en-GB" sz="2000" dirty="0">
                <a:latin typeface="Arial" panose="020B0604020202020204" pitchFamily="34" charset="0"/>
                <a:cs typeface="Arial" panose="020B0604020202020204" pitchFamily="34" charset="0"/>
              </a:rPr>
              <a:t> </a:t>
            </a:r>
          </a:p>
          <a:p>
            <a:pPr marL="0" indent="0">
              <a:buNone/>
            </a:pPr>
            <a:r>
              <a:rPr lang="en-GB" sz="2000" dirty="0">
                <a:latin typeface="Arial" panose="020B0604020202020204" pitchFamily="34" charset="0"/>
                <a:cs typeface="Arial" panose="020B0604020202020204" pitchFamily="34" charset="0"/>
              </a:rPr>
              <a:t>Resources which may help you:</a:t>
            </a:r>
          </a:p>
          <a:p>
            <a:r>
              <a:rPr lang="en-GB" sz="2000" dirty="0">
                <a:latin typeface="Arial" panose="020B0604020202020204" pitchFamily="34" charset="0"/>
                <a:cs typeface="Arial" panose="020B0604020202020204" pitchFamily="34" charset="0"/>
              </a:rPr>
              <a:t>Online dictionary definitions: </a:t>
            </a:r>
            <a:r>
              <a:rPr lang="en-GB" sz="2000" dirty="0">
                <a:latin typeface="Arial" panose="020B0604020202020204" pitchFamily="34" charset="0"/>
                <a:cs typeface="Arial" panose="020B0604020202020204" pitchFamily="34" charset="0"/>
                <a:hlinkClick r:id="rId2"/>
              </a:rPr>
              <a:t>www.google.co.uk/search?q=define+tone</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One minute – online stopwatch: </a:t>
            </a:r>
            <a:r>
              <a:rPr lang="en-GB" sz="2000" dirty="0">
                <a:latin typeface="Arial" panose="020B0604020202020204" pitchFamily="34" charset="0"/>
                <a:cs typeface="Arial" panose="020B0604020202020204" pitchFamily="34" charset="0"/>
                <a:hlinkClick r:id="rId3"/>
              </a:rPr>
              <a:t>www.online-stopwatch.com/countdown-timer/</a:t>
            </a:r>
            <a:r>
              <a:rPr lang="en-GB" sz="2000" dirty="0">
                <a:latin typeface="Arial" panose="020B0604020202020204" pitchFamily="34" charset="0"/>
                <a:cs typeface="Arial" panose="020B0604020202020204" pitchFamily="34" charset="0"/>
              </a:rPr>
              <a:t>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How many did you get? Who got the most? </a:t>
            </a:r>
          </a:p>
        </p:txBody>
      </p:sp>
    </p:spTree>
    <p:extLst>
      <p:ext uri="{BB962C8B-B14F-4D97-AF65-F5344CB8AC3E}">
        <p14:creationId xmlns:p14="http://schemas.microsoft.com/office/powerpoint/2010/main" val="60629532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4</a:t>
            </a:r>
            <a:r>
              <a:rPr lang="en-GB" sz="2400" b="1" dirty="0">
                <a:latin typeface="Arial" panose="020B0604020202020204" pitchFamily="34" charset="0"/>
                <a:cs typeface="Arial" panose="020B0604020202020204" pitchFamily="34" charset="0"/>
              </a:rPr>
              <a:t>. Words to appreciate  </a:t>
            </a:r>
          </a:p>
        </p:txBody>
      </p:sp>
      <p:sp>
        <p:nvSpPr>
          <p:cNvPr id="3" name="Content Placeholder 2"/>
          <p:cNvSpPr>
            <a:spLocks noGrp="1"/>
          </p:cNvSpPr>
          <p:nvPr>
            <p:ph idx="1"/>
          </p:nvPr>
        </p:nvSpPr>
        <p:spPr/>
        <p:txBody>
          <a:bodyPr>
            <a:normAutofit fontScale="70000" lnSpcReduction="20000"/>
          </a:bodyPr>
          <a:lstStyle/>
          <a:p>
            <a:r>
              <a:rPr lang="en-GB" dirty="0">
                <a:latin typeface="Arial" panose="020B0604020202020204" pitchFamily="34" charset="0"/>
                <a:cs typeface="Arial" panose="020B0604020202020204" pitchFamily="34" charset="0"/>
              </a:rPr>
              <a:t>Successful </a:t>
            </a:r>
          </a:p>
          <a:p>
            <a:r>
              <a:rPr lang="en-GB" dirty="0">
                <a:latin typeface="Arial" panose="020B0604020202020204" pitchFamily="34" charset="0"/>
                <a:cs typeface="Arial" panose="020B0604020202020204" pitchFamily="34" charset="0"/>
              </a:rPr>
              <a:t>Impactful </a:t>
            </a:r>
          </a:p>
          <a:p>
            <a:r>
              <a:rPr lang="en-GB" dirty="0">
                <a:latin typeface="Arial" panose="020B0604020202020204" pitchFamily="34" charset="0"/>
                <a:cs typeface="Arial" panose="020B0604020202020204" pitchFamily="34" charset="0"/>
              </a:rPr>
              <a:t>Clever</a:t>
            </a:r>
          </a:p>
          <a:p>
            <a:r>
              <a:rPr lang="en-GB" dirty="0">
                <a:latin typeface="Arial" panose="020B0604020202020204" pitchFamily="34" charset="0"/>
                <a:cs typeface="Arial" panose="020B0604020202020204" pitchFamily="34" charset="0"/>
              </a:rPr>
              <a:t>Notably</a:t>
            </a:r>
          </a:p>
          <a:p>
            <a:r>
              <a:rPr lang="en-GB" dirty="0">
                <a:latin typeface="Arial" panose="020B0604020202020204" pitchFamily="34" charset="0"/>
                <a:cs typeface="Arial" panose="020B0604020202020204" pitchFamily="34" charset="0"/>
              </a:rPr>
              <a:t>Noteworthy </a:t>
            </a:r>
          </a:p>
          <a:p>
            <a:r>
              <a:rPr lang="en-GB" dirty="0">
                <a:latin typeface="Arial" panose="020B0604020202020204" pitchFamily="34" charset="0"/>
                <a:cs typeface="Arial" panose="020B0604020202020204" pitchFamily="34" charset="0"/>
              </a:rPr>
              <a:t>Influential </a:t>
            </a:r>
          </a:p>
          <a:p>
            <a:r>
              <a:rPr lang="en-GB" dirty="0">
                <a:latin typeface="Arial" panose="020B0604020202020204" pitchFamily="34" charset="0"/>
                <a:cs typeface="Arial" panose="020B0604020202020204" pitchFamily="34" charset="0"/>
              </a:rPr>
              <a:t>Crucial</a:t>
            </a:r>
          </a:p>
          <a:p>
            <a:r>
              <a:rPr lang="en-GB" dirty="0">
                <a:latin typeface="Arial" panose="020B0604020202020204" pitchFamily="34" charset="0"/>
                <a:cs typeface="Arial" panose="020B0604020202020204" pitchFamily="34" charset="0"/>
              </a:rPr>
              <a:t>Pivotal</a:t>
            </a:r>
          </a:p>
          <a:p>
            <a:r>
              <a:rPr lang="en-GB" dirty="0">
                <a:latin typeface="Arial" panose="020B0604020202020204" pitchFamily="34" charset="0"/>
                <a:cs typeface="Arial" panose="020B0604020202020204" pitchFamily="34" charset="0"/>
              </a:rPr>
              <a:t>Inspiring</a:t>
            </a:r>
          </a:p>
          <a:p>
            <a:r>
              <a:rPr lang="en-GB" dirty="0">
                <a:latin typeface="Arial" panose="020B0604020202020204" pitchFamily="34" charset="0"/>
                <a:cs typeface="Arial" panose="020B0604020202020204" pitchFamily="34" charset="0"/>
              </a:rPr>
              <a:t>Impressively </a:t>
            </a:r>
          </a:p>
          <a:p>
            <a:r>
              <a:rPr lang="en-GB" dirty="0">
                <a:latin typeface="Arial" panose="020B0604020202020204" pitchFamily="34" charset="0"/>
                <a:cs typeface="Arial" panose="020B0604020202020204" pitchFamily="34" charset="0"/>
              </a:rPr>
              <a:t>Persuasive </a:t>
            </a:r>
          </a:p>
          <a:p>
            <a:r>
              <a:rPr lang="en-GB" dirty="0">
                <a:latin typeface="Arial" panose="020B0604020202020204" pitchFamily="34" charset="0"/>
                <a:cs typeface="Arial" panose="020B0604020202020204" pitchFamily="34" charset="0"/>
              </a:rPr>
              <a:t>Authoritative </a:t>
            </a:r>
          </a:p>
          <a:p>
            <a:r>
              <a:rPr lang="en-GB" dirty="0">
                <a:latin typeface="Arial" panose="020B0604020202020204" pitchFamily="34" charset="0"/>
                <a:cs typeface="Arial" panose="020B0604020202020204" pitchFamily="34" charset="0"/>
              </a:rPr>
              <a:t>Realistic </a:t>
            </a:r>
          </a:p>
          <a:p>
            <a:r>
              <a:rPr lang="en-GB" dirty="0">
                <a:latin typeface="Arial" panose="020B0604020202020204" pitchFamily="34" charset="0"/>
                <a:cs typeface="Arial" panose="020B0604020202020204" pitchFamily="34" charset="0"/>
              </a:rPr>
              <a:t>Brilliantly </a:t>
            </a:r>
          </a:p>
        </p:txBody>
      </p:sp>
      <p:sp>
        <p:nvSpPr>
          <p:cNvPr id="4" name="Rectangle 3"/>
          <p:cNvSpPr/>
          <p:nvPr/>
        </p:nvSpPr>
        <p:spPr>
          <a:xfrm>
            <a:off x="3167399" y="1916832"/>
            <a:ext cx="5220072" cy="3416320"/>
          </a:xfrm>
          <a:prstGeom prst="rect">
            <a:avLst/>
          </a:prstGeom>
        </p:spPr>
        <p:txBody>
          <a:bodyPr wrap="square">
            <a:spAutoFit/>
          </a:bodyPr>
          <a:lstStyle/>
          <a:p>
            <a:r>
              <a:rPr lang="en-GB" dirty="0">
                <a:hlinkClick r:id="rId2"/>
              </a:rPr>
              <a:t>www.youtube.com/watch?v=qF25vRr7eKs</a:t>
            </a:r>
            <a:endParaRPr lang="en-GB" dirty="0"/>
          </a:p>
          <a:p>
            <a:endParaRPr lang="en-GB" dirty="0"/>
          </a:p>
          <a:p>
            <a:r>
              <a:rPr lang="en-GB" dirty="0">
                <a:latin typeface="Arial" panose="020B0604020202020204" pitchFamily="34" charset="0"/>
                <a:cs typeface="Arial" panose="020B0604020202020204" pitchFamily="34" charset="0"/>
              </a:rPr>
              <a:t>Choose someone from this selection </a:t>
            </a:r>
            <a:r>
              <a:rPr lang="en-GB" dirty="0">
                <a:cs typeface="Arial" panose="020B0604020202020204" pitchFamily="34" charset="0"/>
              </a:rPr>
              <a:t>called</a:t>
            </a:r>
            <a:r>
              <a:rPr lang="en-GB" dirty="0">
                <a:latin typeface="Arial" panose="020B0604020202020204" pitchFamily="34" charset="0"/>
                <a:cs typeface="Arial" panose="020B0604020202020204" pitchFamily="34" charset="0"/>
              </a:rPr>
              <a:t> ‘People are awesome’. Write a sentence appreciating what they have achieved in their short video clip.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For example: </a:t>
            </a:r>
          </a:p>
          <a:p>
            <a:r>
              <a:rPr lang="en-GB" u="sng" dirty="0">
                <a:latin typeface="Arial" panose="020B0604020202020204" pitchFamily="34" charset="0"/>
                <a:cs typeface="Arial" panose="020B0604020202020204" pitchFamily="34" charset="0"/>
              </a:rPr>
              <a:t>Notably</a:t>
            </a:r>
            <a:r>
              <a:rPr lang="en-GB" dirty="0">
                <a:latin typeface="Arial" panose="020B0604020202020204" pitchFamily="34" charset="0"/>
                <a:cs typeface="Arial" panose="020B0604020202020204" pitchFamily="34" charset="0"/>
              </a:rPr>
              <a:t>, the man in the wheelchair </a:t>
            </a:r>
            <a:r>
              <a:rPr lang="en-GB" u="sng" dirty="0">
                <a:latin typeface="Arial" panose="020B0604020202020204" pitchFamily="34" charset="0"/>
                <a:cs typeface="Arial" panose="020B0604020202020204" pitchFamily="34" charset="0"/>
              </a:rPr>
              <a:t>rather inspiringly</a:t>
            </a:r>
            <a:r>
              <a:rPr lang="en-GB" dirty="0"/>
              <a:t> </a:t>
            </a:r>
            <a:r>
              <a:rPr lang="en-GB" dirty="0">
                <a:latin typeface="Arial" panose="020B0604020202020204" pitchFamily="34" charset="0"/>
                <a:cs typeface="Arial" panose="020B0604020202020204" pitchFamily="34" charset="0"/>
              </a:rPr>
              <a:t>performs several </a:t>
            </a:r>
            <a:r>
              <a:rPr lang="en-GB" u="sng" dirty="0">
                <a:latin typeface="Arial" panose="020B0604020202020204" pitchFamily="34" charset="0"/>
                <a:cs typeface="Arial" panose="020B0604020202020204" pitchFamily="34" charset="0"/>
              </a:rPr>
              <a:t>really successful</a:t>
            </a:r>
            <a:r>
              <a:rPr lang="en-GB" dirty="0">
                <a:latin typeface="Arial" panose="020B0604020202020204" pitchFamily="34" charset="0"/>
                <a:cs typeface="Arial" panose="020B0604020202020204" pitchFamily="34" charset="0"/>
              </a:rPr>
              <a:t> deep bench presses, </a:t>
            </a:r>
            <a:r>
              <a:rPr lang="en-GB" u="sng" dirty="0">
                <a:latin typeface="Arial" panose="020B0604020202020204" pitchFamily="34" charset="0"/>
                <a:cs typeface="Arial" panose="020B0604020202020204" pitchFamily="34" charset="0"/>
              </a:rPr>
              <a:t>crucially and impressively</a:t>
            </a:r>
            <a:r>
              <a:rPr lang="en-GB" dirty="0">
                <a:latin typeface="Arial" panose="020B0604020202020204" pitchFamily="34" charset="0"/>
                <a:cs typeface="Arial" panose="020B0604020202020204" pitchFamily="34" charset="0"/>
              </a:rPr>
              <a:t> using his entire body weight. </a:t>
            </a:r>
          </a:p>
        </p:txBody>
      </p:sp>
    </p:spTree>
    <p:extLst>
      <p:ext uri="{BB962C8B-B14F-4D97-AF65-F5344CB8AC3E}">
        <p14:creationId xmlns:p14="http://schemas.microsoft.com/office/powerpoint/2010/main" val="311094705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latin typeface="Arial" panose="020B0604020202020204" pitchFamily="34" charset="0"/>
                <a:cs typeface="Arial" panose="020B0604020202020204" pitchFamily="34" charset="0"/>
              </a:rPr>
              <a:t>5</a:t>
            </a:r>
            <a:r>
              <a:rPr lang="en-GB" sz="2400" b="1" dirty="0">
                <a:latin typeface="Arial" panose="020B0604020202020204" pitchFamily="34" charset="0"/>
                <a:cs typeface="Arial" panose="020B0604020202020204" pitchFamily="34" charset="0"/>
              </a:rPr>
              <a:t>. Appreciate the tone and voice/viewpoint in each text</a:t>
            </a:r>
          </a:p>
        </p:txBody>
      </p:sp>
      <p:sp>
        <p:nvSpPr>
          <p:cNvPr id="3" name="Content Placeholder 2"/>
          <p:cNvSpPr>
            <a:spLocks noGrp="1"/>
          </p:cNvSpPr>
          <p:nvPr>
            <p:ph idx="1"/>
          </p:nvPr>
        </p:nvSpPr>
        <p:spPr>
          <a:xfrm>
            <a:off x="457200" y="1600201"/>
            <a:ext cx="8229600" cy="2908920"/>
          </a:xfrm>
        </p:spPr>
        <p:txBody>
          <a:bodyPr>
            <a:normAutofit fontScale="92500"/>
          </a:bodyPr>
          <a:lstStyle/>
          <a:p>
            <a:pPr marL="0" indent="0">
              <a:buNone/>
            </a:pPr>
            <a:r>
              <a:rPr lang="en-GB" sz="2200" dirty="0">
                <a:latin typeface="Arial" panose="020B0604020202020204" pitchFamily="34" charset="0"/>
                <a:cs typeface="Arial" panose="020B0604020202020204" pitchFamily="34" charset="0"/>
              </a:rPr>
              <a:t>Read an extract from any unseen text and discuss the following two questions. </a:t>
            </a:r>
          </a:p>
          <a:p>
            <a:pPr marL="0" indent="0">
              <a:buNone/>
            </a:pPr>
            <a:endParaRPr lang="en-GB" sz="2200" dirty="0">
              <a:latin typeface="Arial" panose="020B0604020202020204" pitchFamily="34" charset="0"/>
              <a:cs typeface="Arial" panose="020B0604020202020204" pitchFamily="34" charset="0"/>
            </a:endParaRPr>
          </a:p>
          <a:p>
            <a:pPr marL="514350" indent="-514350">
              <a:buFont typeface="+mj-lt"/>
              <a:buAutoNum type="arabicPeriod"/>
            </a:pPr>
            <a:r>
              <a:rPr lang="en-GB" sz="2200" dirty="0">
                <a:latin typeface="Arial" panose="020B0604020202020204" pitchFamily="34" charset="0"/>
                <a:cs typeface="Arial" panose="020B0604020202020204" pitchFamily="34" charset="0"/>
              </a:rPr>
              <a:t>How has the </a:t>
            </a:r>
            <a:r>
              <a:rPr lang="en-GB" sz="2200" u="sng" dirty="0">
                <a:latin typeface="Arial" panose="020B0604020202020204" pitchFamily="34" charset="0"/>
                <a:cs typeface="Arial" panose="020B0604020202020204" pitchFamily="34" charset="0"/>
              </a:rPr>
              <a:t>narrative voice</a:t>
            </a:r>
            <a:r>
              <a:rPr lang="en-GB" sz="2200" dirty="0">
                <a:latin typeface="Arial" panose="020B0604020202020204" pitchFamily="34" charset="0"/>
                <a:cs typeface="Arial" panose="020B0604020202020204" pitchFamily="34" charset="0"/>
              </a:rPr>
              <a:t> been crafted for effect? (tone/viewpoint of narrator)   </a:t>
            </a:r>
          </a:p>
          <a:p>
            <a:pPr marL="514350" indent="-514350">
              <a:buFont typeface="+mj-lt"/>
              <a:buAutoNum type="arabicPeriod"/>
            </a:pPr>
            <a:endParaRPr lang="en-GB" sz="2200" dirty="0">
              <a:latin typeface="Arial" panose="020B0604020202020204" pitchFamily="34" charset="0"/>
              <a:cs typeface="Arial" panose="020B0604020202020204" pitchFamily="34" charset="0"/>
            </a:endParaRPr>
          </a:p>
          <a:p>
            <a:pPr marL="514350" indent="-514350">
              <a:buFont typeface="+mj-lt"/>
              <a:buAutoNum type="arabicPeriod"/>
            </a:pPr>
            <a:r>
              <a:rPr lang="en-GB" sz="2200" dirty="0">
                <a:latin typeface="Arial" panose="020B0604020202020204" pitchFamily="34" charset="0"/>
                <a:cs typeface="Arial" panose="020B0604020202020204" pitchFamily="34" charset="0"/>
              </a:rPr>
              <a:t>How the </a:t>
            </a:r>
            <a:r>
              <a:rPr lang="en-GB" sz="2200" u="sng" dirty="0">
                <a:latin typeface="Arial" panose="020B0604020202020204" pitchFamily="34" charset="0"/>
                <a:cs typeface="Arial" panose="020B0604020202020204" pitchFamily="34" charset="0"/>
              </a:rPr>
              <a:t>direct speech</a:t>
            </a:r>
            <a:r>
              <a:rPr lang="en-GB" sz="2200" dirty="0">
                <a:latin typeface="Arial" panose="020B0604020202020204" pitchFamily="34" charset="0"/>
                <a:cs typeface="Arial" panose="020B0604020202020204" pitchFamily="34" charset="0"/>
              </a:rPr>
              <a:t> been crafted for effect? (tone of voice) </a:t>
            </a:r>
          </a:p>
          <a:p>
            <a:pPr marL="0" indent="0">
              <a:buNone/>
            </a:pPr>
            <a:endParaRPr lang="en-GB" sz="2000" dirty="0"/>
          </a:p>
          <a:p>
            <a:pPr marL="0" indent="0">
              <a:buNone/>
            </a:pPr>
            <a:endParaRPr lang="en-GB" dirty="0"/>
          </a:p>
        </p:txBody>
      </p:sp>
      <p:sp>
        <p:nvSpPr>
          <p:cNvPr id="4" name="Rectangle 3"/>
          <p:cNvSpPr/>
          <p:nvPr/>
        </p:nvSpPr>
        <p:spPr>
          <a:xfrm>
            <a:off x="323528" y="4725144"/>
            <a:ext cx="8352928" cy="984885"/>
          </a:xfrm>
          <a:prstGeom prst="rect">
            <a:avLst/>
          </a:prstGeom>
        </p:spPr>
        <p:txBody>
          <a:bodyPr wrap="square">
            <a:spAutoFit/>
          </a:bodyPr>
          <a:lstStyle/>
          <a:p>
            <a:r>
              <a:rPr lang="en-GB" sz="2000" dirty="0">
                <a:cs typeface="Arial" panose="020B0604020202020204" pitchFamily="34" charset="0"/>
              </a:rPr>
              <a:t>Types of narrative voice: </a:t>
            </a:r>
            <a:endParaRPr lang="en-GB" sz="2000" dirty="0">
              <a:cs typeface="Arial" panose="020B0604020202020204" pitchFamily="34" charset="0"/>
              <a:hlinkClick r:id="rId2"/>
            </a:endParaRPr>
          </a:p>
          <a:p>
            <a:r>
              <a:rPr lang="en-GB" dirty="0">
                <a:cs typeface="Arial" panose="020B0604020202020204" pitchFamily="34" charset="0"/>
                <a:hlinkClick r:id="rId2"/>
              </a:rPr>
              <a:t>https://writingmanual.pressbooks.com/chapter/types-of-narrative-voice-2</a:t>
            </a:r>
            <a:r>
              <a:rPr lang="en-GB" dirty="0">
                <a:hlinkClick r:id="rId2"/>
              </a:rPr>
              <a:t>/</a:t>
            </a:r>
            <a:endParaRPr lang="en-GB" dirty="0"/>
          </a:p>
          <a:p>
            <a:endParaRPr lang="en-GB" sz="2000" dirty="0"/>
          </a:p>
        </p:txBody>
      </p:sp>
    </p:spTree>
    <p:extLst>
      <p:ext uri="{BB962C8B-B14F-4D97-AF65-F5344CB8AC3E}">
        <p14:creationId xmlns:p14="http://schemas.microsoft.com/office/powerpoint/2010/main" val="88708802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72" y="257284"/>
            <a:ext cx="8869033" cy="779462"/>
          </a:xfrm>
        </p:spPr>
        <p:txBody>
          <a:bodyPr>
            <a:noAutofit/>
          </a:bodyPr>
          <a:lstStyle/>
          <a:p>
            <a:pPr marL="514350" indent="-514350"/>
            <a:r>
              <a:rPr lang="en-GB" sz="2400" dirty="0">
                <a:latin typeface="Arial" panose="020B0604020202020204" pitchFamily="34" charset="0"/>
                <a:ea typeface="+mn-ea"/>
                <a:cs typeface="Arial" panose="020B0604020202020204" pitchFamily="34" charset="0"/>
              </a:rPr>
              <a:t>6</a:t>
            </a:r>
            <a:r>
              <a:rPr lang="en-GB" sz="2400" b="1" dirty="0">
                <a:latin typeface="Arial" panose="020B0604020202020204" pitchFamily="34" charset="0"/>
                <a:ea typeface="+mn-ea"/>
                <a:cs typeface="Arial" panose="020B0604020202020204" pitchFamily="34" charset="0"/>
              </a:rPr>
              <a:t>. How has the narrative voice been crafted for effect? (tone/viewpoint of narrator)   </a:t>
            </a:r>
            <a:r>
              <a:rPr lang="en-GB" sz="2400" dirty="0"/>
              <a:t/>
            </a:r>
            <a:br>
              <a:rPr lang="en-GB" sz="2400" dirty="0"/>
            </a:br>
            <a:endParaRPr lang="en-GB" sz="2400" dirty="0"/>
          </a:p>
        </p:txBody>
      </p:sp>
      <p:sp>
        <p:nvSpPr>
          <p:cNvPr id="3" name="Content Placeholder 2"/>
          <p:cNvSpPr>
            <a:spLocks noGrp="1"/>
          </p:cNvSpPr>
          <p:nvPr>
            <p:ph idx="1"/>
          </p:nvPr>
        </p:nvSpPr>
        <p:spPr>
          <a:xfrm>
            <a:off x="457200" y="1600201"/>
            <a:ext cx="8229600" cy="2404864"/>
          </a:xfrm>
        </p:spPr>
        <p:txBody>
          <a:bodyPr>
            <a:normAutofit/>
          </a:bodyPr>
          <a:lstStyle/>
          <a:p>
            <a:pPr marL="0" indent="0">
              <a:buNone/>
            </a:pPr>
            <a:r>
              <a:rPr lang="en-GB" sz="2000" i="1" dirty="0">
                <a:latin typeface="Arial" panose="020B0604020202020204" pitchFamily="34" charset="0"/>
                <a:cs typeface="Arial" panose="020B0604020202020204" pitchFamily="34" charset="0"/>
              </a:rPr>
              <a:t>‘She did not look more than five years old, if as much, but what her natural figure was like, it would have been hard to say, for she had apparently two, if not three dresses, one above the other, and over these a thick red woollen shawl wound round about her, so that the little body presented a shapeless appearance, as, with its small feet shod in thick, nailed mountain-shoes, it slowly and laboriously plodded its way up in the heat.’</a:t>
            </a:r>
          </a:p>
        </p:txBody>
      </p:sp>
      <p:sp>
        <p:nvSpPr>
          <p:cNvPr id="4" name="Rectangle 3"/>
          <p:cNvSpPr/>
          <p:nvPr/>
        </p:nvSpPr>
        <p:spPr>
          <a:xfrm>
            <a:off x="501352" y="3861048"/>
            <a:ext cx="3429208" cy="369332"/>
          </a:xfrm>
          <a:prstGeom prst="rect">
            <a:avLst/>
          </a:prstGeom>
        </p:spPr>
        <p:txBody>
          <a:bodyPr wrap="none">
            <a:spAutoFit/>
          </a:bodyPr>
          <a:lstStyle/>
          <a:p>
            <a:r>
              <a:rPr lang="en-GB" dirty="0">
                <a:latin typeface="Arial" panose="020B0604020202020204" pitchFamily="34" charset="0"/>
                <a:cs typeface="Arial" panose="020B0604020202020204" pitchFamily="34" charset="0"/>
                <a:hlinkClick r:id="rId3"/>
              </a:rPr>
              <a:t>www.fullbooks.com/Heidi1.html</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2729249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34" y="390617"/>
            <a:ext cx="8229600" cy="1143000"/>
          </a:xfrm>
        </p:spPr>
        <p:txBody>
          <a:bodyPr>
            <a:normAutofit fontScale="90000"/>
          </a:bodyPr>
          <a:lstStyle/>
          <a:p>
            <a:pPr marL="514350" indent="-514350"/>
            <a:r>
              <a:rPr lang="en-GB" sz="2700" b="1" dirty="0">
                <a:latin typeface="Arial" panose="020B0604020202020204" pitchFamily="34" charset="0"/>
                <a:cs typeface="Arial" panose="020B0604020202020204" pitchFamily="34" charset="0"/>
              </a:rPr>
              <a:t>7. </a:t>
            </a:r>
            <a:r>
              <a:rPr lang="en-GB" sz="2700" dirty="0">
                <a:latin typeface="Arial" panose="020B0604020202020204" pitchFamily="34" charset="0"/>
                <a:cs typeface="Arial" panose="020B0604020202020204" pitchFamily="34" charset="0"/>
              </a:rPr>
              <a:t>How has the direct speech been crafted for effect? </a:t>
            </a:r>
            <a:r>
              <a:rPr lang="en-GB" sz="2700" b="1" dirty="0">
                <a:latin typeface="Arial" panose="020B0604020202020204" pitchFamily="34" charset="0"/>
                <a:cs typeface="Arial" panose="020B0604020202020204" pitchFamily="34" charset="0"/>
              </a:rPr>
              <a:t>(tone of voice) </a:t>
            </a:r>
            <a:r>
              <a:rPr lang="en-GB" sz="2700" b="1" dirty="0"/>
              <a:t/>
            </a:r>
            <a:br>
              <a:rPr lang="en-GB" sz="2700" b="1" dirty="0"/>
            </a:br>
            <a:r>
              <a:rPr lang="en-GB" dirty="0"/>
              <a:t/>
            </a:r>
            <a:br>
              <a:rPr lang="en-GB" dirty="0"/>
            </a:br>
            <a:endParaRPr lang="en-GB" dirty="0"/>
          </a:p>
        </p:txBody>
      </p:sp>
      <p:sp>
        <p:nvSpPr>
          <p:cNvPr id="3" name="Content Placeholder 2"/>
          <p:cNvSpPr>
            <a:spLocks noGrp="1"/>
          </p:cNvSpPr>
          <p:nvPr>
            <p:ph idx="1"/>
          </p:nvPr>
        </p:nvSpPr>
        <p:spPr>
          <a:xfrm>
            <a:off x="467544" y="1988841"/>
            <a:ext cx="8229600" cy="1368152"/>
          </a:xfrm>
        </p:spPr>
        <p:txBody>
          <a:bodyPr/>
          <a:lstStyle/>
          <a:p>
            <a:pPr marL="0" indent="0">
              <a:buNone/>
            </a:pPr>
            <a:r>
              <a:rPr lang="en-GB" sz="2000" dirty="0">
                <a:latin typeface="Arial" panose="020B0604020202020204" pitchFamily="34" charset="0"/>
                <a:cs typeface="Arial" panose="020B0604020202020204" pitchFamily="34" charset="0"/>
              </a:rPr>
              <a:t>‘“We shall soon get to the top now. You must walk bravely on a little longer, and take good long steps, and in another hour we shall be there,” said </a:t>
            </a:r>
            <a:r>
              <a:rPr lang="en-GB" sz="2000" dirty="0" err="1">
                <a:latin typeface="Arial" panose="020B0604020202020204" pitchFamily="34" charset="0"/>
                <a:cs typeface="Arial" panose="020B0604020202020204" pitchFamily="34" charset="0"/>
              </a:rPr>
              <a:t>Dete</a:t>
            </a:r>
            <a:r>
              <a:rPr lang="en-GB" sz="2000" dirty="0">
                <a:latin typeface="Arial" panose="020B0604020202020204" pitchFamily="34" charset="0"/>
                <a:cs typeface="Arial" panose="020B0604020202020204" pitchFamily="34" charset="0"/>
              </a:rPr>
              <a:t> in an encouraging voice.’</a:t>
            </a:r>
          </a:p>
        </p:txBody>
      </p:sp>
      <p:sp>
        <p:nvSpPr>
          <p:cNvPr id="4" name="Rectangle 3"/>
          <p:cNvSpPr/>
          <p:nvPr/>
        </p:nvSpPr>
        <p:spPr>
          <a:xfrm>
            <a:off x="539552" y="3356992"/>
            <a:ext cx="3429208" cy="369332"/>
          </a:xfrm>
          <a:prstGeom prst="rect">
            <a:avLst/>
          </a:prstGeom>
        </p:spPr>
        <p:txBody>
          <a:bodyPr wrap="none">
            <a:spAutoFit/>
          </a:bodyPr>
          <a:lstStyle/>
          <a:p>
            <a:r>
              <a:rPr lang="en-GB" dirty="0">
                <a:latin typeface="Arial" panose="020B0604020202020204" pitchFamily="34" charset="0"/>
                <a:cs typeface="Arial" panose="020B0604020202020204" pitchFamily="34" charset="0"/>
                <a:hlinkClick r:id="rId3"/>
              </a:rPr>
              <a:t>www.fullbooks.com/Heidi1.html</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6986101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49" y="137359"/>
            <a:ext cx="8418175" cy="779462"/>
          </a:xfrm>
        </p:spPr>
        <p:txBody>
          <a:bodyPr>
            <a:noAutofit/>
          </a:bodyPr>
          <a:lstStyle/>
          <a:p>
            <a:pPr marL="514350" indent="-514350"/>
            <a:r>
              <a:rPr lang="en-GB" sz="2400" dirty="0">
                <a:latin typeface="Arial" panose="020B0604020202020204" pitchFamily="34" charset="0"/>
                <a:cs typeface="Arial" panose="020B0604020202020204" pitchFamily="34" charset="0"/>
              </a:rPr>
              <a:t>8</a:t>
            </a:r>
            <a:r>
              <a:rPr lang="en-GB" sz="2400" b="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How has the direct speech been crafted for effect? </a:t>
            </a:r>
            <a:r>
              <a:rPr lang="en-GB" sz="2400" b="1" dirty="0">
                <a:latin typeface="Arial" panose="020B0604020202020204" pitchFamily="34" charset="0"/>
                <a:cs typeface="Arial" panose="020B0604020202020204" pitchFamily="34" charset="0"/>
              </a:rPr>
              <a:t>(tone of voice) </a:t>
            </a:r>
          </a:p>
        </p:txBody>
      </p:sp>
      <p:sp>
        <p:nvSpPr>
          <p:cNvPr id="3" name="Content Placeholder 2"/>
          <p:cNvSpPr>
            <a:spLocks noGrp="1"/>
          </p:cNvSpPr>
          <p:nvPr>
            <p:ph idx="1"/>
          </p:nvPr>
        </p:nvSpPr>
        <p:spPr>
          <a:xfrm>
            <a:off x="467544" y="2132857"/>
            <a:ext cx="8229600" cy="936104"/>
          </a:xfrm>
        </p:spPr>
        <p:txBody>
          <a:bodyPr>
            <a:normAutofit/>
          </a:bodyPr>
          <a:lstStyle/>
          <a:p>
            <a:pPr marL="0" indent="0">
              <a:buNone/>
            </a:pPr>
            <a:r>
              <a:rPr lang="en-GB" sz="2000" dirty="0">
                <a:latin typeface="Arial" panose="020B0604020202020204" pitchFamily="34" charset="0"/>
                <a:cs typeface="Arial" panose="020B0604020202020204" pitchFamily="34" charset="0"/>
              </a:rPr>
              <a:t>‘The child stay up there with </a:t>
            </a:r>
            <a:r>
              <a:rPr lang="en-GB" sz="2000" dirty="0" err="1">
                <a:latin typeface="Arial" panose="020B0604020202020204" pitchFamily="34" charset="0"/>
                <a:cs typeface="Arial" panose="020B0604020202020204" pitchFamily="34" charset="0"/>
              </a:rPr>
              <a:t>Alm</a:t>
            </a:r>
            <a:r>
              <a:rPr lang="en-GB" sz="2000" dirty="0">
                <a:latin typeface="Arial" panose="020B0604020202020204" pitchFamily="34" charset="0"/>
                <a:cs typeface="Arial" panose="020B0604020202020204" pitchFamily="34" charset="0"/>
              </a:rPr>
              <a:t>-Uncle! You must be out of your senses, </a:t>
            </a:r>
            <a:r>
              <a:rPr lang="en-GB" sz="2000" dirty="0" err="1">
                <a:latin typeface="Arial" panose="020B0604020202020204" pitchFamily="34" charset="0"/>
                <a:cs typeface="Arial" panose="020B0604020202020204" pitchFamily="34" charset="0"/>
              </a:rPr>
              <a:t>Dete</a:t>
            </a:r>
            <a:r>
              <a:rPr lang="en-GB" sz="2000" dirty="0">
                <a:latin typeface="Arial" panose="020B0604020202020204" pitchFamily="34" charset="0"/>
                <a:cs typeface="Arial" panose="020B0604020202020204" pitchFamily="34" charset="0"/>
              </a:rPr>
              <a:t>! How can you think of such a thing!’</a:t>
            </a:r>
          </a:p>
        </p:txBody>
      </p:sp>
      <p:sp>
        <p:nvSpPr>
          <p:cNvPr id="4" name="Rectangle 3"/>
          <p:cNvSpPr/>
          <p:nvPr/>
        </p:nvSpPr>
        <p:spPr>
          <a:xfrm>
            <a:off x="611560" y="2996952"/>
            <a:ext cx="3429208" cy="369332"/>
          </a:xfrm>
          <a:prstGeom prst="rect">
            <a:avLst/>
          </a:prstGeom>
        </p:spPr>
        <p:txBody>
          <a:bodyPr wrap="none">
            <a:spAutoFit/>
          </a:bodyPr>
          <a:lstStyle/>
          <a:p>
            <a:r>
              <a:rPr lang="en-GB" dirty="0">
                <a:latin typeface="Arial" panose="020B0604020202020204" pitchFamily="34" charset="0"/>
                <a:cs typeface="Arial" panose="020B0604020202020204" pitchFamily="34" charset="0"/>
                <a:hlinkClick r:id="rId3"/>
              </a:rPr>
              <a:t>www.fullbooks.com/Heidi1.html</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27892653"/>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RESOURCE_PATHS_HASH_PRESENTER" val="2ff340dd85e61e892fd7fd75dbc51e1681f9ad8"/>
</p:tagLst>
</file>

<file path=ppt/theme/theme1.xml><?xml version="1.0" encoding="utf-8"?>
<a:theme xmlns:a="http://schemas.openxmlformats.org/drawingml/2006/main" name="Cambridge International 4x3 standard ppt template">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Cam_Int 4 3 template" id="{123D8CBE-8309-A94F-812C-63DBE1941312}" vid="{7E9952E3-A639-4C4A-880B-1F99C33F1461}"/>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am_Int 4 3 template" id="{123D8CBE-8309-A94F-812C-63DBE1941312}" vid="{CB2D172D-3EF2-BB41-9685-95EA4DAE98CA}"/>
    </a:ext>
  </a:extLst>
</a:theme>
</file>

<file path=ppt/theme/theme3.xml><?xml version="1.0" encoding="utf-8"?>
<a:theme xmlns:a="http://schemas.openxmlformats.org/drawingml/2006/main" name="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am_Int 4 3 template" id="{123D8CBE-8309-A94F-812C-63DBE1941312}" vid="{1EDF6963-905A-DD49-A83A-23583531CE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BU xmlns="cfb83bbe-f0bb-41b9-9d26-63f04bc85bb2">CAIE</BU>
    <Template xmlns="cfb83bbe-f0bb-41b9-9d26-63f04bc85bb2">Cambridge International PPT templates</Template>
    <_dlc_DocId xmlns="a0cb3653-b17e-46b7-8422-d6c8e3c85f54">DECSDN4DT5Y4-280-383</_dlc_DocId>
    <_dlc_DocIdUrl xmlns="a0cb3653-b17e-46b7-8422-d6c8e3c85f54">
      <Url>http://insite.ucles.org.uk/_layouts/DocIdRedir.aspx?ID=DECSDN4DT5Y4-280-383</Url>
      <Description>DECSDN4DT5Y4-280-383</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F2633703E9ED45BC1207561ED9AE73" ma:contentTypeVersion="11" ma:contentTypeDescription="Create a new document." ma:contentTypeScope="" ma:versionID="6321d29c76510e17209a5f6cb2e83272">
  <xsd:schema xmlns:xsd="http://www.w3.org/2001/XMLSchema" xmlns:xs="http://www.w3.org/2001/XMLSchema" xmlns:p="http://schemas.microsoft.com/office/2006/metadata/properties" xmlns:ns3="a0cb3653-b17e-46b7-8422-d6c8e3c85f54" xmlns:ns4="cfb83bbe-f0bb-41b9-9d26-63f04bc85bb2" targetNamespace="http://schemas.microsoft.com/office/2006/metadata/properties" ma:root="true" ma:fieldsID="04f2be0fba1a1b436211484f52e62d37" ns3:_="" ns4:_="">
    <xsd:import namespace="a0cb3653-b17e-46b7-8422-d6c8e3c85f54"/>
    <xsd:import namespace="cfb83bbe-f0bb-41b9-9d26-63f04bc85bb2"/>
    <xsd:element name="properties">
      <xsd:complexType>
        <xsd:sequence>
          <xsd:element name="documentManagement">
            <xsd:complexType>
              <xsd:all>
                <xsd:element ref="ns3:_dlc_DocId" minOccurs="0"/>
                <xsd:element ref="ns3:_dlc_DocIdUrl" minOccurs="0"/>
                <xsd:element ref="ns3:_dlc_DocIdPersistId" minOccurs="0"/>
                <xsd:element ref="ns4:Template" minOccurs="0"/>
                <xsd:element ref="ns4:BU"/>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b3653-b17e-46b7-8422-d6c8e3c85f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fb83bbe-f0bb-41b9-9d26-63f04bc85bb2" elementFormDefault="qualified">
    <xsd:import namespace="http://schemas.microsoft.com/office/2006/documentManagement/types"/>
    <xsd:import namespace="http://schemas.microsoft.com/office/infopath/2007/PartnerControls"/>
    <xsd:element name="Template" ma:index="11" nillable="true" ma:displayName="Template" ma:internalName="Template">
      <xsd:simpleType>
        <xsd:restriction base="dms:Text">
          <xsd:maxLength value="255"/>
        </xsd:restriction>
      </xsd:simpleType>
    </xsd:element>
    <xsd:element name="BU" ma:index="12" ma:displayName="BU" ma:default="Group" ma:format="Dropdown" ma:internalName="BU">
      <xsd:simpleType>
        <xsd:restriction base="dms:Choice">
          <xsd:enumeration value="CAIE"/>
          <xsd:enumeration value="CAE"/>
          <xsd:enumeration value="Group"/>
          <xsd:enumeration value="OCR"/>
          <xsd:enumeration value="CAA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FA5BD6-C420-46B8-B211-DE7D3A030AAC}">
  <ds:schemaRefs>
    <ds:schemaRef ds:uri="http://purl.org/dc/terms/"/>
    <ds:schemaRef ds:uri="http://schemas.microsoft.com/office/2006/metadata/properties"/>
    <ds:schemaRef ds:uri="http://purl.org/dc/dcmitype/"/>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cfb83bbe-f0bb-41b9-9d26-63f04bc85bb2"/>
    <ds:schemaRef ds:uri="a0cb3653-b17e-46b7-8422-d6c8e3c85f54"/>
  </ds:schemaRefs>
</ds:datastoreItem>
</file>

<file path=customXml/itemProps2.xml><?xml version="1.0" encoding="utf-8"?>
<ds:datastoreItem xmlns:ds="http://schemas.openxmlformats.org/officeDocument/2006/customXml" ds:itemID="{900A98E4-6DF0-422D-BB47-4740A0ADD4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b3653-b17e-46b7-8422-d6c8e3c85f54"/>
    <ds:schemaRef ds:uri="cfb83bbe-f0bb-41b9-9d26-63f04bc85b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220BED-9842-4C77-BE53-93D2123D015F}">
  <ds:schemaRefs>
    <ds:schemaRef ds:uri="http://schemas.microsoft.com/sharepoint/events"/>
  </ds:schemaRefs>
</ds:datastoreItem>
</file>

<file path=customXml/itemProps4.xml><?xml version="1.0" encoding="utf-8"?>
<ds:datastoreItem xmlns:ds="http://schemas.openxmlformats.org/officeDocument/2006/customXml" ds:itemID="{9A8E67B8-9397-4809-AC6B-E4B5FB6875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Cambridge International 4x3 standard ppt template</Template>
  <TotalTime>318</TotalTime>
  <Words>1234</Words>
  <Application>Microsoft Office PowerPoint</Application>
  <PresentationFormat>On-screen Show (4:3)</PresentationFormat>
  <Paragraphs>114</Paragraphs>
  <Slides>17</Slides>
  <Notes>5</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Cambridge International 4x3 standard ppt template</vt:lpstr>
      <vt:lpstr>Opening and closing slides</vt:lpstr>
      <vt:lpstr>Section dividers</vt:lpstr>
      <vt:lpstr>Unseen Prose: Tone and voice</vt:lpstr>
      <vt:lpstr>1. Lesson objective: AO1AO4 Appreciate the tone and voice/viewpoint conveyed in each text. (Unseen) </vt:lpstr>
      <vt:lpstr>2. How can we define this idea of ‘tone’? </vt:lpstr>
      <vt:lpstr>3. How many definitions of the word ‘tone’ can you think of? </vt:lpstr>
      <vt:lpstr>4. Words to appreciate  </vt:lpstr>
      <vt:lpstr>5. Appreciate the tone and voice/viewpoint in each text</vt:lpstr>
      <vt:lpstr>6. How has the narrative voice been crafted for effect? (tone/viewpoint of narrator)    </vt:lpstr>
      <vt:lpstr>7. How has the direct speech been crafted for effect? (tone of voice)   </vt:lpstr>
      <vt:lpstr>8. How has the direct speech been crafted for effect? (tone of voice) </vt:lpstr>
      <vt:lpstr>9. Introduction: judge the overall mood and tone </vt:lpstr>
      <vt:lpstr>10. Building an answer on unseen texts </vt:lpstr>
      <vt:lpstr>PowerPoint Presentation</vt:lpstr>
      <vt:lpstr>PowerPoint Presentation</vt:lpstr>
      <vt:lpstr>PowerPoint Presentation</vt:lpstr>
      <vt:lpstr>14. Independent writing </vt:lpstr>
      <vt:lpstr>15. Reviewing our work </vt:lpstr>
      <vt:lpstr>16. Independent extension / homework </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main title can go over three or four lines if required in 30pt</dc:title>
  <dc:creator>Sally Ellis</dc:creator>
  <cp:lastModifiedBy>Sally Ellis</cp:lastModifiedBy>
  <cp:revision>22</cp:revision>
  <cp:lastPrinted>2018-01-23T17:18:11Z</cp:lastPrinted>
  <dcterms:created xsi:type="dcterms:W3CDTF">2018-01-22T16:18:33Z</dcterms:created>
  <dcterms:modified xsi:type="dcterms:W3CDTF">2018-03-13T12:20:37Z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0x010100D3F2633703E9ED45BC1207561ED9AE73</vt:lpwstr>
  </property>
  <property fmtid="{D5CDD505-2E9C-101B-9397-08002B2CF9AE}" pid="3" name="_dlc_DocIdItemGuid">
    <vt:lpwstr>a81b405d-2eb0-439a-b739-c940f58dc163</vt:lpwstr>
  </property>
</Properties>
</file>