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336" r:id="rId6"/>
    <p:sldId id="350" r:id="rId7"/>
    <p:sldId id="308"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41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46" autoAdjust="0"/>
    <p:restoredTop sz="94660"/>
  </p:normalViewPr>
  <p:slideViewPr>
    <p:cSldViewPr snapToGrid="0">
      <p:cViewPr varScale="1">
        <p:scale>
          <a:sx n="76" d="100"/>
          <a:sy n="76" d="100"/>
        </p:scale>
        <p:origin x="102" y="5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574B79-3B29-D169-D91D-65C8328569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F0E05B0-39C9-9C72-2A94-2765F1C0717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8456F8C-5C96-BEF0-BD9D-E9295E258762}"/>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113855B2-B8E9-C3B7-5E23-59DBF00F64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0B0BA24-E2F4-2292-FD28-80A74C2873F2}"/>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1604555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55C48D-3503-800A-50E1-846665A1F3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86BE65D-0848-1CF5-4986-1D301251C0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44419B3-C939-BAE3-6164-E68234AA74FE}"/>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578C6FD4-F8C0-AC25-66A4-8633F10FA1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C311AAD-DA76-418A-D8AB-DF0A6ACEAEF4}"/>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150468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67231B3-5A49-FD8F-B664-E0A4F354785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83B84E4-2ADA-BEE0-5A87-8116503262E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BC8DE26-2573-1C07-D2DE-5371B6AD5320}"/>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207C920C-F5BA-1191-8CC1-EFFE32ED78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C57C47-73D5-3F96-28A1-CA794E22C55A}"/>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2081987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50E33-BAAC-438B-B601-781C03B307C3}"/>
              </a:ext>
            </a:extLst>
          </p:cNvPr>
          <p:cNvSpPr>
            <a:spLocks noGrp="1"/>
          </p:cNvSpPr>
          <p:nvPr>
            <p:ph type="title" hasCustomPrompt="1"/>
          </p:nvPr>
        </p:nvSpPr>
        <p:spPr>
          <a:xfrm>
            <a:off x="180001" y="1008000"/>
            <a:ext cx="11627999" cy="720000"/>
          </a:xfrm>
        </p:spPr>
        <p:txBody>
          <a:bodyPr>
            <a:normAutofit/>
          </a:bodyPr>
          <a:lstStyle>
            <a:lvl1pPr>
              <a:defRPr sz="4000" baseline="0">
                <a:solidFill>
                  <a:schemeClr val="tx1"/>
                </a:solidFill>
                <a:latin typeface="Georgia" panose="02040502050405020303" pitchFamily="18" charset="0"/>
              </a:defRPr>
            </a:lvl1pPr>
          </a:lstStyle>
          <a:p>
            <a:r>
              <a:rPr lang="en-US" dirty="0"/>
              <a:t>Slide title</a:t>
            </a:r>
            <a:endParaRPr lang="en-GB" dirty="0"/>
          </a:p>
        </p:txBody>
      </p:sp>
      <p:sp>
        <p:nvSpPr>
          <p:cNvPr id="3" name="Content Placeholder 2">
            <a:extLst>
              <a:ext uri="{FF2B5EF4-FFF2-40B4-BE49-F238E27FC236}">
                <a16:creationId xmlns:a16="http://schemas.microsoft.com/office/drawing/2014/main" id="{4F3CA684-9A68-4EBE-AA4A-247AD4193734}"/>
              </a:ext>
            </a:extLst>
          </p:cNvPr>
          <p:cNvSpPr>
            <a:spLocks noGrp="1"/>
          </p:cNvSpPr>
          <p:nvPr>
            <p:ph idx="1"/>
          </p:nvPr>
        </p:nvSpPr>
        <p:spPr>
          <a:xfrm>
            <a:off x="180000" y="1836000"/>
            <a:ext cx="11623040" cy="4650589"/>
          </a:xfrm>
        </p:spPr>
        <p:txBody>
          <a:bodyPr>
            <a:normAutofit/>
          </a:bodyPr>
          <a:lstStyle>
            <a:lvl1pPr>
              <a:defRPr sz="2400" baseline="0">
                <a:solidFill>
                  <a:schemeClr val="tx1"/>
                </a:solidFill>
                <a:latin typeface="Arial" panose="020B0604020202020204" pitchFamily="34" charset="0"/>
              </a:defRPr>
            </a:lvl1pPr>
            <a:lvl2pPr>
              <a:defRPr sz="2000" baseline="0">
                <a:solidFill>
                  <a:schemeClr val="tx1"/>
                </a:solidFill>
                <a:latin typeface="Arial" panose="020B0604020202020204" pitchFamily="34" charset="0"/>
              </a:defRPr>
            </a:lvl2pPr>
            <a:lvl3pPr>
              <a:defRPr sz="1800" baseline="0">
                <a:solidFill>
                  <a:schemeClr val="tx1"/>
                </a:solidFill>
                <a:latin typeface="Arial" panose="020B0604020202020204" pitchFamily="34" charset="0"/>
              </a:defRPr>
            </a:lvl3pPr>
            <a:lvl4pPr>
              <a:defRPr sz="1600" baseline="0">
                <a:solidFill>
                  <a:schemeClr val="tx1"/>
                </a:solidFill>
                <a:latin typeface="Arial" panose="020B0604020202020204" pitchFamily="34" charset="0"/>
              </a:defRPr>
            </a:lvl4pPr>
            <a:lvl5pPr>
              <a:defRPr sz="1600" baseline="0">
                <a:solidFill>
                  <a:schemeClr val="tx1"/>
                </a:solidFill>
                <a:latin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6" name="Picture 5" descr="A black background with white dots&#10;&#10;Description automatically generated">
            <a:extLst>
              <a:ext uri="{FF2B5EF4-FFF2-40B4-BE49-F238E27FC236}">
                <a16:creationId xmlns:a16="http://schemas.microsoft.com/office/drawing/2014/main" id="{F3F44B2E-08E6-A082-6909-23CCB6ADB7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0632" y="352042"/>
            <a:ext cx="1497987" cy="253141"/>
          </a:xfrm>
          <a:prstGeom prst="rect">
            <a:avLst/>
          </a:prstGeom>
        </p:spPr>
      </p:pic>
    </p:spTree>
    <p:extLst>
      <p:ext uri="{BB962C8B-B14F-4D97-AF65-F5344CB8AC3E}">
        <p14:creationId xmlns:p14="http://schemas.microsoft.com/office/powerpoint/2010/main" val="30709225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and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3AEEA-07D4-4259-A2A7-CE7678BD3C39}"/>
              </a:ext>
            </a:extLst>
          </p:cNvPr>
          <p:cNvSpPr>
            <a:spLocks noGrp="1"/>
          </p:cNvSpPr>
          <p:nvPr>
            <p:ph type="title" hasCustomPrompt="1"/>
          </p:nvPr>
        </p:nvSpPr>
        <p:spPr>
          <a:xfrm>
            <a:off x="180001" y="1008000"/>
            <a:ext cx="11627999" cy="720000"/>
          </a:xfrm>
        </p:spPr>
        <p:txBody>
          <a:bodyPr>
            <a:normAutofit/>
          </a:bodyPr>
          <a:lstStyle>
            <a:lvl1pPr>
              <a:defRPr sz="4000" baseline="0">
                <a:solidFill>
                  <a:schemeClr val="tx1"/>
                </a:solidFill>
                <a:latin typeface="Georgia" panose="02040502050405020303" pitchFamily="18" charset="0"/>
              </a:defRPr>
            </a:lvl1pPr>
          </a:lstStyle>
          <a:p>
            <a:r>
              <a:rPr lang="en-US"/>
              <a:t>Slide title</a:t>
            </a:r>
            <a:endParaRPr lang="en-GB"/>
          </a:p>
        </p:txBody>
      </p:sp>
      <p:sp>
        <p:nvSpPr>
          <p:cNvPr id="10" name="Picture Placeholder 5">
            <a:extLst>
              <a:ext uri="{FF2B5EF4-FFF2-40B4-BE49-F238E27FC236}">
                <a16:creationId xmlns:a16="http://schemas.microsoft.com/office/drawing/2014/main" id="{33E3D5F2-5B79-B60B-1C96-C64465B9B975}"/>
              </a:ext>
            </a:extLst>
          </p:cNvPr>
          <p:cNvSpPr>
            <a:spLocks noGrp="1"/>
          </p:cNvSpPr>
          <p:nvPr>
            <p:ph type="pic" sz="quarter" idx="10"/>
          </p:nvPr>
        </p:nvSpPr>
        <p:spPr>
          <a:xfrm>
            <a:off x="6096001" y="1836000"/>
            <a:ext cx="5712000" cy="4668052"/>
          </a:xfrm>
          <a:solidFill>
            <a:schemeClr val="tx1">
              <a:lumMod val="10000"/>
              <a:lumOff val="90000"/>
            </a:schemeClr>
          </a:solidFill>
        </p:spPr>
        <p:txBody>
          <a:bodyPr/>
          <a:lstStyle/>
          <a:p>
            <a:r>
              <a:rPr lang="en-US"/>
              <a:t>Click icon to add picture</a:t>
            </a:r>
          </a:p>
        </p:txBody>
      </p:sp>
      <p:sp>
        <p:nvSpPr>
          <p:cNvPr id="11" name="Content Placeholder 2">
            <a:extLst>
              <a:ext uri="{FF2B5EF4-FFF2-40B4-BE49-F238E27FC236}">
                <a16:creationId xmlns:a16="http://schemas.microsoft.com/office/drawing/2014/main" id="{DB92624B-7C48-D2E4-3039-B6C1B374A478}"/>
              </a:ext>
            </a:extLst>
          </p:cNvPr>
          <p:cNvSpPr>
            <a:spLocks noGrp="1"/>
          </p:cNvSpPr>
          <p:nvPr>
            <p:ph idx="1"/>
          </p:nvPr>
        </p:nvSpPr>
        <p:spPr>
          <a:xfrm>
            <a:off x="180000" y="1811948"/>
            <a:ext cx="5712000" cy="4692104"/>
          </a:xfrm>
        </p:spPr>
        <p:txBody>
          <a:bodyPr/>
          <a:lstStyle>
            <a:lvl1pPr>
              <a:defRPr baseline="0">
                <a:solidFill>
                  <a:schemeClr val="tx1"/>
                </a:solidFill>
                <a:latin typeface="Arial" panose="020B0604020202020204" pitchFamily="34" charset="0"/>
              </a:defRPr>
            </a:lvl1pPr>
            <a:lvl2pPr>
              <a:defRPr baseline="0">
                <a:solidFill>
                  <a:schemeClr val="tx1"/>
                </a:solidFill>
                <a:latin typeface="Arial" panose="020B0604020202020204" pitchFamily="34" charset="0"/>
              </a:defRPr>
            </a:lvl2pPr>
            <a:lvl3pPr>
              <a:defRPr baseline="0">
                <a:solidFill>
                  <a:schemeClr val="tx1"/>
                </a:solidFill>
                <a:latin typeface="Arial" panose="020B0604020202020204" pitchFamily="34" charset="0"/>
              </a:defRPr>
            </a:lvl3pPr>
            <a:lvl4pPr>
              <a:defRPr baseline="0">
                <a:solidFill>
                  <a:schemeClr val="tx1"/>
                </a:solidFill>
                <a:latin typeface="Arial" panose="020B0604020202020204" pitchFamily="34" charset="0"/>
              </a:defRPr>
            </a:lvl4pPr>
            <a:lvl5pPr>
              <a:defRPr baseline="0">
                <a:solidFill>
                  <a:schemeClr val="tx1"/>
                </a:solidFill>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descr="A black background with white dots&#10;&#10;Description automatically generated">
            <a:extLst>
              <a:ext uri="{FF2B5EF4-FFF2-40B4-BE49-F238E27FC236}">
                <a16:creationId xmlns:a16="http://schemas.microsoft.com/office/drawing/2014/main" id="{E42B10B4-977B-DAF1-B4D7-3C97D40E6B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0632" y="352042"/>
            <a:ext cx="1497987" cy="253141"/>
          </a:xfrm>
          <a:prstGeom prst="rect">
            <a:avLst/>
          </a:prstGeom>
        </p:spPr>
      </p:pic>
    </p:spTree>
    <p:extLst>
      <p:ext uri="{BB962C8B-B14F-4D97-AF65-F5344CB8AC3E}">
        <p14:creationId xmlns:p14="http://schemas.microsoft.com/office/powerpoint/2010/main" val="29192003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3B6EE-19BD-51D6-709D-A2521F62625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4521493-A443-1C3B-13A9-83BF91D2D3C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DC19322-7D38-D445-85AC-7B30DF2A5B58}"/>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1BC6C061-776F-B017-2DE7-1E633B69310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808F88D-F337-7794-E78E-D4FAE557783E}"/>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2916086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0BC794-D1FF-4F22-E295-E84E015C49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F0A9552-0620-2E93-E0DC-8E56669D52F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557B3BC-D133-E837-8B7D-6BCBC0806FD2}"/>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5E9F73E5-E9D3-2EED-6019-B6455D1983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9A6D73B-DD29-56BB-2B10-BDA539942EF1}"/>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3608006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DC54B-278D-D80D-5825-BADFB394BF5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FA34117-6C9C-1FBF-5A06-5EA9180B826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FE64719-7DB7-7AD6-D31A-DB1CA2155F1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B4F6301-1DA6-A6BE-93D3-57809718B39C}"/>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6" name="Footer Placeholder 5">
            <a:extLst>
              <a:ext uri="{FF2B5EF4-FFF2-40B4-BE49-F238E27FC236}">
                <a16:creationId xmlns:a16="http://schemas.microsoft.com/office/drawing/2014/main" id="{765A7A9B-F571-3A11-E028-2B22C4F4D91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5CB624A-6EE2-8386-2811-C7018C06FAE5}"/>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27331454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22E82-B323-6157-BE46-48A9844AB58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0F619CF-CA00-4BEF-7968-AB7BF684A8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6144401-F306-736E-F2D0-E52B7D1E54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E5D7C5B-9B3D-FDDF-86F1-EBF2F2D002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807DCB7-1100-3D4A-7E71-BF52A09AEF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299B499-85FD-304C-D08A-5E62F2BFFFE6}"/>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8" name="Footer Placeholder 7">
            <a:extLst>
              <a:ext uri="{FF2B5EF4-FFF2-40B4-BE49-F238E27FC236}">
                <a16:creationId xmlns:a16="http://schemas.microsoft.com/office/drawing/2014/main" id="{522FAE9F-8194-CE3A-0AB1-F31E6CEE0C6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958FD9F-4381-2945-1481-E1064A16A6B8}"/>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1703079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86BF0-D351-465C-4960-E55799278E6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80AFEA2-6695-9588-06DB-0B0FF0317697}"/>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4" name="Footer Placeholder 3">
            <a:extLst>
              <a:ext uri="{FF2B5EF4-FFF2-40B4-BE49-F238E27FC236}">
                <a16:creationId xmlns:a16="http://schemas.microsoft.com/office/drawing/2014/main" id="{892AD86B-9F15-2954-E975-F5DB9B71B30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2BAF846-C76B-6E97-476E-D29AFD4593E1}"/>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40027889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C592192-9135-6468-B520-8FA042DD0CC5}"/>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3" name="Footer Placeholder 2">
            <a:extLst>
              <a:ext uri="{FF2B5EF4-FFF2-40B4-BE49-F238E27FC236}">
                <a16:creationId xmlns:a16="http://schemas.microsoft.com/office/drawing/2014/main" id="{C81A67FF-A843-BEF5-2885-52DCE44003F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65778AB-4BB3-CD88-07E9-035C3CAC1434}"/>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950464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6F03B-2F02-0861-C521-95C7CE1E850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E861537-0566-36F4-B09B-DD459BA0374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0556932-1FFA-2210-D034-FDD3578F33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390FFC-E278-1049-ACC0-F70C73EFC116}"/>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6" name="Footer Placeholder 5">
            <a:extLst>
              <a:ext uri="{FF2B5EF4-FFF2-40B4-BE49-F238E27FC236}">
                <a16:creationId xmlns:a16="http://schemas.microsoft.com/office/drawing/2014/main" id="{3D6873A6-1C54-50F5-4ADA-5F35A2DDD4B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9766FEA-FA58-1C9B-1EB5-1B07EAB83081}"/>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8356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0B3D1-77BD-5F50-ECB8-A523CA5C33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A21AF24-2170-E21A-6560-828BCE8FDF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B4BBE25-09DE-715F-0C79-10CEECC21E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2BBD4E-EABF-7F44-686E-F782C724B5E3}"/>
              </a:ext>
            </a:extLst>
          </p:cNvPr>
          <p:cNvSpPr>
            <a:spLocks noGrp="1"/>
          </p:cNvSpPr>
          <p:nvPr>
            <p:ph type="dt" sz="half" idx="10"/>
          </p:nvPr>
        </p:nvSpPr>
        <p:spPr/>
        <p:txBody>
          <a:bodyPr/>
          <a:lstStyle/>
          <a:p>
            <a:fld id="{0CFEFFFD-0017-4D40-BB7A-D02931734E85}" type="datetimeFigureOut">
              <a:rPr lang="en-GB" smtClean="0"/>
              <a:t>06/06/2025</a:t>
            </a:fld>
            <a:endParaRPr lang="en-GB"/>
          </a:p>
        </p:txBody>
      </p:sp>
      <p:sp>
        <p:nvSpPr>
          <p:cNvPr id="6" name="Footer Placeholder 5">
            <a:extLst>
              <a:ext uri="{FF2B5EF4-FFF2-40B4-BE49-F238E27FC236}">
                <a16:creationId xmlns:a16="http://schemas.microsoft.com/office/drawing/2014/main" id="{28C04FE8-961F-368A-3C0D-2846F4C9E3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B86C915-9BEF-221B-8690-9E5C96F2F9E0}"/>
              </a:ext>
            </a:extLst>
          </p:cNvPr>
          <p:cNvSpPr>
            <a:spLocks noGrp="1"/>
          </p:cNvSpPr>
          <p:nvPr>
            <p:ph type="sldNum" sz="quarter" idx="12"/>
          </p:nvPr>
        </p:nvSpPr>
        <p:spPr/>
        <p:txBody>
          <a:bodyPr/>
          <a:lstStyle/>
          <a:p>
            <a:fld id="{5E840A96-7B42-420E-89FC-79948F0C1FB8}" type="slidenum">
              <a:rPr lang="en-GB" smtClean="0"/>
              <a:t>‹#›</a:t>
            </a:fld>
            <a:endParaRPr lang="en-GB"/>
          </a:p>
        </p:txBody>
      </p:sp>
    </p:spTree>
    <p:extLst>
      <p:ext uri="{BB962C8B-B14F-4D97-AF65-F5344CB8AC3E}">
        <p14:creationId xmlns:p14="http://schemas.microsoft.com/office/powerpoint/2010/main" val="7290592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1B129EE-B00B-429C-99D2-C441404FB3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FFD7D33-D014-D09F-30B2-23A209E43F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CB23EC-5719-C3E2-D465-CACBD5FF97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FEFFFD-0017-4D40-BB7A-D02931734E85}" type="datetimeFigureOut">
              <a:rPr lang="en-GB" smtClean="0"/>
              <a:t>06/06/2025</a:t>
            </a:fld>
            <a:endParaRPr lang="en-GB"/>
          </a:p>
        </p:txBody>
      </p:sp>
      <p:sp>
        <p:nvSpPr>
          <p:cNvPr id="5" name="Footer Placeholder 4">
            <a:extLst>
              <a:ext uri="{FF2B5EF4-FFF2-40B4-BE49-F238E27FC236}">
                <a16:creationId xmlns:a16="http://schemas.microsoft.com/office/drawing/2014/main" id="{3948D27F-C175-5A11-DA13-DE8E576674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D531E91-2441-6DA9-2740-5B51C6E713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E840A96-7B42-420E-89FC-79948F0C1FB8}" type="slidenum">
              <a:rPr lang="en-GB" smtClean="0"/>
              <a:t>‹#›</a:t>
            </a:fld>
            <a:endParaRPr lang="en-GB"/>
          </a:p>
        </p:txBody>
      </p:sp>
    </p:spTree>
    <p:extLst>
      <p:ext uri="{BB962C8B-B14F-4D97-AF65-F5344CB8AC3E}">
        <p14:creationId xmlns:p14="http://schemas.microsoft.com/office/powerpoint/2010/main" val="1297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5">
            <a:extLst>
              <a:ext uri="{FF2B5EF4-FFF2-40B4-BE49-F238E27FC236}">
                <a16:creationId xmlns:a16="http://schemas.microsoft.com/office/drawing/2014/main" id="{6EC199B4-AE9E-D193-1ABE-CD3150FFC3C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8095" b="8095"/>
          <a:stretch/>
        </p:blipFill>
        <p:spPr>
          <a:xfrm>
            <a:off x="-33513" y="1"/>
            <a:ext cx="12259026" cy="6857999"/>
          </a:xfrm>
        </p:spPr>
      </p:pic>
      <p:sp>
        <p:nvSpPr>
          <p:cNvPr id="4" name="Content Placeholder 3">
            <a:extLst>
              <a:ext uri="{FF2B5EF4-FFF2-40B4-BE49-F238E27FC236}">
                <a16:creationId xmlns:a16="http://schemas.microsoft.com/office/drawing/2014/main" id="{8A3FCDC3-543C-8905-8EB4-3AC0E32FFFFF}"/>
              </a:ext>
            </a:extLst>
          </p:cNvPr>
          <p:cNvSpPr>
            <a:spLocks noGrp="1"/>
          </p:cNvSpPr>
          <p:nvPr>
            <p:ph idx="1"/>
          </p:nvPr>
        </p:nvSpPr>
        <p:spPr>
          <a:xfrm>
            <a:off x="364278" y="4731026"/>
            <a:ext cx="11463443" cy="1792903"/>
          </a:xfrm>
          <a:solidFill>
            <a:srgbClr val="D74120">
              <a:alpha val="89804"/>
            </a:srgbClr>
          </a:solidFill>
          <a:ln>
            <a:solidFill>
              <a:schemeClr val="accent2"/>
            </a:solidFill>
          </a:ln>
        </p:spPr>
        <p:txBody>
          <a:bodyPr vert="horz" lIns="91440" tIns="45720" rIns="91440" bIns="45720" rtlCol="0" anchor="ctr">
            <a:normAutofit/>
          </a:bodyPr>
          <a:lstStyle/>
          <a:p>
            <a:pPr algn="ctr">
              <a:lnSpc>
                <a:spcPct val="115000"/>
              </a:lnSpc>
              <a:spcAft>
                <a:spcPts val="800"/>
              </a:spcAft>
              <a:buNone/>
            </a:pPr>
            <a:r>
              <a:rPr lang="en-GB" sz="3600" b="1" kern="100">
                <a:solidFill>
                  <a:schemeClr val="bg1"/>
                </a:solidFill>
                <a:effectLst/>
                <a:latin typeface="Aptos" panose="020B0004020202020204" pitchFamily="34" charset="0"/>
                <a:ea typeface="Aptos" panose="020B0004020202020204" pitchFamily="34" charset="0"/>
                <a:cs typeface="Times New Roman" panose="02020603050405020304" pitchFamily="18" charset="0"/>
              </a:rPr>
              <a:t>Understanding writer’s </a:t>
            </a:r>
            <a:r>
              <a:rPr lang="en-GB"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use of language for effects </a:t>
            </a:r>
            <a:endParaRPr lang="en-GB"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15000"/>
              </a:lnSpc>
              <a:spcAft>
                <a:spcPts val="800"/>
              </a:spcAft>
              <a:buNone/>
            </a:pPr>
            <a:r>
              <a:rPr lang="en-GB" sz="36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Part 2</a:t>
            </a:r>
            <a:endParaRPr lang="en-GB" sz="36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6192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F562E6-1E6F-7B7A-CF7B-285FE23C7F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0CA63E-21FB-8D6A-3E3D-A947E671FC59}"/>
              </a:ext>
            </a:extLst>
          </p:cNvPr>
          <p:cNvSpPr>
            <a:spLocks noGrp="1"/>
          </p:cNvSpPr>
          <p:nvPr>
            <p:ph type="title"/>
          </p:nvPr>
        </p:nvSpPr>
        <p:spPr/>
        <p:txBody>
          <a:bodyPr>
            <a:no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Wilfred Owen, the war poet, described soldiers returning from the front line like this:</a:t>
            </a:r>
          </a:p>
        </p:txBody>
      </p:sp>
      <p:sp>
        <p:nvSpPr>
          <p:cNvPr id="3" name="Content Placeholder 2">
            <a:extLst>
              <a:ext uri="{FF2B5EF4-FFF2-40B4-BE49-F238E27FC236}">
                <a16:creationId xmlns:a16="http://schemas.microsoft.com/office/drawing/2014/main" id="{6712FD93-CCC5-865C-C8B6-B921312CE3AE}"/>
              </a:ext>
            </a:extLst>
          </p:cNvPr>
          <p:cNvSpPr>
            <a:spLocks noGrp="1"/>
          </p:cNvSpPr>
          <p:nvPr>
            <p:ph idx="1"/>
          </p:nvPr>
        </p:nvSpPr>
        <p:spPr/>
        <p:txBody>
          <a:bodyPr>
            <a:normAutofit fontScale="92500"/>
          </a:bodyPr>
          <a:lstStyle/>
          <a:p>
            <a:pPr>
              <a:lnSpc>
                <a:spcPct val="115000"/>
              </a:lnSpc>
              <a:spcAft>
                <a:spcPts val="800"/>
              </a:spcAft>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600" kern="100" dirty="0">
                <a:effectLst/>
                <a:latin typeface="Aptos" panose="020B0004020202020204" pitchFamily="34" charset="0"/>
                <a:ea typeface="Aptos" panose="020B0004020202020204" pitchFamily="34" charset="0"/>
                <a:cs typeface="Times New Roman" panose="02020603050405020304" pitchFamily="18" charset="0"/>
              </a:rPr>
              <a:t>Owen is </a:t>
            </a:r>
            <a:r>
              <a:rPr lang="en-GB" sz="2600" b="1" kern="100" dirty="0">
                <a:effectLst/>
                <a:latin typeface="Aptos" panose="020B0004020202020204" pitchFamily="34" charset="0"/>
                <a:ea typeface="Aptos" panose="020B0004020202020204" pitchFamily="34" charset="0"/>
                <a:cs typeface="Times New Roman" panose="02020603050405020304" pitchFamily="18" charset="0"/>
              </a:rPr>
              <a:t>describing</a:t>
            </a:r>
            <a:r>
              <a:rPr lang="en-GB" sz="2600" kern="100" dirty="0">
                <a:effectLst/>
                <a:latin typeface="Aptos" panose="020B0004020202020204" pitchFamily="34" charset="0"/>
                <a:ea typeface="Aptos" panose="020B0004020202020204" pitchFamily="34" charset="0"/>
                <a:cs typeface="Times New Roman" panose="02020603050405020304" pitchFamily="18" charset="0"/>
              </a:rPr>
              <a:t> how difficult it was for the soldiers, weighed down by their equipment, making their way through thick mud, exhausted physically and mentally by their experiences. The two examples of figurative language </a:t>
            </a:r>
            <a:r>
              <a:rPr lang="en-GB" sz="2600" b="1" kern="100" dirty="0">
                <a:effectLst/>
                <a:latin typeface="Aptos" panose="020B0004020202020204" pitchFamily="34" charset="0"/>
                <a:ea typeface="Aptos" panose="020B0004020202020204" pitchFamily="34" charset="0"/>
                <a:cs typeface="Times New Roman" panose="02020603050405020304" pitchFamily="18" charset="0"/>
              </a:rPr>
              <a:t>suggest</a:t>
            </a:r>
            <a:r>
              <a:rPr lang="en-GB" sz="2600" kern="100" dirty="0">
                <a:effectLst/>
                <a:latin typeface="Aptos" panose="020B0004020202020204" pitchFamily="34" charset="0"/>
                <a:ea typeface="Aptos" panose="020B0004020202020204" pitchFamily="34" charset="0"/>
                <a:cs typeface="Times New Roman" panose="02020603050405020304" pitchFamily="18" charset="0"/>
              </a:rPr>
              <a:t> that these experiences have robbed these young men of their youth. As ‘beggars’ and ‘hags’ they have been turned into people of very little status, people looked down on, perhaps, at best pitied. It </a:t>
            </a:r>
            <a:r>
              <a:rPr lang="en-GB" sz="2600" b="1" kern="100" dirty="0">
                <a:effectLst/>
                <a:latin typeface="Aptos" panose="020B0004020202020204" pitchFamily="34" charset="0"/>
                <a:ea typeface="Aptos" panose="020B0004020202020204" pitchFamily="34" charset="0"/>
                <a:cs typeface="Times New Roman" panose="02020603050405020304" pitchFamily="18" charset="0"/>
              </a:rPr>
              <a:t>creates the effect</a:t>
            </a:r>
            <a:r>
              <a:rPr lang="en-GB" sz="2600" kern="100" dirty="0">
                <a:effectLst/>
                <a:latin typeface="Aptos" panose="020B0004020202020204" pitchFamily="34" charset="0"/>
                <a:ea typeface="Aptos" panose="020B0004020202020204" pitchFamily="34" charset="0"/>
                <a:cs typeface="Times New Roman" panose="02020603050405020304" pitchFamily="18" charset="0"/>
              </a:rPr>
              <a:t> of a shocking transformation.</a:t>
            </a:r>
          </a:p>
          <a:p>
            <a:pPr marL="0" indent="0">
              <a:buNone/>
            </a:pPr>
            <a:endParaRPr lang="en-GB" dirty="0"/>
          </a:p>
        </p:txBody>
      </p:sp>
      <p:sp>
        <p:nvSpPr>
          <p:cNvPr id="4" name="Rectangle: Rounded Corners 3">
            <a:extLst>
              <a:ext uri="{FF2B5EF4-FFF2-40B4-BE49-F238E27FC236}">
                <a16:creationId xmlns:a16="http://schemas.microsoft.com/office/drawing/2014/main" id="{81F8316B-F88D-EF36-7626-0655897856C4}"/>
              </a:ext>
            </a:extLst>
          </p:cNvPr>
          <p:cNvSpPr/>
          <p:nvPr/>
        </p:nvSpPr>
        <p:spPr>
          <a:xfrm>
            <a:off x="1285591" y="1919334"/>
            <a:ext cx="9992009" cy="1655139"/>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marL="457200">
              <a:lnSpc>
                <a:spcPct val="115000"/>
              </a:lnSpc>
              <a:spcAft>
                <a:spcPts val="800"/>
              </a:spcAft>
              <a:buNone/>
            </a:pPr>
            <a:r>
              <a:rPr lang="en-GB" sz="2800" i="1" kern="100" dirty="0">
                <a:effectLst/>
                <a:latin typeface="Aptos" panose="020B0004020202020204" pitchFamily="34" charset="0"/>
                <a:ea typeface="Aptos" panose="020B0004020202020204" pitchFamily="34" charset="0"/>
                <a:cs typeface="Times New Roman" panose="02020603050405020304" pitchFamily="18" charset="0"/>
              </a:rPr>
              <a:t>Bent double, </a:t>
            </a:r>
            <a:r>
              <a:rPr lang="en-GB" sz="2800" i="1" u="sng" kern="100" dirty="0">
                <a:effectLst/>
                <a:latin typeface="Aptos" panose="020B0004020202020204" pitchFamily="34" charset="0"/>
                <a:ea typeface="Aptos" panose="020B0004020202020204" pitchFamily="34" charset="0"/>
                <a:cs typeface="Times New Roman" panose="02020603050405020304" pitchFamily="18" charset="0"/>
              </a:rPr>
              <a:t>like old beggars under sacks</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 knock-kneed, </a:t>
            </a:r>
            <a:r>
              <a:rPr lang="en-GB" sz="2800" i="1" u="sng" kern="100" dirty="0">
                <a:effectLst/>
                <a:latin typeface="Aptos" panose="020B0004020202020204" pitchFamily="34" charset="0"/>
                <a:ea typeface="Aptos" panose="020B0004020202020204" pitchFamily="34" charset="0"/>
                <a:cs typeface="Times New Roman" panose="02020603050405020304" pitchFamily="18" charset="0"/>
              </a:rPr>
              <a:t>coughing like hags</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 we cursed through sludge.</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62992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CE1EA-6765-8FBB-2590-C56165A391AA}"/>
            </a:ext>
          </a:extLst>
        </p:cNvPr>
        <p:cNvGrpSpPr/>
        <p:nvPr/>
      </p:nvGrpSpPr>
      <p:grpSpPr>
        <a:xfrm>
          <a:off x="0" y="0"/>
          <a:ext cx="0" cy="0"/>
          <a:chOff x="0" y="0"/>
          <a:chExt cx="0" cy="0"/>
        </a:xfrm>
      </p:grpSpPr>
      <p:sp>
        <p:nvSpPr>
          <p:cNvPr id="7" name="Oval 6">
            <a:extLst>
              <a:ext uri="{FF2B5EF4-FFF2-40B4-BE49-F238E27FC236}">
                <a16:creationId xmlns:a16="http://schemas.microsoft.com/office/drawing/2014/main" id="{395C3EB5-F701-918D-707E-0E8318002D45}"/>
              </a:ext>
            </a:extLst>
          </p:cNvPr>
          <p:cNvSpPr/>
          <p:nvPr/>
        </p:nvSpPr>
        <p:spPr>
          <a:xfrm>
            <a:off x="3396000" y="1867594"/>
            <a:ext cx="5400000" cy="3600000"/>
          </a:xfrm>
          <a:prstGeom prst="ellipse">
            <a:avLst/>
          </a:prstGeom>
          <a:solidFill>
            <a:srgbClr val="D74120"/>
          </a:solidFill>
          <a:ln>
            <a:solidFill>
              <a:srgbClr val="D741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t>Putting it into practice</a:t>
            </a:r>
          </a:p>
        </p:txBody>
      </p:sp>
    </p:spTree>
    <p:extLst>
      <p:ext uri="{BB962C8B-B14F-4D97-AF65-F5344CB8AC3E}">
        <p14:creationId xmlns:p14="http://schemas.microsoft.com/office/powerpoint/2010/main" val="827197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2AD09A-F6B3-3346-9495-A193B2E7E1E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491EB5-1563-9BA0-4B45-62DE8419B458}"/>
              </a:ext>
            </a:extLst>
          </p:cNvPr>
          <p:cNvSpPr>
            <a:spLocks noGrp="1"/>
          </p:cNvSpPr>
          <p:nvPr>
            <p:ph idx="1"/>
          </p:nvPr>
        </p:nvSpPr>
        <p:spPr/>
        <p:txBody>
          <a:bodyPr/>
          <a:lstStyle/>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The use of the word ‘labyrinth’ is figurative. </a:t>
            </a: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What does it tell you about the place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meaning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What does the word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suggest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about the place and how it makes the writer feel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effect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GB" dirty="0"/>
          </a:p>
        </p:txBody>
      </p:sp>
      <p:sp>
        <p:nvSpPr>
          <p:cNvPr id="5" name="Title 4">
            <a:extLst>
              <a:ext uri="{FF2B5EF4-FFF2-40B4-BE49-F238E27FC236}">
                <a16:creationId xmlns:a16="http://schemas.microsoft.com/office/drawing/2014/main" id="{92AC5A7D-A5B9-D03F-922A-CCE8DA4D5C09}"/>
              </a:ext>
            </a:extLst>
          </p:cNvPr>
          <p:cNvSpPr>
            <a:spLocks noGrp="1"/>
          </p:cNvSpPr>
          <p:nvPr>
            <p:ph type="title"/>
          </p:nvPr>
        </p:nvSpPr>
        <p:spPr>
          <a:xfrm>
            <a:off x="180001" y="1007999"/>
            <a:ext cx="11627999" cy="1045389"/>
          </a:xfrm>
        </p:spPr>
        <p:txBody>
          <a:bodyPr>
            <a:norm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Here the writer is describing a visit to an ancient underground city:</a:t>
            </a:r>
            <a:br>
              <a:rPr lang="en-GB" sz="2800" kern="100" dirty="0">
                <a:effectLst/>
                <a:latin typeface="Aptos" panose="020B0004020202020204" pitchFamily="34" charset="0"/>
                <a:ea typeface="Aptos" panose="020B0004020202020204" pitchFamily="34" charset="0"/>
                <a:cs typeface="Times New Roman" panose="02020603050405020304" pitchFamily="18" charset="0"/>
              </a:rPr>
            </a:br>
            <a:endParaRPr lang="en-GB" sz="2800" dirty="0"/>
          </a:p>
        </p:txBody>
      </p:sp>
      <p:sp>
        <p:nvSpPr>
          <p:cNvPr id="6" name="Rectangle: Rounded Corners 5">
            <a:extLst>
              <a:ext uri="{FF2B5EF4-FFF2-40B4-BE49-F238E27FC236}">
                <a16:creationId xmlns:a16="http://schemas.microsoft.com/office/drawing/2014/main" id="{BD8AC702-FCE7-65E9-C3F5-02B938C9A5DB}"/>
              </a:ext>
            </a:extLst>
          </p:cNvPr>
          <p:cNvSpPr/>
          <p:nvPr/>
        </p:nvSpPr>
        <p:spPr>
          <a:xfrm>
            <a:off x="2903621" y="1967946"/>
            <a:ext cx="6384758" cy="1315452"/>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pPr>
            <a:r>
              <a:rPr lang="en-GB" sz="2800" i="1" kern="100" dirty="0">
                <a:effectLst/>
                <a:latin typeface="Aptos" panose="020B0004020202020204" pitchFamily="34" charset="0"/>
                <a:ea typeface="Aptos" panose="020B0004020202020204" pitchFamily="34" charset="0"/>
                <a:cs typeface="Times New Roman" panose="02020603050405020304" pitchFamily="18" charset="0"/>
              </a:rPr>
              <a:t>We descend the stairway into a dark labyrinth unfurling below us.</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85774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EB5085-924F-872D-19CA-A644A95E21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15375-FD63-6690-005D-434FEEA170A6}"/>
              </a:ext>
            </a:extLst>
          </p:cNvPr>
          <p:cNvSpPr>
            <a:spLocks noGrp="1"/>
          </p:cNvSpPr>
          <p:nvPr>
            <p:ph type="title"/>
          </p:nvPr>
        </p:nvSpPr>
        <p:spPr>
          <a:xfrm>
            <a:off x="528101" y="753979"/>
            <a:ext cx="11627999" cy="1299411"/>
          </a:xfrm>
        </p:spPr>
        <p:txBody>
          <a:bodyPr>
            <a:noAutofit/>
          </a:bodyPr>
          <a:lstStyle/>
          <a:p>
            <a:pPr>
              <a:lnSpc>
                <a:spcPct val="115000"/>
              </a:lnSpc>
              <a:spcAft>
                <a:spcPts val="800"/>
              </a:spcAft>
            </a:pPr>
            <a:r>
              <a:rPr lang="en-GB" sz="2800" kern="100" dirty="0">
                <a:latin typeface="Aptos" panose="020B0004020202020204" pitchFamily="34" charset="0"/>
                <a:ea typeface="Aptos" panose="020B0004020202020204" pitchFamily="34" charset="0"/>
                <a:cs typeface="Times New Roman" panose="02020603050405020304" pitchFamily="18" charset="0"/>
              </a:rPr>
              <a:t>R</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ead through this longer extract, where the author describes the difficulties of gardening in the Northwest of the United States of America:</a:t>
            </a:r>
          </a:p>
        </p:txBody>
      </p:sp>
      <p:sp>
        <p:nvSpPr>
          <p:cNvPr id="3" name="Content Placeholder 2">
            <a:extLst>
              <a:ext uri="{FF2B5EF4-FFF2-40B4-BE49-F238E27FC236}">
                <a16:creationId xmlns:a16="http://schemas.microsoft.com/office/drawing/2014/main" id="{E6600156-C09F-A0D1-DE61-7A79233794AF}"/>
              </a:ext>
            </a:extLst>
          </p:cNvPr>
          <p:cNvSpPr>
            <a:spLocks noGrp="1"/>
          </p:cNvSpPr>
          <p:nvPr>
            <p:ph idx="1"/>
          </p:nvPr>
        </p:nvSpPr>
        <p:spPr/>
        <p:txBody>
          <a:bodyPr>
            <a:normAutofit fontScale="92500" lnSpcReduction="10000"/>
          </a:bodyPr>
          <a:lstStyle/>
          <a:p>
            <a:pPr>
              <a:lnSpc>
                <a:spcPct val="115000"/>
              </a:lnSpc>
              <a:spcAft>
                <a:spcPts val="800"/>
              </a:spcAft>
              <a:buNone/>
            </a:pP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b="1"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b="1"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First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identify any examples of figurative language – there are plenty!</a:t>
            </a:r>
          </a:p>
          <a:p>
            <a:pPr marL="0" indent="0">
              <a:lnSpc>
                <a:spcPct val="115000"/>
              </a:lnSpc>
              <a:spcAft>
                <a:spcPts val="800"/>
              </a:spcAft>
              <a:buNone/>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Second</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choose </a:t>
            </a:r>
            <a:r>
              <a:rPr lang="en-GB" sz="2800" u="sng" kern="100" dirty="0">
                <a:effectLst/>
                <a:latin typeface="Aptos" panose="020B0004020202020204" pitchFamily="34" charset="0"/>
                <a:ea typeface="Aptos" panose="020B0004020202020204" pitchFamily="34" charset="0"/>
                <a:cs typeface="Times New Roman" panose="02020603050405020304" pitchFamily="18" charset="0"/>
              </a:rPr>
              <a:t>one</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of them and explain what is being described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meaning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and what is being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suggested</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(effect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a:t>
            </a:r>
          </a:p>
          <a:p>
            <a:pPr marL="0" indent="0">
              <a:buNone/>
            </a:pPr>
            <a:endParaRPr lang="en-GB" dirty="0"/>
          </a:p>
        </p:txBody>
      </p:sp>
      <p:sp>
        <p:nvSpPr>
          <p:cNvPr id="5" name="Rectangle: Rounded Corners 4">
            <a:extLst>
              <a:ext uri="{FF2B5EF4-FFF2-40B4-BE49-F238E27FC236}">
                <a16:creationId xmlns:a16="http://schemas.microsoft.com/office/drawing/2014/main" id="{894A8A16-A3DA-A30C-34A8-1CF6F46A1C34}"/>
              </a:ext>
            </a:extLst>
          </p:cNvPr>
          <p:cNvSpPr/>
          <p:nvPr/>
        </p:nvSpPr>
        <p:spPr>
          <a:xfrm>
            <a:off x="1524000" y="2053390"/>
            <a:ext cx="9047747" cy="2574758"/>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pPr>
            <a:r>
              <a:rPr lang="en-GB" sz="2000" i="1" kern="100" dirty="0">
                <a:effectLst/>
                <a:latin typeface="Aptos" panose="020B0004020202020204" pitchFamily="34" charset="0"/>
                <a:ea typeface="Aptos" panose="020B0004020202020204" pitchFamily="34" charset="0"/>
                <a:cs typeface="Times New Roman" panose="02020603050405020304" pitchFamily="18" charset="0"/>
              </a:rPr>
              <a:t>As I know well, whenever you clear a fresh space for a rosebush in one part of the yard, snakelike tendrils of camouflage-green will busily be colonising another patch behind your back. If some disaster hit the people here—if Boeing or Microsoft both went bust—it wouldn’t be long, a few months at most, before the advance troops of vine and bramble took over the highways and strip-malls, closely followed by an occupying army of your Douglas firs.</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00150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F8205-5E5D-1717-4147-74A528A7BD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59F032-E7F2-DC6A-C61E-01831B409EF0}"/>
              </a:ext>
            </a:extLst>
          </p:cNvPr>
          <p:cNvSpPr>
            <a:spLocks noGrp="1"/>
          </p:cNvSpPr>
          <p:nvPr>
            <p:ph type="title"/>
          </p:nvPr>
        </p:nvSpPr>
        <p:spPr/>
        <p:txBody>
          <a:bodyPr>
            <a:norm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Finally</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what do the following words all have in common?</a:t>
            </a:r>
          </a:p>
        </p:txBody>
      </p:sp>
      <p:sp>
        <p:nvSpPr>
          <p:cNvPr id="3" name="Content Placeholder 2">
            <a:extLst>
              <a:ext uri="{FF2B5EF4-FFF2-40B4-BE49-F238E27FC236}">
                <a16:creationId xmlns:a16="http://schemas.microsoft.com/office/drawing/2014/main" id="{7B40FD8E-7344-1E7D-2C29-2F4E35C77660}"/>
              </a:ext>
            </a:extLst>
          </p:cNvPr>
          <p:cNvSpPr>
            <a:spLocks noGrp="1"/>
          </p:cNvSpPr>
          <p:nvPr>
            <p:ph idx="1"/>
          </p:nvPr>
        </p:nvSpPr>
        <p:spPr/>
        <p:txBody>
          <a:bodyPr/>
          <a:lstStyle/>
          <a:p>
            <a:pPr marL="0" indent="0" algn="ctr">
              <a:lnSpc>
                <a:spcPct val="115000"/>
              </a:lnSpc>
              <a:spcAft>
                <a:spcPts val="800"/>
              </a:spcAft>
              <a:buNone/>
            </a:pPr>
            <a:endParaRPr lang="en-GB" sz="3200" i="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lnSpc>
                <a:spcPct val="115000"/>
              </a:lnSpc>
              <a:spcAft>
                <a:spcPts val="800"/>
              </a:spcAft>
              <a:buNone/>
            </a:pPr>
            <a:r>
              <a:rPr lang="en-GB" sz="2800" i="1" kern="100" dirty="0">
                <a:effectLst/>
                <a:latin typeface="Aptos" panose="020B0004020202020204" pitchFamily="34" charset="0"/>
                <a:ea typeface="Aptos" panose="020B0004020202020204" pitchFamily="34" charset="0"/>
                <a:cs typeface="Times New Roman" panose="02020603050405020304" pitchFamily="18" charset="0"/>
              </a:rPr>
              <a:t>camouflage</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colonising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advance troops</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occupying army</a:t>
            </a:r>
          </a:p>
          <a:p>
            <a:pPr marL="0" indent="0" algn="ctr">
              <a:lnSpc>
                <a:spcPct val="115000"/>
              </a:lnSpc>
              <a:spcAft>
                <a:spcPts val="800"/>
              </a:spcAft>
              <a:buNone/>
            </a:pPr>
            <a:endParaRPr lang="en-GB" sz="2800" i="1" kern="100" dirty="0">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What does this suggest about the writer’s feelings about the wild, natural vegetation of this place?</a:t>
            </a:r>
          </a:p>
          <a:p>
            <a:pPr marL="0" indent="0" algn="ctr">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60550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3B592-E18D-8203-9339-770A046ECC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02F13F-7E70-B9A9-3080-49EA4121D5D7}"/>
              </a:ext>
            </a:extLst>
          </p:cNvPr>
          <p:cNvSpPr>
            <a:spLocks noGrp="1"/>
          </p:cNvSpPr>
          <p:nvPr>
            <p:ph type="title"/>
          </p:nvPr>
        </p:nvSpPr>
        <p:spPr>
          <a:xfrm>
            <a:off x="180001" y="898358"/>
            <a:ext cx="11627999" cy="829642"/>
          </a:xfrm>
        </p:spPr>
        <p:txBody>
          <a:bodyPr>
            <a:no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Now try a question from an exam paper.</a:t>
            </a:r>
          </a:p>
        </p:txBody>
      </p:sp>
      <p:sp>
        <p:nvSpPr>
          <p:cNvPr id="3" name="Content Placeholder 2">
            <a:extLst>
              <a:ext uri="{FF2B5EF4-FFF2-40B4-BE49-F238E27FC236}">
                <a16:creationId xmlns:a16="http://schemas.microsoft.com/office/drawing/2014/main" id="{90B5788B-A3BD-71F4-92CB-D00A5EB0E9F6}"/>
              </a:ext>
            </a:extLst>
          </p:cNvPr>
          <p:cNvSpPr>
            <a:spLocks noGrp="1"/>
          </p:cNvSpPr>
          <p:nvPr>
            <p:ph idx="1"/>
          </p:nvPr>
        </p:nvSpPr>
        <p:spPr>
          <a:xfrm>
            <a:off x="180000" y="1638678"/>
            <a:ext cx="11623040" cy="4847912"/>
          </a:xfrm>
        </p:spPr>
        <p:txBody>
          <a:bodyPr>
            <a:normAutofit fontScale="92500"/>
          </a:bodyPr>
          <a:lstStyle/>
          <a:p>
            <a:pPr>
              <a:lnSpc>
                <a:spcPct val="115000"/>
              </a:lnSpc>
              <a:spcAft>
                <a:spcPts val="800"/>
              </a:spcAft>
              <a:buNone/>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Top tips:</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lvl="0" indent="0">
              <a:lnSpc>
                <a:spcPct val="115000"/>
              </a:lnSpc>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Look for the examples of figurative language: there’s always more to say about them.</a:t>
            </a:r>
          </a:p>
          <a:p>
            <a:pPr marL="0" lvl="0" indent="0">
              <a:lnSpc>
                <a:spcPct val="115000"/>
              </a:lnSpc>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Use the technique that you’ve seen throughout this presentation: </a:t>
            </a:r>
          </a:p>
          <a:p>
            <a:pPr marL="1257300" lvl="2" indent="-342900">
              <a:lnSpc>
                <a:spcPct val="115000"/>
              </a:lnSpc>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identify the word or phrase;</a:t>
            </a:r>
          </a:p>
          <a:p>
            <a:pPr marL="1257300" lvl="2" indent="-342900">
              <a:lnSpc>
                <a:spcPct val="115000"/>
              </a:lnSpc>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explain what it literally describes; </a:t>
            </a:r>
          </a:p>
          <a:p>
            <a:pPr marL="1257300" lvl="2" indent="-342900">
              <a:lnSpc>
                <a:spcPct val="115000"/>
              </a:lnSpc>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explain what it suggests to you and what its effect is.</a:t>
            </a:r>
          </a:p>
          <a:p>
            <a:pPr marL="0" lv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Avoid vague explanations like ‘It creates a clear picture in the reader’s head’.</a:t>
            </a:r>
          </a:p>
          <a:p>
            <a:pPr marL="0" indent="0">
              <a:buNone/>
            </a:pPr>
            <a:endParaRPr lang="en-GB" dirty="0"/>
          </a:p>
        </p:txBody>
      </p:sp>
    </p:spTree>
    <p:extLst>
      <p:ext uri="{BB962C8B-B14F-4D97-AF65-F5344CB8AC3E}">
        <p14:creationId xmlns:p14="http://schemas.microsoft.com/office/powerpoint/2010/main" val="2834498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4B2768-5286-91C2-55A9-0351482A3C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C4B0D-522B-9787-F7F9-A575D1EC353E}"/>
              </a:ext>
            </a:extLst>
          </p:cNvPr>
          <p:cNvSpPr>
            <a:spLocks noGrp="1"/>
          </p:cNvSpPr>
          <p:nvPr>
            <p:ph type="title"/>
          </p:nvPr>
        </p:nvSpPr>
        <p:spPr>
          <a:xfrm>
            <a:off x="282000" y="604022"/>
            <a:ext cx="11627999" cy="1109558"/>
          </a:xfrm>
        </p:spPr>
        <p:txBody>
          <a:bodyPr>
            <a:noAutofit/>
          </a:bodyPr>
          <a:lstStyle/>
          <a:p>
            <a:pPr>
              <a:lnSpc>
                <a:spcPct val="115000"/>
              </a:lnSpc>
              <a:spcAft>
                <a:spcPts val="800"/>
              </a:spcAft>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The writer has been tracking seabirds called terns. She finally arrives on an island. At first it appears uninhabited, until something appears in the sky above her:</a:t>
            </a:r>
          </a:p>
        </p:txBody>
      </p:sp>
      <p:sp>
        <p:nvSpPr>
          <p:cNvPr id="3" name="Content Placeholder 2">
            <a:extLst>
              <a:ext uri="{FF2B5EF4-FFF2-40B4-BE49-F238E27FC236}">
                <a16:creationId xmlns:a16="http://schemas.microsoft.com/office/drawing/2014/main" id="{779C2B91-4483-3B3A-E200-95C2408ECC68}"/>
              </a:ext>
            </a:extLst>
          </p:cNvPr>
          <p:cNvSpPr>
            <a:spLocks noGrp="1"/>
          </p:cNvSpPr>
          <p:nvPr>
            <p:ph idx="1"/>
          </p:nvPr>
        </p:nvSpPr>
        <p:spPr>
          <a:xfrm>
            <a:off x="148122" y="1713581"/>
            <a:ext cx="11623040" cy="4868288"/>
          </a:xfrm>
        </p:spPr>
        <p:txBody>
          <a:bodyPr>
            <a:normAutofit fontScale="62500" lnSpcReduction="20000"/>
          </a:bodyPr>
          <a:lstStyle/>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endParaRPr lang="en-GB"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3600" kern="100" dirty="0">
                <a:effectLst/>
                <a:latin typeface="Aptos" panose="020B0004020202020204" pitchFamily="34" charset="0"/>
                <a:ea typeface="Aptos" panose="020B0004020202020204" pitchFamily="34" charset="0"/>
                <a:cs typeface="Times New Roman" panose="02020603050405020304" pitchFamily="18" charset="0"/>
              </a:rPr>
              <a:t>Choose </a:t>
            </a:r>
            <a:r>
              <a:rPr lang="en-GB" sz="3600" b="1" kern="100" dirty="0">
                <a:effectLst/>
                <a:latin typeface="Aptos" panose="020B0004020202020204" pitchFamily="34" charset="0"/>
                <a:ea typeface="Aptos" panose="020B0004020202020204" pitchFamily="34" charset="0"/>
                <a:cs typeface="Times New Roman" panose="02020603050405020304" pitchFamily="18" charset="0"/>
              </a:rPr>
              <a:t>three</a:t>
            </a:r>
            <a:r>
              <a:rPr lang="en-GB" sz="3600" kern="100" dirty="0">
                <a:effectLst/>
                <a:latin typeface="Aptos" panose="020B0004020202020204" pitchFamily="34" charset="0"/>
                <a:ea typeface="Aptos" panose="020B0004020202020204" pitchFamily="34" charset="0"/>
                <a:cs typeface="Times New Roman" panose="02020603050405020304" pitchFamily="18" charset="0"/>
              </a:rPr>
              <a:t> powerful words or phrases from the extract below to analyse how the writer uses language to describe the impact of seeing the wildlife on the island.</a:t>
            </a:r>
          </a:p>
          <a:p>
            <a:pPr marL="0" indent="0">
              <a:lnSpc>
                <a:spcPct val="115000"/>
              </a:lnSpc>
              <a:spcAft>
                <a:spcPts val="800"/>
              </a:spcAft>
              <a:buNone/>
            </a:pPr>
            <a:r>
              <a:rPr lang="en-GB" sz="3600" kern="100" dirty="0">
                <a:effectLst/>
                <a:latin typeface="Aptos" panose="020B0004020202020204" pitchFamily="34" charset="0"/>
                <a:ea typeface="Aptos" panose="020B0004020202020204" pitchFamily="34" charset="0"/>
                <a:cs typeface="Times New Roman" panose="02020603050405020304" pitchFamily="18" charset="0"/>
              </a:rPr>
              <a:t>Write about 200 to 250 words.</a:t>
            </a:r>
          </a:p>
          <a:p>
            <a:pPr marL="0" indent="0">
              <a:buNone/>
            </a:pPr>
            <a:endParaRPr lang="en-GB" dirty="0"/>
          </a:p>
        </p:txBody>
      </p:sp>
      <p:sp>
        <p:nvSpPr>
          <p:cNvPr id="4" name="Rectangle: Rounded Corners 3">
            <a:extLst>
              <a:ext uri="{FF2B5EF4-FFF2-40B4-BE49-F238E27FC236}">
                <a16:creationId xmlns:a16="http://schemas.microsoft.com/office/drawing/2014/main" id="{6C13FB9A-51D1-6023-2209-02BF0A49AB2F}"/>
              </a:ext>
            </a:extLst>
          </p:cNvPr>
          <p:cNvSpPr/>
          <p:nvPr/>
        </p:nvSpPr>
        <p:spPr>
          <a:xfrm>
            <a:off x="866273" y="1713580"/>
            <a:ext cx="10186737" cy="3181977"/>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pPr>
            <a:r>
              <a:rPr lang="en-GB" sz="2400" i="1" kern="100" dirty="0">
                <a:effectLst/>
                <a:latin typeface="Aptos" panose="020B0004020202020204" pitchFamily="34" charset="0"/>
                <a:ea typeface="Aptos" panose="020B0004020202020204" pitchFamily="34" charset="0"/>
                <a:cs typeface="Times New Roman" panose="02020603050405020304" pitchFamily="18" charset="0"/>
              </a:rPr>
              <a:t>Something just flew across the sky. More somethings appear, swooping and soaring. I scramble to the summit and – oh, hundreds of terns smother an expanse of unspoiled ice below. Yet more dance upon the air. Dipping gracefully, diving hungrily, in a bay bubbling and thrashing with a million scales. Ennis reaches me with a low rumble of laughter, just as a huge whale fin crowns the sparkling surface. We gasp. What else is hiding in these clean, untouched waters – this sanctuary?</a:t>
            </a: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78024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668169-9409-A2C2-998A-472FB2202A91}"/>
            </a:ext>
          </a:extLst>
        </p:cNvPr>
        <p:cNvGrpSpPr/>
        <p:nvPr/>
      </p:nvGrpSpPr>
      <p:grpSpPr>
        <a:xfrm>
          <a:off x="0" y="0"/>
          <a:ext cx="0" cy="0"/>
          <a:chOff x="0" y="0"/>
          <a:chExt cx="0" cy="0"/>
        </a:xfrm>
      </p:grpSpPr>
      <p:pic>
        <p:nvPicPr>
          <p:cNvPr id="9" name="Picture Placeholder 5">
            <a:extLst>
              <a:ext uri="{FF2B5EF4-FFF2-40B4-BE49-F238E27FC236}">
                <a16:creationId xmlns:a16="http://schemas.microsoft.com/office/drawing/2014/main" id="{59F01CFC-0676-2005-59F9-4E236C2A0552}"/>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8095" b="8095"/>
          <a:stretch/>
        </p:blipFill>
        <p:spPr>
          <a:xfrm>
            <a:off x="-33513" y="1"/>
            <a:ext cx="12259026" cy="6857999"/>
          </a:xfrm>
        </p:spPr>
      </p:pic>
      <p:sp>
        <p:nvSpPr>
          <p:cNvPr id="4" name="Content Placeholder 3">
            <a:extLst>
              <a:ext uri="{FF2B5EF4-FFF2-40B4-BE49-F238E27FC236}">
                <a16:creationId xmlns:a16="http://schemas.microsoft.com/office/drawing/2014/main" id="{DB770824-BD3B-65FE-21C7-487800222664}"/>
              </a:ext>
            </a:extLst>
          </p:cNvPr>
          <p:cNvSpPr>
            <a:spLocks noGrp="1"/>
          </p:cNvSpPr>
          <p:nvPr>
            <p:ph idx="1"/>
          </p:nvPr>
        </p:nvSpPr>
        <p:spPr>
          <a:xfrm>
            <a:off x="364278" y="444501"/>
            <a:ext cx="11463443" cy="5664200"/>
          </a:xfrm>
          <a:solidFill>
            <a:srgbClr val="D74120">
              <a:alpha val="89804"/>
            </a:srgbClr>
          </a:solidFill>
          <a:ln>
            <a:solidFill>
              <a:schemeClr val="accent2"/>
            </a:solidFill>
          </a:ln>
        </p:spPr>
        <p:txBody>
          <a:bodyPr vert="horz" lIns="91440" tIns="45720" rIns="91440" bIns="45720" rtlCol="0" anchor="ctr">
            <a:normAutofit/>
          </a:bodyPr>
          <a:lstStyle/>
          <a:p>
            <a:pPr algn="ctr">
              <a:lnSpc>
                <a:spcPct val="115000"/>
              </a:lnSpc>
              <a:spcAft>
                <a:spcPts val="800"/>
              </a:spcAft>
              <a:buNone/>
            </a:pPr>
            <a:r>
              <a:rPr lang="en-GB" sz="2400" b="1"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Learning objective:</a:t>
            </a:r>
          </a:p>
          <a:p>
            <a:pPr algn="ctr">
              <a:lnSpc>
                <a:spcPct val="115000"/>
              </a:lnSpc>
              <a:spcAft>
                <a:spcPts val="800"/>
              </a:spcAft>
              <a:buNone/>
            </a:pPr>
            <a:r>
              <a:rPr lang="en-GB" sz="2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Understanding how figurative language is used by writers to create meaning and effect. </a:t>
            </a:r>
          </a:p>
          <a:p>
            <a:pPr algn="ctr">
              <a:lnSpc>
                <a:spcPct val="115000"/>
              </a:lnSpc>
              <a:spcAft>
                <a:spcPts val="800"/>
              </a:spcAft>
              <a:buNone/>
            </a:pPr>
            <a:endParaRPr lang="en-GB" sz="2400" b="1" kern="100" dirty="0">
              <a:solidFill>
                <a:schemeClr val="bg1"/>
              </a:solidFill>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2400" b="1"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Lesson objective:</a:t>
            </a:r>
          </a:p>
          <a:p>
            <a:pPr algn="ctr">
              <a:lnSpc>
                <a:spcPct val="115000"/>
              </a:lnSpc>
              <a:spcAft>
                <a:spcPts val="800"/>
              </a:spcAft>
              <a:buNone/>
            </a:pPr>
            <a:r>
              <a:rPr lang="en-GB" sz="2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To work through a series of activiti</a:t>
            </a:r>
            <a:r>
              <a:rPr lang="en-GB" sz="2400" kern="100" dirty="0">
                <a:solidFill>
                  <a:schemeClr val="bg1"/>
                </a:solidFill>
                <a:latin typeface="Aptos" panose="020B0004020202020204" pitchFamily="34" charset="0"/>
                <a:ea typeface="Aptos" panose="020B0004020202020204" pitchFamily="34" charset="0"/>
                <a:cs typeface="Times New Roman" panose="02020603050405020304" pitchFamily="18" charset="0"/>
              </a:rPr>
              <a:t>es that explore how figurative language is used by writers, building up to an exam-style task.</a:t>
            </a:r>
            <a:endParaRPr lang="en-GB" sz="2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56732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180001" y="1008000"/>
            <a:ext cx="11627999" cy="1398316"/>
          </a:xfrm>
        </p:spPr>
        <p:txBody>
          <a:bodyPr>
            <a:normAutofit/>
          </a:bodyPr>
          <a:lstStyle/>
          <a:p>
            <a:pPr>
              <a:lnSpc>
                <a:spcPct val="115000"/>
              </a:lnSpc>
              <a:spcAft>
                <a:spcPts val="800"/>
              </a:spcAft>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Reminder:</a:t>
            </a:r>
            <a:endParaRPr lang="en-GB"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80000" y="2967789"/>
            <a:ext cx="11623040" cy="3518800"/>
          </a:xfrm>
        </p:spPr>
        <p:txBody>
          <a:bodyPr>
            <a:norm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When we speak or write we use words to make it clear what we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mean</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a:t>
            </a: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We can also choose our words carefully so that they create the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effect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that we want, as well as just the meaning.</a:t>
            </a:r>
          </a:p>
        </p:txBody>
      </p:sp>
    </p:spTree>
    <p:extLst>
      <p:ext uri="{BB962C8B-B14F-4D97-AF65-F5344CB8AC3E}">
        <p14:creationId xmlns:p14="http://schemas.microsoft.com/office/powerpoint/2010/main" val="776236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521A3F-9183-D869-EEF6-8D415F2E2F7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B3B757B-1021-DD6E-FAF6-87E3938217D9}"/>
              </a:ext>
            </a:extLst>
          </p:cNvPr>
          <p:cNvSpPr>
            <a:spLocks noGrp="1"/>
          </p:cNvSpPr>
          <p:nvPr>
            <p:ph idx="1"/>
          </p:nvPr>
        </p:nvSpPr>
        <p:spPr>
          <a:xfrm>
            <a:off x="180000" y="1836001"/>
            <a:ext cx="11623040" cy="3262472"/>
          </a:xfrm>
        </p:spPr>
        <p:txBody>
          <a:bodyPr>
            <a:normAutofit/>
          </a:bodyPr>
          <a:lstStyle/>
          <a:p>
            <a:pPr marL="0" indent="0" algn="ctr">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One of the best ways to create an effect is to use</a:t>
            </a:r>
          </a:p>
          <a:p>
            <a:pPr marL="0" indent="0" algn="ctr">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figurative language.</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ctr">
              <a:buNone/>
            </a:pPr>
            <a:endParaRPr lang="en-GB" dirty="0"/>
          </a:p>
        </p:txBody>
      </p:sp>
    </p:spTree>
    <p:extLst>
      <p:ext uri="{BB962C8B-B14F-4D97-AF65-F5344CB8AC3E}">
        <p14:creationId xmlns:p14="http://schemas.microsoft.com/office/powerpoint/2010/main" val="1434344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6EF990-22B0-D5D6-3C59-CD5E8C3DC9A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BC277A-F426-A6CC-2B3F-FF7F2F885119}"/>
              </a:ext>
            </a:extLst>
          </p:cNvPr>
          <p:cNvSpPr>
            <a:spLocks noGrp="1"/>
          </p:cNvSpPr>
          <p:nvPr>
            <p:ph idx="1"/>
          </p:nvPr>
        </p:nvSpPr>
        <p:spPr>
          <a:xfrm>
            <a:off x="180000" y="1836000"/>
            <a:ext cx="11623040" cy="2446289"/>
          </a:xfrm>
        </p:spPr>
        <p:txBody>
          <a:bodyPr>
            <a:normAutofit lnSpcReduction="10000"/>
          </a:bodyPr>
          <a:lstStyle/>
          <a:p>
            <a:pPr marL="0" indent="0">
              <a:lnSpc>
                <a:spcPct val="115000"/>
              </a:lnSpc>
              <a:spcAft>
                <a:spcPts val="800"/>
              </a:spcAft>
              <a:buNone/>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Figurative language</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is what we call any language that is used to</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 describe</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something in a way that isn’t literally true.</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This includes metaphor, simile and personification.</a:t>
            </a:r>
          </a:p>
        </p:txBody>
      </p:sp>
    </p:spTree>
    <p:extLst>
      <p:ext uri="{BB962C8B-B14F-4D97-AF65-F5344CB8AC3E}">
        <p14:creationId xmlns:p14="http://schemas.microsoft.com/office/powerpoint/2010/main" val="661232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B2D64A-6827-3FB6-0D2F-C826221C8F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539583-A2A6-C019-71E2-D08F9216F414}"/>
              </a:ext>
            </a:extLst>
          </p:cNvPr>
          <p:cNvSpPr>
            <a:spLocks noGrp="1"/>
          </p:cNvSpPr>
          <p:nvPr>
            <p:ph type="title"/>
          </p:nvPr>
        </p:nvSpPr>
        <p:spPr>
          <a:ln>
            <a:noFill/>
          </a:ln>
        </p:spPr>
        <p:txBody>
          <a:bodyPr>
            <a:normAutofit/>
          </a:bodyPr>
          <a:lstStyle/>
          <a:p>
            <a:pPr>
              <a:lnSpc>
                <a:spcPct val="115000"/>
              </a:lnSpc>
              <a:spcAft>
                <a:spcPts val="800"/>
              </a:spcAft>
            </a:pPr>
            <a:r>
              <a:rPr lang="en-GB" sz="3600" kern="100" dirty="0">
                <a:effectLst/>
                <a:latin typeface="Aptos" panose="020B0004020202020204" pitchFamily="34" charset="0"/>
                <a:ea typeface="Aptos" panose="020B0004020202020204" pitchFamily="34" charset="0"/>
                <a:cs typeface="Times New Roman" panose="02020603050405020304" pitchFamily="18" charset="0"/>
              </a:rPr>
              <a:t>Here is a selection:</a:t>
            </a:r>
          </a:p>
        </p:txBody>
      </p:sp>
      <p:sp>
        <p:nvSpPr>
          <p:cNvPr id="4" name="Oval 3">
            <a:extLst>
              <a:ext uri="{FF2B5EF4-FFF2-40B4-BE49-F238E27FC236}">
                <a16:creationId xmlns:a16="http://schemas.microsoft.com/office/drawing/2014/main" id="{D3944FEF-FA28-63D1-A61B-036868FBF874}"/>
              </a:ext>
            </a:extLst>
          </p:cNvPr>
          <p:cNvSpPr/>
          <p:nvPr/>
        </p:nvSpPr>
        <p:spPr>
          <a:xfrm>
            <a:off x="1091090" y="1728000"/>
            <a:ext cx="3015916" cy="1440317"/>
          </a:xfrm>
          <a:prstGeom prst="ellipse">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ea typeface="Aptos" panose="020B0004020202020204" pitchFamily="34" charset="0"/>
                <a:cs typeface="Times New Roman" panose="02020603050405020304" pitchFamily="18" charset="0"/>
              </a:rPr>
              <a:t>The creature was as big as an oil tanker.</a:t>
            </a:r>
          </a:p>
        </p:txBody>
      </p:sp>
      <p:sp>
        <p:nvSpPr>
          <p:cNvPr id="5" name="Rectangle 4">
            <a:extLst>
              <a:ext uri="{FF2B5EF4-FFF2-40B4-BE49-F238E27FC236}">
                <a16:creationId xmlns:a16="http://schemas.microsoft.com/office/drawing/2014/main" id="{C5884DBC-82E5-18DE-26EE-A39FAA7434EB}"/>
              </a:ext>
            </a:extLst>
          </p:cNvPr>
          <p:cNvSpPr/>
          <p:nvPr/>
        </p:nvSpPr>
        <p:spPr>
          <a:xfrm>
            <a:off x="5439582" y="750750"/>
            <a:ext cx="2499073" cy="1687649"/>
          </a:xfrm>
          <a:prstGeom prst="rect">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latin typeface="+mj-lt"/>
                <a:ea typeface="Aptos" panose="020B0004020202020204" pitchFamily="34" charset="0"/>
                <a:cs typeface="Times New Roman" panose="02020603050405020304" pitchFamily="18" charset="0"/>
              </a:rPr>
              <a:t>The snake moved like a ripple on a pond.</a:t>
            </a:r>
          </a:p>
        </p:txBody>
      </p:sp>
      <p:sp>
        <p:nvSpPr>
          <p:cNvPr id="6" name="Star: 7 Points 5">
            <a:extLst>
              <a:ext uri="{FF2B5EF4-FFF2-40B4-BE49-F238E27FC236}">
                <a16:creationId xmlns:a16="http://schemas.microsoft.com/office/drawing/2014/main" id="{CAB90914-702D-C060-F8DB-909191A327DB}"/>
              </a:ext>
            </a:extLst>
          </p:cNvPr>
          <p:cNvSpPr/>
          <p:nvPr/>
        </p:nvSpPr>
        <p:spPr>
          <a:xfrm>
            <a:off x="1048093" y="3888317"/>
            <a:ext cx="3176410" cy="2084143"/>
          </a:xfrm>
          <a:prstGeom prst="star7">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ea typeface="Aptos" panose="020B0004020202020204" pitchFamily="34" charset="0"/>
                <a:cs typeface="Times New Roman" panose="02020603050405020304" pitchFamily="18" charset="0"/>
              </a:rPr>
              <a:t>The water foamed and boiled.</a:t>
            </a:r>
          </a:p>
        </p:txBody>
      </p:sp>
      <p:sp>
        <p:nvSpPr>
          <p:cNvPr id="7" name="Explosion: 14 Points 6">
            <a:extLst>
              <a:ext uri="{FF2B5EF4-FFF2-40B4-BE49-F238E27FC236}">
                <a16:creationId xmlns:a16="http://schemas.microsoft.com/office/drawing/2014/main" id="{52E540E3-5A12-4714-2AAA-D9290D057222}"/>
              </a:ext>
            </a:extLst>
          </p:cNvPr>
          <p:cNvSpPr/>
          <p:nvPr/>
        </p:nvSpPr>
        <p:spPr>
          <a:xfrm rot="179757">
            <a:off x="8406642" y="1457383"/>
            <a:ext cx="3352709" cy="2680499"/>
          </a:xfrm>
          <a:prstGeom prst="irregularSeal2">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ea typeface="Aptos" panose="020B0004020202020204" pitchFamily="34" charset="0"/>
                <a:cs typeface="Times New Roman" panose="02020603050405020304" pitchFamily="18" charset="0"/>
              </a:rPr>
              <a:t>He is dynamite.</a:t>
            </a:r>
          </a:p>
        </p:txBody>
      </p:sp>
      <p:sp>
        <p:nvSpPr>
          <p:cNvPr id="8" name="Hexagon 7">
            <a:extLst>
              <a:ext uri="{FF2B5EF4-FFF2-40B4-BE49-F238E27FC236}">
                <a16:creationId xmlns:a16="http://schemas.microsoft.com/office/drawing/2014/main" id="{40E34957-8DD1-DC79-5CD3-AA4757D9AB92}"/>
              </a:ext>
            </a:extLst>
          </p:cNvPr>
          <p:cNvSpPr/>
          <p:nvPr/>
        </p:nvSpPr>
        <p:spPr>
          <a:xfrm>
            <a:off x="8368145" y="4620360"/>
            <a:ext cx="2314625" cy="1767820"/>
          </a:xfrm>
          <a:prstGeom prst="hexagon">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ea typeface="Aptos" panose="020B0004020202020204" pitchFamily="34" charset="0"/>
                <a:cs typeface="Times New Roman" panose="02020603050405020304" pitchFamily="18" charset="0"/>
              </a:rPr>
              <a:t>She is as graceful as a gazelle.</a:t>
            </a:r>
          </a:p>
        </p:txBody>
      </p:sp>
      <p:sp>
        <p:nvSpPr>
          <p:cNvPr id="9" name="Rectangle: Rounded Corners 8">
            <a:extLst>
              <a:ext uri="{FF2B5EF4-FFF2-40B4-BE49-F238E27FC236}">
                <a16:creationId xmlns:a16="http://schemas.microsoft.com/office/drawing/2014/main" id="{84D2CDDA-347B-2FBA-72DA-5579F96CB725}"/>
              </a:ext>
            </a:extLst>
          </p:cNvPr>
          <p:cNvSpPr/>
          <p:nvPr/>
        </p:nvSpPr>
        <p:spPr>
          <a:xfrm>
            <a:off x="5081523" y="5650705"/>
            <a:ext cx="2282842" cy="1106779"/>
          </a:xfrm>
          <a:prstGeom prst="roundRect">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lnSpc>
                <a:spcPct val="115000"/>
              </a:lnSpc>
              <a:spcAft>
                <a:spcPts val="800"/>
              </a:spcAft>
            </a:pPr>
            <a:r>
              <a:rPr lang="en-GB" sz="2000" kern="100" dirty="0">
                <a:solidFill>
                  <a:schemeClr val="bg1"/>
                </a:solidFill>
                <a:effectLst/>
                <a:ea typeface="Aptos" panose="020B0004020202020204" pitchFamily="34" charset="0"/>
                <a:cs typeface="Times New Roman" panose="02020603050405020304" pitchFamily="18" charset="0"/>
              </a:rPr>
              <a:t>A wave of terror washed over him.</a:t>
            </a:r>
          </a:p>
        </p:txBody>
      </p:sp>
      <p:sp>
        <p:nvSpPr>
          <p:cNvPr id="10" name="Cloud 9">
            <a:extLst>
              <a:ext uri="{FF2B5EF4-FFF2-40B4-BE49-F238E27FC236}">
                <a16:creationId xmlns:a16="http://schemas.microsoft.com/office/drawing/2014/main" id="{FA32FD8A-E7D0-AF2A-4488-8F505B1A3CE0}"/>
              </a:ext>
            </a:extLst>
          </p:cNvPr>
          <p:cNvSpPr/>
          <p:nvPr/>
        </p:nvSpPr>
        <p:spPr>
          <a:xfrm>
            <a:off x="4714986" y="2933682"/>
            <a:ext cx="3015917" cy="2266576"/>
          </a:xfrm>
          <a:prstGeom prst="cloud">
            <a:avLst/>
          </a:prstGeom>
          <a:solidFill>
            <a:srgbClr val="D74120"/>
          </a:solidFill>
          <a:ln>
            <a:solidFill>
              <a:srgbClr val="D74120"/>
            </a:solidFill>
          </a:ln>
        </p:spPr>
        <p:style>
          <a:lnRef idx="1">
            <a:schemeClr val="dk1"/>
          </a:lnRef>
          <a:fillRef idx="2">
            <a:schemeClr val="dk1"/>
          </a:fillRef>
          <a:effectRef idx="1">
            <a:schemeClr val="dk1"/>
          </a:effectRef>
          <a:fontRef idx="minor">
            <a:schemeClr val="dk1"/>
          </a:fontRef>
        </p:style>
        <p:txBody>
          <a:bodyPr rtlCol="0" anchor="ctr"/>
          <a:lstStyle/>
          <a:p>
            <a:pPr algn="ctr"/>
            <a:r>
              <a:rPr lang="en-GB" sz="2000" dirty="0">
                <a:solidFill>
                  <a:schemeClr val="bg1"/>
                </a:solidFill>
                <a:effectLst/>
                <a:ea typeface="Aptos" panose="020B0004020202020204" pitchFamily="34" charset="0"/>
                <a:cs typeface="Times New Roman" panose="02020603050405020304" pitchFamily="18" charset="0"/>
              </a:rPr>
              <a:t>The snow painted delicate white pictures on the ground.</a:t>
            </a:r>
            <a:endParaRPr lang="en-GB" sz="2000" dirty="0">
              <a:solidFill>
                <a:schemeClr val="bg1"/>
              </a:solidFill>
            </a:endParaRPr>
          </a:p>
        </p:txBody>
      </p:sp>
    </p:spTree>
    <p:extLst>
      <p:ext uri="{BB962C8B-B14F-4D97-AF65-F5344CB8AC3E}">
        <p14:creationId xmlns:p14="http://schemas.microsoft.com/office/powerpoint/2010/main" val="897834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9"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FE4AE-4DD9-557F-FC05-92BBC3903EF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9AEF3E-DE82-9AFC-BBD3-718CBC07A500}"/>
              </a:ext>
            </a:extLst>
          </p:cNvPr>
          <p:cNvSpPr>
            <a:spLocks noGrp="1"/>
          </p:cNvSpPr>
          <p:nvPr>
            <p:ph idx="1"/>
          </p:nvPr>
        </p:nvSpPr>
        <p:spPr>
          <a:xfrm>
            <a:off x="180000" y="1171074"/>
            <a:ext cx="11623040" cy="5315515"/>
          </a:xfrm>
        </p:spPr>
        <p:txBody>
          <a:bodyPr>
            <a:normAutofit/>
          </a:bodyPr>
          <a:lstStyle/>
          <a:p>
            <a:pPr marL="0" indent="0" algn="ctr">
              <a:lnSpc>
                <a:spcPct val="115000"/>
              </a:lnSpc>
              <a:spcAft>
                <a:spcPts val="800"/>
              </a:spcAft>
              <a:buNone/>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Why use figurative language?</a:t>
            </a:r>
          </a:p>
          <a:p>
            <a:pPr marL="0" indent="0" algn="ctr">
              <a:lnSpc>
                <a:spcPct val="115000"/>
              </a:lnSpc>
              <a:spcAft>
                <a:spcPts val="800"/>
              </a:spcAft>
              <a:buNone/>
            </a:pPr>
            <a:endParaRPr lang="en-GB"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We are able to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describe</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something more vividly.</a:t>
            </a: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It can create an</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 effect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beyond the straightforward meaning.</a:t>
            </a:r>
          </a:p>
          <a:p>
            <a:pPr marL="0" indent="0" algn="ctr">
              <a:lnSpc>
                <a:spcPct val="115000"/>
              </a:lnSpc>
              <a:spcAft>
                <a:spcPts val="800"/>
              </a:spcAft>
              <a:buNone/>
            </a:pPr>
            <a:endParaRPr lang="en-GB" sz="6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115866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F5534-8F04-D6BC-2179-A67D16DB55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1AABF8-BB2F-FD96-7B31-593FE38505DE}"/>
              </a:ext>
            </a:extLst>
          </p:cNvPr>
          <p:cNvSpPr>
            <a:spLocks noGrp="1"/>
          </p:cNvSpPr>
          <p:nvPr>
            <p:ph type="title"/>
          </p:nvPr>
        </p:nvSpPr>
        <p:spPr/>
        <p:txBody>
          <a:bodyPr>
            <a:normAutofit fontScale="90000"/>
          </a:bodyPr>
          <a:lstStyle/>
          <a:p>
            <a:pPr>
              <a:lnSpc>
                <a:spcPct val="115000"/>
              </a:lnSpc>
              <a:spcAft>
                <a:spcPts val="800"/>
              </a:spcAft>
            </a:pPr>
            <a:r>
              <a:rPr lang="en-GB" sz="4000" kern="100" dirty="0">
                <a:effectLst/>
                <a:latin typeface="Aptos" panose="020B0004020202020204" pitchFamily="34" charset="0"/>
                <a:ea typeface="Aptos" panose="020B0004020202020204" pitchFamily="34" charset="0"/>
                <a:cs typeface="Times New Roman" panose="02020603050405020304" pitchFamily="18" charset="0"/>
              </a:rPr>
              <a:t>Here is an example:</a:t>
            </a:r>
          </a:p>
        </p:txBody>
      </p:sp>
      <p:sp>
        <p:nvSpPr>
          <p:cNvPr id="3" name="Content Placeholder 2">
            <a:extLst>
              <a:ext uri="{FF2B5EF4-FFF2-40B4-BE49-F238E27FC236}">
                <a16:creationId xmlns:a16="http://schemas.microsoft.com/office/drawing/2014/main" id="{22E8B8AF-7437-EAA8-DA9C-14A71180059F}"/>
              </a:ext>
            </a:extLst>
          </p:cNvPr>
          <p:cNvSpPr>
            <a:spLocks noGrp="1"/>
          </p:cNvSpPr>
          <p:nvPr>
            <p:ph idx="1"/>
          </p:nvPr>
        </p:nvSpPr>
        <p:spPr>
          <a:xfrm>
            <a:off x="94830" y="1944000"/>
            <a:ext cx="11623040" cy="4650589"/>
          </a:xfrm>
        </p:spPr>
        <p:txBody>
          <a:bodyPr>
            <a:normAutofit/>
          </a:bodyPr>
          <a:lstStyle/>
          <a:p>
            <a:pPr>
              <a:lnSpc>
                <a:spcPct val="115000"/>
              </a:lnSpc>
              <a:spcAft>
                <a:spcPts val="800"/>
              </a:spcAft>
            </a:pPr>
            <a:endParaRPr lang="en-GB" sz="2400"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15000"/>
              </a:lnSpc>
              <a:spcAft>
                <a:spcPts val="800"/>
              </a:spcAft>
            </a:pPr>
            <a:endParaRPr lang="en-GB" kern="0" dirty="0">
              <a:solidFill>
                <a:srgbClr val="000000"/>
              </a:solidFill>
              <a:latin typeface="Aptos" panose="020B000402020202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endParaRPr lang="en-GB" kern="0" dirty="0">
              <a:solidFill>
                <a:srgbClr val="000000"/>
              </a:solidFill>
              <a:latin typeface="Aptos" panose="020B0004020202020204" pitchFamily="34" charset="0"/>
              <a:ea typeface="Calibri" panose="020F0502020204030204" pitchFamily="34" charset="0"/>
              <a:cs typeface="Times New Roman" panose="02020603050405020304" pitchFamily="18" charset="0"/>
            </a:endParaRPr>
          </a:p>
          <a:p>
            <a:pPr marL="0" indent="0">
              <a:lnSpc>
                <a:spcPct val="115000"/>
              </a:lnSpc>
              <a:spcAft>
                <a:spcPts val="800"/>
              </a:spcAft>
              <a:buNone/>
            </a:pPr>
            <a:r>
              <a:rPr lang="en-GB" sz="2800"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The writer is </a:t>
            </a:r>
            <a:r>
              <a:rPr lang="en-GB" sz="2800" b="1"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explaining</a:t>
            </a:r>
            <a:r>
              <a:rPr lang="en-GB" sz="2800"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how he went for a change of career. He doesn’t literally mean that he went for a swim, but that he would be entering a dramatically different environment (just as you would if you jumped into the sea or a swimming pool) and </a:t>
            </a:r>
            <a:r>
              <a:rPr lang="en-GB" sz="2800" b="1"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suggesting</a:t>
            </a:r>
            <a:r>
              <a:rPr lang="en-GB" sz="2800"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that he would be taking a leap into the unknown in doing so.</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GB" dirty="0"/>
          </a:p>
        </p:txBody>
      </p:sp>
      <p:sp>
        <p:nvSpPr>
          <p:cNvPr id="4" name="Rectangle: Rounded Corners 3">
            <a:extLst>
              <a:ext uri="{FF2B5EF4-FFF2-40B4-BE49-F238E27FC236}">
                <a16:creationId xmlns:a16="http://schemas.microsoft.com/office/drawing/2014/main" id="{158818B4-79C8-B88B-BAE4-AF6D9D522402}"/>
              </a:ext>
            </a:extLst>
          </p:cNvPr>
          <p:cNvSpPr/>
          <p:nvPr/>
        </p:nvSpPr>
        <p:spPr>
          <a:xfrm>
            <a:off x="1943950" y="1944000"/>
            <a:ext cx="7924800" cy="1716505"/>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pPr>
            <a:r>
              <a:rPr lang="en-GB" sz="2800" i="1"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I decided to quit my job in a New York advertising agency and try my luck in Hollywood, but before </a:t>
            </a:r>
            <a:r>
              <a:rPr lang="en-GB" sz="2800" i="1" u="sng"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taking the plunge</a:t>
            </a:r>
            <a:r>
              <a:rPr lang="en-GB" sz="2800" i="1"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I went to Europe for a year.</a:t>
            </a:r>
            <a:endParaRPr lang="en-GB"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51345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8B2A38-43B9-0B91-9CB8-3A6A17856D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383D22-BCFE-1C98-F1FA-4FF3C840008D}"/>
              </a:ext>
            </a:extLst>
          </p:cNvPr>
          <p:cNvSpPr>
            <a:spLocks noGrp="1"/>
          </p:cNvSpPr>
          <p:nvPr>
            <p:ph type="title"/>
          </p:nvPr>
        </p:nvSpPr>
        <p:spPr/>
        <p:txBody>
          <a:bodyPr>
            <a:normAutofit fontScale="90000"/>
          </a:bodyPr>
          <a:lstStyle/>
          <a:p>
            <a:pPr>
              <a:lnSpc>
                <a:spcPct val="115000"/>
              </a:lnSpc>
              <a:spcAft>
                <a:spcPts val="800"/>
              </a:spcAft>
            </a:pPr>
            <a:r>
              <a:rPr lang="en-GB" sz="4000" kern="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Here is another example:</a:t>
            </a:r>
            <a:endParaRPr lang="en-GB"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A1DCEC2-57C7-B1CC-C4FF-CB975B68A939}"/>
              </a:ext>
            </a:extLst>
          </p:cNvPr>
          <p:cNvSpPr>
            <a:spLocks noGrp="1"/>
          </p:cNvSpPr>
          <p:nvPr>
            <p:ph idx="1"/>
          </p:nvPr>
        </p:nvSpPr>
        <p:spPr/>
        <p:txBody>
          <a:bodyPr>
            <a:normAutofit/>
          </a:bodyPr>
          <a:lstStyle/>
          <a:p>
            <a:pPr>
              <a:lnSpc>
                <a:spcPct val="115000"/>
              </a:lnSpc>
              <a:spcAft>
                <a:spcPts val="800"/>
              </a:spcAft>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kern="100" dirty="0">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By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describing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the elephants’ trunks as ‘periscopes’ she is comparing them to the observation devices on a submarine,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suggesting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there is something of the military exercise about their actions. The word ‘scan’ supports this idea,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creating the effect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that they are checking out the house with military precision.</a:t>
            </a:r>
          </a:p>
          <a:p>
            <a:pPr marL="0" indent="0">
              <a:buNone/>
            </a:pPr>
            <a:endParaRPr lang="en-GB" dirty="0"/>
          </a:p>
        </p:txBody>
      </p:sp>
      <p:sp>
        <p:nvSpPr>
          <p:cNvPr id="4" name="Rectangle: Rounded Corners 3">
            <a:extLst>
              <a:ext uri="{FF2B5EF4-FFF2-40B4-BE49-F238E27FC236}">
                <a16:creationId xmlns:a16="http://schemas.microsoft.com/office/drawing/2014/main" id="{918D2E0D-12DD-55D1-1CFF-231F7F27181D}"/>
              </a:ext>
            </a:extLst>
          </p:cNvPr>
          <p:cNvSpPr/>
          <p:nvPr/>
        </p:nvSpPr>
        <p:spPr>
          <a:xfrm>
            <a:off x="2149642" y="1988744"/>
            <a:ext cx="7379369" cy="1700463"/>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pPr>
            <a:r>
              <a:rPr lang="en-GB" sz="2800" i="1" kern="100" dirty="0">
                <a:effectLst/>
                <a:latin typeface="Aptos" panose="020B0004020202020204" pitchFamily="34" charset="0"/>
                <a:ea typeface="Aptos" panose="020B0004020202020204" pitchFamily="34" charset="0"/>
                <a:cs typeface="Times New Roman" panose="02020603050405020304" pitchFamily="18" charset="0"/>
              </a:rPr>
              <a:t>Whenever Celia, the lead elephant, and her herd visit, their trunks immediately </a:t>
            </a:r>
            <a:r>
              <a:rPr lang="en-GB" sz="2800" i="1" u="sng" kern="100" dirty="0">
                <a:effectLst/>
                <a:latin typeface="Aptos" panose="020B0004020202020204" pitchFamily="34" charset="0"/>
                <a:ea typeface="Aptos" panose="020B0004020202020204" pitchFamily="34" charset="0"/>
                <a:cs typeface="Times New Roman" panose="02020603050405020304" pitchFamily="18" charset="0"/>
              </a:rPr>
              <a:t>curl up</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 </a:t>
            </a:r>
            <a:r>
              <a:rPr lang="en-GB" sz="2800" i="1" u="sng" kern="100" dirty="0">
                <a:effectLst/>
                <a:latin typeface="Aptos" panose="020B0004020202020204" pitchFamily="34" charset="0"/>
                <a:ea typeface="Aptos" panose="020B0004020202020204" pitchFamily="34" charset="0"/>
                <a:cs typeface="Times New Roman" panose="02020603050405020304" pitchFamily="18" charset="0"/>
              </a:rPr>
              <a:t>like periscopes</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 to </a:t>
            </a:r>
            <a:r>
              <a:rPr lang="en-GB" sz="2800" i="1" u="sng" kern="100" dirty="0">
                <a:effectLst/>
                <a:latin typeface="Aptos" panose="020B0004020202020204" pitchFamily="34" charset="0"/>
                <a:ea typeface="Aptos" panose="020B0004020202020204" pitchFamily="34" charset="0"/>
                <a:cs typeface="Times New Roman" panose="02020603050405020304" pitchFamily="18" charset="0"/>
              </a:rPr>
              <a:t>scan</a:t>
            </a:r>
            <a:r>
              <a:rPr lang="en-GB" sz="2800" i="1" kern="100" dirty="0">
                <a:effectLst/>
                <a:latin typeface="Aptos" panose="020B0004020202020204" pitchFamily="34" charset="0"/>
                <a:ea typeface="Aptos" panose="020B0004020202020204" pitchFamily="34" charset="0"/>
                <a:cs typeface="Times New Roman" panose="02020603050405020304" pitchFamily="18" charset="0"/>
              </a:rPr>
              <a:t> our house.</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61646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fcf4a81-aca0-43b6-bff7-87efdc296efa">
      <Terms xmlns="http://schemas.microsoft.com/office/infopath/2007/PartnerControls"/>
    </lcf76f155ced4ddcb4097134ff3c332f>
    <TaxCatchAll xmlns="7424b78e-8606-4fd1-9a19-b6b90bbc0a1b" xsi:nil="true"/>
    <_dlc_DocId xmlns="9ad1216b-cdc1-40e2-a0c2-94597fd44697">7VPTP7ZE6X33-1933993375-2151</_dlc_DocId>
    <_dlc_DocIdUrl xmlns="9ad1216b-cdc1-40e2-a0c2-94597fd44697">
      <Url>https://cambridgeorg.sharepoint.com/sites/cie/education/pd/Curriculum_Support/_layouts/15/DocIdRedir.aspx?ID=7VPTP7ZE6X33-1933993375-2151</Url>
      <Description>7VPTP7ZE6X33-1933993375-2151</Description>
    </_dlc_DocIdUrl>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70FC16EDE49814FBBE83568B9FA2901" ma:contentTypeVersion="17" ma:contentTypeDescription="Create a new document." ma:contentTypeScope="" ma:versionID="022f5e1d981b14d7005f3600e8ff7e4f">
  <xsd:schema xmlns:xsd="http://www.w3.org/2001/XMLSchema" xmlns:xs="http://www.w3.org/2001/XMLSchema" xmlns:p="http://schemas.microsoft.com/office/2006/metadata/properties" xmlns:ns2="9ad1216b-cdc1-40e2-a0c2-94597fd44697" xmlns:ns3="3fcf4a81-aca0-43b6-bff7-87efdc296efa" xmlns:ns4="7424b78e-8606-4fd1-9a19-b6b90bbc0a1b" targetNamespace="http://schemas.microsoft.com/office/2006/metadata/properties" ma:root="true" ma:fieldsID="f273b407d20b6eb33550fabe3d54ad2e" ns2:_="" ns3:_="" ns4:_="">
    <xsd:import namespace="9ad1216b-cdc1-40e2-a0c2-94597fd44697"/>
    <xsd:import namespace="3fcf4a81-aca0-43b6-bff7-87efdc296efa"/>
    <xsd:import namespace="7424b78e-8606-4fd1-9a19-b6b90bbc0a1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ServiceObjectDetectorVersions" minOccurs="0"/>
                <xsd:element ref="ns3:MediaLengthInSeconds" minOccurs="0"/>
                <xsd:element ref="ns2:SharedWithUsers" minOccurs="0"/>
                <xsd:element ref="ns2:SharedWithDetails" minOccurs="0"/>
                <xsd:element ref="ns3:MediaServiceGenerationTime" minOccurs="0"/>
                <xsd:element ref="ns3:MediaServiceEventHashCode" minOccurs="0"/>
                <xsd:element ref="ns3:MediaServiceSearchProperties" minOccurs="0"/>
                <xsd:element ref="ns3:lcf76f155ced4ddcb4097134ff3c332f" minOccurs="0"/>
                <xsd:element ref="ns4: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1216b-cdc1-40e2-a0c2-94597fd44697"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dexed="true"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cf4a81-aca0-43b6-bff7-87efdc296ef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7882c5b-1fc0-4c64-8edd-3b527906c473"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24b78e-8606-4fd1-9a19-b6b90bbc0a1b"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4bd6ad62-9026-4c22-97ba-ffd5902a9633}" ma:internalName="TaxCatchAll" ma:showField="CatchAllData" ma:web="9ad1216b-cdc1-40e2-a0c2-94597fd446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0AA93DE-5F98-4BCE-9EC8-EBD870B124C6}">
  <ds:schemaRefs>
    <ds:schemaRef ds:uri="http://schemas.microsoft.com/sharepoint/v3/contenttype/forms"/>
  </ds:schemaRefs>
</ds:datastoreItem>
</file>

<file path=customXml/itemProps2.xml><?xml version="1.0" encoding="utf-8"?>
<ds:datastoreItem xmlns:ds="http://schemas.openxmlformats.org/officeDocument/2006/customXml" ds:itemID="{8FA3BBEF-77D3-487E-B2B7-3858DE10BD1F}">
  <ds:schemaRefs>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www.w3.org/XML/1998/namespace"/>
    <ds:schemaRef ds:uri="http://purl.org/dc/elements/1.1/"/>
    <ds:schemaRef ds:uri="3fcf4a81-aca0-43b6-bff7-87efdc296efa"/>
    <ds:schemaRef ds:uri="http://schemas.openxmlformats.org/package/2006/metadata/core-properties"/>
    <ds:schemaRef ds:uri="7424b78e-8606-4fd1-9a19-b6b90bbc0a1b"/>
    <ds:schemaRef ds:uri="9ad1216b-cdc1-40e2-a0c2-94597fd44697"/>
  </ds:schemaRefs>
</ds:datastoreItem>
</file>

<file path=customXml/itemProps3.xml><?xml version="1.0" encoding="utf-8"?>
<ds:datastoreItem xmlns:ds="http://schemas.openxmlformats.org/officeDocument/2006/customXml" ds:itemID="{8CC4F8CB-2B09-41CC-ABD9-18B70AD557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d1216b-cdc1-40e2-a0c2-94597fd44697"/>
    <ds:schemaRef ds:uri="3fcf4a81-aca0-43b6-bff7-87efdc296efa"/>
    <ds:schemaRef ds:uri="7424b78e-8606-4fd1-9a19-b6b90bbc0a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DF008CCB-48DB-48EB-8275-0DEA6837A55A}">
  <ds:schemaRefs>
    <ds:schemaRef ds:uri="http://schemas.microsoft.com/sharepoint/events"/>
  </ds:schemaRefs>
</ds:datastoreItem>
</file>

<file path=docMetadata/LabelInfo.xml><?xml version="1.0" encoding="utf-8"?>
<clbl:labelList xmlns:clbl="http://schemas.microsoft.com/office/2020/mipLabelMetadata">
  <clbl:label id="{75d6cc78-71b9-42e6-aa2a-b9889a0f080f}" enabled="0" method="" siteId="{75d6cc78-71b9-42e6-aa2a-b9889a0f080f}" removed="1"/>
</clbl:labelList>
</file>

<file path=docProps/app.xml><?xml version="1.0" encoding="utf-8"?>
<Properties xmlns="http://schemas.openxmlformats.org/officeDocument/2006/extended-properties" xmlns:vt="http://schemas.openxmlformats.org/officeDocument/2006/docPropsVTypes">
  <TotalTime>4162</TotalTime>
  <Words>1038</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Aptos Display</vt:lpstr>
      <vt:lpstr>Arial</vt:lpstr>
      <vt:lpstr>Georgia</vt:lpstr>
      <vt:lpstr>Symbol</vt:lpstr>
      <vt:lpstr>Office Theme</vt:lpstr>
      <vt:lpstr>PowerPoint Presentation</vt:lpstr>
      <vt:lpstr>PowerPoint Presentation</vt:lpstr>
      <vt:lpstr>Reminder:</vt:lpstr>
      <vt:lpstr>PowerPoint Presentation</vt:lpstr>
      <vt:lpstr>PowerPoint Presentation</vt:lpstr>
      <vt:lpstr>Here is a selection:</vt:lpstr>
      <vt:lpstr>PowerPoint Presentation</vt:lpstr>
      <vt:lpstr>Here is an example:</vt:lpstr>
      <vt:lpstr>Here is another example:</vt:lpstr>
      <vt:lpstr>Wilfred Owen, the war poet, described soldiers returning from the front line like this:</vt:lpstr>
      <vt:lpstr>PowerPoint Presentation</vt:lpstr>
      <vt:lpstr>Here the writer is describing a visit to an ancient underground city: </vt:lpstr>
      <vt:lpstr>Read through this longer extract, where the author describes the difficulties of gardening in the Northwest of the United States of America:</vt:lpstr>
      <vt:lpstr>Finally: what do the following words all have in common?</vt:lpstr>
      <vt:lpstr>Now try a question from an exam paper.</vt:lpstr>
      <vt:lpstr>The writer has been tracking seabirds called terns. She finally arrives on an island. At first it appears uninhabited, until something appears in the sky above 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dawson</dc:creator>
  <cp:lastModifiedBy>Sally Ellis</cp:lastModifiedBy>
  <cp:revision>5</cp:revision>
  <dcterms:created xsi:type="dcterms:W3CDTF">2025-05-09T11:18:48Z</dcterms:created>
  <dcterms:modified xsi:type="dcterms:W3CDTF">2025-06-06T14:29:40Z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0x010100370FC16EDE49814FBBE83568B9FA2901</vt:lpwstr>
  </property>
  <property fmtid="{D5CDD505-2E9C-101B-9397-08002B2CF9AE}" pid="3" name="_dlc_DocIdItemGuid">
    <vt:lpwstr>75499066-c797-4298-a16b-63ebf25694f6</vt:lpwstr>
  </property>
  <property fmtid="{D5CDD505-2E9C-101B-9397-08002B2CF9AE}" pid="4" name="MediaServiceImageTags">
    <vt:lpwstr/>
  </property>
</Properties>
</file>