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96" r:id="rId2"/>
    <p:sldId id="336" r:id="rId3"/>
    <p:sldId id="356" r:id="rId4"/>
    <p:sldId id="357" r:id="rId5"/>
    <p:sldId id="358" r:id="rId6"/>
    <p:sldId id="338" r:id="rId7"/>
    <p:sldId id="359" r:id="rId8"/>
    <p:sldId id="341" r:id="rId9"/>
    <p:sldId id="360" r:id="rId10"/>
    <p:sldId id="342" r:id="rId11"/>
    <p:sldId id="343" r:id="rId12"/>
    <p:sldId id="344" r:id="rId13"/>
    <p:sldId id="345" r:id="rId14"/>
    <p:sldId id="353" r:id="rId15"/>
    <p:sldId id="346" r:id="rId16"/>
    <p:sldId id="348" r:id="rId17"/>
  </p:sldIdLst>
  <p:sldSz cx="12192000" cy="6858000"/>
  <p:notesSz cx="6888163" cy="100187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A5B0C"/>
    <a:srgbClr val="CC3300"/>
    <a:srgbClr val="FF8D3E"/>
    <a:srgbClr val="FDC652"/>
    <a:srgbClr val="117CC0"/>
    <a:srgbClr val="6CB52D"/>
    <a:srgbClr val="8C1D82"/>
    <a:srgbClr val="F9BC9A"/>
    <a:srgbClr val="575756"/>
    <a:srgbClr val="E7883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EE1C491-44EB-48F4-9735-DAF0B63E03B7}" v="15" dt="2019-02-11T17:43:39.01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04" autoAdjust="0"/>
    <p:restoredTop sz="82434" autoAdjust="0"/>
  </p:normalViewPr>
  <p:slideViewPr>
    <p:cSldViewPr snapToGrid="0">
      <p:cViewPr varScale="1">
        <p:scale>
          <a:sx n="91" d="100"/>
          <a:sy n="91" d="100"/>
        </p:scale>
        <p:origin x="1260" y="90"/>
      </p:cViewPr>
      <p:guideLst>
        <p:guide orient="horz" pos="2160"/>
        <p:guide pos="3840"/>
      </p:guideLst>
    </p:cSldViewPr>
  </p:slideViewPr>
  <p:notesTextViewPr>
    <p:cViewPr>
      <p:scale>
        <a:sx n="300" d="100"/>
        <a:sy n="300" d="100"/>
      </p:scale>
      <p:origin x="0" y="0"/>
    </p:cViewPr>
  </p:notesTextViewPr>
  <p:sorterViewPr>
    <p:cViewPr>
      <p:scale>
        <a:sx n="100" d="100"/>
        <a:sy n="100" d="100"/>
      </p:scale>
      <p:origin x="0" y="-470"/>
    </p:cViewPr>
  </p:sorterViewPr>
  <p:notesViewPr>
    <p:cSldViewPr snapToGrid="0">
      <p:cViewPr varScale="1">
        <p:scale>
          <a:sx n="59" d="100"/>
          <a:sy n="59" d="100"/>
        </p:scale>
        <p:origin x="3293" y="8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 Bedford" userId="03e93dfb8e0f1780" providerId="LiveId" clId="{FEE1C491-44EB-48F4-9735-DAF0B63E03B7}"/>
    <pc:docChg chg="undo custSel modSld">
      <pc:chgData name="Sarah Bedford" userId="03e93dfb8e0f1780" providerId="LiveId" clId="{FEE1C491-44EB-48F4-9735-DAF0B63E03B7}" dt="2019-02-11T18:11:25.459" v="14630" actId="20577"/>
      <pc:docMkLst>
        <pc:docMk/>
      </pc:docMkLst>
      <pc:sldChg chg="modSp">
        <pc:chgData name="Sarah Bedford" userId="03e93dfb8e0f1780" providerId="LiveId" clId="{FEE1C491-44EB-48F4-9735-DAF0B63E03B7}" dt="2019-02-04T10:03:30.537" v="16" actId="13926"/>
        <pc:sldMkLst>
          <pc:docMk/>
          <pc:sldMk cId="4183809300" sldId="296"/>
        </pc:sldMkLst>
        <pc:spChg chg="mod">
          <ac:chgData name="Sarah Bedford" userId="03e93dfb8e0f1780" providerId="LiveId" clId="{FEE1C491-44EB-48F4-9735-DAF0B63E03B7}" dt="2019-02-04T10:03:30.537" v="16" actId="13926"/>
          <ac:spMkLst>
            <pc:docMk/>
            <pc:sldMk cId="4183809300" sldId="296"/>
            <ac:spMk id="3" creationId="{00000000-0000-0000-0000-000000000000}"/>
          </ac:spMkLst>
        </pc:spChg>
      </pc:sldChg>
      <pc:sldChg chg="modSp">
        <pc:chgData name="Sarah Bedford" userId="03e93dfb8e0f1780" providerId="LiveId" clId="{FEE1C491-44EB-48F4-9735-DAF0B63E03B7}" dt="2019-02-04T10:07:20.812" v="17" actId="20577"/>
        <pc:sldMkLst>
          <pc:docMk/>
          <pc:sldMk cId="505661241" sldId="337"/>
        </pc:sldMkLst>
        <pc:spChg chg="mod">
          <ac:chgData name="Sarah Bedford" userId="03e93dfb8e0f1780" providerId="LiveId" clId="{FEE1C491-44EB-48F4-9735-DAF0B63E03B7}" dt="2019-02-04T10:07:20.812" v="17" actId="20577"/>
          <ac:spMkLst>
            <pc:docMk/>
            <pc:sldMk cId="505661241" sldId="337"/>
            <ac:spMk id="2" creationId="{00000000-0000-0000-0000-000000000000}"/>
          </ac:spMkLst>
        </pc:spChg>
      </pc:sldChg>
      <pc:sldChg chg="modSp">
        <pc:chgData name="Sarah Bedford" userId="03e93dfb8e0f1780" providerId="LiveId" clId="{FEE1C491-44EB-48F4-9735-DAF0B63E03B7}" dt="2019-02-11T17:38:24.217" v="14541" actId="20577"/>
        <pc:sldMkLst>
          <pc:docMk/>
          <pc:sldMk cId="1071564735" sldId="338"/>
        </pc:sldMkLst>
        <pc:spChg chg="mod">
          <ac:chgData name="Sarah Bedford" userId="03e93dfb8e0f1780" providerId="LiveId" clId="{FEE1C491-44EB-48F4-9735-DAF0B63E03B7}" dt="2019-02-11T17:38:24.217" v="14541" actId="20577"/>
          <ac:spMkLst>
            <pc:docMk/>
            <pc:sldMk cId="1071564735" sldId="338"/>
            <ac:spMk id="2" creationId="{00000000-0000-0000-0000-000000000000}"/>
          </ac:spMkLst>
        </pc:spChg>
      </pc:sldChg>
      <pc:sldChg chg="modSp modNotesTx">
        <pc:chgData name="Sarah Bedford" userId="03e93dfb8e0f1780" providerId="LiveId" clId="{FEE1C491-44EB-48F4-9735-DAF0B63E03B7}" dt="2019-02-11T18:09:44.132" v="14622" actId="20577"/>
        <pc:sldMkLst>
          <pc:docMk/>
          <pc:sldMk cId="160846399" sldId="340"/>
        </pc:sldMkLst>
        <pc:spChg chg="mod">
          <ac:chgData name="Sarah Bedford" userId="03e93dfb8e0f1780" providerId="LiveId" clId="{FEE1C491-44EB-48F4-9735-DAF0B63E03B7}" dt="2019-02-11T18:09:44.132" v="14622" actId="20577"/>
          <ac:spMkLst>
            <pc:docMk/>
            <pc:sldMk cId="160846399" sldId="340"/>
            <ac:spMk id="2" creationId="{00000000-0000-0000-0000-000000000000}"/>
          </ac:spMkLst>
        </pc:spChg>
      </pc:sldChg>
      <pc:sldChg chg="modSp modNotesTx">
        <pc:chgData name="Sarah Bedford" userId="03e93dfb8e0f1780" providerId="LiveId" clId="{FEE1C491-44EB-48F4-9735-DAF0B63E03B7}" dt="2019-02-11T18:11:25.459" v="14630" actId="20577"/>
        <pc:sldMkLst>
          <pc:docMk/>
          <pc:sldMk cId="2136246682" sldId="341"/>
        </pc:sldMkLst>
        <pc:spChg chg="mod">
          <ac:chgData name="Sarah Bedford" userId="03e93dfb8e0f1780" providerId="LiveId" clId="{FEE1C491-44EB-48F4-9735-DAF0B63E03B7}" dt="2019-02-11T18:11:25.459" v="14630" actId="20577"/>
          <ac:spMkLst>
            <pc:docMk/>
            <pc:sldMk cId="2136246682" sldId="341"/>
            <ac:spMk id="2" creationId="{00000000-0000-0000-0000-000000000000}"/>
          </ac:spMkLst>
        </pc:spChg>
        <pc:spChg chg="mod">
          <ac:chgData name="Sarah Bedford" userId="03e93dfb8e0f1780" providerId="LiveId" clId="{FEE1C491-44EB-48F4-9735-DAF0B63E03B7}" dt="2019-02-04T15:16:56.860" v="9293" actId="20577"/>
          <ac:spMkLst>
            <pc:docMk/>
            <pc:sldMk cId="2136246682" sldId="341"/>
            <ac:spMk id="5" creationId="{F114649B-2B0F-4811-ADAC-2019D2705C6E}"/>
          </ac:spMkLst>
        </pc:spChg>
      </pc:sldChg>
      <pc:sldChg chg="modSp">
        <pc:chgData name="Sarah Bedford" userId="03e93dfb8e0f1780" providerId="LiveId" clId="{FEE1C491-44EB-48F4-9735-DAF0B63E03B7}" dt="2019-02-04T16:47:47.267" v="14375" actId="1076"/>
        <pc:sldMkLst>
          <pc:docMk/>
          <pc:sldMk cId="328192470" sldId="342"/>
        </pc:sldMkLst>
        <pc:spChg chg="mod">
          <ac:chgData name="Sarah Bedford" userId="03e93dfb8e0f1780" providerId="LiveId" clId="{FEE1C491-44EB-48F4-9735-DAF0B63E03B7}" dt="2019-02-04T16:16:09.525" v="11944" actId="20577"/>
          <ac:spMkLst>
            <pc:docMk/>
            <pc:sldMk cId="328192470" sldId="342"/>
            <ac:spMk id="3" creationId="{00000000-0000-0000-0000-000000000000}"/>
          </ac:spMkLst>
        </pc:spChg>
        <pc:spChg chg="mod">
          <ac:chgData name="Sarah Bedford" userId="03e93dfb8e0f1780" providerId="LiveId" clId="{FEE1C491-44EB-48F4-9735-DAF0B63E03B7}" dt="2019-02-04T16:47:47.267" v="14375" actId="1076"/>
          <ac:spMkLst>
            <pc:docMk/>
            <pc:sldMk cId="328192470" sldId="342"/>
            <ac:spMk id="7" creationId="{00000000-0000-0000-0000-000000000000}"/>
          </ac:spMkLst>
        </pc:spChg>
        <pc:spChg chg="mod">
          <ac:chgData name="Sarah Bedford" userId="03e93dfb8e0f1780" providerId="LiveId" clId="{FEE1C491-44EB-48F4-9735-DAF0B63E03B7}" dt="2019-02-04T16:16:13.329" v="11945" actId="1076"/>
          <ac:spMkLst>
            <pc:docMk/>
            <pc:sldMk cId="328192470" sldId="342"/>
            <ac:spMk id="8" creationId="{71D7AC2D-0C69-45E1-AE47-A5D42DD33E29}"/>
          </ac:spMkLst>
        </pc:spChg>
      </pc:sldChg>
      <pc:sldChg chg="modSp">
        <pc:chgData name="Sarah Bedford" userId="03e93dfb8e0f1780" providerId="LiveId" clId="{FEE1C491-44EB-48F4-9735-DAF0B63E03B7}" dt="2019-02-04T16:45:54.710" v="14373" actId="20577"/>
        <pc:sldMkLst>
          <pc:docMk/>
          <pc:sldMk cId="2502755575" sldId="343"/>
        </pc:sldMkLst>
        <pc:spChg chg="mod">
          <ac:chgData name="Sarah Bedford" userId="03e93dfb8e0f1780" providerId="LiveId" clId="{FEE1C491-44EB-48F4-9735-DAF0B63E03B7}" dt="2019-02-04T16:18:18.125" v="12076" actId="20577"/>
          <ac:spMkLst>
            <pc:docMk/>
            <pc:sldMk cId="2502755575" sldId="343"/>
            <ac:spMk id="3" creationId="{00000000-0000-0000-0000-000000000000}"/>
          </ac:spMkLst>
        </pc:spChg>
        <pc:spChg chg="mod">
          <ac:chgData name="Sarah Bedford" userId="03e93dfb8e0f1780" providerId="LiveId" clId="{FEE1C491-44EB-48F4-9735-DAF0B63E03B7}" dt="2019-02-04T16:16:30.754" v="11946"/>
          <ac:spMkLst>
            <pc:docMk/>
            <pc:sldMk cId="2502755575" sldId="343"/>
            <ac:spMk id="7" creationId="{00000000-0000-0000-0000-000000000000}"/>
          </ac:spMkLst>
        </pc:spChg>
        <pc:spChg chg="mod">
          <ac:chgData name="Sarah Bedford" userId="03e93dfb8e0f1780" providerId="LiveId" clId="{FEE1C491-44EB-48F4-9735-DAF0B63E03B7}" dt="2019-02-04T16:45:54.710" v="14373" actId="20577"/>
          <ac:spMkLst>
            <pc:docMk/>
            <pc:sldMk cId="2502755575" sldId="343"/>
            <ac:spMk id="10" creationId="{B7FE5FD7-132E-4579-8075-2931AC3001C5}"/>
          </ac:spMkLst>
        </pc:spChg>
      </pc:sldChg>
      <pc:sldChg chg="modSp">
        <pc:chgData name="Sarah Bedford" userId="03e93dfb8e0f1780" providerId="LiveId" clId="{FEE1C491-44EB-48F4-9735-DAF0B63E03B7}" dt="2019-02-04T16:22:41.197" v="12700" actId="313"/>
        <pc:sldMkLst>
          <pc:docMk/>
          <pc:sldMk cId="919642890" sldId="344"/>
        </pc:sldMkLst>
        <pc:spChg chg="mod">
          <ac:chgData name="Sarah Bedford" userId="03e93dfb8e0f1780" providerId="LiveId" clId="{FEE1C491-44EB-48F4-9735-DAF0B63E03B7}" dt="2019-02-04T16:22:41.197" v="12700" actId="313"/>
          <ac:spMkLst>
            <pc:docMk/>
            <pc:sldMk cId="919642890" sldId="344"/>
            <ac:spMk id="3" creationId="{00000000-0000-0000-0000-000000000000}"/>
          </ac:spMkLst>
        </pc:spChg>
        <pc:spChg chg="mod">
          <ac:chgData name="Sarah Bedford" userId="03e93dfb8e0f1780" providerId="LiveId" clId="{FEE1C491-44EB-48F4-9735-DAF0B63E03B7}" dt="2019-02-04T16:18:50.741" v="12096" actId="20577"/>
          <ac:spMkLst>
            <pc:docMk/>
            <pc:sldMk cId="919642890" sldId="344"/>
            <ac:spMk id="6" creationId="{00000000-0000-0000-0000-000000000000}"/>
          </ac:spMkLst>
        </pc:spChg>
        <pc:spChg chg="mod">
          <ac:chgData name="Sarah Bedford" userId="03e93dfb8e0f1780" providerId="LiveId" clId="{FEE1C491-44EB-48F4-9735-DAF0B63E03B7}" dt="2019-02-04T16:18:37.247" v="12080" actId="20577"/>
          <ac:spMkLst>
            <pc:docMk/>
            <pc:sldMk cId="919642890" sldId="344"/>
            <ac:spMk id="7" creationId="{00000000-0000-0000-0000-000000000000}"/>
          </ac:spMkLst>
        </pc:spChg>
      </pc:sldChg>
      <pc:sldChg chg="modSp">
        <pc:chgData name="Sarah Bedford" userId="03e93dfb8e0f1780" providerId="LiveId" clId="{FEE1C491-44EB-48F4-9735-DAF0B63E03B7}" dt="2019-02-04T17:03:16.822" v="14414" actId="20577"/>
        <pc:sldMkLst>
          <pc:docMk/>
          <pc:sldMk cId="2729185945" sldId="345"/>
        </pc:sldMkLst>
        <pc:spChg chg="mod">
          <ac:chgData name="Sarah Bedford" userId="03e93dfb8e0f1780" providerId="LiveId" clId="{FEE1C491-44EB-48F4-9735-DAF0B63E03B7}" dt="2019-02-04T17:03:16.822" v="14414" actId="20577"/>
          <ac:spMkLst>
            <pc:docMk/>
            <pc:sldMk cId="2729185945" sldId="345"/>
            <ac:spMk id="3" creationId="{00000000-0000-0000-0000-000000000000}"/>
          </ac:spMkLst>
        </pc:spChg>
        <pc:spChg chg="mod">
          <ac:chgData name="Sarah Bedford" userId="03e93dfb8e0f1780" providerId="LiveId" clId="{FEE1C491-44EB-48F4-9735-DAF0B63E03B7}" dt="2019-02-04T16:24:27.126" v="12701"/>
          <ac:spMkLst>
            <pc:docMk/>
            <pc:sldMk cId="2729185945" sldId="345"/>
            <ac:spMk id="7" creationId="{00000000-0000-0000-0000-000000000000}"/>
          </ac:spMkLst>
        </pc:spChg>
      </pc:sldChg>
      <pc:sldChg chg="modSp">
        <pc:chgData name="Sarah Bedford" userId="03e93dfb8e0f1780" providerId="LiveId" clId="{FEE1C491-44EB-48F4-9735-DAF0B63E03B7}" dt="2019-02-04T16:40:48.182" v="14362" actId="20577"/>
        <pc:sldMkLst>
          <pc:docMk/>
          <pc:sldMk cId="660007767" sldId="346"/>
        </pc:sldMkLst>
        <pc:spChg chg="mod">
          <ac:chgData name="Sarah Bedford" userId="03e93dfb8e0f1780" providerId="LiveId" clId="{FEE1C491-44EB-48F4-9735-DAF0B63E03B7}" dt="2019-02-04T16:40:48.182" v="14362" actId="20577"/>
          <ac:spMkLst>
            <pc:docMk/>
            <pc:sldMk cId="660007767" sldId="346"/>
            <ac:spMk id="3" creationId="{00000000-0000-0000-0000-000000000000}"/>
          </ac:spMkLst>
        </pc:spChg>
        <pc:spChg chg="mod">
          <ac:chgData name="Sarah Bedford" userId="03e93dfb8e0f1780" providerId="LiveId" clId="{FEE1C491-44EB-48F4-9735-DAF0B63E03B7}" dt="2019-02-04T16:40:00.334" v="14227"/>
          <ac:spMkLst>
            <pc:docMk/>
            <pc:sldMk cId="660007767" sldId="346"/>
            <ac:spMk id="7" creationId="{00000000-0000-0000-0000-000000000000}"/>
          </ac:spMkLst>
        </pc:spChg>
      </pc:sldChg>
      <pc:sldChg chg="modSp modNotesTx">
        <pc:chgData name="Sarah Bedford" userId="03e93dfb8e0f1780" providerId="LiveId" clId="{FEE1C491-44EB-48F4-9735-DAF0B63E03B7}" dt="2019-02-11T17:42:46.757" v="14567" actId="20577"/>
        <pc:sldMkLst>
          <pc:docMk/>
          <pc:sldMk cId="143346155" sldId="351"/>
        </pc:sldMkLst>
        <pc:spChg chg="mod">
          <ac:chgData name="Sarah Bedford" userId="03e93dfb8e0f1780" providerId="LiveId" clId="{FEE1C491-44EB-48F4-9735-DAF0B63E03B7}" dt="2019-02-04T13:24:54.165" v="4580" actId="14100"/>
          <ac:spMkLst>
            <pc:docMk/>
            <pc:sldMk cId="143346155" sldId="351"/>
            <ac:spMk id="2" creationId="{00000000-0000-0000-0000-000000000000}"/>
          </ac:spMkLst>
        </pc:spChg>
        <pc:spChg chg="mod">
          <ac:chgData name="Sarah Bedford" userId="03e93dfb8e0f1780" providerId="LiveId" clId="{FEE1C491-44EB-48F4-9735-DAF0B63E03B7}" dt="2019-02-04T13:27:27.501" v="4726" actId="20577"/>
          <ac:spMkLst>
            <pc:docMk/>
            <pc:sldMk cId="143346155" sldId="351"/>
            <ac:spMk id="5" creationId="{C0B31F0D-C5FB-4B46-A183-F09EE9CDC48A}"/>
          </ac:spMkLst>
        </pc:spChg>
        <pc:spChg chg="mod">
          <ac:chgData name="Sarah Bedford" userId="03e93dfb8e0f1780" providerId="LiveId" clId="{FEE1C491-44EB-48F4-9735-DAF0B63E03B7}" dt="2019-02-11T17:42:15.352" v="14547" actId="20577"/>
          <ac:spMkLst>
            <pc:docMk/>
            <pc:sldMk cId="143346155" sldId="351"/>
            <ac:spMk id="7" creationId="{393846EB-A727-49CD-B17B-300B3475BBA5}"/>
          </ac:spMkLst>
        </pc:spChg>
      </pc:sldChg>
      <pc:sldChg chg="delSp modSp modNotesTx">
        <pc:chgData name="Sarah Bedford" userId="03e93dfb8e0f1780" providerId="LiveId" clId="{FEE1C491-44EB-48F4-9735-DAF0B63E03B7}" dt="2019-02-04T10:46:08.139" v="3245" actId="20577"/>
        <pc:sldMkLst>
          <pc:docMk/>
          <pc:sldMk cId="2267956763" sldId="352"/>
        </pc:sldMkLst>
        <pc:spChg chg="mod">
          <ac:chgData name="Sarah Bedford" userId="03e93dfb8e0f1780" providerId="LiveId" clId="{FEE1C491-44EB-48F4-9735-DAF0B63E03B7}" dt="2019-02-04T10:46:08.139" v="3245" actId="20577"/>
          <ac:spMkLst>
            <pc:docMk/>
            <pc:sldMk cId="2267956763" sldId="352"/>
            <ac:spMk id="2" creationId="{00000000-0000-0000-0000-000000000000}"/>
          </ac:spMkLst>
        </pc:spChg>
        <pc:spChg chg="del">
          <ac:chgData name="Sarah Bedford" userId="03e93dfb8e0f1780" providerId="LiveId" clId="{FEE1C491-44EB-48F4-9735-DAF0B63E03B7}" dt="2019-02-04T10:45:25.862" v="3175" actId="478"/>
          <ac:spMkLst>
            <pc:docMk/>
            <pc:sldMk cId="2267956763" sldId="352"/>
            <ac:spMk id="5" creationId="{DB0FB6F2-A0C3-43E6-8CFE-564BCF1D5631}"/>
          </ac:spMkLst>
        </pc:spChg>
      </pc:sldChg>
      <pc:sldChg chg="modSp">
        <pc:chgData name="Sarah Bedford" userId="03e93dfb8e0f1780" providerId="LiveId" clId="{FEE1C491-44EB-48F4-9735-DAF0B63E03B7}" dt="2019-02-04T17:06:06.440" v="14492" actId="14100"/>
        <pc:sldMkLst>
          <pc:docMk/>
          <pc:sldMk cId="244065763" sldId="353"/>
        </pc:sldMkLst>
        <pc:spChg chg="mod">
          <ac:chgData name="Sarah Bedford" userId="03e93dfb8e0f1780" providerId="LiveId" clId="{FEE1C491-44EB-48F4-9735-DAF0B63E03B7}" dt="2019-02-04T17:06:06.440" v="14492" actId="14100"/>
          <ac:spMkLst>
            <pc:docMk/>
            <pc:sldMk cId="244065763" sldId="353"/>
            <ac:spMk id="3" creationId="{00000000-0000-0000-0000-000000000000}"/>
          </ac:spMkLst>
        </pc:spChg>
        <pc:spChg chg="mod">
          <ac:chgData name="Sarah Bedford" userId="03e93dfb8e0f1780" providerId="LiveId" clId="{FEE1C491-44EB-48F4-9735-DAF0B63E03B7}" dt="2019-02-04T16:32:31.948" v="13681" actId="20577"/>
          <ac:spMkLst>
            <pc:docMk/>
            <pc:sldMk cId="244065763" sldId="353"/>
            <ac:spMk id="7" creationId="{00000000-0000-0000-0000-000000000000}"/>
          </ac:spMkLst>
        </pc:spChg>
      </pc:sldChg>
      <pc:sldChg chg="modSp">
        <pc:chgData name="Sarah Bedford" userId="03e93dfb8e0f1780" providerId="LiveId" clId="{FEE1C491-44EB-48F4-9735-DAF0B63E03B7}" dt="2019-02-11T17:39:45.228" v="14546" actId="14100"/>
        <pc:sldMkLst>
          <pc:docMk/>
          <pc:sldMk cId="1450956767" sldId="354"/>
        </pc:sldMkLst>
        <pc:spChg chg="mod">
          <ac:chgData name="Sarah Bedford" userId="03e93dfb8e0f1780" providerId="LiveId" clId="{FEE1C491-44EB-48F4-9735-DAF0B63E03B7}" dt="2019-02-11T17:39:45.228" v="14546" actId="14100"/>
          <ac:spMkLst>
            <pc:docMk/>
            <pc:sldMk cId="1450956767" sldId="354"/>
            <ac:spMk id="2" creationId="{00000000-0000-0000-0000-000000000000}"/>
          </ac:spMkLst>
        </pc:spChg>
        <pc:spChg chg="mod">
          <ac:chgData name="Sarah Bedford" userId="03e93dfb8e0f1780" providerId="LiveId" clId="{FEE1C491-44EB-48F4-9735-DAF0B63E03B7}" dt="2019-02-04T10:42:56.896" v="3093" actId="255"/>
          <ac:spMkLst>
            <pc:docMk/>
            <pc:sldMk cId="1450956767" sldId="354"/>
            <ac:spMk id="4" creationId="{92A4E92B-C493-4C68-AE5D-408270FE2983}"/>
          </ac:spMkLst>
        </pc:spChg>
      </pc:sldChg>
      <pc:sldChg chg="modSp modNotesTx">
        <pc:chgData name="Sarah Bedford" userId="03e93dfb8e0f1780" providerId="LiveId" clId="{FEE1C491-44EB-48F4-9735-DAF0B63E03B7}" dt="2019-02-11T17:45:11.010" v="14606" actId="20577"/>
        <pc:sldMkLst>
          <pc:docMk/>
          <pc:sldMk cId="3817544336" sldId="355"/>
        </pc:sldMkLst>
        <pc:spChg chg="mod">
          <ac:chgData name="Sarah Bedford" userId="03e93dfb8e0f1780" providerId="LiveId" clId="{FEE1C491-44EB-48F4-9735-DAF0B63E03B7}" dt="2019-02-04T14:19:28.659" v="6765" actId="20577"/>
          <ac:spMkLst>
            <pc:docMk/>
            <pc:sldMk cId="3817544336" sldId="355"/>
            <ac:spMk id="2" creationId="{00000000-0000-0000-0000-000000000000}"/>
          </ac:spMkLst>
        </pc:spChg>
        <pc:spChg chg="mod">
          <ac:chgData name="Sarah Bedford" userId="03e93dfb8e0f1780" providerId="LiveId" clId="{FEE1C491-44EB-48F4-9735-DAF0B63E03B7}" dt="2019-02-11T17:45:11.010" v="14606" actId="20577"/>
          <ac:spMkLst>
            <pc:docMk/>
            <pc:sldMk cId="3817544336" sldId="355"/>
            <ac:spMk id="5" creationId="{7F54B3C8-5D78-45DB-904A-AC978380935E}"/>
          </ac:spMkLst>
        </pc:spChg>
        <pc:spChg chg="mod">
          <ac:chgData name="Sarah Bedford" userId="03e93dfb8e0f1780" providerId="LiveId" clId="{FEE1C491-44EB-48F4-9735-DAF0B63E03B7}" dt="2019-02-04T14:11:59.449" v="6457" actId="1076"/>
          <ac:spMkLst>
            <pc:docMk/>
            <pc:sldMk cId="3817544336" sldId="355"/>
            <ac:spMk id="7" creationId="{DB8B45DD-A638-4F1B-95FA-BF5917489698}"/>
          </ac:spMkLst>
        </pc:spChg>
      </pc:sldChg>
    </pc:docChg>
  </pc:docChgLst>
  <pc:docChgLst>
    <pc:chgData name="Sarah Bedford" userId="03e93dfb8e0f1780" providerId="LiveId" clId="{53AF6969-A24F-453C-A7C1-7334CC1FD6ED}"/>
    <pc:docChg chg="undo custSel modSld sldOrd">
      <pc:chgData name="Sarah Bedford" userId="03e93dfb8e0f1780" providerId="LiveId" clId="{53AF6969-A24F-453C-A7C1-7334CC1FD6ED}" dt="2019-01-28T12:03:50.840" v="1166" actId="20577"/>
      <pc:docMkLst>
        <pc:docMk/>
      </pc:docMkLst>
      <pc:sldChg chg="modSp">
        <pc:chgData name="Sarah Bedford" userId="03e93dfb8e0f1780" providerId="LiveId" clId="{53AF6969-A24F-453C-A7C1-7334CC1FD6ED}" dt="2019-01-28T09:54:40.227" v="32" actId="20577"/>
        <pc:sldMkLst>
          <pc:docMk/>
          <pc:sldMk cId="1403718187" sldId="336"/>
        </pc:sldMkLst>
        <pc:spChg chg="mod">
          <ac:chgData name="Sarah Bedford" userId="03e93dfb8e0f1780" providerId="LiveId" clId="{53AF6969-A24F-453C-A7C1-7334CC1FD6ED}" dt="2019-01-28T09:54:40.227" v="32" actId="20577"/>
          <ac:spMkLst>
            <pc:docMk/>
            <pc:sldMk cId="1403718187" sldId="336"/>
            <ac:spMk id="2" creationId="{00000000-0000-0000-0000-000000000000}"/>
          </ac:spMkLst>
        </pc:spChg>
      </pc:sldChg>
      <pc:sldChg chg="modSp ord">
        <pc:chgData name="Sarah Bedford" userId="03e93dfb8e0f1780" providerId="LiveId" clId="{53AF6969-A24F-453C-A7C1-7334CC1FD6ED}" dt="2019-01-28T10:06:22.287" v="249" actId="20577"/>
        <pc:sldMkLst>
          <pc:docMk/>
          <pc:sldMk cId="160846399" sldId="340"/>
        </pc:sldMkLst>
        <pc:spChg chg="mod">
          <ac:chgData name="Sarah Bedford" userId="03e93dfb8e0f1780" providerId="LiveId" clId="{53AF6969-A24F-453C-A7C1-7334CC1FD6ED}" dt="2019-01-28T10:06:22.287" v="249" actId="20577"/>
          <ac:spMkLst>
            <pc:docMk/>
            <pc:sldMk cId="160846399" sldId="340"/>
            <ac:spMk id="2" creationId="{00000000-0000-0000-0000-000000000000}"/>
          </ac:spMkLst>
        </pc:spChg>
      </pc:sldChg>
      <pc:sldChg chg="modSp">
        <pc:chgData name="Sarah Bedford" userId="03e93dfb8e0f1780" providerId="LiveId" clId="{53AF6969-A24F-453C-A7C1-7334CC1FD6ED}" dt="2019-01-28T10:09:27.831" v="250" actId="20578"/>
        <pc:sldMkLst>
          <pc:docMk/>
          <pc:sldMk cId="2136246682" sldId="341"/>
        </pc:sldMkLst>
        <pc:spChg chg="mod">
          <ac:chgData name="Sarah Bedford" userId="03e93dfb8e0f1780" providerId="LiveId" clId="{53AF6969-A24F-453C-A7C1-7334CC1FD6ED}" dt="2019-01-28T10:09:27.831" v="250" actId="20578"/>
          <ac:spMkLst>
            <pc:docMk/>
            <pc:sldMk cId="2136246682" sldId="341"/>
            <ac:spMk id="5" creationId="{F114649B-2B0F-4811-ADAC-2019D2705C6E}"/>
          </ac:spMkLst>
        </pc:spChg>
      </pc:sldChg>
      <pc:sldChg chg="modSp">
        <pc:chgData name="Sarah Bedford" userId="03e93dfb8e0f1780" providerId="LiveId" clId="{53AF6969-A24F-453C-A7C1-7334CC1FD6ED}" dt="2019-01-28T12:03:19.741" v="1158" actId="20577"/>
        <pc:sldMkLst>
          <pc:docMk/>
          <pc:sldMk cId="328192470" sldId="342"/>
        </pc:sldMkLst>
        <pc:spChg chg="mod">
          <ac:chgData name="Sarah Bedford" userId="03e93dfb8e0f1780" providerId="LiveId" clId="{53AF6969-A24F-453C-A7C1-7334CC1FD6ED}" dt="2019-01-28T10:19:35.105" v="261" actId="20577"/>
          <ac:spMkLst>
            <pc:docMk/>
            <pc:sldMk cId="328192470" sldId="342"/>
            <ac:spMk id="2" creationId="{00000000-0000-0000-0000-000000000000}"/>
          </ac:spMkLst>
        </pc:spChg>
        <pc:spChg chg="mod">
          <ac:chgData name="Sarah Bedford" userId="03e93dfb8e0f1780" providerId="LiveId" clId="{53AF6969-A24F-453C-A7C1-7334CC1FD6ED}" dt="2019-01-28T12:03:19.741" v="1158" actId="20577"/>
          <ac:spMkLst>
            <pc:docMk/>
            <pc:sldMk cId="328192470" sldId="342"/>
            <ac:spMk id="3" creationId="{00000000-0000-0000-0000-000000000000}"/>
          </ac:spMkLst>
        </pc:spChg>
        <pc:spChg chg="mod">
          <ac:chgData name="Sarah Bedford" userId="03e93dfb8e0f1780" providerId="LiveId" clId="{53AF6969-A24F-453C-A7C1-7334CC1FD6ED}" dt="2019-01-28T10:24:56.607" v="274" actId="20577"/>
          <ac:spMkLst>
            <pc:docMk/>
            <pc:sldMk cId="328192470" sldId="342"/>
            <ac:spMk id="7" creationId="{00000000-0000-0000-0000-000000000000}"/>
          </ac:spMkLst>
        </pc:spChg>
        <pc:spChg chg="mod">
          <ac:chgData name="Sarah Bedford" userId="03e93dfb8e0f1780" providerId="LiveId" clId="{53AF6969-A24F-453C-A7C1-7334CC1FD6ED}" dt="2019-01-28T10:23:52.006" v="271"/>
          <ac:spMkLst>
            <pc:docMk/>
            <pc:sldMk cId="328192470" sldId="342"/>
            <ac:spMk id="8" creationId="{71D7AC2D-0C69-45E1-AE47-A5D42DD33E29}"/>
          </ac:spMkLst>
        </pc:spChg>
      </pc:sldChg>
      <pc:sldChg chg="modSp">
        <pc:chgData name="Sarah Bedford" userId="03e93dfb8e0f1780" providerId="LiveId" clId="{53AF6969-A24F-453C-A7C1-7334CC1FD6ED}" dt="2019-01-28T12:03:34.375" v="1165" actId="20577"/>
        <pc:sldMkLst>
          <pc:docMk/>
          <pc:sldMk cId="2502755575" sldId="343"/>
        </pc:sldMkLst>
        <pc:spChg chg="mod">
          <ac:chgData name="Sarah Bedford" userId="03e93dfb8e0f1780" providerId="LiveId" clId="{53AF6969-A24F-453C-A7C1-7334CC1FD6ED}" dt="2019-01-28T12:03:34.375" v="1165" actId="20577"/>
          <ac:spMkLst>
            <pc:docMk/>
            <pc:sldMk cId="2502755575" sldId="343"/>
            <ac:spMk id="3" creationId="{00000000-0000-0000-0000-000000000000}"/>
          </ac:spMkLst>
        </pc:spChg>
        <pc:spChg chg="mod">
          <ac:chgData name="Sarah Bedford" userId="03e93dfb8e0f1780" providerId="LiveId" clId="{53AF6969-A24F-453C-A7C1-7334CC1FD6ED}" dt="2019-01-28T10:29:25.807" v="288" actId="20577"/>
          <ac:spMkLst>
            <pc:docMk/>
            <pc:sldMk cId="2502755575" sldId="343"/>
            <ac:spMk id="6" creationId="{00000000-0000-0000-0000-000000000000}"/>
          </ac:spMkLst>
        </pc:spChg>
        <pc:spChg chg="mod">
          <ac:chgData name="Sarah Bedford" userId="03e93dfb8e0f1780" providerId="LiveId" clId="{53AF6969-A24F-453C-A7C1-7334CC1FD6ED}" dt="2019-01-28T10:29:41.677" v="291" actId="20577"/>
          <ac:spMkLst>
            <pc:docMk/>
            <pc:sldMk cId="2502755575" sldId="343"/>
            <ac:spMk id="7" creationId="{00000000-0000-0000-0000-000000000000}"/>
          </ac:spMkLst>
        </pc:spChg>
        <pc:spChg chg="mod">
          <ac:chgData name="Sarah Bedford" userId="03e93dfb8e0f1780" providerId="LiveId" clId="{53AF6969-A24F-453C-A7C1-7334CC1FD6ED}" dt="2019-01-28T10:29:16.272" v="286"/>
          <ac:spMkLst>
            <pc:docMk/>
            <pc:sldMk cId="2502755575" sldId="343"/>
            <ac:spMk id="10" creationId="{B7FE5FD7-132E-4579-8075-2931AC3001C5}"/>
          </ac:spMkLst>
        </pc:spChg>
      </pc:sldChg>
      <pc:sldChg chg="modSp">
        <pc:chgData name="Sarah Bedford" userId="03e93dfb8e0f1780" providerId="LiveId" clId="{53AF6969-A24F-453C-A7C1-7334CC1FD6ED}" dt="2019-01-28T12:03:50.840" v="1166" actId="20577"/>
        <pc:sldMkLst>
          <pc:docMk/>
          <pc:sldMk cId="919642890" sldId="344"/>
        </pc:sldMkLst>
        <pc:spChg chg="mod">
          <ac:chgData name="Sarah Bedford" userId="03e93dfb8e0f1780" providerId="LiveId" clId="{53AF6969-A24F-453C-A7C1-7334CC1FD6ED}" dt="2019-01-28T12:03:50.840" v="1166" actId="20577"/>
          <ac:spMkLst>
            <pc:docMk/>
            <pc:sldMk cId="919642890" sldId="344"/>
            <ac:spMk id="3" creationId="{00000000-0000-0000-0000-000000000000}"/>
          </ac:spMkLst>
        </pc:spChg>
        <pc:spChg chg="mod">
          <ac:chgData name="Sarah Bedford" userId="03e93dfb8e0f1780" providerId="LiveId" clId="{53AF6969-A24F-453C-A7C1-7334CC1FD6ED}" dt="2019-01-28T10:29:53.100" v="300" actId="20577"/>
          <ac:spMkLst>
            <pc:docMk/>
            <pc:sldMk cId="919642890" sldId="344"/>
            <ac:spMk id="7" creationId="{00000000-0000-0000-0000-000000000000}"/>
          </ac:spMkLst>
        </pc:spChg>
      </pc:sldChg>
      <pc:sldChg chg="modSp">
        <pc:chgData name="Sarah Bedford" userId="03e93dfb8e0f1780" providerId="LiveId" clId="{53AF6969-A24F-453C-A7C1-7334CC1FD6ED}" dt="2019-01-28T11:45:02.474" v="1150" actId="20577"/>
        <pc:sldMkLst>
          <pc:docMk/>
          <pc:sldMk cId="2729185945" sldId="345"/>
        </pc:sldMkLst>
        <pc:spChg chg="mod">
          <ac:chgData name="Sarah Bedford" userId="03e93dfb8e0f1780" providerId="LiveId" clId="{53AF6969-A24F-453C-A7C1-7334CC1FD6ED}" dt="2019-01-28T11:45:02.474" v="1150" actId="20577"/>
          <ac:spMkLst>
            <pc:docMk/>
            <pc:sldMk cId="2729185945" sldId="345"/>
            <ac:spMk id="3" creationId="{00000000-0000-0000-0000-000000000000}"/>
          </ac:spMkLst>
        </pc:spChg>
        <pc:spChg chg="mod">
          <ac:chgData name="Sarah Bedford" userId="03e93dfb8e0f1780" providerId="LiveId" clId="{53AF6969-A24F-453C-A7C1-7334CC1FD6ED}" dt="2019-01-28T10:37:11.254" v="1077" actId="14100"/>
          <ac:spMkLst>
            <pc:docMk/>
            <pc:sldMk cId="2729185945" sldId="345"/>
            <ac:spMk id="7" creationId="{00000000-0000-0000-0000-000000000000}"/>
          </ac:spMkLst>
        </pc:spChg>
      </pc:sldChg>
      <pc:sldChg chg="modSp">
        <pc:chgData name="Sarah Bedford" userId="03e93dfb8e0f1780" providerId="LiveId" clId="{53AF6969-A24F-453C-A7C1-7334CC1FD6ED}" dt="2019-01-28T10:40:38.286" v="1149" actId="20577"/>
        <pc:sldMkLst>
          <pc:docMk/>
          <pc:sldMk cId="660007767" sldId="346"/>
        </pc:sldMkLst>
        <pc:spChg chg="mod">
          <ac:chgData name="Sarah Bedford" userId="03e93dfb8e0f1780" providerId="LiveId" clId="{53AF6969-A24F-453C-A7C1-7334CC1FD6ED}" dt="2019-01-28T10:40:38.286" v="1149" actId="20577"/>
          <ac:spMkLst>
            <pc:docMk/>
            <pc:sldMk cId="660007767" sldId="346"/>
            <ac:spMk id="3" creationId="{00000000-0000-0000-0000-000000000000}"/>
          </ac:spMkLst>
        </pc:spChg>
        <pc:spChg chg="mod">
          <ac:chgData name="Sarah Bedford" userId="03e93dfb8e0f1780" providerId="LiveId" clId="{53AF6969-A24F-453C-A7C1-7334CC1FD6ED}" dt="2019-01-28T10:40:18.128" v="1118" actId="20577"/>
          <ac:spMkLst>
            <pc:docMk/>
            <pc:sldMk cId="660007767" sldId="346"/>
            <ac:spMk id="7" creationId="{00000000-0000-0000-0000-000000000000}"/>
          </ac:spMkLst>
        </pc:spChg>
      </pc:sldChg>
      <pc:sldChg chg="modSp">
        <pc:chgData name="Sarah Bedford" userId="03e93dfb8e0f1780" providerId="LiveId" clId="{53AF6969-A24F-453C-A7C1-7334CC1FD6ED}" dt="2019-01-28T10:02:56.614" v="233" actId="20577"/>
        <pc:sldMkLst>
          <pc:docMk/>
          <pc:sldMk cId="143346155" sldId="351"/>
        </pc:sldMkLst>
        <pc:spChg chg="mod">
          <ac:chgData name="Sarah Bedford" userId="03e93dfb8e0f1780" providerId="LiveId" clId="{53AF6969-A24F-453C-A7C1-7334CC1FD6ED}" dt="2019-01-28T10:02:04.982" v="224" actId="20577"/>
          <ac:spMkLst>
            <pc:docMk/>
            <pc:sldMk cId="143346155" sldId="351"/>
            <ac:spMk id="2" creationId="{00000000-0000-0000-0000-000000000000}"/>
          </ac:spMkLst>
        </pc:spChg>
        <pc:spChg chg="mod">
          <ac:chgData name="Sarah Bedford" userId="03e93dfb8e0f1780" providerId="LiveId" clId="{53AF6969-A24F-453C-A7C1-7334CC1FD6ED}" dt="2019-01-28T10:02:56.614" v="233" actId="20577"/>
          <ac:spMkLst>
            <pc:docMk/>
            <pc:sldMk cId="143346155" sldId="351"/>
            <ac:spMk id="5" creationId="{C0B31F0D-C5FB-4B46-A183-F09EE9CDC48A}"/>
          </ac:spMkLst>
        </pc:spChg>
      </pc:sldChg>
      <pc:sldChg chg="modSp">
        <pc:chgData name="Sarah Bedford" userId="03e93dfb8e0f1780" providerId="LiveId" clId="{53AF6969-A24F-453C-A7C1-7334CC1FD6ED}" dt="2019-01-28T11:49:03.032" v="1151" actId="313"/>
        <pc:sldMkLst>
          <pc:docMk/>
          <pc:sldMk cId="244065763" sldId="353"/>
        </pc:sldMkLst>
        <pc:spChg chg="mod">
          <ac:chgData name="Sarah Bedford" userId="03e93dfb8e0f1780" providerId="LiveId" clId="{53AF6969-A24F-453C-A7C1-7334CC1FD6ED}" dt="2019-01-28T11:49:03.032" v="1151" actId="313"/>
          <ac:spMkLst>
            <pc:docMk/>
            <pc:sldMk cId="244065763" sldId="353"/>
            <ac:spMk id="3" creationId="{00000000-0000-0000-0000-000000000000}"/>
          </ac:spMkLst>
        </pc:spChg>
        <pc:spChg chg="mod">
          <ac:chgData name="Sarah Bedford" userId="03e93dfb8e0f1780" providerId="LiveId" clId="{53AF6969-A24F-453C-A7C1-7334CC1FD6ED}" dt="2019-01-28T10:38:46.113" v="1084" actId="20577"/>
          <ac:spMkLst>
            <pc:docMk/>
            <pc:sldMk cId="244065763" sldId="353"/>
            <ac:spMk id="7" creationId="{00000000-0000-0000-0000-000000000000}"/>
          </ac:spMkLst>
        </pc:spChg>
      </pc:sldChg>
      <pc:sldChg chg="modSp">
        <pc:chgData name="Sarah Bedford" userId="03e93dfb8e0f1780" providerId="LiveId" clId="{53AF6969-A24F-453C-A7C1-7334CC1FD6ED}" dt="2019-01-28T10:01:03.783" v="223" actId="20577"/>
        <pc:sldMkLst>
          <pc:docMk/>
          <pc:sldMk cId="1450956767" sldId="354"/>
        </pc:sldMkLst>
        <pc:spChg chg="mod">
          <ac:chgData name="Sarah Bedford" userId="03e93dfb8e0f1780" providerId="LiveId" clId="{53AF6969-A24F-453C-A7C1-7334CC1FD6ED}" dt="2019-01-28T10:01:03.783" v="223" actId="20577"/>
          <ac:spMkLst>
            <pc:docMk/>
            <pc:sldMk cId="1450956767" sldId="354"/>
            <ac:spMk id="2" creationId="{00000000-0000-0000-0000-000000000000}"/>
          </ac:spMkLst>
        </pc:spChg>
        <pc:spChg chg="mod">
          <ac:chgData name="Sarah Bedford" userId="03e93dfb8e0f1780" providerId="LiveId" clId="{53AF6969-A24F-453C-A7C1-7334CC1FD6ED}" dt="2019-01-28T09:59:28.073" v="137" actId="1076"/>
          <ac:spMkLst>
            <pc:docMk/>
            <pc:sldMk cId="1450956767" sldId="354"/>
            <ac:spMk id="4" creationId="{92A4E92B-C493-4C68-AE5D-408270FE2983}"/>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4500" cy="501650"/>
          </a:xfrm>
          <a:prstGeom prst="rect">
            <a:avLst/>
          </a:prstGeom>
        </p:spPr>
        <p:txBody>
          <a:bodyPr vert="horz" lIns="91440" tIns="45720" rIns="91440" bIns="45720" rtlCol="0"/>
          <a:lstStyle>
            <a:lvl1pPr algn="l">
              <a:defRPr sz="1200"/>
            </a:lvl1pPr>
          </a:lstStyle>
          <a:p>
            <a:endParaRPr lang="en-IE"/>
          </a:p>
        </p:txBody>
      </p:sp>
      <p:sp>
        <p:nvSpPr>
          <p:cNvPr id="3" name="Date Placeholder 2"/>
          <p:cNvSpPr>
            <a:spLocks noGrp="1"/>
          </p:cNvSpPr>
          <p:nvPr>
            <p:ph type="dt" idx="1"/>
          </p:nvPr>
        </p:nvSpPr>
        <p:spPr>
          <a:xfrm>
            <a:off x="3902075" y="0"/>
            <a:ext cx="2984500" cy="501650"/>
          </a:xfrm>
          <a:prstGeom prst="rect">
            <a:avLst/>
          </a:prstGeom>
        </p:spPr>
        <p:txBody>
          <a:bodyPr vert="horz" lIns="91440" tIns="45720" rIns="91440" bIns="45720" rtlCol="0"/>
          <a:lstStyle>
            <a:lvl1pPr algn="r">
              <a:defRPr sz="1200"/>
            </a:lvl1pPr>
          </a:lstStyle>
          <a:p>
            <a:fld id="{4AEE94CF-E6C7-4AB2-ACF5-EEAB3D2B6EC8}" type="datetimeFigureOut">
              <a:rPr lang="en-IE" smtClean="0"/>
              <a:t>10/07/2019</a:t>
            </a:fld>
            <a:endParaRPr lang="en-IE"/>
          </a:p>
        </p:txBody>
      </p:sp>
      <p:sp>
        <p:nvSpPr>
          <p:cNvPr id="4" name="Slide Image Placeholder 3"/>
          <p:cNvSpPr>
            <a:spLocks noGrp="1" noRot="1" noChangeAspect="1"/>
          </p:cNvSpPr>
          <p:nvPr>
            <p:ph type="sldImg" idx="2"/>
          </p:nvPr>
        </p:nvSpPr>
        <p:spPr>
          <a:xfrm>
            <a:off x="439738" y="1252538"/>
            <a:ext cx="6008687" cy="3381375"/>
          </a:xfrm>
          <a:prstGeom prst="rect">
            <a:avLst/>
          </a:prstGeom>
          <a:noFill/>
          <a:ln w="12700">
            <a:solidFill>
              <a:prstClr val="black"/>
            </a:solidFill>
          </a:ln>
        </p:spPr>
        <p:txBody>
          <a:bodyPr vert="horz" lIns="91440" tIns="45720" rIns="91440" bIns="45720" rtlCol="0" anchor="ctr"/>
          <a:lstStyle/>
          <a:p>
            <a:endParaRPr lang="en-IE"/>
          </a:p>
        </p:txBody>
      </p:sp>
      <p:sp>
        <p:nvSpPr>
          <p:cNvPr id="5" name="Notes Placeholder 4"/>
          <p:cNvSpPr>
            <a:spLocks noGrp="1"/>
          </p:cNvSpPr>
          <p:nvPr>
            <p:ph type="body" sz="quarter" idx="3"/>
          </p:nvPr>
        </p:nvSpPr>
        <p:spPr>
          <a:xfrm>
            <a:off x="688975" y="4821238"/>
            <a:ext cx="5510213" cy="3944937"/>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6" name="Footer Placeholder 5"/>
          <p:cNvSpPr>
            <a:spLocks noGrp="1"/>
          </p:cNvSpPr>
          <p:nvPr>
            <p:ph type="ftr" sz="quarter" idx="4"/>
          </p:nvPr>
        </p:nvSpPr>
        <p:spPr>
          <a:xfrm>
            <a:off x="0" y="9517063"/>
            <a:ext cx="2984500" cy="501650"/>
          </a:xfrm>
          <a:prstGeom prst="rect">
            <a:avLst/>
          </a:prstGeom>
        </p:spPr>
        <p:txBody>
          <a:bodyPr vert="horz" lIns="91440" tIns="45720" rIns="91440" bIns="45720" rtlCol="0" anchor="b"/>
          <a:lstStyle>
            <a:lvl1pPr algn="l">
              <a:defRPr sz="1200"/>
            </a:lvl1pPr>
          </a:lstStyle>
          <a:p>
            <a:endParaRPr lang="en-IE"/>
          </a:p>
        </p:txBody>
      </p:sp>
      <p:sp>
        <p:nvSpPr>
          <p:cNvPr id="7" name="Slide Number Placeholder 6"/>
          <p:cNvSpPr>
            <a:spLocks noGrp="1"/>
          </p:cNvSpPr>
          <p:nvPr>
            <p:ph type="sldNum" sz="quarter" idx="5"/>
          </p:nvPr>
        </p:nvSpPr>
        <p:spPr>
          <a:xfrm>
            <a:off x="3902075" y="9517063"/>
            <a:ext cx="2984500" cy="501650"/>
          </a:xfrm>
          <a:prstGeom prst="rect">
            <a:avLst/>
          </a:prstGeom>
        </p:spPr>
        <p:txBody>
          <a:bodyPr vert="horz" lIns="91440" tIns="45720" rIns="91440" bIns="45720" rtlCol="0" anchor="b"/>
          <a:lstStyle>
            <a:lvl1pPr algn="r">
              <a:defRPr sz="1200"/>
            </a:lvl1pPr>
          </a:lstStyle>
          <a:p>
            <a:fld id="{344B6BB2-EF4E-464E-92C1-9DD4A900C5D5}" type="slidenum">
              <a:rPr lang="en-IE" smtClean="0"/>
              <a:t>‹#›</a:t>
            </a:fld>
            <a:endParaRPr lang="en-IE"/>
          </a:p>
        </p:txBody>
      </p:sp>
    </p:spTree>
    <p:extLst>
      <p:ext uri="{BB962C8B-B14F-4D97-AF65-F5344CB8AC3E}">
        <p14:creationId xmlns:p14="http://schemas.microsoft.com/office/powerpoint/2010/main" val="36595410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344B6BB2-EF4E-464E-92C1-9DD4A900C5D5}" type="slidenum">
              <a:rPr lang="en-IE" smtClean="0"/>
              <a:t>2</a:t>
            </a:fld>
            <a:endParaRPr lang="en-IE" dirty="0"/>
          </a:p>
        </p:txBody>
      </p:sp>
    </p:spTree>
    <p:extLst>
      <p:ext uri="{BB962C8B-B14F-4D97-AF65-F5344CB8AC3E}">
        <p14:creationId xmlns:p14="http://schemas.microsoft.com/office/powerpoint/2010/main" val="146582840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344B6BB2-EF4E-464E-92C1-9DD4A900C5D5}" type="slidenum">
              <a:rPr lang="en-IE" smtClean="0"/>
              <a:t>11</a:t>
            </a:fld>
            <a:endParaRPr lang="en-IE"/>
          </a:p>
        </p:txBody>
      </p:sp>
    </p:spTree>
    <p:extLst>
      <p:ext uri="{BB962C8B-B14F-4D97-AF65-F5344CB8AC3E}">
        <p14:creationId xmlns:p14="http://schemas.microsoft.com/office/powerpoint/2010/main" val="103110403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344B6BB2-EF4E-464E-92C1-9DD4A900C5D5}" type="slidenum">
              <a:rPr lang="en-IE" smtClean="0"/>
              <a:t>12</a:t>
            </a:fld>
            <a:endParaRPr lang="en-IE"/>
          </a:p>
        </p:txBody>
      </p:sp>
    </p:spTree>
    <p:extLst>
      <p:ext uri="{BB962C8B-B14F-4D97-AF65-F5344CB8AC3E}">
        <p14:creationId xmlns:p14="http://schemas.microsoft.com/office/powerpoint/2010/main" val="218367313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344B6BB2-EF4E-464E-92C1-9DD4A900C5D5}" type="slidenum">
              <a:rPr lang="en-IE" smtClean="0"/>
              <a:t>13</a:t>
            </a:fld>
            <a:endParaRPr lang="en-IE"/>
          </a:p>
        </p:txBody>
      </p:sp>
    </p:spTree>
    <p:extLst>
      <p:ext uri="{BB962C8B-B14F-4D97-AF65-F5344CB8AC3E}">
        <p14:creationId xmlns:p14="http://schemas.microsoft.com/office/powerpoint/2010/main" val="185709001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344B6BB2-EF4E-464E-92C1-9DD4A900C5D5}" type="slidenum">
              <a:rPr lang="en-IE" smtClean="0"/>
              <a:t>14</a:t>
            </a:fld>
            <a:endParaRPr lang="en-IE"/>
          </a:p>
        </p:txBody>
      </p:sp>
    </p:spTree>
    <p:extLst>
      <p:ext uri="{BB962C8B-B14F-4D97-AF65-F5344CB8AC3E}">
        <p14:creationId xmlns:p14="http://schemas.microsoft.com/office/powerpoint/2010/main" val="18719058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344B6BB2-EF4E-464E-92C1-9DD4A900C5D5}" type="slidenum">
              <a:rPr lang="en-IE" smtClean="0"/>
              <a:t>15</a:t>
            </a:fld>
            <a:endParaRPr lang="en-IE"/>
          </a:p>
        </p:txBody>
      </p:sp>
    </p:spTree>
    <p:extLst>
      <p:ext uri="{BB962C8B-B14F-4D97-AF65-F5344CB8AC3E}">
        <p14:creationId xmlns:p14="http://schemas.microsoft.com/office/powerpoint/2010/main" val="54443720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344B6BB2-EF4E-464E-92C1-9DD4A900C5D5}" type="slidenum">
              <a:rPr lang="en-IE" smtClean="0"/>
              <a:t>16</a:t>
            </a:fld>
            <a:endParaRPr lang="en-IE"/>
          </a:p>
        </p:txBody>
      </p:sp>
    </p:spTree>
    <p:extLst>
      <p:ext uri="{BB962C8B-B14F-4D97-AF65-F5344CB8AC3E}">
        <p14:creationId xmlns:p14="http://schemas.microsoft.com/office/powerpoint/2010/main" val="11076115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344B6BB2-EF4E-464E-92C1-9DD4A900C5D5}" type="slidenum">
              <a:rPr lang="en-IE" smtClean="0"/>
              <a:t>3</a:t>
            </a:fld>
            <a:endParaRPr lang="en-IE" dirty="0"/>
          </a:p>
        </p:txBody>
      </p:sp>
    </p:spTree>
    <p:extLst>
      <p:ext uri="{BB962C8B-B14F-4D97-AF65-F5344CB8AC3E}">
        <p14:creationId xmlns:p14="http://schemas.microsoft.com/office/powerpoint/2010/main" val="7764619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344B6BB2-EF4E-464E-92C1-9DD4A900C5D5}" type="slidenum">
              <a:rPr lang="en-IE" smtClean="0"/>
              <a:t>4</a:t>
            </a:fld>
            <a:endParaRPr lang="en-IE" dirty="0"/>
          </a:p>
        </p:txBody>
      </p:sp>
    </p:spTree>
    <p:extLst>
      <p:ext uri="{BB962C8B-B14F-4D97-AF65-F5344CB8AC3E}">
        <p14:creationId xmlns:p14="http://schemas.microsoft.com/office/powerpoint/2010/main" val="3983109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344B6BB2-EF4E-464E-92C1-9DD4A900C5D5}" type="slidenum">
              <a:rPr lang="en-IE" smtClean="0"/>
              <a:t>5</a:t>
            </a:fld>
            <a:endParaRPr lang="en-IE" dirty="0"/>
          </a:p>
        </p:txBody>
      </p:sp>
    </p:spTree>
    <p:extLst>
      <p:ext uri="{BB962C8B-B14F-4D97-AF65-F5344CB8AC3E}">
        <p14:creationId xmlns:p14="http://schemas.microsoft.com/office/powerpoint/2010/main" val="24860761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344B6BB2-EF4E-464E-92C1-9DD4A900C5D5}" type="slidenum">
              <a:rPr lang="en-IE" smtClean="0"/>
              <a:t>6</a:t>
            </a:fld>
            <a:endParaRPr lang="en-IE" dirty="0"/>
          </a:p>
        </p:txBody>
      </p:sp>
    </p:spTree>
    <p:extLst>
      <p:ext uri="{BB962C8B-B14F-4D97-AF65-F5344CB8AC3E}">
        <p14:creationId xmlns:p14="http://schemas.microsoft.com/office/powerpoint/2010/main" val="13836345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344B6BB2-EF4E-464E-92C1-9DD4A900C5D5}" type="slidenum">
              <a:rPr lang="en-IE" smtClean="0"/>
              <a:t>7</a:t>
            </a:fld>
            <a:endParaRPr lang="en-IE" dirty="0"/>
          </a:p>
        </p:txBody>
      </p:sp>
    </p:spTree>
    <p:extLst>
      <p:ext uri="{BB962C8B-B14F-4D97-AF65-F5344CB8AC3E}">
        <p14:creationId xmlns:p14="http://schemas.microsoft.com/office/powerpoint/2010/main" val="17090962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Hand out Worksheet 2 AO Lesson.</a:t>
            </a:r>
          </a:p>
          <a:p>
            <a:endParaRPr lang="en-IE" dirty="0"/>
          </a:p>
        </p:txBody>
      </p:sp>
      <p:sp>
        <p:nvSpPr>
          <p:cNvPr id="4" name="Slide Number Placeholder 3"/>
          <p:cNvSpPr>
            <a:spLocks noGrp="1"/>
          </p:cNvSpPr>
          <p:nvPr>
            <p:ph type="sldNum" sz="quarter" idx="10"/>
          </p:nvPr>
        </p:nvSpPr>
        <p:spPr/>
        <p:txBody>
          <a:bodyPr/>
          <a:lstStyle/>
          <a:p>
            <a:fld id="{344B6BB2-EF4E-464E-92C1-9DD4A900C5D5}" type="slidenum">
              <a:rPr lang="en-IE" smtClean="0"/>
              <a:t>8</a:t>
            </a:fld>
            <a:endParaRPr lang="en-IE"/>
          </a:p>
        </p:txBody>
      </p:sp>
    </p:spTree>
    <p:extLst>
      <p:ext uri="{BB962C8B-B14F-4D97-AF65-F5344CB8AC3E}">
        <p14:creationId xmlns:p14="http://schemas.microsoft.com/office/powerpoint/2010/main" val="10528092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endParaRPr lang="en-IE" dirty="0"/>
          </a:p>
        </p:txBody>
      </p:sp>
      <p:sp>
        <p:nvSpPr>
          <p:cNvPr id="4" name="Slide Number Placeholder 3"/>
          <p:cNvSpPr>
            <a:spLocks noGrp="1"/>
          </p:cNvSpPr>
          <p:nvPr>
            <p:ph type="sldNum" sz="quarter" idx="10"/>
          </p:nvPr>
        </p:nvSpPr>
        <p:spPr/>
        <p:txBody>
          <a:bodyPr/>
          <a:lstStyle/>
          <a:p>
            <a:fld id="{344B6BB2-EF4E-464E-92C1-9DD4A900C5D5}" type="slidenum">
              <a:rPr lang="en-IE" smtClean="0"/>
              <a:t>9</a:t>
            </a:fld>
            <a:endParaRPr lang="en-IE"/>
          </a:p>
        </p:txBody>
      </p:sp>
    </p:spTree>
    <p:extLst>
      <p:ext uri="{BB962C8B-B14F-4D97-AF65-F5344CB8AC3E}">
        <p14:creationId xmlns:p14="http://schemas.microsoft.com/office/powerpoint/2010/main" val="145658269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344B6BB2-EF4E-464E-92C1-9DD4A900C5D5}" type="slidenum">
              <a:rPr lang="en-IE" smtClean="0"/>
              <a:t>10</a:t>
            </a:fld>
            <a:endParaRPr lang="en-IE"/>
          </a:p>
        </p:txBody>
      </p:sp>
    </p:spTree>
    <p:extLst>
      <p:ext uri="{BB962C8B-B14F-4D97-AF65-F5344CB8AC3E}">
        <p14:creationId xmlns:p14="http://schemas.microsoft.com/office/powerpoint/2010/main" val="10801020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57E56F-BCD7-4F35-B39B-92295032441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6EB5858C-C0E9-44BE-A16A-04F42C5B679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27EE67C9-BD9A-4B95-8746-530BFB572E96}"/>
              </a:ext>
            </a:extLst>
          </p:cNvPr>
          <p:cNvSpPr>
            <a:spLocks noGrp="1"/>
          </p:cNvSpPr>
          <p:nvPr>
            <p:ph type="dt" sz="half" idx="10"/>
          </p:nvPr>
        </p:nvSpPr>
        <p:spPr/>
        <p:txBody>
          <a:bodyPr/>
          <a:lstStyle/>
          <a:p>
            <a:fld id="{7B440A85-F303-4191-B330-2A7738FF4DCF}" type="datetimeFigureOut">
              <a:rPr lang="en-GB" smtClean="0"/>
              <a:t>10/07/2019</a:t>
            </a:fld>
            <a:endParaRPr lang="en-GB"/>
          </a:p>
        </p:txBody>
      </p:sp>
      <p:sp>
        <p:nvSpPr>
          <p:cNvPr id="5" name="Footer Placeholder 4">
            <a:extLst>
              <a:ext uri="{FF2B5EF4-FFF2-40B4-BE49-F238E27FC236}">
                <a16:creationId xmlns:a16="http://schemas.microsoft.com/office/drawing/2014/main" id="{770372E1-0684-4E45-ACE9-093F28D5B21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B273BD3-1144-460B-BC81-9618B67CE638}"/>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2809493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B8E842-E735-40C6-BBFF-1429937E0616}"/>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0AC1A4E-F197-4FD9-A3FA-836372F9D349}"/>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9DEB460-8303-4FDE-97C6-223A59BC8F91}"/>
              </a:ext>
            </a:extLst>
          </p:cNvPr>
          <p:cNvSpPr>
            <a:spLocks noGrp="1"/>
          </p:cNvSpPr>
          <p:nvPr>
            <p:ph type="dt" sz="half" idx="10"/>
          </p:nvPr>
        </p:nvSpPr>
        <p:spPr/>
        <p:txBody>
          <a:bodyPr/>
          <a:lstStyle/>
          <a:p>
            <a:fld id="{7B440A85-F303-4191-B330-2A7738FF4DCF}" type="datetimeFigureOut">
              <a:rPr lang="en-GB" smtClean="0"/>
              <a:t>10/07/2019</a:t>
            </a:fld>
            <a:endParaRPr lang="en-GB"/>
          </a:p>
        </p:txBody>
      </p:sp>
      <p:sp>
        <p:nvSpPr>
          <p:cNvPr id="5" name="Footer Placeholder 4">
            <a:extLst>
              <a:ext uri="{FF2B5EF4-FFF2-40B4-BE49-F238E27FC236}">
                <a16:creationId xmlns:a16="http://schemas.microsoft.com/office/drawing/2014/main" id="{F480A111-4796-4ABB-AEFF-6015F774A79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0BC8771-1D8D-464D-8A13-927AC7077430}"/>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9423544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F4EE0F7-A3B5-4075-BCA4-56084734C1F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AED57F6-6055-40D2-A000-2D6AF953F549}"/>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F2E87CD-C7FE-480F-8495-91226FC363D4}"/>
              </a:ext>
            </a:extLst>
          </p:cNvPr>
          <p:cNvSpPr>
            <a:spLocks noGrp="1"/>
          </p:cNvSpPr>
          <p:nvPr>
            <p:ph type="dt" sz="half" idx="10"/>
          </p:nvPr>
        </p:nvSpPr>
        <p:spPr/>
        <p:txBody>
          <a:bodyPr/>
          <a:lstStyle/>
          <a:p>
            <a:fld id="{7B440A85-F303-4191-B330-2A7738FF4DCF}" type="datetimeFigureOut">
              <a:rPr lang="en-GB" smtClean="0"/>
              <a:t>10/07/2019</a:t>
            </a:fld>
            <a:endParaRPr lang="en-GB"/>
          </a:p>
        </p:txBody>
      </p:sp>
      <p:sp>
        <p:nvSpPr>
          <p:cNvPr id="5" name="Footer Placeholder 4">
            <a:extLst>
              <a:ext uri="{FF2B5EF4-FFF2-40B4-BE49-F238E27FC236}">
                <a16:creationId xmlns:a16="http://schemas.microsoft.com/office/drawing/2014/main" id="{5596A2AD-55BA-4CE5-B429-9B1B3521F75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6D60E5D-A174-4EA6-B181-FADE943F235A}"/>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12522280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601111-A629-4909-9716-A0B12236E61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4465F36-7B94-4EF1-A5FC-B875EC99E963}"/>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9A1C335-4435-4409-97E1-A230C943BDB2}"/>
              </a:ext>
            </a:extLst>
          </p:cNvPr>
          <p:cNvSpPr>
            <a:spLocks noGrp="1"/>
          </p:cNvSpPr>
          <p:nvPr>
            <p:ph type="dt" sz="half" idx="10"/>
          </p:nvPr>
        </p:nvSpPr>
        <p:spPr/>
        <p:txBody>
          <a:bodyPr/>
          <a:lstStyle/>
          <a:p>
            <a:fld id="{7B440A85-F303-4191-B330-2A7738FF4DCF}" type="datetimeFigureOut">
              <a:rPr lang="en-GB" smtClean="0"/>
              <a:t>10/07/2019</a:t>
            </a:fld>
            <a:endParaRPr lang="en-GB"/>
          </a:p>
        </p:txBody>
      </p:sp>
      <p:sp>
        <p:nvSpPr>
          <p:cNvPr id="5" name="Footer Placeholder 4">
            <a:extLst>
              <a:ext uri="{FF2B5EF4-FFF2-40B4-BE49-F238E27FC236}">
                <a16:creationId xmlns:a16="http://schemas.microsoft.com/office/drawing/2014/main" id="{4C4F7D29-E90E-4CC7-A227-B9BA61729DE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1B22C0C-4056-45EE-A9C9-E43EF425A0D7}"/>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31462407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B7B82F-F40A-4943-9222-C4ECCE78D41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85C2D0AA-CDB0-4E28-B90C-3164FFD4C37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CC6B2FA1-DB88-4D4A-8FD9-D5295F29948D}"/>
              </a:ext>
            </a:extLst>
          </p:cNvPr>
          <p:cNvSpPr>
            <a:spLocks noGrp="1"/>
          </p:cNvSpPr>
          <p:nvPr>
            <p:ph type="dt" sz="half" idx="10"/>
          </p:nvPr>
        </p:nvSpPr>
        <p:spPr/>
        <p:txBody>
          <a:bodyPr/>
          <a:lstStyle/>
          <a:p>
            <a:fld id="{7B440A85-F303-4191-B330-2A7738FF4DCF}" type="datetimeFigureOut">
              <a:rPr lang="en-GB" smtClean="0"/>
              <a:t>10/07/2019</a:t>
            </a:fld>
            <a:endParaRPr lang="en-GB"/>
          </a:p>
        </p:txBody>
      </p:sp>
      <p:sp>
        <p:nvSpPr>
          <p:cNvPr id="5" name="Footer Placeholder 4">
            <a:extLst>
              <a:ext uri="{FF2B5EF4-FFF2-40B4-BE49-F238E27FC236}">
                <a16:creationId xmlns:a16="http://schemas.microsoft.com/office/drawing/2014/main" id="{0E529A77-54CA-4EEB-8A8B-6858F045DCD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AB09545-19EF-4C94-84A2-7C935B39BF96}"/>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15696375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3AC6DC-E71C-4EC5-85ED-F6F430FDA0B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6FEFAAC-930B-461B-AE43-1631B3C4432F}"/>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D8658036-75BA-4E8B-8529-5FD6488B217B}"/>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54639245-23F2-4690-A1A7-4AEE113AC9D6}"/>
              </a:ext>
            </a:extLst>
          </p:cNvPr>
          <p:cNvSpPr>
            <a:spLocks noGrp="1"/>
          </p:cNvSpPr>
          <p:nvPr>
            <p:ph type="dt" sz="half" idx="10"/>
          </p:nvPr>
        </p:nvSpPr>
        <p:spPr/>
        <p:txBody>
          <a:bodyPr/>
          <a:lstStyle/>
          <a:p>
            <a:fld id="{7B440A85-F303-4191-B330-2A7738FF4DCF}" type="datetimeFigureOut">
              <a:rPr lang="en-GB" smtClean="0"/>
              <a:t>10/07/2019</a:t>
            </a:fld>
            <a:endParaRPr lang="en-GB"/>
          </a:p>
        </p:txBody>
      </p:sp>
      <p:sp>
        <p:nvSpPr>
          <p:cNvPr id="6" name="Footer Placeholder 5">
            <a:extLst>
              <a:ext uri="{FF2B5EF4-FFF2-40B4-BE49-F238E27FC236}">
                <a16:creationId xmlns:a16="http://schemas.microsoft.com/office/drawing/2014/main" id="{02BB07FD-14CD-467E-9A35-FE7C5EF6D96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7DC120F-220B-4CD4-B0B7-BE263E5B7CAB}"/>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2045430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BCBED4-7412-4664-AE2C-E14F31ED5605}"/>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A348BDA-3744-4426-9FDB-73412014BB8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4F7B898A-76E6-42F0-A8D2-24FB0D8A20EC}"/>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8A49089E-697A-4653-ABC3-EB03C0ECB50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27C0D650-CE78-4193-8B4A-D48EC20517DD}"/>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CF63E603-A126-4D64-90CB-9BE7346BF50F}"/>
              </a:ext>
            </a:extLst>
          </p:cNvPr>
          <p:cNvSpPr>
            <a:spLocks noGrp="1"/>
          </p:cNvSpPr>
          <p:nvPr>
            <p:ph type="dt" sz="half" idx="10"/>
          </p:nvPr>
        </p:nvSpPr>
        <p:spPr/>
        <p:txBody>
          <a:bodyPr/>
          <a:lstStyle/>
          <a:p>
            <a:fld id="{7B440A85-F303-4191-B330-2A7738FF4DCF}" type="datetimeFigureOut">
              <a:rPr lang="en-GB" smtClean="0"/>
              <a:t>10/07/2019</a:t>
            </a:fld>
            <a:endParaRPr lang="en-GB"/>
          </a:p>
        </p:txBody>
      </p:sp>
      <p:sp>
        <p:nvSpPr>
          <p:cNvPr id="8" name="Footer Placeholder 7">
            <a:extLst>
              <a:ext uri="{FF2B5EF4-FFF2-40B4-BE49-F238E27FC236}">
                <a16:creationId xmlns:a16="http://schemas.microsoft.com/office/drawing/2014/main" id="{E653ED42-7F0C-4A93-9ABA-B9DBBA3D6D4C}"/>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06F1F34F-C338-435A-A0D1-B520ABB06F24}"/>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24828568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6C07EE-A18C-4C03-9128-BED204F9319B}"/>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9E0C9CD4-101E-42E3-B20B-75FAFCA83CF5}"/>
              </a:ext>
            </a:extLst>
          </p:cNvPr>
          <p:cNvSpPr>
            <a:spLocks noGrp="1"/>
          </p:cNvSpPr>
          <p:nvPr>
            <p:ph type="dt" sz="half" idx="10"/>
          </p:nvPr>
        </p:nvSpPr>
        <p:spPr/>
        <p:txBody>
          <a:bodyPr/>
          <a:lstStyle/>
          <a:p>
            <a:fld id="{7B440A85-F303-4191-B330-2A7738FF4DCF}" type="datetimeFigureOut">
              <a:rPr lang="en-GB" smtClean="0"/>
              <a:t>10/07/2019</a:t>
            </a:fld>
            <a:endParaRPr lang="en-GB"/>
          </a:p>
        </p:txBody>
      </p:sp>
      <p:sp>
        <p:nvSpPr>
          <p:cNvPr id="4" name="Footer Placeholder 3">
            <a:extLst>
              <a:ext uri="{FF2B5EF4-FFF2-40B4-BE49-F238E27FC236}">
                <a16:creationId xmlns:a16="http://schemas.microsoft.com/office/drawing/2014/main" id="{AD56468C-2B85-4E23-8CD7-6230BAFF7846}"/>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CB9B6F7F-272A-452D-8AF8-BA984954671F}"/>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11082309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CCBB2FA-AA82-4F15-B123-112615A71875}"/>
              </a:ext>
            </a:extLst>
          </p:cNvPr>
          <p:cNvSpPr>
            <a:spLocks noGrp="1"/>
          </p:cNvSpPr>
          <p:nvPr>
            <p:ph type="dt" sz="half" idx="10"/>
          </p:nvPr>
        </p:nvSpPr>
        <p:spPr/>
        <p:txBody>
          <a:bodyPr/>
          <a:lstStyle/>
          <a:p>
            <a:fld id="{7B440A85-F303-4191-B330-2A7738FF4DCF}" type="datetimeFigureOut">
              <a:rPr lang="en-GB" smtClean="0"/>
              <a:t>10/07/2019</a:t>
            </a:fld>
            <a:endParaRPr lang="en-GB"/>
          </a:p>
        </p:txBody>
      </p:sp>
      <p:sp>
        <p:nvSpPr>
          <p:cNvPr id="3" name="Footer Placeholder 2">
            <a:extLst>
              <a:ext uri="{FF2B5EF4-FFF2-40B4-BE49-F238E27FC236}">
                <a16:creationId xmlns:a16="http://schemas.microsoft.com/office/drawing/2014/main" id="{3C70FCCA-91FE-4515-A55A-555805BE25A1}"/>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FCFE11DC-AA8D-4B43-B16E-8E11BC5F5D5A}"/>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549982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1C3206-257D-4762-B461-A249DF0C704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6F8F68F3-A027-4A07-BCD4-498C1854D6F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B646CCAC-6329-469B-9EF8-11D768DC6D9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73FB1E4C-292B-4771-BE1F-E686345BC92F}"/>
              </a:ext>
            </a:extLst>
          </p:cNvPr>
          <p:cNvSpPr>
            <a:spLocks noGrp="1"/>
          </p:cNvSpPr>
          <p:nvPr>
            <p:ph type="dt" sz="half" idx="10"/>
          </p:nvPr>
        </p:nvSpPr>
        <p:spPr/>
        <p:txBody>
          <a:bodyPr/>
          <a:lstStyle/>
          <a:p>
            <a:fld id="{7B440A85-F303-4191-B330-2A7738FF4DCF}" type="datetimeFigureOut">
              <a:rPr lang="en-GB" smtClean="0"/>
              <a:t>10/07/2019</a:t>
            </a:fld>
            <a:endParaRPr lang="en-GB"/>
          </a:p>
        </p:txBody>
      </p:sp>
      <p:sp>
        <p:nvSpPr>
          <p:cNvPr id="6" name="Footer Placeholder 5">
            <a:extLst>
              <a:ext uri="{FF2B5EF4-FFF2-40B4-BE49-F238E27FC236}">
                <a16:creationId xmlns:a16="http://schemas.microsoft.com/office/drawing/2014/main" id="{EBC74EF1-1DA0-44CA-8922-1F6EED3DBA6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8D63785-4E7B-4FB7-B713-15AA7DBB0A7D}"/>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36188784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4DC9B4-A119-4EF3-A357-E2B5B4870EF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49B32B8C-5BF2-45C6-94B5-A43B074B977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5E1221A9-026A-4B0B-9162-19EF94EDDFF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3C4BE4ED-D3FA-4039-9E87-7B1DCE5B47C7}"/>
              </a:ext>
            </a:extLst>
          </p:cNvPr>
          <p:cNvSpPr>
            <a:spLocks noGrp="1"/>
          </p:cNvSpPr>
          <p:nvPr>
            <p:ph type="dt" sz="half" idx="10"/>
          </p:nvPr>
        </p:nvSpPr>
        <p:spPr/>
        <p:txBody>
          <a:bodyPr/>
          <a:lstStyle/>
          <a:p>
            <a:fld id="{7B440A85-F303-4191-B330-2A7738FF4DCF}" type="datetimeFigureOut">
              <a:rPr lang="en-GB" smtClean="0"/>
              <a:t>10/07/2019</a:t>
            </a:fld>
            <a:endParaRPr lang="en-GB"/>
          </a:p>
        </p:txBody>
      </p:sp>
      <p:sp>
        <p:nvSpPr>
          <p:cNvPr id="6" name="Footer Placeholder 5">
            <a:extLst>
              <a:ext uri="{FF2B5EF4-FFF2-40B4-BE49-F238E27FC236}">
                <a16:creationId xmlns:a16="http://schemas.microsoft.com/office/drawing/2014/main" id="{2F7C41FD-2855-4EF6-B2F3-6A1F3871649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1F3C4DB-832D-473E-9D0D-23F052671389}"/>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2351164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B19BB72-2692-4EA6-9A86-26EB3AEA776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52CCC62-3F5F-4069-B9D2-4524C5EC9D0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8BAB464-9A22-4D72-A4C8-256D02D2FF1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440A85-F303-4191-B330-2A7738FF4DCF}" type="datetimeFigureOut">
              <a:rPr lang="en-GB" smtClean="0"/>
              <a:t>10/07/2019</a:t>
            </a:fld>
            <a:endParaRPr lang="en-GB"/>
          </a:p>
        </p:txBody>
      </p:sp>
      <p:sp>
        <p:nvSpPr>
          <p:cNvPr id="5" name="Footer Placeholder 4">
            <a:extLst>
              <a:ext uri="{FF2B5EF4-FFF2-40B4-BE49-F238E27FC236}">
                <a16:creationId xmlns:a16="http://schemas.microsoft.com/office/drawing/2014/main" id="{30E17D82-6EA5-425D-AAA8-BEB400DF1C0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515EC323-3F88-4C58-8F2B-BA578884FD1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4DD786A-44E6-45CF-AF39-B21F2A3013EA}" type="slidenum">
              <a:rPr lang="en-GB" smtClean="0"/>
              <a:t>‹#›</a:t>
            </a:fld>
            <a:endParaRPr lang="en-GB"/>
          </a:p>
        </p:txBody>
      </p:sp>
    </p:spTree>
    <p:extLst>
      <p:ext uri="{BB962C8B-B14F-4D97-AF65-F5344CB8AC3E}">
        <p14:creationId xmlns:p14="http://schemas.microsoft.com/office/powerpoint/2010/main" val="30378767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6.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05118" y="2457130"/>
            <a:ext cx="7853082" cy="2646878"/>
          </a:xfrm>
          <a:prstGeom prst="rect">
            <a:avLst/>
          </a:prstGeom>
          <a:noFill/>
        </p:spPr>
        <p:txBody>
          <a:bodyPr wrap="square" rtlCol="0">
            <a:spAutoFit/>
          </a:bodyPr>
          <a:lstStyle/>
          <a:p>
            <a:r>
              <a:rPr lang="en-GB" sz="2600" b="1" smtClean="0">
                <a:latin typeface="Arial" panose="020B0604020202020204" pitchFamily="34" charset="0"/>
                <a:cs typeface="Arial" panose="020B0604020202020204" pitchFamily="34" charset="0"/>
              </a:rPr>
              <a:t>Teaching</a:t>
            </a:r>
            <a:r>
              <a:rPr lang="en-GB" sz="2600" b="1" smtClean="0">
                <a:latin typeface="Arial" panose="020B0604020202020204" pitchFamily="34" charset="0"/>
                <a:cs typeface="Arial" panose="020B0604020202020204" pitchFamily="34" charset="0"/>
              </a:rPr>
              <a:t> </a:t>
            </a:r>
            <a:r>
              <a:rPr lang="en-GB" sz="2600" b="1" dirty="0">
                <a:latin typeface="Arial" panose="020B0604020202020204" pitchFamily="34" charset="0"/>
                <a:cs typeface="Arial" panose="020B0604020202020204" pitchFamily="34" charset="0"/>
              </a:rPr>
              <a:t>Pack – AO3 Analysis</a:t>
            </a:r>
          </a:p>
          <a:p>
            <a:r>
              <a:rPr lang="en-GB" sz="2600" dirty="0" smtClean="0">
                <a:latin typeface="Arial" panose="020B0604020202020204" pitchFamily="34" charset="0"/>
                <a:cs typeface="Arial" panose="020B0604020202020204" pitchFamily="34" charset="0"/>
              </a:rPr>
              <a:t>External influences on business activity</a:t>
            </a:r>
            <a:endParaRPr lang="en-IE" sz="2600" dirty="0"/>
          </a:p>
          <a:p>
            <a:endParaRPr lang="en-GB" dirty="0">
              <a:latin typeface="Arial" panose="020B0604020202020204" pitchFamily="34" charset="0"/>
              <a:cs typeface="Arial" panose="020B0604020202020204" pitchFamily="34" charset="0"/>
            </a:endParaRPr>
          </a:p>
          <a:p>
            <a:r>
              <a:rPr lang="en-GB" sz="2600" b="1" dirty="0">
                <a:solidFill>
                  <a:srgbClr val="EA5B0C"/>
                </a:solidFill>
                <a:latin typeface="Arial" panose="020B0604020202020204" pitchFamily="34" charset="0"/>
                <a:cs typeface="Arial" panose="020B0604020202020204" pitchFamily="34" charset="0"/>
              </a:rPr>
              <a:t>Cambridge IGCSE</a:t>
            </a:r>
            <a:r>
              <a:rPr lang="en-GB" sz="2600" b="1" baseline="30000" dirty="0">
                <a:solidFill>
                  <a:srgbClr val="EA5B0C"/>
                </a:solidFill>
                <a:latin typeface="Arial" panose="020B0604020202020204" pitchFamily="34" charset="0"/>
                <a:cs typeface="Arial" panose="020B0604020202020204" pitchFamily="34" charset="0"/>
              </a:rPr>
              <a:t>TM</a:t>
            </a:r>
          </a:p>
          <a:p>
            <a:r>
              <a:rPr lang="en-GB" sz="2600" dirty="0">
                <a:solidFill>
                  <a:srgbClr val="EA5B0C"/>
                </a:solidFill>
                <a:latin typeface="Arial" panose="020B0604020202020204" pitchFamily="34" charset="0"/>
                <a:cs typeface="Arial" panose="020B0604020202020204" pitchFamily="34" charset="0"/>
              </a:rPr>
              <a:t>Business 0450</a:t>
            </a:r>
          </a:p>
          <a:p>
            <a:endParaRPr lang="en-GB" sz="2600" dirty="0">
              <a:solidFill>
                <a:srgbClr val="EA5B0C"/>
              </a:solidFill>
              <a:latin typeface="Arial" panose="020B0604020202020204" pitchFamily="34" charset="0"/>
              <a:cs typeface="Arial" panose="020B0604020202020204" pitchFamily="34" charset="0"/>
            </a:endParaRPr>
          </a:p>
          <a:p>
            <a:endParaRPr lang="en-GB" dirty="0">
              <a:highlight>
                <a:srgbClr val="FFFF00"/>
              </a:highlight>
              <a:latin typeface="Arial" panose="020B0604020202020204" pitchFamily="34" charset="0"/>
              <a:cs typeface="Arial" panose="020B0604020202020204" pitchFamily="34" charset="0"/>
            </a:endParaRP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85439" y="451912"/>
            <a:ext cx="4046220" cy="650471"/>
          </a:xfrm>
          <a:prstGeom prst="rect">
            <a:avLst/>
          </a:prstGeom>
        </p:spPr>
      </p:pic>
      <p:sp>
        <p:nvSpPr>
          <p:cNvPr id="5" name="TextBox 4"/>
          <p:cNvSpPr txBox="1"/>
          <p:nvPr/>
        </p:nvSpPr>
        <p:spPr>
          <a:xfrm>
            <a:off x="658906" y="6239435"/>
            <a:ext cx="4128247" cy="307777"/>
          </a:xfrm>
          <a:prstGeom prst="rect">
            <a:avLst/>
          </a:prstGeom>
          <a:noFill/>
        </p:spPr>
        <p:txBody>
          <a:bodyPr wrap="square" rtlCol="0">
            <a:spAutoFit/>
          </a:bodyPr>
          <a:lstStyle/>
          <a:p>
            <a:r>
              <a:rPr lang="en-GB" sz="1400" dirty="0">
                <a:latin typeface="Arial" panose="020B0604020202020204" pitchFamily="34" charset="0"/>
                <a:cs typeface="Arial" panose="020B0604020202020204" pitchFamily="34" charset="0"/>
              </a:rPr>
              <a:t>Version 1</a:t>
            </a:r>
          </a:p>
        </p:txBody>
      </p:sp>
      <p:pic>
        <p:nvPicPr>
          <p:cNvPr id="6" name="Picture 5"/>
          <p:cNvPicPr/>
          <p:nvPr/>
        </p:nvPicPr>
        <p:blipFill>
          <a:blip r:embed="rId3" cstate="print">
            <a:extLst>
              <a:ext uri="{28A0092B-C50C-407E-A947-70E740481C1C}">
                <a14:useLocalDpi xmlns:a14="http://schemas.microsoft.com/office/drawing/2010/main" val="0"/>
              </a:ext>
            </a:extLst>
          </a:blip>
          <a:stretch>
            <a:fillRect/>
          </a:stretch>
        </p:blipFill>
        <p:spPr>
          <a:xfrm>
            <a:off x="10371511" y="6168533"/>
            <a:ext cx="1292225" cy="449580"/>
          </a:xfrm>
          <a:prstGeom prst="rect">
            <a:avLst/>
          </a:prstGeom>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118324" y="3033287"/>
            <a:ext cx="3431563" cy="2744862"/>
          </a:xfrm>
          <a:prstGeom prst="rect">
            <a:avLst/>
          </a:prstGeom>
        </p:spPr>
      </p:pic>
    </p:spTree>
    <p:extLst>
      <p:ext uri="{BB962C8B-B14F-4D97-AF65-F5344CB8AC3E}">
        <p14:creationId xmlns:p14="http://schemas.microsoft.com/office/powerpoint/2010/main" val="41838093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lvl="0">
              <a:defRPr/>
            </a:pPr>
            <a:r>
              <a:rPr lang="en-GB" sz="2800" b="1" dirty="0">
                <a:solidFill>
                  <a:prstClr val="white"/>
                </a:solidFill>
                <a:latin typeface="Arial" panose="020B0604020202020204" pitchFamily="34" charset="0"/>
                <a:cs typeface="Arial" panose="020B0604020202020204" pitchFamily="34" charset="0"/>
              </a:rPr>
              <a:t>AO3 Analysis - Activity 3: Building an answer to a question that requires an analytical response</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2" name="TextBox 1"/>
          <p:cNvSpPr txBox="1"/>
          <p:nvPr/>
        </p:nvSpPr>
        <p:spPr>
          <a:xfrm>
            <a:off x="443753" y="1318982"/>
            <a:ext cx="11524129" cy="830997"/>
          </a:xfrm>
          <a:prstGeom prst="rect">
            <a:avLst/>
          </a:prstGeom>
          <a:noFill/>
        </p:spPr>
        <p:txBody>
          <a:bodyPr wrap="square" rtlCol="0">
            <a:spAutoFit/>
          </a:bodyPr>
          <a:lstStyle/>
          <a:p>
            <a:pPr marL="457200" indent="-457200">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You will need to use Worksheet 3 AO Lesson to help build your answer to the question below. We will work through it step by step.</a:t>
            </a:r>
          </a:p>
        </p:txBody>
      </p:sp>
      <p:sp>
        <p:nvSpPr>
          <p:cNvPr id="3" name="Rounded Rectangle 2"/>
          <p:cNvSpPr/>
          <p:nvPr/>
        </p:nvSpPr>
        <p:spPr>
          <a:xfrm>
            <a:off x="935915" y="2290135"/>
            <a:ext cx="10510221" cy="2311956"/>
          </a:xfrm>
          <a:prstGeom prst="roundRect">
            <a:avLst>
              <a:gd name="adj" fmla="val 5363"/>
            </a:avLst>
          </a:prstGeom>
          <a:no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wrap="square" rIns="90000" rtlCol="0" anchor="t">
            <a:spAutoFit/>
          </a:bodyPr>
          <a:lstStyle/>
          <a:p>
            <a:r>
              <a:rPr lang="en-GB" sz="2000" dirty="0">
                <a:solidFill>
                  <a:schemeClr val="tx1"/>
                </a:solidFill>
                <a:latin typeface="Arial" panose="020B0604020202020204" pitchFamily="34" charset="0"/>
                <a:cs typeface="Arial" panose="020B0604020202020204" pitchFamily="34" charset="0"/>
              </a:rPr>
              <a:t>A manufacturer of children’s toys based in the UK are likely to be affected by the increase in the value of the ‘Pound’ Sterling against the US ‘Dollar’. They import some components from the United States for making the toys and export some of the finished goods to the United States.</a:t>
            </a:r>
          </a:p>
          <a:p>
            <a:endParaRPr lang="en-GB" sz="2000" dirty="0">
              <a:solidFill>
                <a:schemeClr val="tx1"/>
              </a:solidFill>
              <a:latin typeface="Arial" panose="020B0604020202020204" pitchFamily="34" charset="0"/>
              <a:cs typeface="Arial" panose="020B0604020202020204" pitchFamily="34" charset="0"/>
            </a:endParaRPr>
          </a:p>
          <a:p>
            <a:r>
              <a:rPr lang="en-GB" sz="2000" dirty="0">
                <a:solidFill>
                  <a:schemeClr val="tx1"/>
                </a:solidFill>
                <a:latin typeface="Arial" panose="020B0604020202020204" pitchFamily="34" charset="0"/>
                <a:cs typeface="Arial" panose="020B0604020202020204" pitchFamily="34" charset="0"/>
              </a:rPr>
              <a:t>You have been asked to explain to them the effects of exchange rate appreciation for the ‘Pound’ Sterling against the US Dollar.</a:t>
            </a:r>
          </a:p>
        </p:txBody>
      </p:sp>
      <p:sp>
        <p:nvSpPr>
          <p:cNvPr id="9" name="Rounded Rectangle 6">
            <a:extLst>
              <a:ext uri="{FF2B5EF4-FFF2-40B4-BE49-F238E27FC236}">
                <a16:creationId xmlns:a16="http://schemas.microsoft.com/office/drawing/2014/main" id="{B04C5559-6FA1-4A13-BDAF-29BEA26796DA}"/>
              </a:ext>
            </a:extLst>
          </p:cNvPr>
          <p:cNvSpPr/>
          <p:nvPr/>
        </p:nvSpPr>
        <p:spPr>
          <a:xfrm>
            <a:off x="355002" y="5064232"/>
            <a:ext cx="11612880" cy="1316526"/>
          </a:xfrm>
          <a:prstGeom prst="roundRect">
            <a:avLst>
              <a:gd name="adj" fmla="val 5363"/>
            </a:avLst>
          </a:prstGeom>
          <a:solidFill>
            <a:srgbClr val="EA5B0C"/>
          </a:solid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Ins="90000" rtlCol="0" anchor="t"/>
          <a:lstStyle/>
          <a:p>
            <a:pPr algn="ctr"/>
            <a:r>
              <a:rPr lang="en-GB" sz="2400" dirty="0">
                <a:solidFill>
                  <a:schemeClr val="bg1"/>
                </a:solidFill>
                <a:latin typeface="Arial" panose="020B0604020202020204" pitchFamily="34" charset="0"/>
                <a:cs typeface="Arial" panose="020B0604020202020204" pitchFamily="34" charset="0"/>
              </a:rPr>
              <a:t>Question:</a:t>
            </a:r>
          </a:p>
          <a:p>
            <a:pPr algn="ctr"/>
            <a:r>
              <a:rPr lang="en-GB" sz="2400" dirty="0">
                <a:solidFill>
                  <a:schemeClr val="bg1"/>
                </a:solidFill>
                <a:latin typeface="Arial" panose="020B0604020202020204" pitchFamily="34" charset="0"/>
                <a:cs typeface="Arial" panose="020B0604020202020204" pitchFamily="34" charset="0"/>
              </a:rPr>
              <a:t>Explain the effects of a exchange rate appreciation for Pound Sterling with respect to the US Dollar, for a toy manufacturing business based in the UK.</a:t>
            </a:r>
          </a:p>
          <a:p>
            <a:pPr algn="ctr"/>
            <a:endParaRPr lang="en-GB" sz="24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81924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lvl="0">
              <a:defRPr/>
            </a:pPr>
            <a:r>
              <a:rPr lang="en-GB" sz="2800" b="1" dirty="0">
                <a:solidFill>
                  <a:prstClr val="white"/>
                </a:solidFill>
                <a:latin typeface="Arial" panose="020B0604020202020204" pitchFamily="34" charset="0"/>
                <a:cs typeface="Arial" panose="020B0604020202020204" pitchFamily="34" charset="0"/>
              </a:rPr>
              <a:t>AO3 Analysis - Activity 3: Step 1 – identify what the question is asking</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3" name="Rounded Rectangle 2"/>
          <p:cNvSpPr/>
          <p:nvPr/>
        </p:nvSpPr>
        <p:spPr>
          <a:xfrm>
            <a:off x="673249" y="3234899"/>
            <a:ext cx="10764221" cy="3251498"/>
          </a:xfrm>
          <a:prstGeom prst="roundRect">
            <a:avLst>
              <a:gd name="adj" fmla="val 5363"/>
            </a:avLst>
          </a:prstGeom>
          <a:no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Ins="90000" rtlCol="0" anchor="ctr"/>
          <a:lstStyle/>
          <a:p>
            <a:r>
              <a:rPr lang="en-GB" sz="2400" dirty="0">
                <a:solidFill>
                  <a:schemeClr val="tx1"/>
                </a:solidFill>
                <a:latin typeface="Arial" panose="020B0604020202020204" pitchFamily="34" charset="0"/>
                <a:cs typeface="Arial" panose="020B0604020202020204" pitchFamily="34" charset="0"/>
              </a:rPr>
              <a:t>The question is about explaining the effects of a Strong Pound Sterling against the US Dollar on businesses based in the UK.</a:t>
            </a:r>
          </a:p>
          <a:p>
            <a:endParaRPr lang="en-GB" sz="2400" dirty="0">
              <a:solidFill>
                <a:schemeClr val="tx1"/>
              </a:solidFill>
              <a:latin typeface="Arial" panose="020B0604020202020204" pitchFamily="34" charset="0"/>
              <a:cs typeface="Arial" panose="020B0604020202020204" pitchFamily="34" charset="0"/>
            </a:endParaRPr>
          </a:p>
          <a:p>
            <a:r>
              <a:rPr lang="en-GB" sz="2400" dirty="0">
                <a:solidFill>
                  <a:schemeClr val="tx1"/>
                </a:solidFill>
                <a:latin typeface="Arial" panose="020B0604020202020204" pitchFamily="34" charset="0"/>
                <a:cs typeface="Arial" panose="020B0604020202020204" pitchFamily="34" charset="0"/>
              </a:rPr>
              <a:t>To answer this question you must first show you understand what is meant by an appreciation of an exchange rate in the context of the business in the case study. This is the knowledge element.</a:t>
            </a:r>
          </a:p>
        </p:txBody>
      </p:sp>
      <p:sp>
        <p:nvSpPr>
          <p:cNvPr id="7" name="Rounded Rectangle 6"/>
          <p:cNvSpPr/>
          <p:nvPr/>
        </p:nvSpPr>
        <p:spPr>
          <a:xfrm>
            <a:off x="335280" y="1564774"/>
            <a:ext cx="11440160" cy="1361306"/>
          </a:xfrm>
          <a:prstGeom prst="roundRect">
            <a:avLst>
              <a:gd name="adj" fmla="val 5363"/>
            </a:avLst>
          </a:prstGeom>
          <a:solidFill>
            <a:srgbClr val="EA5B0C"/>
          </a:solid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Ins="90000" rtlCol="0" anchor="t"/>
          <a:lstStyle/>
          <a:p>
            <a:pPr algn="ctr"/>
            <a:r>
              <a:rPr lang="en-GB" sz="2400" dirty="0">
                <a:solidFill>
                  <a:schemeClr val="bg1"/>
                </a:solidFill>
                <a:latin typeface="Arial" panose="020B0604020202020204" pitchFamily="34" charset="0"/>
                <a:cs typeface="Arial" panose="020B0604020202020204" pitchFamily="34" charset="0"/>
              </a:rPr>
              <a:t>Question:</a:t>
            </a:r>
          </a:p>
          <a:p>
            <a:pPr algn="ctr"/>
            <a:r>
              <a:rPr lang="en-GB" sz="2400" dirty="0">
                <a:solidFill>
                  <a:schemeClr val="bg1"/>
                </a:solidFill>
                <a:latin typeface="Arial" panose="020B0604020202020204" pitchFamily="34" charset="0"/>
                <a:cs typeface="Arial" panose="020B0604020202020204" pitchFamily="34" charset="0"/>
              </a:rPr>
              <a:t>Explain the effects of a exchange rate appreciation for Pound Sterling with respect to the US Dollar, for a toy manufacturing business based in the UK.</a:t>
            </a:r>
          </a:p>
        </p:txBody>
      </p:sp>
    </p:spTree>
    <p:extLst>
      <p:ext uri="{BB962C8B-B14F-4D97-AF65-F5344CB8AC3E}">
        <p14:creationId xmlns:p14="http://schemas.microsoft.com/office/powerpoint/2010/main" val="25027555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lvl="0">
              <a:defRPr/>
            </a:pPr>
            <a:r>
              <a:rPr lang="en-GB" sz="2800" b="1" dirty="0">
                <a:solidFill>
                  <a:prstClr val="white"/>
                </a:solidFill>
                <a:latin typeface="Arial" panose="020B0604020202020204" pitchFamily="34" charset="0"/>
                <a:cs typeface="Arial" panose="020B0604020202020204" pitchFamily="34" charset="0"/>
              </a:rPr>
              <a:t>AO3 Analysis - Activity 3: Step 2 – how to analyse in the context of the business </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3" name="Rounded Rectangle 2"/>
          <p:cNvSpPr/>
          <p:nvPr/>
        </p:nvSpPr>
        <p:spPr>
          <a:xfrm>
            <a:off x="682214" y="3088408"/>
            <a:ext cx="10807252" cy="3368339"/>
          </a:xfrm>
          <a:prstGeom prst="roundRect">
            <a:avLst>
              <a:gd name="adj" fmla="val 5363"/>
            </a:avLst>
          </a:prstGeom>
          <a:no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Ins="90000" rtlCol="0" anchor="ctr"/>
          <a:lstStyle/>
          <a:p>
            <a:r>
              <a:rPr lang="en-GB" dirty="0">
                <a:solidFill>
                  <a:schemeClr val="tx1"/>
                </a:solidFill>
                <a:latin typeface="Arial" panose="020B0604020202020204" pitchFamily="34" charset="0"/>
                <a:cs typeface="Arial" panose="020B0604020202020204" pitchFamily="34" charset="0"/>
              </a:rPr>
              <a:t>Think back to the earlier activities and discussion about how to write analytical answers.</a:t>
            </a:r>
          </a:p>
          <a:p>
            <a:endParaRPr lang="en-GB" dirty="0">
              <a:solidFill>
                <a:schemeClr val="tx1"/>
              </a:solidFill>
              <a:latin typeface="Arial" panose="020B0604020202020204" pitchFamily="34" charset="0"/>
              <a:cs typeface="Arial" panose="020B0604020202020204" pitchFamily="34" charset="0"/>
            </a:endParaRPr>
          </a:p>
          <a:p>
            <a:r>
              <a:rPr lang="en-GB" dirty="0">
                <a:solidFill>
                  <a:schemeClr val="tx1"/>
                </a:solidFill>
                <a:latin typeface="Arial" panose="020B0604020202020204" pitchFamily="34" charset="0"/>
                <a:cs typeface="Arial" panose="020B0604020202020204" pitchFamily="34" charset="0"/>
              </a:rPr>
              <a:t>You need to explain both the positive and negative effects of an exchange rate appreciation (rise in the value of the pound against the US dollar) in the context of a toy manufacturer that imports components to make the toys and exports finished goods to the United States. This means looking at the impact on both imports and exports for the business.</a:t>
            </a:r>
          </a:p>
          <a:p>
            <a:endParaRPr lang="en-GB" dirty="0">
              <a:solidFill>
                <a:schemeClr val="tx1"/>
              </a:solidFill>
              <a:latin typeface="Arial" panose="020B0604020202020204" pitchFamily="34" charset="0"/>
              <a:cs typeface="Arial" panose="020B0604020202020204" pitchFamily="34" charset="0"/>
            </a:endParaRPr>
          </a:p>
          <a:p>
            <a:r>
              <a:rPr lang="en-GB" dirty="0">
                <a:solidFill>
                  <a:schemeClr val="tx1"/>
                </a:solidFill>
                <a:latin typeface="Arial" panose="020B0604020202020204" pitchFamily="34" charset="0"/>
                <a:cs typeface="Arial" panose="020B0604020202020204" pitchFamily="34" charset="0"/>
              </a:rPr>
              <a:t>Doing this will enable you to explain each effect that a strong pound against the US dollar will have on that specific business.  By breaking down the topic of exchange rate appreciation and explaining each effect in turn, will enable you to answer in detail and provide an analytical response. (</a:t>
            </a:r>
            <a:r>
              <a:rPr lang="en-GB" dirty="0" err="1">
                <a:solidFill>
                  <a:schemeClr val="tx1"/>
                </a:solidFill>
                <a:latin typeface="Arial" panose="020B0604020202020204" pitchFamily="34" charset="0"/>
                <a:cs typeface="Arial" panose="020B0604020202020204" pitchFamily="34" charset="0"/>
              </a:rPr>
              <a:t>i.e</a:t>
            </a:r>
            <a:r>
              <a:rPr lang="en-GB" dirty="0">
                <a:solidFill>
                  <a:schemeClr val="tx1"/>
                </a:solidFill>
                <a:latin typeface="Arial" panose="020B0604020202020204" pitchFamily="34" charset="0"/>
                <a:cs typeface="Arial" panose="020B0604020202020204" pitchFamily="34" charset="0"/>
              </a:rPr>
              <a:t> breaking down a topic into smaller parts so you can examine each part in more detail and linking each together to form a chain of argument from start to end).</a:t>
            </a:r>
          </a:p>
        </p:txBody>
      </p:sp>
      <p:sp>
        <p:nvSpPr>
          <p:cNvPr id="8" name="Rounded Rectangle 6">
            <a:extLst>
              <a:ext uri="{FF2B5EF4-FFF2-40B4-BE49-F238E27FC236}">
                <a16:creationId xmlns:a16="http://schemas.microsoft.com/office/drawing/2014/main" id="{F06FDBCA-511C-4649-9D8C-2E49FEAB5DE4}"/>
              </a:ext>
            </a:extLst>
          </p:cNvPr>
          <p:cNvSpPr/>
          <p:nvPr/>
        </p:nvSpPr>
        <p:spPr>
          <a:xfrm>
            <a:off x="294640" y="1458624"/>
            <a:ext cx="11582400" cy="1381395"/>
          </a:xfrm>
          <a:prstGeom prst="roundRect">
            <a:avLst>
              <a:gd name="adj" fmla="val 5363"/>
            </a:avLst>
          </a:prstGeom>
          <a:solidFill>
            <a:srgbClr val="EA5B0C"/>
          </a:solid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Ins="90000" rtlCol="0" anchor="t"/>
          <a:lstStyle/>
          <a:p>
            <a:pPr algn="ctr"/>
            <a:r>
              <a:rPr lang="en-GB" sz="2400" dirty="0">
                <a:solidFill>
                  <a:schemeClr val="bg1"/>
                </a:solidFill>
                <a:latin typeface="Arial" panose="020B0604020202020204" pitchFamily="34" charset="0"/>
                <a:cs typeface="Arial" panose="020B0604020202020204" pitchFamily="34" charset="0"/>
              </a:rPr>
              <a:t>Question:</a:t>
            </a:r>
          </a:p>
          <a:p>
            <a:pPr algn="ctr"/>
            <a:r>
              <a:rPr lang="en-GB" sz="2400" dirty="0">
                <a:solidFill>
                  <a:schemeClr val="bg1"/>
                </a:solidFill>
                <a:latin typeface="Arial" panose="020B0604020202020204" pitchFamily="34" charset="0"/>
                <a:cs typeface="Arial" panose="020B0604020202020204" pitchFamily="34" charset="0"/>
              </a:rPr>
              <a:t>Explain the effects of a exchange rate appreciation for Pound Sterling with respect to the US Dollar, for a toy manufacturing business based in the UK.</a:t>
            </a:r>
          </a:p>
        </p:txBody>
      </p:sp>
    </p:spTree>
    <p:extLst>
      <p:ext uri="{BB962C8B-B14F-4D97-AF65-F5344CB8AC3E}">
        <p14:creationId xmlns:p14="http://schemas.microsoft.com/office/powerpoint/2010/main" val="9196428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lvl="0">
              <a:defRPr/>
            </a:pPr>
            <a:r>
              <a:rPr lang="en-GB" sz="2800" b="1" dirty="0">
                <a:solidFill>
                  <a:prstClr val="white"/>
                </a:solidFill>
                <a:latin typeface="Arial" panose="020B0604020202020204" pitchFamily="34" charset="0"/>
                <a:cs typeface="Arial" panose="020B0604020202020204" pitchFamily="34" charset="0"/>
              </a:rPr>
              <a:t>AO3 Analysis - Activity 3: Step 3 – what the content looks like </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3" name="Rounded Rectangle 2"/>
          <p:cNvSpPr/>
          <p:nvPr/>
        </p:nvSpPr>
        <p:spPr>
          <a:xfrm>
            <a:off x="365760" y="3429000"/>
            <a:ext cx="11379199" cy="2918011"/>
          </a:xfrm>
          <a:prstGeom prst="roundRect">
            <a:avLst>
              <a:gd name="adj" fmla="val 5363"/>
            </a:avLst>
          </a:prstGeom>
          <a:no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Ins="90000" rtlCol="0" anchor="t"/>
          <a:lstStyle/>
          <a:p>
            <a:r>
              <a:rPr lang="en-GB" sz="2000" dirty="0">
                <a:solidFill>
                  <a:schemeClr val="tx1"/>
                </a:solidFill>
                <a:latin typeface="Arial" panose="020B0604020202020204" pitchFamily="34" charset="0"/>
                <a:cs typeface="Arial" panose="020B0604020202020204" pitchFamily="34" charset="0"/>
              </a:rPr>
              <a:t>You need to explain the effects of a rise in the value of the Pound against the US dollar, for both imports and exports for the toy manufacturer.</a:t>
            </a:r>
          </a:p>
          <a:p>
            <a:endParaRPr lang="en-GB" sz="2000" dirty="0">
              <a:solidFill>
                <a:schemeClr val="tx1"/>
              </a:solidFill>
              <a:latin typeface="Arial" panose="020B0604020202020204" pitchFamily="34" charset="0"/>
              <a:cs typeface="Arial" panose="020B0604020202020204" pitchFamily="34" charset="0"/>
            </a:endParaRPr>
          </a:p>
          <a:p>
            <a:r>
              <a:rPr lang="en-GB" sz="2000" dirty="0">
                <a:solidFill>
                  <a:schemeClr val="tx1"/>
                </a:solidFill>
                <a:latin typeface="Arial" panose="020B0604020202020204" pitchFamily="34" charset="0"/>
                <a:cs typeface="Arial" panose="020B0604020202020204" pitchFamily="34" charset="0"/>
              </a:rPr>
              <a:t>This means explaining the effects of a rise in the value of the Pound against the US dollar, on the components that they import, and then explaining the effects of a rise in the value of the Pound against the US dollar, on the business exporting finished goods to the United States.</a:t>
            </a:r>
          </a:p>
          <a:p>
            <a:endParaRPr lang="en-GB" sz="2000" dirty="0">
              <a:solidFill>
                <a:schemeClr val="tx1"/>
              </a:solidFill>
              <a:latin typeface="Arial" panose="020B0604020202020204" pitchFamily="34" charset="0"/>
              <a:cs typeface="Arial" panose="020B0604020202020204" pitchFamily="34" charset="0"/>
            </a:endParaRPr>
          </a:p>
          <a:p>
            <a:r>
              <a:rPr lang="en-GB" sz="2000" dirty="0">
                <a:solidFill>
                  <a:schemeClr val="tx1"/>
                </a:solidFill>
                <a:latin typeface="Arial" panose="020B0604020202020204" pitchFamily="34" charset="0"/>
                <a:cs typeface="Arial" panose="020B0604020202020204" pitchFamily="34" charset="0"/>
              </a:rPr>
              <a:t>Make sure there are plenty of references to the type of business, a toy manufacturer, throughout your answer for context. </a:t>
            </a:r>
          </a:p>
          <a:p>
            <a:endParaRPr lang="en-GB" sz="2000" dirty="0">
              <a:solidFill>
                <a:schemeClr val="tx1"/>
              </a:solidFill>
              <a:latin typeface="Arial" panose="020B0604020202020204" pitchFamily="34" charset="0"/>
              <a:cs typeface="Arial" panose="020B0604020202020204" pitchFamily="34" charset="0"/>
            </a:endParaRPr>
          </a:p>
        </p:txBody>
      </p:sp>
      <p:sp>
        <p:nvSpPr>
          <p:cNvPr id="5" name="Rounded Rectangle 6">
            <a:extLst>
              <a:ext uri="{FF2B5EF4-FFF2-40B4-BE49-F238E27FC236}">
                <a16:creationId xmlns:a16="http://schemas.microsoft.com/office/drawing/2014/main" id="{5A12F915-8689-4F65-9AAE-8AAFC554E71F}"/>
              </a:ext>
            </a:extLst>
          </p:cNvPr>
          <p:cNvSpPr/>
          <p:nvPr/>
        </p:nvSpPr>
        <p:spPr>
          <a:xfrm>
            <a:off x="641872" y="1472115"/>
            <a:ext cx="10908255" cy="1410935"/>
          </a:xfrm>
          <a:prstGeom prst="roundRect">
            <a:avLst>
              <a:gd name="adj" fmla="val 5363"/>
            </a:avLst>
          </a:prstGeom>
          <a:solidFill>
            <a:srgbClr val="EA5B0C"/>
          </a:solid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Ins="90000" rtlCol="0" anchor="t"/>
          <a:lstStyle/>
          <a:p>
            <a:pPr algn="ctr"/>
            <a:r>
              <a:rPr lang="en-GB" sz="2400" dirty="0">
                <a:solidFill>
                  <a:schemeClr val="bg1"/>
                </a:solidFill>
                <a:latin typeface="Arial" panose="020B0604020202020204" pitchFamily="34" charset="0"/>
                <a:cs typeface="Arial" panose="020B0604020202020204" pitchFamily="34" charset="0"/>
              </a:rPr>
              <a:t>Question:</a:t>
            </a:r>
          </a:p>
          <a:p>
            <a:pPr algn="ctr"/>
            <a:r>
              <a:rPr lang="en-GB" sz="2400" dirty="0">
                <a:solidFill>
                  <a:schemeClr val="bg1"/>
                </a:solidFill>
                <a:latin typeface="Arial" panose="020B0604020202020204" pitchFamily="34" charset="0"/>
                <a:cs typeface="Arial" panose="020B0604020202020204" pitchFamily="34" charset="0"/>
              </a:rPr>
              <a:t>Explain the effects of a exchange rate appreciation for Pound Sterling with respect to the US Dollar, for a toy manufacturing business based in the UK.</a:t>
            </a:r>
          </a:p>
        </p:txBody>
      </p:sp>
    </p:spTree>
    <p:extLst>
      <p:ext uri="{BB962C8B-B14F-4D97-AF65-F5344CB8AC3E}">
        <p14:creationId xmlns:p14="http://schemas.microsoft.com/office/powerpoint/2010/main" val="27291859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lvl="0">
              <a:defRPr/>
            </a:pPr>
            <a:r>
              <a:rPr lang="en-GB" sz="2800" b="1" dirty="0">
                <a:solidFill>
                  <a:prstClr val="white"/>
                </a:solidFill>
                <a:latin typeface="Arial" panose="020B0604020202020204" pitchFamily="34" charset="0"/>
                <a:cs typeface="Arial" panose="020B0604020202020204" pitchFamily="34" charset="0"/>
              </a:rPr>
              <a:t>AO3 Analysis - Activity 3: Step 3 – what the content looks like </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3" name="Rounded Rectangle 2"/>
          <p:cNvSpPr/>
          <p:nvPr/>
        </p:nvSpPr>
        <p:spPr>
          <a:xfrm>
            <a:off x="505608" y="3001384"/>
            <a:ext cx="11220227" cy="3711388"/>
          </a:xfrm>
          <a:prstGeom prst="roundRect">
            <a:avLst>
              <a:gd name="adj" fmla="val 5363"/>
            </a:avLst>
          </a:prstGeom>
          <a:no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Ins="90000" rtlCol="0" anchor="ctr"/>
          <a:lstStyle/>
          <a:p>
            <a:r>
              <a:rPr lang="en-GB" dirty="0">
                <a:solidFill>
                  <a:schemeClr val="tx1"/>
                </a:solidFill>
                <a:latin typeface="Arial" panose="020B0604020202020204" pitchFamily="34" charset="0"/>
                <a:cs typeface="Arial" panose="020B0604020202020204" pitchFamily="34" charset="0"/>
              </a:rPr>
              <a:t>Start by examining the effects of a rise in the value of the Pound against the US Dollar, on the components that they import.  For example, the components they import from the US will become cheaper because a strong pound against the US dollar means that the pound will now buy more US Dollars  This in turn will bring the cost per unit made down, which could lead to an increase in profits</a:t>
            </a:r>
          </a:p>
          <a:p>
            <a:endParaRPr lang="en-GB" dirty="0">
              <a:solidFill>
                <a:schemeClr val="tx1"/>
              </a:solidFill>
              <a:latin typeface="Arial" panose="020B0604020202020204" pitchFamily="34" charset="0"/>
              <a:cs typeface="Arial" panose="020B0604020202020204" pitchFamily="34" charset="0"/>
            </a:endParaRPr>
          </a:p>
          <a:p>
            <a:r>
              <a:rPr lang="en-GB" dirty="0">
                <a:solidFill>
                  <a:schemeClr val="tx1"/>
                </a:solidFill>
                <a:latin typeface="Arial" panose="020B0604020202020204" pitchFamily="34" charset="0"/>
                <a:cs typeface="Arial" panose="020B0604020202020204" pitchFamily="34" charset="0"/>
              </a:rPr>
              <a:t>Then do the same again but this time examine the effects of a rise in the value of the Pound against the US Dollar, on the finished goods the business exports to the United States.  For example, this makes the exported toys more expensive for United States retailers to buy.  This could result in a drop in demand for the toys as they are more expensive to buy now, which could mean a decrease in sales. The business may decide to drop their selling prices in order to remain competitive. As they import some of the materials to make the toys from the US, the reduction in the price per toy made due to the exchange rate, means they could lower their selling price without a large impact on profit margins.</a:t>
            </a:r>
          </a:p>
        </p:txBody>
      </p:sp>
      <p:sp>
        <p:nvSpPr>
          <p:cNvPr id="5" name="Rounded Rectangle 6">
            <a:extLst>
              <a:ext uri="{FF2B5EF4-FFF2-40B4-BE49-F238E27FC236}">
                <a16:creationId xmlns:a16="http://schemas.microsoft.com/office/drawing/2014/main" id="{E7D5436E-11A3-4F8A-A6E6-965DBD0B9316}"/>
              </a:ext>
            </a:extLst>
          </p:cNvPr>
          <p:cNvSpPr/>
          <p:nvPr/>
        </p:nvSpPr>
        <p:spPr>
          <a:xfrm>
            <a:off x="355600" y="1382359"/>
            <a:ext cx="11602720" cy="1328568"/>
          </a:xfrm>
          <a:prstGeom prst="roundRect">
            <a:avLst>
              <a:gd name="adj" fmla="val 5363"/>
            </a:avLst>
          </a:prstGeom>
          <a:solidFill>
            <a:srgbClr val="EA5B0C"/>
          </a:solid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Ins="90000" rtlCol="0" anchor="t"/>
          <a:lstStyle/>
          <a:p>
            <a:pPr algn="ctr"/>
            <a:r>
              <a:rPr lang="en-GB" sz="2400" dirty="0">
                <a:solidFill>
                  <a:schemeClr val="bg1"/>
                </a:solidFill>
                <a:latin typeface="Arial" panose="020B0604020202020204" pitchFamily="34" charset="0"/>
                <a:cs typeface="Arial" panose="020B0604020202020204" pitchFamily="34" charset="0"/>
              </a:rPr>
              <a:t>Question:</a:t>
            </a:r>
          </a:p>
          <a:p>
            <a:pPr algn="ctr"/>
            <a:r>
              <a:rPr lang="en-GB" sz="2400" dirty="0">
                <a:solidFill>
                  <a:schemeClr val="bg1"/>
                </a:solidFill>
                <a:latin typeface="Arial" panose="020B0604020202020204" pitchFamily="34" charset="0"/>
                <a:cs typeface="Arial" panose="020B0604020202020204" pitchFamily="34" charset="0"/>
              </a:rPr>
              <a:t>Explain the effects of a exchange rate appreciation for Pound Sterling with respect to the US Dollar, for a toy manufacturing business based in the UK.</a:t>
            </a:r>
          </a:p>
        </p:txBody>
      </p:sp>
    </p:spTree>
    <p:extLst>
      <p:ext uri="{BB962C8B-B14F-4D97-AF65-F5344CB8AC3E}">
        <p14:creationId xmlns:p14="http://schemas.microsoft.com/office/powerpoint/2010/main" val="2440657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lvl="0">
              <a:defRPr/>
            </a:pPr>
            <a:r>
              <a:rPr lang="en-GB" sz="2800" b="1" dirty="0">
                <a:solidFill>
                  <a:prstClr val="white"/>
                </a:solidFill>
                <a:latin typeface="Arial" panose="020B0604020202020204" pitchFamily="34" charset="0"/>
                <a:cs typeface="Arial" panose="020B0604020202020204" pitchFamily="34" charset="0"/>
              </a:rPr>
              <a:t>AO3 Analysis - Activity 3: Step 4 – writing your answer</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3" name="Rounded Rectangle 2"/>
          <p:cNvSpPr/>
          <p:nvPr/>
        </p:nvSpPr>
        <p:spPr>
          <a:xfrm>
            <a:off x="386080" y="3332480"/>
            <a:ext cx="11358880" cy="3132865"/>
          </a:xfrm>
          <a:prstGeom prst="roundRect">
            <a:avLst>
              <a:gd name="adj" fmla="val 5363"/>
            </a:avLst>
          </a:prstGeom>
          <a:no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Ins="90000" rtlCol="0" anchor="t"/>
          <a:lstStyle/>
          <a:p>
            <a:r>
              <a:rPr lang="en-GB" sz="2400" dirty="0">
                <a:solidFill>
                  <a:schemeClr val="tx1"/>
                </a:solidFill>
                <a:latin typeface="Arial" panose="020B0604020202020204" pitchFamily="34" charset="0"/>
                <a:cs typeface="Arial" panose="020B0604020202020204" pitchFamily="34" charset="0"/>
              </a:rPr>
              <a:t>Now use the notes you have made in steps 1, 2 and 3 to write your own answer to this question.  Use your knowledge and the content of the answer in </a:t>
            </a:r>
            <a:r>
              <a:rPr lang="en-GB" sz="2400" dirty="0" smtClean="0">
                <a:solidFill>
                  <a:schemeClr val="tx1"/>
                </a:solidFill>
                <a:latin typeface="Arial" panose="020B0604020202020204" pitchFamily="34" charset="0"/>
                <a:cs typeface="Arial" panose="020B0604020202020204" pitchFamily="34" charset="0"/>
              </a:rPr>
              <a:t>step </a:t>
            </a:r>
            <a:r>
              <a:rPr lang="en-GB" sz="2400" dirty="0">
                <a:solidFill>
                  <a:schemeClr val="tx1"/>
                </a:solidFill>
                <a:latin typeface="Arial" panose="020B0604020202020204" pitchFamily="34" charset="0"/>
                <a:cs typeface="Arial" panose="020B0604020202020204" pitchFamily="34" charset="0"/>
              </a:rPr>
              <a:t>3 to help you. </a:t>
            </a:r>
          </a:p>
          <a:p>
            <a:endParaRPr lang="en-GB" sz="2400" dirty="0">
              <a:solidFill>
                <a:schemeClr val="tx1"/>
              </a:solidFill>
              <a:latin typeface="Arial" panose="020B0604020202020204" pitchFamily="34" charset="0"/>
              <a:cs typeface="Arial" panose="020B0604020202020204" pitchFamily="34" charset="0"/>
            </a:endParaRPr>
          </a:p>
          <a:p>
            <a:r>
              <a:rPr lang="en-GB" sz="2400" dirty="0">
                <a:solidFill>
                  <a:schemeClr val="tx1"/>
                </a:solidFill>
                <a:latin typeface="Arial" panose="020B0604020202020204" pitchFamily="34" charset="0"/>
                <a:cs typeface="Arial" panose="020B0604020202020204" pitchFamily="34" charset="0"/>
              </a:rPr>
              <a:t>Remember to examine in detail (analyse) the effects of a rise in the value of the Pound against the US Dollar, on both imports and exports in the context of the toy manufacturing business.</a:t>
            </a:r>
          </a:p>
          <a:p>
            <a:pPr algn="ctr"/>
            <a:r>
              <a:rPr lang="en-GB" sz="2400" b="1" dirty="0">
                <a:solidFill>
                  <a:srgbClr val="EA5B0C"/>
                </a:solidFill>
                <a:latin typeface="Arial" panose="020B0604020202020204" pitchFamily="34" charset="0"/>
                <a:cs typeface="Arial" panose="020B0604020202020204" pitchFamily="34" charset="0"/>
              </a:rPr>
              <a:t>S</a:t>
            </a:r>
            <a:r>
              <a:rPr lang="en-GB" sz="2400" dirty="0">
                <a:solidFill>
                  <a:schemeClr val="tx1"/>
                </a:solidFill>
                <a:latin typeface="Arial" panose="020B0604020202020204" pitchFamily="34" charset="0"/>
                <a:cs typeface="Arial" panose="020B0604020202020204" pitchFamily="34" charset="0"/>
              </a:rPr>
              <a:t>trong </a:t>
            </a:r>
            <a:r>
              <a:rPr lang="en-GB" sz="2400" b="1" dirty="0">
                <a:solidFill>
                  <a:srgbClr val="EA5B0C"/>
                </a:solidFill>
                <a:latin typeface="Arial" panose="020B0604020202020204" pitchFamily="34" charset="0"/>
                <a:cs typeface="Arial" panose="020B0604020202020204" pitchFamily="34" charset="0"/>
              </a:rPr>
              <a:t>P</a:t>
            </a:r>
            <a:r>
              <a:rPr lang="en-GB" sz="2400" dirty="0">
                <a:solidFill>
                  <a:schemeClr val="tx1"/>
                </a:solidFill>
                <a:latin typeface="Arial" panose="020B0604020202020204" pitchFamily="34" charset="0"/>
                <a:cs typeface="Arial" panose="020B0604020202020204" pitchFamily="34" charset="0"/>
              </a:rPr>
              <a:t>ound </a:t>
            </a:r>
            <a:r>
              <a:rPr lang="en-GB" sz="2400" b="1" dirty="0">
                <a:solidFill>
                  <a:srgbClr val="EA5B0C"/>
                </a:solidFill>
                <a:latin typeface="Arial" panose="020B0604020202020204" pitchFamily="34" charset="0"/>
                <a:cs typeface="Arial" panose="020B0604020202020204" pitchFamily="34" charset="0"/>
              </a:rPr>
              <a:t>I</a:t>
            </a:r>
            <a:r>
              <a:rPr lang="en-GB" sz="2400" dirty="0">
                <a:solidFill>
                  <a:schemeClr val="tx1"/>
                </a:solidFill>
                <a:latin typeface="Arial" panose="020B0604020202020204" pitchFamily="34" charset="0"/>
                <a:cs typeface="Arial" panose="020B0604020202020204" pitchFamily="34" charset="0"/>
              </a:rPr>
              <a:t>mports </a:t>
            </a:r>
            <a:r>
              <a:rPr lang="en-GB" sz="2400" b="1" dirty="0">
                <a:solidFill>
                  <a:srgbClr val="EA5B0C"/>
                </a:solidFill>
                <a:latin typeface="Arial" panose="020B0604020202020204" pitchFamily="34" charset="0"/>
                <a:cs typeface="Arial" panose="020B0604020202020204" pitchFamily="34" charset="0"/>
              </a:rPr>
              <a:t>C</a:t>
            </a:r>
            <a:r>
              <a:rPr lang="en-GB" sz="2400" dirty="0">
                <a:solidFill>
                  <a:schemeClr val="tx1"/>
                </a:solidFill>
                <a:latin typeface="Arial" panose="020B0604020202020204" pitchFamily="34" charset="0"/>
                <a:cs typeface="Arial" panose="020B0604020202020204" pitchFamily="34" charset="0"/>
              </a:rPr>
              <a:t>heaper </a:t>
            </a:r>
            <a:r>
              <a:rPr lang="en-GB" sz="2400" b="1" dirty="0">
                <a:solidFill>
                  <a:srgbClr val="EA5B0C"/>
                </a:solidFill>
                <a:latin typeface="Arial" panose="020B0604020202020204" pitchFamily="34" charset="0"/>
                <a:cs typeface="Arial" panose="020B0604020202020204" pitchFamily="34" charset="0"/>
              </a:rPr>
              <a:t>E</a:t>
            </a:r>
            <a:r>
              <a:rPr lang="en-GB" sz="2400" dirty="0">
                <a:solidFill>
                  <a:schemeClr val="tx1"/>
                </a:solidFill>
                <a:latin typeface="Arial" panose="020B0604020202020204" pitchFamily="34" charset="0"/>
                <a:cs typeface="Arial" panose="020B0604020202020204" pitchFamily="34" charset="0"/>
              </a:rPr>
              <a:t>xports </a:t>
            </a:r>
            <a:r>
              <a:rPr lang="en-GB" sz="2400" b="1" dirty="0">
                <a:solidFill>
                  <a:srgbClr val="EA5B0C"/>
                </a:solidFill>
                <a:latin typeface="Arial" panose="020B0604020202020204" pitchFamily="34" charset="0"/>
                <a:cs typeface="Arial" panose="020B0604020202020204" pitchFamily="34" charset="0"/>
              </a:rPr>
              <a:t>D</a:t>
            </a:r>
            <a:r>
              <a:rPr lang="en-GB" sz="2400" dirty="0">
                <a:solidFill>
                  <a:schemeClr val="tx1"/>
                </a:solidFill>
                <a:latin typeface="Arial" panose="020B0604020202020204" pitchFamily="34" charset="0"/>
                <a:cs typeface="Arial" panose="020B0604020202020204" pitchFamily="34" charset="0"/>
              </a:rPr>
              <a:t>earer</a:t>
            </a:r>
          </a:p>
          <a:p>
            <a:endParaRPr lang="en-GB" sz="2400" dirty="0">
              <a:solidFill>
                <a:schemeClr val="tx1"/>
              </a:solidFill>
              <a:latin typeface="Arial" panose="020B0604020202020204" pitchFamily="34" charset="0"/>
              <a:cs typeface="Arial" panose="020B0604020202020204" pitchFamily="34" charset="0"/>
            </a:endParaRPr>
          </a:p>
        </p:txBody>
      </p:sp>
      <p:sp>
        <p:nvSpPr>
          <p:cNvPr id="5" name="Rounded Rectangle 6">
            <a:extLst>
              <a:ext uri="{FF2B5EF4-FFF2-40B4-BE49-F238E27FC236}">
                <a16:creationId xmlns:a16="http://schemas.microsoft.com/office/drawing/2014/main" id="{F187154B-FD9B-4B60-9F4E-687E9A6D2B6C}"/>
              </a:ext>
            </a:extLst>
          </p:cNvPr>
          <p:cNvSpPr/>
          <p:nvPr/>
        </p:nvSpPr>
        <p:spPr>
          <a:xfrm>
            <a:off x="386080" y="1564774"/>
            <a:ext cx="11358880" cy="1393579"/>
          </a:xfrm>
          <a:prstGeom prst="roundRect">
            <a:avLst>
              <a:gd name="adj" fmla="val 5363"/>
            </a:avLst>
          </a:prstGeom>
          <a:solidFill>
            <a:srgbClr val="EA5B0C"/>
          </a:solid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Ins="90000" rtlCol="0" anchor="t"/>
          <a:lstStyle/>
          <a:p>
            <a:pPr algn="ctr"/>
            <a:r>
              <a:rPr lang="en-GB" sz="2400" dirty="0">
                <a:solidFill>
                  <a:schemeClr val="bg1"/>
                </a:solidFill>
                <a:latin typeface="Arial" panose="020B0604020202020204" pitchFamily="34" charset="0"/>
                <a:cs typeface="Arial" panose="020B0604020202020204" pitchFamily="34" charset="0"/>
              </a:rPr>
              <a:t>Question:</a:t>
            </a:r>
          </a:p>
          <a:p>
            <a:pPr algn="ctr"/>
            <a:r>
              <a:rPr lang="en-GB" sz="2400" dirty="0">
                <a:solidFill>
                  <a:schemeClr val="bg1"/>
                </a:solidFill>
                <a:latin typeface="Arial" panose="020B0604020202020204" pitchFamily="34" charset="0"/>
                <a:cs typeface="Arial" panose="020B0604020202020204" pitchFamily="34" charset="0"/>
              </a:rPr>
              <a:t>Explain the effects of a exchange rate appreciation for Pound Sterling with respect to the US Dollar, for a toy manufacturing business based in the UK.</a:t>
            </a:r>
          </a:p>
        </p:txBody>
      </p:sp>
    </p:spTree>
    <p:extLst>
      <p:ext uri="{BB962C8B-B14F-4D97-AF65-F5344CB8AC3E}">
        <p14:creationId xmlns:p14="http://schemas.microsoft.com/office/powerpoint/2010/main" val="6600077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a:solidFill>
                  <a:prstClr val="white"/>
                </a:solidFill>
                <a:latin typeface="Arial" panose="020B0604020202020204" pitchFamily="34" charset="0"/>
                <a:cs typeface="Arial" panose="020B0604020202020204" pitchFamily="34" charset="0"/>
              </a:rPr>
              <a:t>Plenary</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2" name="TextBox 1"/>
          <p:cNvSpPr txBox="1"/>
          <p:nvPr/>
        </p:nvSpPr>
        <p:spPr>
          <a:xfrm>
            <a:off x="443753" y="1546412"/>
            <a:ext cx="11524129" cy="3293209"/>
          </a:xfrm>
          <a:prstGeom prst="rect">
            <a:avLst/>
          </a:prstGeom>
          <a:noFill/>
        </p:spPr>
        <p:txBody>
          <a:bodyPr wrap="square" rtlCol="0">
            <a:spAutoFit/>
          </a:bodyPr>
          <a:lstStyle/>
          <a:p>
            <a:pPr marL="457200" indent="-457200">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Be prepared to share your answer with the class.</a:t>
            </a:r>
          </a:p>
          <a:p>
            <a:pPr marL="457200" indent="-457200">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You will receive feedback on your answer which you should use to make corrections and improve your work.</a:t>
            </a:r>
          </a:p>
          <a:p>
            <a:pPr marL="457200" indent="-457200">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Use the worksheet as a checklist to ensure your structure and content is accurate</a:t>
            </a:r>
          </a:p>
          <a:p>
            <a:pPr marL="457200" indent="-457200">
              <a:spcAft>
                <a:spcPts val="1200"/>
              </a:spcAft>
              <a:buClr>
                <a:srgbClr val="EA5B0C"/>
              </a:buClr>
              <a:buFont typeface="Arial" panose="020B0604020202020204" pitchFamily="34" charset="0"/>
              <a:buChar char="•"/>
            </a:pPr>
            <a:endParaRPr lang="en-GB" sz="2400" dirty="0">
              <a:latin typeface="Arial" panose="020B0604020202020204" pitchFamily="34" charset="0"/>
              <a:cs typeface="Arial" panose="020B0604020202020204" pitchFamily="34" charset="0"/>
            </a:endParaRPr>
          </a:p>
          <a:p>
            <a:pPr marL="457200" indent="-457200">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In our next lesson you will be developing your analytical skills further.</a:t>
            </a:r>
          </a:p>
        </p:txBody>
      </p:sp>
    </p:spTree>
    <p:extLst>
      <p:ext uri="{BB962C8B-B14F-4D97-AF65-F5344CB8AC3E}">
        <p14:creationId xmlns:p14="http://schemas.microsoft.com/office/powerpoint/2010/main" val="20818086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a:solidFill>
                  <a:prstClr val="white"/>
                </a:solidFill>
                <a:latin typeface="Arial" panose="020B0604020202020204" pitchFamily="34" charset="0"/>
                <a:cs typeface="Arial" panose="020B0604020202020204" pitchFamily="34" charset="0"/>
              </a:rPr>
              <a:t>AO3 Analysis</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2" name="TextBox 1"/>
          <p:cNvSpPr txBox="1"/>
          <p:nvPr/>
        </p:nvSpPr>
        <p:spPr>
          <a:xfrm>
            <a:off x="443753" y="1546412"/>
            <a:ext cx="11524129" cy="4247317"/>
          </a:xfrm>
          <a:prstGeom prst="rect">
            <a:avLst/>
          </a:prstGeom>
          <a:noFill/>
        </p:spPr>
        <p:txBody>
          <a:bodyPr wrap="square" rtlCol="0">
            <a:spAutoFit/>
          </a:bodyPr>
          <a:lstStyle/>
          <a:p>
            <a:pPr marL="457200" indent="-457200">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In the exam, you will need to write analytical answers to exam questions which assess higher order </a:t>
            </a:r>
            <a:r>
              <a:rPr lang="en-GB" sz="2400" dirty="0" smtClean="0">
                <a:latin typeface="Arial" panose="020B0604020202020204" pitchFamily="34" charset="0"/>
                <a:cs typeface="Arial" panose="020B0604020202020204" pitchFamily="34" charset="0"/>
              </a:rPr>
              <a:t>skills.</a:t>
            </a:r>
            <a:endParaRPr lang="en-GB" sz="2400" dirty="0">
              <a:latin typeface="Arial" panose="020B0604020202020204" pitchFamily="34" charset="0"/>
              <a:cs typeface="Arial" panose="020B0604020202020204" pitchFamily="34" charset="0"/>
            </a:endParaRPr>
          </a:p>
          <a:p>
            <a:pPr marL="457200" indent="-457200">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This is a challenging higher order skill, so practice is key in helping you to develop and improve your use of </a:t>
            </a:r>
            <a:r>
              <a:rPr lang="en-GB" sz="2400" dirty="0" smtClean="0">
                <a:latin typeface="Arial" panose="020B0604020202020204" pitchFamily="34" charset="0"/>
                <a:cs typeface="Arial" panose="020B0604020202020204" pitchFamily="34" charset="0"/>
              </a:rPr>
              <a:t>it.</a:t>
            </a:r>
            <a:endParaRPr lang="en-GB" sz="2400" dirty="0">
              <a:latin typeface="Arial" panose="020B0604020202020204" pitchFamily="34" charset="0"/>
              <a:cs typeface="Arial" panose="020B0604020202020204" pitchFamily="34" charset="0"/>
            </a:endParaRPr>
          </a:p>
          <a:p>
            <a:pPr marL="457200" indent="-457200">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It is a skill that is needed if you want to access the higher marks, and requires  deep </a:t>
            </a:r>
            <a:r>
              <a:rPr lang="en-GB" sz="2400" dirty="0" smtClean="0">
                <a:latin typeface="Arial" panose="020B0604020202020204" pitchFamily="34" charset="0"/>
                <a:cs typeface="Arial" panose="020B0604020202020204" pitchFamily="34" charset="0"/>
              </a:rPr>
              <a:t>thinking.</a:t>
            </a:r>
            <a:endParaRPr lang="en-GB" sz="2400" dirty="0">
              <a:latin typeface="Arial" panose="020B0604020202020204" pitchFamily="34" charset="0"/>
              <a:cs typeface="Arial" panose="020B0604020202020204" pitchFamily="34" charset="0"/>
            </a:endParaRPr>
          </a:p>
          <a:p>
            <a:pPr marL="457200" indent="-457200">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This skill is about breaking down complex topics into smaller parts to help explain and examine them in more detail, so that a better understanding of them is gained – it is a skill that requires you to show how each of the these smaller parts are linked to together.</a:t>
            </a:r>
          </a:p>
        </p:txBody>
      </p:sp>
    </p:spTree>
    <p:extLst>
      <p:ext uri="{BB962C8B-B14F-4D97-AF65-F5344CB8AC3E}">
        <p14:creationId xmlns:p14="http://schemas.microsoft.com/office/powerpoint/2010/main" val="14037181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barn(inVertical)">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barn(inVertical)">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barn(inVertical)">
                                      <p:cBhvr>
                                        <p:cTn id="22"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a:solidFill>
                  <a:prstClr val="white"/>
                </a:solidFill>
                <a:latin typeface="Arial" panose="020B0604020202020204" pitchFamily="34" charset="0"/>
                <a:cs typeface="Arial" panose="020B0604020202020204" pitchFamily="34" charset="0"/>
              </a:rPr>
              <a:t>AO3 Analysis</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2" name="TextBox 1"/>
          <p:cNvSpPr txBox="1"/>
          <p:nvPr/>
        </p:nvSpPr>
        <p:spPr>
          <a:xfrm>
            <a:off x="443753" y="1546412"/>
            <a:ext cx="11524129" cy="4770537"/>
          </a:xfrm>
          <a:prstGeom prst="rect">
            <a:avLst/>
          </a:prstGeom>
          <a:noFill/>
        </p:spPr>
        <p:txBody>
          <a:bodyPr wrap="square" rtlCol="0">
            <a:spAutoFit/>
          </a:bodyPr>
          <a:lstStyle/>
          <a:p>
            <a:pPr marL="457200" indent="-457200">
              <a:spcAft>
                <a:spcPts val="1200"/>
              </a:spcAft>
              <a:buClr>
                <a:srgbClr val="EA5B0C"/>
              </a:buClr>
              <a:buFont typeface="Arial" panose="020B0604020202020204" pitchFamily="34" charset="0"/>
              <a:buChar char="•"/>
            </a:pPr>
            <a:r>
              <a:rPr lang="en-US" sz="2400" dirty="0">
                <a:latin typeface="Arial" panose="020B0604020202020204" pitchFamily="34" charset="0"/>
                <a:cs typeface="Arial" panose="020B0604020202020204" pitchFamily="34" charset="0"/>
              </a:rPr>
              <a:t>You will need to be able to </a:t>
            </a:r>
            <a:r>
              <a:rPr lang="en-US" sz="2400" dirty="0" err="1">
                <a:latin typeface="Arial" panose="020B0604020202020204" pitchFamily="34" charset="0"/>
                <a:cs typeface="Arial" panose="020B0604020202020204" pitchFamily="34" charset="0"/>
              </a:rPr>
              <a:t>analyse</a:t>
            </a:r>
            <a:r>
              <a:rPr lang="en-US" sz="2400" dirty="0">
                <a:latin typeface="Arial" panose="020B0604020202020204" pitchFamily="34" charset="0"/>
                <a:cs typeface="Arial" panose="020B0604020202020204" pitchFamily="34" charset="0"/>
              </a:rPr>
              <a:t> information that is narrative, numerical and in graphical </a:t>
            </a:r>
            <a:r>
              <a:rPr lang="en-US" sz="2400" dirty="0" smtClean="0">
                <a:latin typeface="Arial" panose="020B0604020202020204" pitchFamily="34" charset="0"/>
                <a:cs typeface="Arial" panose="020B0604020202020204" pitchFamily="34" charset="0"/>
              </a:rPr>
              <a:t>form.</a:t>
            </a:r>
            <a:endParaRPr lang="en-US" sz="2400" dirty="0">
              <a:latin typeface="Arial" panose="020B0604020202020204" pitchFamily="34" charset="0"/>
              <a:cs typeface="Arial" panose="020B0604020202020204" pitchFamily="34" charset="0"/>
            </a:endParaRPr>
          </a:p>
          <a:p>
            <a:pPr marL="457200" indent="-457200">
              <a:spcAft>
                <a:spcPts val="1200"/>
              </a:spcAft>
              <a:buClr>
                <a:srgbClr val="EA5B0C"/>
              </a:buClr>
              <a:buFont typeface="Arial" panose="020B0604020202020204" pitchFamily="34" charset="0"/>
              <a:buChar char="•"/>
            </a:pPr>
            <a:r>
              <a:rPr lang="en-US" sz="2400" dirty="0">
                <a:latin typeface="Arial" panose="020B0604020202020204" pitchFamily="34" charset="0"/>
                <a:cs typeface="Arial" panose="020B0604020202020204" pitchFamily="34" charset="0"/>
              </a:rPr>
              <a:t>This involves selecting, interpreting or explaining information to demonstrate a good understanding of the effects of decision </a:t>
            </a:r>
            <a:r>
              <a:rPr lang="en-US" sz="2400" dirty="0" smtClean="0">
                <a:latin typeface="Arial" panose="020B0604020202020204" pitchFamily="34" charset="0"/>
                <a:cs typeface="Arial" panose="020B0604020202020204" pitchFamily="34" charset="0"/>
              </a:rPr>
              <a:t>making.</a:t>
            </a:r>
            <a:r>
              <a:rPr lang="en-US" sz="2400" dirty="0">
                <a:latin typeface="Arial" panose="020B0604020202020204" pitchFamily="34" charset="0"/>
                <a:cs typeface="Arial" panose="020B0604020202020204" pitchFamily="34" charset="0"/>
              </a:rPr>
              <a:t>	</a:t>
            </a:r>
          </a:p>
          <a:p>
            <a:pPr marL="457200" indent="-457200">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Analysis is not about producing a list of points or underdeveloped points, rather it is a series of steps developing a point from the start to its end, explaining a series of links between each point along the </a:t>
            </a:r>
            <a:r>
              <a:rPr lang="en-GB" sz="2400" dirty="0" smtClean="0">
                <a:latin typeface="Arial" panose="020B0604020202020204" pitchFamily="34" charset="0"/>
                <a:cs typeface="Arial" panose="020B0604020202020204" pitchFamily="34" charset="0"/>
              </a:rPr>
              <a:t>way.</a:t>
            </a:r>
            <a:endParaRPr lang="en-GB" sz="2400" dirty="0">
              <a:latin typeface="Arial" panose="020B0604020202020204" pitchFamily="34" charset="0"/>
              <a:cs typeface="Arial" panose="020B0604020202020204" pitchFamily="34" charset="0"/>
            </a:endParaRPr>
          </a:p>
          <a:p>
            <a:pPr marL="457200" indent="-457200">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In other words, you are breaking down a topic into smaller parts so you can examine each part in more detail and linking each together to form a chain of argument from start to </a:t>
            </a:r>
            <a:r>
              <a:rPr lang="en-GB" sz="2400" dirty="0" smtClean="0">
                <a:latin typeface="Arial" panose="020B0604020202020204" pitchFamily="34" charset="0"/>
                <a:cs typeface="Arial" panose="020B0604020202020204" pitchFamily="34" charset="0"/>
              </a:rPr>
              <a:t>end.</a:t>
            </a:r>
            <a:endParaRPr lang="en-GB" sz="2400" dirty="0">
              <a:latin typeface="Arial" panose="020B0604020202020204" pitchFamily="34" charset="0"/>
              <a:cs typeface="Arial" panose="020B0604020202020204" pitchFamily="34" charset="0"/>
            </a:endParaRPr>
          </a:p>
          <a:p>
            <a:pPr marL="457200" indent="-457200">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This will enable you to give a detailed explanation of </a:t>
            </a:r>
            <a:r>
              <a:rPr lang="en-GB" sz="2400" dirty="0" smtClean="0">
                <a:latin typeface="Arial" panose="020B0604020202020204" pitchFamily="34" charset="0"/>
                <a:cs typeface="Arial" panose="020B0604020202020204" pitchFamily="34" charset="0"/>
              </a:rPr>
              <a:t>something.</a:t>
            </a:r>
            <a:endParaRPr lang="en-GB"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314112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Effect transition="in" filter="barn(inVertical)">
                                      <p:cBhvr>
                                        <p:cTn id="7" dur="500"/>
                                        <p:tgtEl>
                                          <p:spTgt spid="2">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barn(inVertical)">
                                      <p:cBhvr>
                                        <p:cTn id="12" dur="5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barn(inVertical)">
                                      <p:cBhvr>
                                        <p:cTn id="17" dur="500"/>
                                        <p:tgtEl>
                                          <p:spTgt spid="2">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barn(inVertical)">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barn(inVertical)">
                                      <p:cBhvr>
                                        <p:cTn id="27"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a:solidFill>
                  <a:prstClr val="white"/>
                </a:solidFill>
                <a:latin typeface="Arial" panose="020B0604020202020204" pitchFamily="34" charset="0"/>
                <a:cs typeface="Arial" panose="020B0604020202020204" pitchFamily="34" charset="0"/>
              </a:rPr>
              <a:t>AO3 Analysis – developing the skill</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2" name="TextBox 1"/>
          <p:cNvSpPr txBox="1"/>
          <p:nvPr/>
        </p:nvSpPr>
        <p:spPr>
          <a:xfrm>
            <a:off x="443753" y="1546412"/>
            <a:ext cx="11524129" cy="2246769"/>
          </a:xfrm>
          <a:prstGeom prst="rect">
            <a:avLst/>
          </a:prstGeom>
          <a:noFill/>
        </p:spPr>
        <p:txBody>
          <a:bodyPr wrap="square" rtlCol="0">
            <a:spAutoFit/>
          </a:bodyPr>
          <a:lstStyle/>
          <a:p>
            <a:pPr marL="457200" indent="-457200">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Analytical skills can be developed by forming chains of argument, or a series of steps in an </a:t>
            </a:r>
            <a:r>
              <a:rPr lang="en-GB" sz="2400" dirty="0" smtClean="0">
                <a:latin typeface="Arial" panose="020B0604020202020204" pitchFamily="34" charset="0"/>
                <a:cs typeface="Arial" panose="020B0604020202020204" pitchFamily="34" charset="0"/>
              </a:rPr>
              <a:t>argument.</a:t>
            </a:r>
            <a:endParaRPr lang="en-GB" sz="2400" dirty="0">
              <a:latin typeface="Arial" panose="020B0604020202020204" pitchFamily="34" charset="0"/>
              <a:cs typeface="Arial" panose="020B0604020202020204" pitchFamily="34" charset="0"/>
            </a:endParaRPr>
          </a:p>
          <a:p>
            <a:pPr marL="457200" indent="-457200">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You need to think about connecting the starting point to the end point, with a series of steps in between linking </a:t>
            </a:r>
            <a:r>
              <a:rPr lang="en-GB" sz="2400" dirty="0" smtClean="0">
                <a:latin typeface="Arial" panose="020B0604020202020204" pitchFamily="34" charset="0"/>
                <a:cs typeface="Arial" panose="020B0604020202020204" pitchFamily="34" charset="0"/>
              </a:rPr>
              <a:t>together.</a:t>
            </a:r>
            <a:endParaRPr lang="en-GB" sz="2400" dirty="0">
              <a:latin typeface="Arial" panose="020B0604020202020204" pitchFamily="34" charset="0"/>
              <a:cs typeface="Arial" panose="020B0604020202020204" pitchFamily="34" charset="0"/>
            </a:endParaRPr>
          </a:p>
          <a:p>
            <a:pPr>
              <a:spcAft>
                <a:spcPts val="1200"/>
              </a:spcAft>
              <a:buClr>
                <a:srgbClr val="EA5B0C"/>
              </a:buClr>
            </a:pPr>
            <a:endParaRPr lang="en-GB" sz="2400" dirty="0">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D311EA21-D3B6-4E3D-B15E-BEBE0615144B}"/>
              </a:ext>
            </a:extLst>
          </p:cNvPr>
          <p:cNvSpPr/>
          <p:nvPr/>
        </p:nvSpPr>
        <p:spPr>
          <a:xfrm>
            <a:off x="355002" y="3915784"/>
            <a:ext cx="1086523" cy="892884"/>
          </a:xfrm>
          <a:prstGeom prst="rect">
            <a:avLst/>
          </a:prstGeom>
          <a:solidFill>
            <a:srgbClr val="EA5B0C">
              <a:alpha val="82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Arial" panose="020B0604020202020204" pitchFamily="34" charset="0"/>
                <a:cs typeface="Arial" panose="020B0604020202020204" pitchFamily="34" charset="0"/>
              </a:rPr>
              <a:t>Point</a:t>
            </a:r>
          </a:p>
        </p:txBody>
      </p:sp>
      <p:sp>
        <p:nvSpPr>
          <p:cNvPr id="4" name="Arrow: Right 3">
            <a:extLst>
              <a:ext uri="{FF2B5EF4-FFF2-40B4-BE49-F238E27FC236}">
                <a16:creationId xmlns:a16="http://schemas.microsoft.com/office/drawing/2014/main" id="{E937E6C6-30DA-4381-A45F-A04E1DF2B83E}"/>
              </a:ext>
            </a:extLst>
          </p:cNvPr>
          <p:cNvSpPr/>
          <p:nvPr/>
        </p:nvSpPr>
        <p:spPr>
          <a:xfrm>
            <a:off x="1721224" y="4036807"/>
            <a:ext cx="1731981" cy="650837"/>
          </a:xfrm>
          <a:prstGeom prst="rightArrow">
            <a:avLst/>
          </a:prstGeom>
          <a:solidFill>
            <a:srgbClr val="EA5B0C">
              <a:alpha val="9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latin typeface="Arial" panose="020B0604020202020204" pitchFamily="34" charset="0"/>
                <a:cs typeface="Arial" panose="020B0604020202020204" pitchFamily="34" charset="0"/>
              </a:rPr>
              <a:t>this leads to</a:t>
            </a:r>
          </a:p>
        </p:txBody>
      </p:sp>
      <p:sp>
        <p:nvSpPr>
          <p:cNvPr id="7" name="Rectangle 6">
            <a:extLst>
              <a:ext uri="{FF2B5EF4-FFF2-40B4-BE49-F238E27FC236}">
                <a16:creationId xmlns:a16="http://schemas.microsoft.com/office/drawing/2014/main" id="{351D7FE7-75D0-49BC-B9C3-6FFB2E2D0B83}"/>
              </a:ext>
            </a:extLst>
          </p:cNvPr>
          <p:cNvSpPr/>
          <p:nvPr/>
        </p:nvSpPr>
        <p:spPr>
          <a:xfrm>
            <a:off x="3732904" y="3906820"/>
            <a:ext cx="1086523" cy="892884"/>
          </a:xfrm>
          <a:prstGeom prst="rect">
            <a:avLst/>
          </a:prstGeom>
          <a:solidFill>
            <a:srgbClr val="EA5B0C">
              <a:alpha val="82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Arial" panose="020B0604020202020204" pitchFamily="34" charset="0"/>
                <a:cs typeface="Arial" panose="020B0604020202020204" pitchFamily="34" charset="0"/>
              </a:rPr>
              <a:t>Point</a:t>
            </a:r>
          </a:p>
        </p:txBody>
      </p:sp>
      <p:sp>
        <p:nvSpPr>
          <p:cNvPr id="8" name="Arrow: Right 7">
            <a:extLst>
              <a:ext uri="{FF2B5EF4-FFF2-40B4-BE49-F238E27FC236}">
                <a16:creationId xmlns:a16="http://schemas.microsoft.com/office/drawing/2014/main" id="{A80ABA78-7CCF-4802-9ED7-426D444BB464}"/>
              </a:ext>
            </a:extLst>
          </p:cNvPr>
          <p:cNvSpPr/>
          <p:nvPr/>
        </p:nvSpPr>
        <p:spPr>
          <a:xfrm>
            <a:off x="5099126" y="4027843"/>
            <a:ext cx="1731981" cy="650837"/>
          </a:xfrm>
          <a:prstGeom prst="rightArrow">
            <a:avLst/>
          </a:prstGeom>
          <a:solidFill>
            <a:srgbClr val="EA5B0C">
              <a:alpha val="9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latin typeface="Arial" panose="020B0604020202020204" pitchFamily="34" charset="0"/>
                <a:cs typeface="Arial" panose="020B0604020202020204" pitchFamily="34" charset="0"/>
              </a:rPr>
              <a:t>this leads to</a:t>
            </a:r>
          </a:p>
        </p:txBody>
      </p:sp>
      <p:sp>
        <p:nvSpPr>
          <p:cNvPr id="9" name="Rectangle 8">
            <a:extLst>
              <a:ext uri="{FF2B5EF4-FFF2-40B4-BE49-F238E27FC236}">
                <a16:creationId xmlns:a16="http://schemas.microsoft.com/office/drawing/2014/main" id="{ADDBCC37-F5FC-4B0E-8DED-2ECC5F9E4B17}"/>
              </a:ext>
            </a:extLst>
          </p:cNvPr>
          <p:cNvSpPr/>
          <p:nvPr/>
        </p:nvSpPr>
        <p:spPr>
          <a:xfrm>
            <a:off x="7187901" y="3915784"/>
            <a:ext cx="1086523" cy="892884"/>
          </a:xfrm>
          <a:prstGeom prst="rect">
            <a:avLst/>
          </a:prstGeom>
          <a:solidFill>
            <a:srgbClr val="EA5B0C">
              <a:alpha val="82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Arial" panose="020B0604020202020204" pitchFamily="34" charset="0"/>
                <a:cs typeface="Arial" panose="020B0604020202020204" pitchFamily="34" charset="0"/>
              </a:rPr>
              <a:t>Point</a:t>
            </a:r>
          </a:p>
        </p:txBody>
      </p:sp>
      <p:sp>
        <p:nvSpPr>
          <p:cNvPr id="10" name="Arrow: Right 9">
            <a:extLst>
              <a:ext uri="{FF2B5EF4-FFF2-40B4-BE49-F238E27FC236}">
                <a16:creationId xmlns:a16="http://schemas.microsoft.com/office/drawing/2014/main" id="{F2F7DCE4-FB2F-4C09-9FBC-221A6A51FF2D}"/>
              </a:ext>
            </a:extLst>
          </p:cNvPr>
          <p:cNvSpPr/>
          <p:nvPr/>
        </p:nvSpPr>
        <p:spPr>
          <a:xfrm>
            <a:off x="8554123" y="4036807"/>
            <a:ext cx="1731981" cy="650837"/>
          </a:xfrm>
          <a:prstGeom prst="rightArrow">
            <a:avLst/>
          </a:prstGeom>
          <a:solidFill>
            <a:srgbClr val="EA5B0C">
              <a:alpha val="9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latin typeface="Arial" panose="020B0604020202020204" pitchFamily="34" charset="0"/>
                <a:cs typeface="Arial" panose="020B0604020202020204" pitchFamily="34" charset="0"/>
              </a:rPr>
              <a:t>this leads to</a:t>
            </a:r>
          </a:p>
        </p:txBody>
      </p:sp>
      <p:sp>
        <p:nvSpPr>
          <p:cNvPr id="11" name="Rectangle 10">
            <a:extLst>
              <a:ext uri="{FF2B5EF4-FFF2-40B4-BE49-F238E27FC236}">
                <a16:creationId xmlns:a16="http://schemas.microsoft.com/office/drawing/2014/main" id="{AA01998B-A47C-432C-A654-4953EBC532D2}"/>
              </a:ext>
            </a:extLst>
          </p:cNvPr>
          <p:cNvSpPr/>
          <p:nvPr/>
        </p:nvSpPr>
        <p:spPr>
          <a:xfrm>
            <a:off x="10642898" y="3905242"/>
            <a:ext cx="1086523" cy="892884"/>
          </a:xfrm>
          <a:prstGeom prst="rect">
            <a:avLst/>
          </a:prstGeom>
          <a:solidFill>
            <a:srgbClr val="EA5B0C">
              <a:alpha val="82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Arial" panose="020B0604020202020204" pitchFamily="34" charset="0"/>
                <a:cs typeface="Arial" panose="020B0604020202020204" pitchFamily="34" charset="0"/>
              </a:rPr>
              <a:t>Point</a:t>
            </a:r>
          </a:p>
        </p:txBody>
      </p:sp>
    </p:spTree>
    <p:extLst>
      <p:ext uri="{BB962C8B-B14F-4D97-AF65-F5344CB8AC3E}">
        <p14:creationId xmlns:p14="http://schemas.microsoft.com/office/powerpoint/2010/main" val="4767734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barn(inVertical)">
                                      <p:cBhvr>
                                        <p:cTn id="12" dur="5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a:solidFill>
                  <a:prstClr val="white"/>
                </a:solidFill>
                <a:latin typeface="Arial" panose="020B0604020202020204" pitchFamily="34" charset="0"/>
                <a:cs typeface="Arial" panose="020B0604020202020204" pitchFamily="34" charset="0"/>
              </a:rPr>
              <a:t>AO3 Analysis – an example in practise</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2" name="TextBox 1"/>
          <p:cNvSpPr txBox="1"/>
          <p:nvPr/>
        </p:nvSpPr>
        <p:spPr>
          <a:xfrm>
            <a:off x="443753" y="1546412"/>
            <a:ext cx="11524129" cy="984885"/>
          </a:xfrm>
          <a:prstGeom prst="rect">
            <a:avLst/>
          </a:prstGeom>
          <a:noFill/>
        </p:spPr>
        <p:txBody>
          <a:bodyPr wrap="square" rtlCol="0">
            <a:spAutoFit/>
          </a:bodyPr>
          <a:lstStyle/>
          <a:p>
            <a:pPr marL="457200" indent="-457200">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Explain the possible effects of an increase in the rate of inflation</a:t>
            </a:r>
          </a:p>
          <a:p>
            <a:pPr>
              <a:spcAft>
                <a:spcPts val="1200"/>
              </a:spcAft>
              <a:buClr>
                <a:srgbClr val="EA5B0C"/>
              </a:buClr>
            </a:pPr>
            <a:endParaRPr lang="en-GB" sz="2400" dirty="0">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D311EA21-D3B6-4E3D-B15E-BEBE0615144B}"/>
              </a:ext>
            </a:extLst>
          </p:cNvPr>
          <p:cNvSpPr/>
          <p:nvPr/>
        </p:nvSpPr>
        <p:spPr>
          <a:xfrm>
            <a:off x="359053" y="2195556"/>
            <a:ext cx="1260000" cy="1260000"/>
          </a:xfrm>
          <a:prstGeom prst="rect">
            <a:avLst/>
          </a:prstGeom>
          <a:solidFill>
            <a:srgbClr val="EA5B0C">
              <a:alpha val="82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Arial" panose="020B0604020202020204" pitchFamily="34" charset="0"/>
                <a:cs typeface="Arial" panose="020B0604020202020204" pitchFamily="34" charset="0"/>
              </a:rPr>
              <a:t>Inflation rises</a:t>
            </a:r>
          </a:p>
        </p:txBody>
      </p:sp>
      <p:sp>
        <p:nvSpPr>
          <p:cNvPr id="4" name="Arrow: Right 3">
            <a:extLst>
              <a:ext uri="{FF2B5EF4-FFF2-40B4-BE49-F238E27FC236}">
                <a16:creationId xmlns:a16="http://schemas.microsoft.com/office/drawing/2014/main" id="{E937E6C6-30DA-4381-A45F-A04E1DF2B83E}"/>
              </a:ext>
            </a:extLst>
          </p:cNvPr>
          <p:cNvSpPr/>
          <p:nvPr/>
        </p:nvSpPr>
        <p:spPr>
          <a:xfrm>
            <a:off x="1932130" y="2500138"/>
            <a:ext cx="1355463" cy="650837"/>
          </a:xfrm>
          <a:prstGeom prst="rightArrow">
            <a:avLst/>
          </a:prstGeom>
          <a:solidFill>
            <a:srgbClr val="EA5B0C">
              <a:alpha val="9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Arial" panose="020B0604020202020204" pitchFamily="34" charset="0"/>
                <a:cs typeface="Arial" panose="020B0604020202020204" pitchFamily="34" charset="0"/>
              </a:rPr>
              <a:t>this leads to</a:t>
            </a:r>
          </a:p>
        </p:txBody>
      </p:sp>
      <p:sp>
        <p:nvSpPr>
          <p:cNvPr id="7" name="Rectangle 6">
            <a:extLst>
              <a:ext uri="{FF2B5EF4-FFF2-40B4-BE49-F238E27FC236}">
                <a16:creationId xmlns:a16="http://schemas.microsoft.com/office/drawing/2014/main" id="{351D7FE7-75D0-49BC-B9C3-6FFB2E2D0B83}"/>
              </a:ext>
            </a:extLst>
          </p:cNvPr>
          <p:cNvSpPr/>
          <p:nvPr/>
        </p:nvSpPr>
        <p:spPr>
          <a:xfrm>
            <a:off x="3539483" y="2220915"/>
            <a:ext cx="1260000" cy="1260000"/>
          </a:xfrm>
          <a:prstGeom prst="rect">
            <a:avLst/>
          </a:prstGeom>
          <a:solidFill>
            <a:srgbClr val="EA5B0C">
              <a:alpha val="82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Arial" panose="020B0604020202020204" pitchFamily="34" charset="0"/>
                <a:cs typeface="Arial" panose="020B0604020202020204" pitchFamily="34" charset="0"/>
              </a:rPr>
              <a:t>A general increase in prices</a:t>
            </a:r>
          </a:p>
        </p:txBody>
      </p:sp>
      <p:sp>
        <p:nvSpPr>
          <p:cNvPr id="8" name="Arrow: Right 7">
            <a:extLst>
              <a:ext uri="{FF2B5EF4-FFF2-40B4-BE49-F238E27FC236}">
                <a16:creationId xmlns:a16="http://schemas.microsoft.com/office/drawing/2014/main" id="{A80ABA78-7CCF-4802-9ED7-426D444BB464}"/>
              </a:ext>
            </a:extLst>
          </p:cNvPr>
          <p:cNvSpPr/>
          <p:nvPr/>
        </p:nvSpPr>
        <p:spPr>
          <a:xfrm>
            <a:off x="5106971" y="2529243"/>
            <a:ext cx="1409250" cy="650837"/>
          </a:xfrm>
          <a:prstGeom prst="rightArrow">
            <a:avLst/>
          </a:prstGeom>
          <a:solidFill>
            <a:srgbClr val="EA5B0C">
              <a:alpha val="9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Arial" panose="020B0604020202020204" pitchFamily="34" charset="0"/>
                <a:cs typeface="Arial" panose="020B0604020202020204" pitchFamily="34" charset="0"/>
              </a:rPr>
              <a:t>this leads to</a:t>
            </a:r>
          </a:p>
        </p:txBody>
      </p:sp>
      <p:sp>
        <p:nvSpPr>
          <p:cNvPr id="9" name="Rectangle 8">
            <a:extLst>
              <a:ext uri="{FF2B5EF4-FFF2-40B4-BE49-F238E27FC236}">
                <a16:creationId xmlns:a16="http://schemas.microsoft.com/office/drawing/2014/main" id="{ADDBCC37-F5FC-4B0E-8DED-2ECC5F9E4B17}"/>
              </a:ext>
            </a:extLst>
          </p:cNvPr>
          <p:cNvSpPr/>
          <p:nvPr/>
        </p:nvSpPr>
        <p:spPr>
          <a:xfrm>
            <a:off x="6764982" y="2251059"/>
            <a:ext cx="1260000" cy="1260000"/>
          </a:xfrm>
          <a:prstGeom prst="rect">
            <a:avLst/>
          </a:prstGeom>
          <a:solidFill>
            <a:srgbClr val="EA5B0C">
              <a:alpha val="82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Arial" panose="020B0604020202020204" pitchFamily="34" charset="0"/>
                <a:cs typeface="Arial" panose="020B0604020202020204" pitchFamily="34" charset="0"/>
              </a:rPr>
              <a:t>Everyday items costing more</a:t>
            </a:r>
          </a:p>
        </p:txBody>
      </p:sp>
      <p:sp>
        <p:nvSpPr>
          <p:cNvPr id="10" name="Arrow: Right 9">
            <a:extLst>
              <a:ext uri="{FF2B5EF4-FFF2-40B4-BE49-F238E27FC236}">
                <a16:creationId xmlns:a16="http://schemas.microsoft.com/office/drawing/2014/main" id="{F2F7DCE4-FB2F-4C09-9FBC-221A6A51FF2D}"/>
              </a:ext>
            </a:extLst>
          </p:cNvPr>
          <p:cNvSpPr/>
          <p:nvPr/>
        </p:nvSpPr>
        <p:spPr>
          <a:xfrm>
            <a:off x="8336276" y="2500138"/>
            <a:ext cx="1342911" cy="650837"/>
          </a:xfrm>
          <a:prstGeom prst="rightArrow">
            <a:avLst/>
          </a:prstGeom>
          <a:solidFill>
            <a:srgbClr val="EA5B0C">
              <a:alpha val="9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Arial" panose="020B0604020202020204" pitchFamily="34" charset="0"/>
                <a:cs typeface="Arial" panose="020B0604020202020204" pitchFamily="34" charset="0"/>
              </a:rPr>
              <a:t>this leads to</a:t>
            </a:r>
          </a:p>
        </p:txBody>
      </p:sp>
      <p:sp>
        <p:nvSpPr>
          <p:cNvPr id="11" name="Rectangle 10">
            <a:extLst>
              <a:ext uri="{FF2B5EF4-FFF2-40B4-BE49-F238E27FC236}">
                <a16:creationId xmlns:a16="http://schemas.microsoft.com/office/drawing/2014/main" id="{AA01998B-A47C-432C-A654-4953EBC532D2}"/>
              </a:ext>
            </a:extLst>
          </p:cNvPr>
          <p:cNvSpPr/>
          <p:nvPr/>
        </p:nvSpPr>
        <p:spPr>
          <a:xfrm>
            <a:off x="9990481" y="2266055"/>
            <a:ext cx="1260000" cy="1260000"/>
          </a:xfrm>
          <a:prstGeom prst="rect">
            <a:avLst/>
          </a:prstGeom>
          <a:solidFill>
            <a:srgbClr val="EA5B0C">
              <a:alpha val="82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Arial" panose="020B0604020202020204" pitchFamily="34" charset="0"/>
                <a:cs typeface="Arial" panose="020B0604020202020204" pitchFamily="34" charset="0"/>
              </a:rPr>
              <a:t>A reduction in consumer disposable income</a:t>
            </a:r>
          </a:p>
        </p:txBody>
      </p:sp>
      <p:sp>
        <p:nvSpPr>
          <p:cNvPr id="12" name="Arrow: Right 11">
            <a:extLst>
              <a:ext uri="{FF2B5EF4-FFF2-40B4-BE49-F238E27FC236}">
                <a16:creationId xmlns:a16="http://schemas.microsoft.com/office/drawing/2014/main" id="{2E3DC59C-4E5A-4214-B99B-8C9A23DF1193}"/>
              </a:ext>
            </a:extLst>
          </p:cNvPr>
          <p:cNvSpPr/>
          <p:nvPr/>
        </p:nvSpPr>
        <p:spPr>
          <a:xfrm rot="5400000">
            <a:off x="9949025" y="4031127"/>
            <a:ext cx="1342911" cy="650837"/>
          </a:xfrm>
          <a:prstGeom prst="rightArrow">
            <a:avLst/>
          </a:prstGeom>
          <a:solidFill>
            <a:srgbClr val="EA5B0C">
              <a:alpha val="9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Arial" panose="020B0604020202020204" pitchFamily="34" charset="0"/>
                <a:cs typeface="Arial" panose="020B0604020202020204" pitchFamily="34" charset="0"/>
              </a:rPr>
              <a:t>this leads to</a:t>
            </a:r>
          </a:p>
        </p:txBody>
      </p:sp>
      <p:sp>
        <p:nvSpPr>
          <p:cNvPr id="13" name="Rectangle 12">
            <a:extLst>
              <a:ext uri="{FF2B5EF4-FFF2-40B4-BE49-F238E27FC236}">
                <a16:creationId xmlns:a16="http://schemas.microsoft.com/office/drawing/2014/main" id="{1BD561C6-0E74-427B-889C-AE28F3088DD4}"/>
              </a:ext>
            </a:extLst>
          </p:cNvPr>
          <p:cNvSpPr/>
          <p:nvPr/>
        </p:nvSpPr>
        <p:spPr>
          <a:xfrm>
            <a:off x="9990481" y="5187035"/>
            <a:ext cx="1260000" cy="1260000"/>
          </a:xfrm>
          <a:prstGeom prst="rect">
            <a:avLst/>
          </a:prstGeom>
          <a:solidFill>
            <a:srgbClr val="EA5B0C">
              <a:alpha val="82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Arial" panose="020B0604020202020204" pitchFamily="34" charset="0"/>
                <a:cs typeface="Arial" panose="020B0604020202020204" pitchFamily="34" charset="0"/>
              </a:rPr>
              <a:t>Less consumer spending</a:t>
            </a:r>
          </a:p>
        </p:txBody>
      </p:sp>
      <p:sp>
        <p:nvSpPr>
          <p:cNvPr id="5" name="Arrow: Left 4">
            <a:extLst>
              <a:ext uri="{FF2B5EF4-FFF2-40B4-BE49-F238E27FC236}">
                <a16:creationId xmlns:a16="http://schemas.microsoft.com/office/drawing/2014/main" id="{3CE751BD-F8B3-4219-9EF4-29A71C12329A}"/>
              </a:ext>
            </a:extLst>
          </p:cNvPr>
          <p:cNvSpPr/>
          <p:nvPr/>
        </p:nvSpPr>
        <p:spPr>
          <a:xfrm>
            <a:off x="8208077" y="5491616"/>
            <a:ext cx="1471110" cy="650837"/>
          </a:xfrm>
          <a:prstGeom prst="leftArrow">
            <a:avLst>
              <a:gd name="adj1" fmla="val 45458"/>
              <a:gd name="adj2" fmla="val 50000"/>
            </a:avLst>
          </a:prstGeom>
          <a:solidFill>
            <a:srgbClr val="EA5B0C">
              <a:alpha val="9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Arial" panose="020B0604020202020204" pitchFamily="34" charset="0"/>
                <a:cs typeface="Arial" panose="020B0604020202020204" pitchFamily="34" charset="0"/>
              </a:rPr>
              <a:t>this leads to</a:t>
            </a:r>
          </a:p>
        </p:txBody>
      </p:sp>
      <p:sp>
        <p:nvSpPr>
          <p:cNvPr id="15" name="Rectangle 14">
            <a:extLst>
              <a:ext uri="{FF2B5EF4-FFF2-40B4-BE49-F238E27FC236}">
                <a16:creationId xmlns:a16="http://schemas.microsoft.com/office/drawing/2014/main" id="{E1EDCF5A-411B-4289-BE88-E8074B18F3BD}"/>
              </a:ext>
            </a:extLst>
          </p:cNvPr>
          <p:cNvSpPr/>
          <p:nvPr/>
        </p:nvSpPr>
        <p:spPr>
          <a:xfrm>
            <a:off x="6764982" y="5187035"/>
            <a:ext cx="1260000" cy="1260000"/>
          </a:xfrm>
          <a:prstGeom prst="rect">
            <a:avLst/>
          </a:prstGeom>
          <a:solidFill>
            <a:srgbClr val="EA5B0C">
              <a:alpha val="82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Arial" panose="020B0604020202020204" pitchFamily="34" charset="0"/>
                <a:cs typeface="Arial" panose="020B0604020202020204" pitchFamily="34" charset="0"/>
              </a:rPr>
              <a:t>Less demand for goods and services</a:t>
            </a:r>
          </a:p>
        </p:txBody>
      </p:sp>
      <p:sp>
        <p:nvSpPr>
          <p:cNvPr id="16" name="Arrow: Left 15">
            <a:extLst>
              <a:ext uri="{FF2B5EF4-FFF2-40B4-BE49-F238E27FC236}">
                <a16:creationId xmlns:a16="http://schemas.microsoft.com/office/drawing/2014/main" id="{F3FFE79A-A9BB-466E-82A1-75E72A0B70ED}"/>
              </a:ext>
            </a:extLst>
          </p:cNvPr>
          <p:cNvSpPr/>
          <p:nvPr/>
        </p:nvSpPr>
        <p:spPr>
          <a:xfrm>
            <a:off x="5139142" y="5491615"/>
            <a:ext cx="1371606" cy="650837"/>
          </a:xfrm>
          <a:prstGeom prst="leftArrow">
            <a:avLst>
              <a:gd name="adj1" fmla="val 45458"/>
              <a:gd name="adj2" fmla="val 50000"/>
            </a:avLst>
          </a:prstGeom>
          <a:solidFill>
            <a:srgbClr val="EA5B0C">
              <a:alpha val="9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Arial" panose="020B0604020202020204" pitchFamily="34" charset="0"/>
                <a:cs typeface="Arial" panose="020B0604020202020204" pitchFamily="34" charset="0"/>
              </a:rPr>
              <a:t>this leads to</a:t>
            </a:r>
          </a:p>
        </p:txBody>
      </p:sp>
      <p:sp>
        <p:nvSpPr>
          <p:cNvPr id="17" name="Rectangle 16">
            <a:extLst>
              <a:ext uri="{FF2B5EF4-FFF2-40B4-BE49-F238E27FC236}">
                <a16:creationId xmlns:a16="http://schemas.microsoft.com/office/drawing/2014/main" id="{7A3DCDD4-295B-408B-AA0E-9268E66C4794}"/>
              </a:ext>
            </a:extLst>
          </p:cNvPr>
          <p:cNvSpPr/>
          <p:nvPr/>
        </p:nvSpPr>
        <p:spPr>
          <a:xfrm>
            <a:off x="3620698" y="5187035"/>
            <a:ext cx="1260000" cy="1260000"/>
          </a:xfrm>
          <a:prstGeom prst="rect">
            <a:avLst/>
          </a:prstGeom>
          <a:solidFill>
            <a:srgbClr val="EA5B0C">
              <a:alpha val="82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Arial" panose="020B0604020202020204" pitchFamily="34" charset="0"/>
                <a:cs typeface="Arial" panose="020B0604020202020204" pitchFamily="34" charset="0"/>
              </a:rPr>
              <a:t>A reduction in workforce</a:t>
            </a:r>
          </a:p>
        </p:txBody>
      </p:sp>
      <p:sp>
        <p:nvSpPr>
          <p:cNvPr id="18" name="Arrow: Left 17">
            <a:extLst>
              <a:ext uri="{FF2B5EF4-FFF2-40B4-BE49-F238E27FC236}">
                <a16:creationId xmlns:a16="http://schemas.microsoft.com/office/drawing/2014/main" id="{A2F9C56B-61BD-4920-8E61-AE3985CEB50C}"/>
              </a:ext>
            </a:extLst>
          </p:cNvPr>
          <p:cNvSpPr/>
          <p:nvPr/>
        </p:nvSpPr>
        <p:spPr>
          <a:xfrm>
            <a:off x="1874306" y="5491614"/>
            <a:ext cx="1471110" cy="650837"/>
          </a:xfrm>
          <a:prstGeom prst="leftArrow">
            <a:avLst>
              <a:gd name="adj1" fmla="val 45458"/>
              <a:gd name="adj2" fmla="val 50000"/>
            </a:avLst>
          </a:prstGeom>
          <a:solidFill>
            <a:srgbClr val="EA5B0C">
              <a:alpha val="9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Arial" panose="020B0604020202020204" pitchFamily="34" charset="0"/>
                <a:cs typeface="Arial" panose="020B0604020202020204" pitchFamily="34" charset="0"/>
              </a:rPr>
              <a:t>this leads to</a:t>
            </a:r>
          </a:p>
        </p:txBody>
      </p:sp>
      <p:sp>
        <p:nvSpPr>
          <p:cNvPr id="19" name="Rectangle 18">
            <a:extLst>
              <a:ext uri="{FF2B5EF4-FFF2-40B4-BE49-F238E27FC236}">
                <a16:creationId xmlns:a16="http://schemas.microsoft.com/office/drawing/2014/main" id="{1B48BE6A-3326-4D2E-B154-9037A0F3727D}"/>
              </a:ext>
            </a:extLst>
          </p:cNvPr>
          <p:cNvSpPr/>
          <p:nvPr/>
        </p:nvSpPr>
        <p:spPr>
          <a:xfrm>
            <a:off x="339024" y="5187035"/>
            <a:ext cx="1260000" cy="1260000"/>
          </a:xfrm>
          <a:prstGeom prst="rect">
            <a:avLst/>
          </a:prstGeom>
          <a:solidFill>
            <a:srgbClr val="EA5B0C">
              <a:alpha val="82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Arial" panose="020B0604020202020204" pitchFamily="34" charset="0"/>
                <a:cs typeface="Arial" panose="020B0604020202020204" pitchFamily="34" charset="0"/>
              </a:rPr>
              <a:t>An increase in unemployment</a:t>
            </a:r>
          </a:p>
        </p:txBody>
      </p:sp>
    </p:spTree>
    <p:extLst>
      <p:ext uri="{BB962C8B-B14F-4D97-AF65-F5344CB8AC3E}">
        <p14:creationId xmlns:p14="http://schemas.microsoft.com/office/powerpoint/2010/main" val="7017865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5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a:solidFill>
                  <a:prstClr val="white"/>
                </a:solidFill>
                <a:latin typeface="Arial" panose="020B0604020202020204" pitchFamily="34" charset="0"/>
                <a:cs typeface="Arial" panose="020B0604020202020204" pitchFamily="34" charset="0"/>
              </a:rPr>
              <a:t>AO3 Analysis – Activity 1</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2" name="TextBox 1"/>
          <p:cNvSpPr txBox="1"/>
          <p:nvPr/>
        </p:nvSpPr>
        <p:spPr>
          <a:xfrm>
            <a:off x="333935" y="1444765"/>
            <a:ext cx="11524129" cy="1261884"/>
          </a:xfrm>
          <a:prstGeom prst="rect">
            <a:avLst/>
          </a:prstGeom>
          <a:noFill/>
        </p:spPr>
        <p:txBody>
          <a:bodyPr wrap="square" rtlCol="0">
            <a:spAutoFit/>
          </a:bodyPr>
          <a:lstStyle/>
          <a:p>
            <a:pPr marL="457200" indent="-457200">
              <a:spcAft>
                <a:spcPts val="1200"/>
              </a:spcAft>
              <a:buClr>
                <a:srgbClr val="EA5B0C"/>
              </a:buClr>
              <a:buFont typeface="Arial" panose="020B0604020202020204" pitchFamily="34" charset="0"/>
              <a:buChar char="•"/>
            </a:pPr>
            <a:r>
              <a:rPr lang="en-GB" sz="2200" dirty="0" smtClean="0">
                <a:latin typeface="Arial" panose="020B0604020202020204" pitchFamily="34" charset="0"/>
                <a:cs typeface="Arial" panose="020B0604020202020204" pitchFamily="34" charset="0"/>
              </a:rPr>
              <a:t>Using Worksheet A, number </a:t>
            </a:r>
            <a:r>
              <a:rPr lang="en-GB" sz="2200" dirty="0">
                <a:latin typeface="Arial" panose="020B0604020202020204" pitchFamily="34" charset="0"/>
                <a:cs typeface="Arial" panose="020B0604020202020204" pitchFamily="34" charset="0"/>
              </a:rPr>
              <a:t>the cards </a:t>
            </a:r>
            <a:r>
              <a:rPr lang="en-GB" sz="2200" dirty="0" smtClean="0">
                <a:latin typeface="Arial" panose="020B0604020202020204" pitchFamily="34" charset="0"/>
                <a:cs typeface="Arial" panose="020B0604020202020204" pitchFamily="34" charset="0"/>
              </a:rPr>
              <a:t>to form the chain </a:t>
            </a:r>
            <a:r>
              <a:rPr lang="en-GB" sz="2200" dirty="0">
                <a:latin typeface="Arial" panose="020B0604020202020204" pitchFamily="34" charset="0"/>
                <a:cs typeface="Arial" panose="020B0604020202020204" pitchFamily="34" charset="0"/>
              </a:rPr>
              <a:t>that links ‘Tariffs to limit the import of foreign cars’ to ‘protecting jobs in the domestic market</a:t>
            </a:r>
            <a:r>
              <a:rPr lang="en-GB" sz="2200" dirty="0" smtClean="0">
                <a:latin typeface="Arial" panose="020B0604020202020204" pitchFamily="34" charset="0"/>
                <a:cs typeface="Arial" panose="020B0604020202020204" pitchFamily="34" charset="0"/>
              </a:rPr>
              <a:t>’.</a:t>
            </a:r>
            <a:endParaRPr lang="en-GB" sz="2200" dirty="0">
              <a:latin typeface="Arial" panose="020B0604020202020204" pitchFamily="34" charset="0"/>
              <a:cs typeface="Arial" panose="020B0604020202020204" pitchFamily="34" charset="0"/>
            </a:endParaRPr>
          </a:p>
          <a:p>
            <a:pPr marL="457200" indent="-457200">
              <a:spcAft>
                <a:spcPts val="1200"/>
              </a:spcAft>
              <a:buClr>
                <a:srgbClr val="EA5B0C"/>
              </a:buClr>
              <a:buFont typeface="Arial" panose="020B0604020202020204" pitchFamily="34" charset="0"/>
              <a:buChar char="•"/>
            </a:pPr>
            <a:r>
              <a:rPr lang="en-GB" sz="2200" dirty="0">
                <a:latin typeface="Arial" panose="020B0604020202020204" pitchFamily="34" charset="0"/>
                <a:cs typeface="Arial" panose="020B0604020202020204" pitchFamily="34" charset="0"/>
              </a:rPr>
              <a:t>You have 5 </a:t>
            </a:r>
            <a:r>
              <a:rPr lang="en-GB" sz="2200" dirty="0" smtClean="0">
                <a:latin typeface="Arial" panose="020B0604020202020204" pitchFamily="34" charset="0"/>
                <a:cs typeface="Arial" panose="020B0604020202020204" pitchFamily="34" charset="0"/>
              </a:rPr>
              <a:t>minutes.</a:t>
            </a:r>
            <a:endParaRPr lang="en-GB" sz="2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715647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a:solidFill>
                  <a:prstClr val="white"/>
                </a:solidFill>
                <a:latin typeface="Arial" panose="020B0604020202020204" pitchFamily="34" charset="0"/>
                <a:cs typeface="Arial" panose="020B0604020202020204" pitchFamily="34" charset="0"/>
              </a:rPr>
              <a:t>AO3 Analysis – Activity 1 Answers</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7" name="Rectangle 6">
            <a:extLst>
              <a:ext uri="{FF2B5EF4-FFF2-40B4-BE49-F238E27FC236}">
                <a16:creationId xmlns:a16="http://schemas.microsoft.com/office/drawing/2014/main" id="{97E9D6D2-4F1E-46F4-99DA-F1F6C91012EA}"/>
              </a:ext>
            </a:extLst>
          </p:cNvPr>
          <p:cNvSpPr/>
          <p:nvPr/>
        </p:nvSpPr>
        <p:spPr>
          <a:xfrm>
            <a:off x="277456" y="1712169"/>
            <a:ext cx="2268000" cy="1440000"/>
          </a:xfrm>
          <a:prstGeom prst="rect">
            <a:avLst/>
          </a:prstGeom>
          <a:solidFill>
            <a:srgbClr val="EA5B0C">
              <a:alpha val="82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Arial" panose="020B0604020202020204" pitchFamily="34" charset="0"/>
                <a:cs typeface="Arial" panose="020B0604020202020204" pitchFamily="34" charset="0"/>
              </a:rPr>
              <a:t>Tariffs to limit the import of foreign cars</a:t>
            </a:r>
          </a:p>
        </p:txBody>
      </p:sp>
      <p:sp>
        <p:nvSpPr>
          <p:cNvPr id="8" name="Arrow: Right 7">
            <a:extLst>
              <a:ext uri="{FF2B5EF4-FFF2-40B4-BE49-F238E27FC236}">
                <a16:creationId xmlns:a16="http://schemas.microsoft.com/office/drawing/2014/main" id="{4C3C901C-40FC-4CDC-83E3-7599C7F2A462}"/>
              </a:ext>
            </a:extLst>
          </p:cNvPr>
          <p:cNvSpPr/>
          <p:nvPr/>
        </p:nvSpPr>
        <p:spPr>
          <a:xfrm>
            <a:off x="2943941" y="2108458"/>
            <a:ext cx="1355463" cy="650837"/>
          </a:xfrm>
          <a:prstGeom prst="rightArrow">
            <a:avLst/>
          </a:prstGeom>
          <a:solidFill>
            <a:srgbClr val="EA5B0C">
              <a:alpha val="9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Arial" panose="020B0604020202020204" pitchFamily="34" charset="0"/>
                <a:cs typeface="Arial" panose="020B0604020202020204" pitchFamily="34" charset="0"/>
              </a:rPr>
              <a:t>this leads to</a:t>
            </a:r>
          </a:p>
        </p:txBody>
      </p:sp>
      <p:sp>
        <p:nvSpPr>
          <p:cNvPr id="21" name="Rectangle 20">
            <a:extLst>
              <a:ext uri="{FF2B5EF4-FFF2-40B4-BE49-F238E27FC236}">
                <a16:creationId xmlns:a16="http://schemas.microsoft.com/office/drawing/2014/main" id="{F4EF3B50-C407-4FCC-A56B-FA66D2F77820}"/>
              </a:ext>
            </a:extLst>
          </p:cNvPr>
          <p:cNvSpPr/>
          <p:nvPr/>
        </p:nvSpPr>
        <p:spPr>
          <a:xfrm>
            <a:off x="4756673" y="1712169"/>
            <a:ext cx="2268000" cy="1440000"/>
          </a:xfrm>
          <a:prstGeom prst="rect">
            <a:avLst/>
          </a:prstGeom>
          <a:solidFill>
            <a:srgbClr val="EA5B0C">
              <a:alpha val="82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Arial" panose="020B0604020202020204" pitchFamily="34" charset="0"/>
                <a:cs typeface="Arial" panose="020B0604020202020204" pitchFamily="34" charset="0"/>
              </a:rPr>
              <a:t>An increase in the price of foreign cars</a:t>
            </a:r>
          </a:p>
        </p:txBody>
      </p:sp>
      <p:sp>
        <p:nvSpPr>
          <p:cNvPr id="22" name="Arrow: Right 21">
            <a:extLst>
              <a:ext uri="{FF2B5EF4-FFF2-40B4-BE49-F238E27FC236}">
                <a16:creationId xmlns:a16="http://schemas.microsoft.com/office/drawing/2014/main" id="{FAED727E-E047-4259-B11A-74DEAF2CE700}"/>
              </a:ext>
            </a:extLst>
          </p:cNvPr>
          <p:cNvSpPr/>
          <p:nvPr/>
        </p:nvSpPr>
        <p:spPr>
          <a:xfrm>
            <a:off x="7563487" y="2106750"/>
            <a:ext cx="1355463" cy="650837"/>
          </a:xfrm>
          <a:prstGeom prst="rightArrow">
            <a:avLst/>
          </a:prstGeom>
          <a:solidFill>
            <a:srgbClr val="EA5B0C">
              <a:alpha val="9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Arial" panose="020B0604020202020204" pitchFamily="34" charset="0"/>
                <a:cs typeface="Arial" panose="020B0604020202020204" pitchFamily="34" charset="0"/>
              </a:rPr>
              <a:t>this leads to</a:t>
            </a:r>
          </a:p>
        </p:txBody>
      </p:sp>
      <p:sp>
        <p:nvSpPr>
          <p:cNvPr id="23" name="Rectangle 22">
            <a:extLst>
              <a:ext uri="{FF2B5EF4-FFF2-40B4-BE49-F238E27FC236}">
                <a16:creationId xmlns:a16="http://schemas.microsoft.com/office/drawing/2014/main" id="{5408FC15-2F7E-46C5-83B6-050AF6CC7D2D}"/>
              </a:ext>
            </a:extLst>
          </p:cNvPr>
          <p:cNvSpPr/>
          <p:nvPr/>
        </p:nvSpPr>
        <p:spPr>
          <a:xfrm>
            <a:off x="9457764" y="1712169"/>
            <a:ext cx="2268000" cy="1440000"/>
          </a:xfrm>
          <a:prstGeom prst="rect">
            <a:avLst/>
          </a:prstGeom>
          <a:solidFill>
            <a:srgbClr val="EA5B0C">
              <a:alpha val="82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Arial" panose="020B0604020202020204" pitchFamily="34" charset="0"/>
                <a:cs typeface="Arial" panose="020B0604020202020204" pitchFamily="34" charset="0"/>
              </a:rPr>
              <a:t>The protection of the domestic market</a:t>
            </a:r>
          </a:p>
        </p:txBody>
      </p:sp>
      <p:sp>
        <p:nvSpPr>
          <p:cNvPr id="25" name="Arrow: Right 24">
            <a:extLst>
              <a:ext uri="{FF2B5EF4-FFF2-40B4-BE49-F238E27FC236}">
                <a16:creationId xmlns:a16="http://schemas.microsoft.com/office/drawing/2014/main" id="{C2D0F194-62CE-4C68-8346-B5C7D3A61CE0}"/>
              </a:ext>
            </a:extLst>
          </p:cNvPr>
          <p:cNvSpPr/>
          <p:nvPr/>
        </p:nvSpPr>
        <p:spPr>
          <a:xfrm rot="5400000">
            <a:off x="9920308" y="3652626"/>
            <a:ext cx="1342911" cy="650837"/>
          </a:xfrm>
          <a:prstGeom prst="rightArrow">
            <a:avLst/>
          </a:prstGeom>
          <a:solidFill>
            <a:srgbClr val="EA5B0C">
              <a:alpha val="9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Arial" panose="020B0604020202020204" pitchFamily="34" charset="0"/>
                <a:cs typeface="Arial" panose="020B0604020202020204" pitchFamily="34" charset="0"/>
              </a:rPr>
              <a:t>this leads to</a:t>
            </a:r>
          </a:p>
        </p:txBody>
      </p:sp>
      <p:sp>
        <p:nvSpPr>
          <p:cNvPr id="26" name="Rectangle 25">
            <a:extLst>
              <a:ext uri="{FF2B5EF4-FFF2-40B4-BE49-F238E27FC236}">
                <a16:creationId xmlns:a16="http://schemas.microsoft.com/office/drawing/2014/main" id="{059B5864-0FF1-452E-8ED5-79B1B3E00262}"/>
              </a:ext>
            </a:extLst>
          </p:cNvPr>
          <p:cNvSpPr/>
          <p:nvPr/>
        </p:nvSpPr>
        <p:spPr>
          <a:xfrm>
            <a:off x="9457764" y="4803920"/>
            <a:ext cx="2268000" cy="1440000"/>
          </a:xfrm>
          <a:prstGeom prst="rect">
            <a:avLst/>
          </a:prstGeom>
          <a:solidFill>
            <a:srgbClr val="EA5B0C">
              <a:alpha val="82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Arial" panose="020B0604020202020204" pitchFamily="34" charset="0"/>
                <a:cs typeface="Arial" panose="020B0604020202020204" pitchFamily="34" charset="0"/>
              </a:rPr>
              <a:t>A reduction in sales of foreign cars</a:t>
            </a:r>
          </a:p>
        </p:txBody>
      </p:sp>
      <p:sp>
        <p:nvSpPr>
          <p:cNvPr id="27" name="Arrow: Left 26">
            <a:extLst>
              <a:ext uri="{FF2B5EF4-FFF2-40B4-BE49-F238E27FC236}">
                <a16:creationId xmlns:a16="http://schemas.microsoft.com/office/drawing/2014/main" id="{2A854BA4-2F38-4988-922D-52D47217FB62}"/>
              </a:ext>
            </a:extLst>
          </p:cNvPr>
          <p:cNvSpPr/>
          <p:nvPr/>
        </p:nvSpPr>
        <p:spPr>
          <a:xfrm>
            <a:off x="7563487" y="5156816"/>
            <a:ext cx="1471110" cy="728924"/>
          </a:xfrm>
          <a:prstGeom prst="leftArrow">
            <a:avLst>
              <a:gd name="adj1" fmla="val 45458"/>
              <a:gd name="adj2" fmla="val 50000"/>
            </a:avLst>
          </a:prstGeom>
          <a:solidFill>
            <a:srgbClr val="EA5B0C">
              <a:alpha val="9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Arial" panose="020B0604020202020204" pitchFamily="34" charset="0"/>
                <a:cs typeface="Arial" panose="020B0604020202020204" pitchFamily="34" charset="0"/>
              </a:rPr>
              <a:t>this leads to</a:t>
            </a:r>
          </a:p>
        </p:txBody>
      </p:sp>
      <p:sp>
        <p:nvSpPr>
          <p:cNvPr id="28" name="Rectangle 27">
            <a:extLst>
              <a:ext uri="{FF2B5EF4-FFF2-40B4-BE49-F238E27FC236}">
                <a16:creationId xmlns:a16="http://schemas.microsoft.com/office/drawing/2014/main" id="{3AC04BF4-CB70-4D63-820E-0B455375CC49}"/>
              </a:ext>
            </a:extLst>
          </p:cNvPr>
          <p:cNvSpPr/>
          <p:nvPr/>
        </p:nvSpPr>
        <p:spPr>
          <a:xfrm>
            <a:off x="4756673" y="4853138"/>
            <a:ext cx="2268000" cy="1440000"/>
          </a:xfrm>
          <a:prstGeom prst="rect">
            <a:avLst/>
          </a:prstGeom>
          <a:solidFill>
            <a:srgbClr val="EA5B0C">
              <a:alpha val="82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Arial" panose="020B0604020202020204" pitchFamily="34" charset="0"/>
                <a:cs typeface="Arial" panose="020B0604020202020204" pitchFamily="34" charset="0"/>
              </a:rPr>
              <a:t>Reducing </a:t>
            </a:r>
            <a:r>
              <a:rPr lang="en-US" dirty="0" err="1">
                <a:latin typeface="Arial" panose="020B0604020202020204" pitchFamily="34" charset="0"/>
                <a:cs typeface="Arial" panose="020B0604020202020204" pitchFamily="34" charset="0"/>
              </a:rPr>
              <a:t>globalisation</a:t>
            </a:r>
            <a:r>
              <a:rPr lang="en-US" dirty="0">
                <a:latin typeface="Arial" panose="020B0604020202020204" pitchFamily="34" charset="0"/>
                <a:cs typeface="Arial" panose="020B0604020202020204" pitchFamily="34" charset="0"/>
              </a:rPr>
              <a:t> opportunities</a:t>
            </a:r>
          </a:p>
        </p:txBody>
      </p:sp>
      <p:sp>
        <p:nvSpPr>
          <p:cNvPr id="30" name="Arrow: Left 29">
            <a:extLst>
              <a:ext uri="{FF2B5EF4-FFF2-40B4-BE49-F238E27FC236}">
                <a16:creationId xmlns:a16="http://schemas.microsoft.com/office/drawing/2014/main" id="{0C83B27F-D5A6-41E1-A86D-9DFD8BCB3939}"/>
              </a:ext>
            </a:extLst>
          </p:cNvPr>
          <p:cNvSpPr/>
          <p:nvPr/>
        </p:nvSpPr>
        <p:spPr>
          <a:xfrm>
            <a:off x="2886117" y="5156816"/>
            <a:ext cx="1471110" cy="728924"/>
          </a:xfrm>
          <a:prstGeom prst="leftArrow">
            <a:avLst>
              <a:gd name="adj1" fmla="val 45458"/>
              <a:gd name="adj2" fmla="val 50000"/>
            </a:avLst>
          </a:prstGeom>
          <a:solidFill>
            <a:srgbClr val="EA5B0C">
              <a:alpha val="9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Arial" panose="020B0604020202020204" pitchFamily="34" charset="0"/>
                <a:cs typeface="Arial" panose="020B0604020202020204" pitchFamily="34" charset="0"/>
              </a:rPr>
              <a:t>this leads to</a:t>
            </a:r>
          </a:p>
        </p:txBody>
      </p:sp>
      <p:sp>
        <p:nvSpPr>
          <p:cNvPr id="31" name="Rectangle 30">
            <a:extLst>
              <a:ext uri="{FF2B5EF4-FFF2-40B4-BE49-F238E27FC236}">
                <a16:creationId xmlns:a16="http://schemas.microsoft.com/office/drawing/2014/main" id="{1FDAF660-BCF7-4FE8-93CB-E9EE69E1C9AB}"/>
              </a:ext>
            </a:extLst>
          </p:cNvPr>
          <p:cNvSpPr/>
          <p:nvPr/>
        </p:nvSpPr>
        <p:spPr>
          <a:xfrm>
            <a:off x="277456" y="4803920"/>
            <a:ext cx="2268000" cy="1440000"/>
          </a:xfrm>
          <a:prstGeom prst="rect">
            <a:avLst/>
          </a:prstGeom>
          <a:solidFill>
            <a:srgbClr val="EA5B0C">
              <a:alpha val="82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Arial" panose="020B0604020202020204" pitchFamily="34" charset="0"/>
                <a:cs typeface="Arial" panose="020B0604020202020204" pitchFamily="34" charset="0"/>
              </a:rPr>
              <a:t>Protecting jobs in the domestic market</a:t>
            </a:r>
          </a:p>
        </p:txBody>
      </p:sp>
    </p:spTree>
    <p:extLst>
      <p:ext uri="{BB962C8B-B14F-4D97-AF65-F5344CB8AC3E}">
        <p14:creationId xmlns:p14="http://schemas.microsoft.com/office/powerpoint/2010/main" val="19583509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a:solidFill>
                  <a:prstClr val="white"/>
                </a:solidFill>
                <a:latin typeface="Arial" panose="020B0604020202020204" pitchFamily="34" charset="0"/>
                <a:cs typeface="Arial" panose="020B0604020202020204" pitchFamily="34" charset="0"/>
              </a:rPr>
              <a:t>AO3 Analysis - Activity 2</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2" name="TextBox 1"/>
          <p:cNvSpPr txBox="1"/>
          <p:nvPr/>
        </p:nvSpPr>
        <p:spPr>
          <a:xfrm>
            <a:off x="6541477" y="1541219"/>
            <a:ext cx="5098435" cy="5016758"/>
          </a:xfrm>
          <a:prstGeom prst="rect">
            <a:avLst/>
          </a:prstGeom>
          <a:noFill/>
        </p:spPr>
        <p:txBody>
          <a:bodyPr wrap="square" rtlCol="0">
            <a:spAutoFit/>
          </a:bodyPr>
          <a:lstStyle/>
          <a:p>
            <a:r>
              <a:rPr lang="en-GB" sz="2000" dirty="0">
                <a:latin typeface="Arial" panose="020B0604020202020204" pitchFamily="34" charset="0"/>
                <a:cs typeface="Arial" panose="020B0604020202020204" pitchFamily="34" charset="0"/>
              </a:rPr>
              <a:t>Can increase a business’s costs </a:t>
            </a:r>
            <a:r>
              <a:rPr lang="en-GB" sz="2000" dirty="0" smtClean="0">
                <a:latin typeface="Arial" panose="020B0604020202020204" pitchFamily="34" charset="0"/>
                <a:cs typeface="Arial" panose="020B0604020202020204" pitchFamily="34" charset="0"/>
              </a:rPr>
              <a:t>because …</a:t>
            </a:r>
            <a:endParaRPr lang="en-GB" sz="2000" dirty="0">
              <a:latin typeface="Arial" panose="020B0604020202020204" pitchFamily="34" charset="0"/>
              <a:cs typeface="Arial" panose="020B0604020202020204" pitchFamily="34" charset="0"/>
            </a:endParaRPr>
          </a:p>
          <a:p>
            <a:endParaRPr lang="en-GB" sz="2000" dirty="0">
              <a:latin typeface="Arial" panose="020B0604020202020204" pitchFamily="34" charset="0"/>
              <a:cs typeface="Arial" panose="020B0604020202020204" pitchFamily="34" charset="0"/>
            </a:endParaRPr>
          </a:p>
          <a:p>
            <a:r>
              <a:rPr lang="en-GB" sz="2000" dirty="0">
                <a:latin typeface="Arial" panose="020B0604020202020204" pitchFamily="34" charset="0"/>
                <a:cs typeface="Arial" panose="020B0604020202020204" pitchFamily="34" charset="0"/>
              </a:rPr>
              <a:t>Reduction in profit if sales revenue remains the same</a:t>
            </a:r>
          </a:p>
          <a:p>
            <a:endParaRPr lang="en-GB" sz="2000" dirty="0">
              <a:latin typeface="Arial" panose="020B0604020202020204" pitchFamily="34" charset="0"/>
              <a:cs typeface="Arial" panose="020B0604020202020204" pitchFamily="34" charset="0"/>
            </a:endParaRPr>
          </a:p>
          <a:p>
            <a:r>
              <a:rPr lang="en-GB" sz="2000" dirty="0">
                <a:latin typeface="Arial" panose="020B0604020202020204" pitchFamily="34" charset="0"/>
                <a:cs typeface="Arial" panose="020B0604020202020204" pitchFamily="34" charset="0"/>
              </a:rPr>
              <a:t>Employees could be motivated to work harder </a:t>
            </a:r>
            <a:r>
              <a:rPr lang="en-GB" sz="2000" dirty="0" smtClean="0">
                <a:latin typeface="Arial" panose="020B0604020202020204" pitchFamily="34" charset="0"/>
                <a:cs typeface="Arial" panose="020B0604020202020204" pitchFamily="34" charset="0"/>
              </a:rPr>
              <a:t>because …</a:t>
            </a:r>
            <a:endParaRPr lang="en-GB" sz="2000" dirty="0">
              <a:latin typeface="Arial" panose="020B0604020202020204" pitchFamily="34" charset="0"/>
              <a:cs typeface="Arial" panose="020B0604020202020204" pitchFamily="34" charset="0"/>
            </a:endParaRPr>
          </a:p>
          <a:p>
            <a:endParaRPr lang="en-GB" sz="2000" dirty="0">
              <a:latin typeface="Arial" panose="020B0604020202020204" pitchFamily="34" charset="0"/>
              <a:cs typeface="Arial" panose="020B0604020202020204" pitchFamily="34" charset="0"/>
            </a:endParaRPr>
          </a:p>
          <a:p>
            <a:r>
              <a:rPr lang="en-GB" sz="2000" dirty="0">
                <a:latin typeface="Arial" panose="020B0604020202020204" pitchFamily="34" charset="0"/>
                <a:cs typeface="Arial" panose="020B0604020202020204" pitchFamily="34" charset="0"/>
              </a:rPr>
              <a:t>This means productivity increases.</a:t>
            </a:r>
          </a:p>
          <a:p>
            <a:endParaRPr lang="en-GB" sz="2000" dirty="0">
              <a:latin typeface="Arial" panose="020B0604020202020204" pitchFamily="34" charset="0"/>
              <a:cs typeface="Arial" panose="020B0604020202020204" pitchFamily="34" charset="0"/>
            </a:endParaRPr>
          </a:p>
          <a:p>
            <a:endParaRPr lang="en-GB" sz="2000" dirty="0">
              <a:latin typeface="Arial" panose="020B0604020202020204" pitchFamily="34" charset="0"/>
              <a:cs typeface="Arial" panose="020B0604020202020204" pitchFamily="34" charset="0"/>
            </a:endParaRPr>
          </a:p>
          <a:p>
            <a:pPr algn="ctr"/>
            <a:endParaRPr lang="en-GB" sz="2000" b="1" dirty="0">
              <a:solidFill>
                <a:srgbClr val="EA5B0C"/>
              </a:solidFill>
              <a:latin typeface="Arial" panose="020B0604020202020204" pitchFamily="34" charset="0"/>
              <a:cs typeface="Arial" panose="020B0604020202020204" pitchFamily="34" charset="0"/>
            </a:endParaRPr>
          </a:p>
          <a:p>
            <a:pPr algn="ctr"/>
            <a:r>
              <a:rPr lang="en-GB" sz="2000" b="1" dirty="0">
                <a:solidFill>
                  <a:srgbClr val="EA5B0C"/>
                </a:solidFill>
                <a:latin typeface="Arial" panose="020B0604020202020204" pitchFamily="34" charset="0"/>
                <a:cs typeface="Arial" panose="020B0604020202020204" pitchFamily="34" charset="0"/>
              </a:rPr>
              <a:t>Write your answers on Worksheet </a:t>
            </a:r>
            <a:r>
              <a:rPr lang="en-GB" sz="2000" b="1" dirty="0" smtClean="0">
                <a:solidFill>
                  <a:srgbClr val="EA5B0C"/>
                </a:solidFill>
                <a:latin typeface="Arial" panose="020B0604020202020204" pitchFamily="34" charset="0"/>
                <a:cs typeface="Arial" panose="020B0604020202020204" pitchFamily="34" charset="0"/>
              </a:rPr>
              <a:t>B</a:t>
            </a:r>
            <a:endParaRPr lang="en-GB" sz="2000" dirty="0">
              <a:solidFill>
                <a:srgbClr val="EA5B0C"/>
              </a:solidFill>
              <a:latin typeface="Arial" panose="020B0604020202020204" pitchFamily="34" charset="0"/>
              <a:cs typeface="Arial" panose="020B0604020202020204" pitchFamily="34" charset="0"/>
            </a:endParaRPr>
          </a:p>
          <a:p>
            <a:endParaRPr lang="en-GB" sz="2000" dirty="0">
              <a:latin typeface="Arial" panose="020B0604020202020204" pitchFamily="34" charset="0"/>
              <a:cs typeface="Arial" panose="020B0604020202020204" pitchFamily="34" charset="0"/>
            </a:endParaRPr>
          </a:p>
          <a:p>
            <a:endParaRPr lang="en-GB" sz="2000" dirty="0">
              <a:latin typeface="Arial" panose="020B0604020202020204" pitchFamily="34" charset="0"/>
              <a:cs typeface="Arial" panose="020B0604020202020204" pitchFamily="34" charset="0"/>
            </a:endParaRPr>
          </a:p>
        </p:txBody>
      </p:sp>
      <p:sp>
        <p:nvSpPr>
          <p:cNvPr id="5" name="Rounded Rectangle 6">
            <a:extLst>
              <a:ext uri="{FF2B5EF4-FFF2-40B4-BE49-F238E27FC236}">
                <a16:creationId xmlns:a16="http://schemas.microsoft.com/office/drawing/2014/main" id="{F114649B-2B0F-4811-ADAC-2019D2705C6E}"/>
              </a:ext>
            </a:extLst>
          </p:cNvPr>
          <p:cNvSpPr/>
          <p:nvPr/>
        </p:nvSpPr>
        <p:spPr>
          <a:xfrm>
            <a:off x="347241" y="1349298"/>
            <a:ext cx="5748759" cy="5307979"/>
          </a:xfrm>
          <a:prstGeom prst="roundRect">
            <a:avLst>
              <a:gd name="adj" fmla="val 5363"/>
            </a:avLst>
          </a:prstGeom>
          <a:solidFill>
            <a:srgbClr val="EA5B0C"/>
          </a:solid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Ins="90000" rtlCol="0" anchor="t"/>
          <a:lstStyle/>
          <a:p>
            <a:pPr algn="ctr"/>
            <a:r>
              <a:rPr lang="en-GB" sz="2200" dirty="0">
                <a:solidFill>
                  <a:schemeClr val="bg1"/>
                </a:solidFill>
                <a:latin typeface="Arial" panose="020B0604020202020204" pitchFamily="34" charset="0"/>
                <a:cs typeface="Arial" panose="020B0604020202020204" pitchFamily="34" charset="0"/>
              </a:rPr>
              <a:t>Some countries have minimum wage laws to prevent employers paying low wages to their employees.  This means if employers pay less than a certain rate per hour they will be in breach of the law. This is to help avoid employees being exploited. Legislation is an external influence on business activity. </a:t>
            </a:r>
          </a:p>
          <a:p>
            <a:pPr algn="ctr"/>
            <a:endParaRPr lang="en-GB" sz="2200" dirty="0">
              <a:solidFill>
                <a:schemeClr val="bg1"/>
              </a:solidFill>
              <a:latin typeface="Arial" panose="020B0604020202020204" pitchFamily="34" charset="0"/>
              <a:cs typeface="Arial" panose="020B0604020202020204" pitchFamily="34" charset="0"/>
            </a:endParaRPr>
          </a:p>
          <a:p>
            <a:pPr algn="ctr"/>
            <a:endParaRPr lang="en-GB" sz="2200" dirty="0">
              <a:solidFill>
                <a:schemeClr val="bg1"/>
              </a:solidFill>
              <a:latin typeface="Arial" panose="020B0604020202020204" pitchFamily="34" charset="0"/>
              <a:cs typeface="Arial" panose="020B0604020202020204" pitchFamily="34" charset="0"/>
            </a:endParaRPr>
          </a:p>
          <a:p>
            <a:pPr algn="ctr"/>
            <a:r>
              <a:rPr lang="en-GB" sz="2200" b="1" dirty="0">
                <a:solidFill>
                  <a:schemeClr val="bg1"/>
                </a:solidFill>
                <a:latin typeface="Arial" panose="020B0604020202020204" pitchFamily="34" charset="0"/>
                <a:cs typeface="Arial" panose="020B0604020202020204" pitchFamily="34" charset="0"/>
              </a:rPr>
              <a:t>Explain the effects of paying a minimum wage on a business</a:t>
            </a:r>
          </a:p>
          <a:p>
            <a:pPr algn="ctr"/>
            <a:r>
              <a:rPr lang="en-GB" sz="2200" dirty="0">
                <a:solidFill>
                  <a:schemeClr val="bg1"/>
                </a:solidFill>
                <a:latin typeface="Arial" panose="020B0604020202020204" pitchFamily="34" charset="0"/>
                <a:cs typeface="Arial" panose="020B0604020202020204" pitchFamily="34" charset="0"/>
              </a:rPr>
              <a:t>Use the points on the right hand side to help you put your answer together.</a:t>
            </a:r>
            <a:br>
              <a:rPr lang="en-GB" sz="2200" dirty="0">
                <a:solidFill>
                  <a:schemeClr val="bg1"/>
                </a:solidFill>
                <a:latin typeface="Arial" panose="020B0604020202020204" pitchFamily="34" charset="0"/>
                <a:cs typeface="Arial" panose="020B0604020202020204" pitchFamily="34" charset="0"/>
              </a:rPr>
            </a:br>
            <a:endParaRPr lang="en-GB" sz="22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362466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a:solidFill>
                  <a:prstClr val="white"/>
                </a:solidFill>
                <a:latin typeface="Arial" panose="020B0604020202020204" pitchFamily="34" charset="0"/>
                <a:cs typeface="Arial" panose="020B0604020202020204" pitchFamily="34" charset="0"/>
              </a:rPr>
              <a:t>AO3 Analysis - Activity 2 MODEL ANSWER</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2" name="TextBox 1"/>
          <p:cNvSpPr txBox="1"/>
          <p:nvPr/>
        </p:nvSpPr>
        <p:spPr>
          <a:xfrm>
            <a:off x="6668715" y="1349297"/>
            <a:ext cx="5098435" cy="5632311"/>
          </a:xfrm>
          <a:prstGeom prst="rect">
            <a:avLst/>
          </a:prstGeom>
          <a:noFill/>
        </p:spPr>
        <p:txBody>
          <a:bodyPr wrap="square" rtlCol="0">
            <a:spAutoFit/>
          </a:bodyPr>
          <a:lstStyle/>
          <a:p>
            <a:r>
              <a:rPr lang="en-GB" sz="2000" dirty="0">
                <a:latin typeface="Arial" panose="020B0604020202020204" pitchFamily="34" charset="0"/>
                <a:cs typeface="Arial" panose="020B0604020202020204" pitchFamily="34" charset="0"/>
              </a:rPr>
              <a:t>Some countries have minimum wage laws to prevent employees being exploited by employers paying them a low wage.  This can have several effects on a business.  Businesses paying a minimum amount per hour means that it will increase their costs if they are paying an hourly rate below that of the rate the law states.  This means that if sales revenue remains the same then there will be a reduction in the business’s profits.  If the business is a limited company, this would mean a reduced dividend for their shareholders.  However, by having a minimum wage, employees may be more motivated to worker harder.  This could lead to an increase in productivity which could ultimately increase profits.</a:t>
            </a:r>
          </a:p>
          <a:p>
            <a:endParaRPr lang="en-GB" sz="2000" dirty="0">
              <a:latin typeface="Arial" panose="020B0604020202020204" pitchFamily="34" charset="0"/>
              <a:cs typeface="Arial" panose="020B0604020202020204" pitchFamily="34" charset="0"/>
            </a:endParaRPr>
          </a:p>
        </p:txBody>
      </p:sp>
      <p:sp>
        <p:nvSpPr>
          <p:cNvPr id="5" name="Rounded Rectangle 6">
            <a:extLst>
              <a:ext uri="{FF2B5EF4-FFF2-40B4-BE49-F238E27FC236}">
                <a16:creationId xmlns:a16="http://schemas.microsoft.com/office/drawing/2014/main" id="{F114649B-2B0F-4811-ADAC-2019D2705C6E}"/>
              </a:ext>
            </a:extLst>
          </p:cNvPr>
          <p:cNvSpPr/>
          <p:nvPr/>
        </p:nvSpPr>
        <p:spPr>
          <a:xfrm>
            <a:off x="347241" y="1349298"/>
            <a:ext cx="5748759" cy="5307979"/>
          </a:xfrm>
          <a:prstGeom prst="roundRect">
            <a:avLst>
              <a:gd name="adj" fmla="val 5363"/>
            </a:avLst>
          </a:prstGeom>
          <a:solidFill>
            <a:srgbClr val="EA5B0C"/>
          </a:solid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Ins="90000" rtlCol="0" anchor="t"/>
          <a:lstStyle/>
          <a:p>
            <a:pPr algn="ctr"/>
            <a:r>
              <a:rPr lang="en-GB" sz="2200" dirty="0">
                <a:solidFill>
                  <a:schemeClr val="bg1"/>
                </a:solidFill>
                <a:latin typeface="Arial" panose="020B0604020202020204" pitchFamily="34" charset="0"/>
                <a:cs typeface="Arial" panose="020B0604020202020204" pitchFamily="34" charset="0"/>
              </a:rPr>
              <a:t>Some countries have minimum wage laws to prevent employers paying low wages to their employees.  This means if employers pay less than a certain rate per hour they will be in breach of the law. This is to help avoid employees being exploited. Legislation is an external influence on business activity. </a:t>
            </a:r>
          </a:p>
          <a:p>
            <a:pPr algn="ctr"/>
            <a:endParaRPr lang="en-GB" sz="2200" dirty="0">
              <a:solidFill>
                <a:schemeClr val="bg1"/>
              </a:solidFill>
              <a:latin typeface="Arial" panose="020B0604020202020204" pitchFamily="34" charset="0"/>
              <a:cs typeface="Arial" panose="020B0604020202020204" pitchFamily="34" charset="0"/>
            </a:endParaRPr>
          </a:p>
          <a:p>
            <a:pPr algn="ctr"/>
            <a:endParaRPr lang="en-GB" sz="2200" dirty="0">
              <a:solidFill>
                <a:schemeClr val="bg1"/>
              </a:solidFill>
              <a:latin typeface="Arial" panose="020B0604020202020204" pitchFamily="34" charset="0"/>
              <a:cs typeface="Arial" panose="020B0604020202020204" pitchFamily="34" charset="0"/>
            </a:endParaRPr>
          </a:p>
          <a:p>
            <a:pPr algn="ctr"/>
            <a:r>
              <a:rPr lang="en-GB" sz="2200" b="1" dirty="0">
                <a:solidFill>
                  <a:schemeClr val="bg1"/>
                </a:solidFill>
                <a:latin typeface="Arial" panose="020B0604020202020204" pitchFamily="34" charset="0"/>
                <a:cs typeface="Arial" panose="020B0604020202020204" pitchFamily="34" charset="0"/>
              </a:rPr>
              <a:t>Explain the effects of paying a minimum wage on a business</a:t>
            </a:r>
          </a:p>
          <a:p>
            <a:pPr algn="ctr"/>
            <a:r>
              <a:rPr lang="en-GB" sz="2200" dirty="0">
                <a:solidFill>
                  <a:schemeClr val="bg1"/>
                </a:solidFill>
                <a:latin typeface="Arial" panose="020B0604020202020204" pitchFamily="34" charset="0"/>
                <a:cs typeface="Arial" panose="020B0604020202020204" pitchFamily="34" charset="0"/>
              </a:rPr>
              <a:t/>
            </a:r>
            <a:br>
              <a:rPr lang="en-GB" sz="2200" dirty="0">
                <a:solidFill>
                  <a:schemeClr val="bg1"/>
                </a:solidFill>
                <a:latin typeface="Arial" panose="020B0604020202020204" pitchFamily="34" charset="0"/>
                <a:cs typeface="Arial" panose="020B0604020202020204" pitchFamily="34" charset="0"/>
              </a:rPr>
            </a:br>
            <a:endParaRPr lang="en-GB" sz="2200" dirty="0">
              <a:solidFill>
                <a:schemeClr val="bg1"/>
              </a:solidFill>
              <a:latin typeface="Arial" panose="020B0604020202020204" pitchFamily="34" charset="0"/>
              <a:cs typeface="Arial" panose="020B0604020202020204" pitchFamily="34" charset="0"/>
            </a:endParaRPr>
          </a:p>
        </p:txBody>
      </p:sp>
      <p:sp>
        <p:nvSpPr>
          <p:cNvPr id="7" name="Rounded Rectangle 2">
            <a:extLst>
              <a:ext uri="{FF2B5EF4-FFF2-40B4-BE49-F238E27FC236}">
                <a16:creationId xmlns:a16="http://schemas.microsoft.com/office/drawing/2014/main" id="{596CF107-F4BE-4F9C-A5DA-EFEA9ED87C63}"/>
              </a:ext>
            </a:extLst>
          </p:cNvPr>
          <p:cNvSpPr/>
          <p:nvPr/>
        </p:nvSpPr>
        <p:spPr>
          <a:xfrm>
            <a:off x="6591107" y="1349297"/>
            <a:ext cx="5253652" cy="5307979"/>
          </a:xfrm>
          <a:prstGeom prst="roundRect">
            <a:avLst>
              <a:gd name="adj" fmla="val 5363"/>
            </a:avLst>
          </a:prstGeom>
          <a:no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Ins="90000" rtlCol="0" anchor="t"/>
          <a:lstStyle/>
          <a:p>
            <a:endParaRPr lang="en-GB" sz="20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11373074"/>
      </p:ext>
    </p:extLst>
  </p:cSld>
  <p:clrMapOvr>
    <a:masterClrMapping/>
  </p:clrMapOvr>
</p:sld>
</file>

<file path=ppt/theme/theme1.xml><?xml version="1.0" encoding="utf-8"?>
<a:theme xmlns:a="http://schemas.openxmlformats.org/drawingml/2006/main" name="Office Theme">
  <a:themeElements>
    <a:clrScheme name="Red Violet">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11903</TotalTime>
  <Words>1832</Words>
  <Application>Microsoft Office PowerPoint</Application>
  <PresentationFormat>Widescreen</PresentationFormat>
  <Paragraphs>147</Paragraphs>
  <Slides>16</Slides>
  <Notes>15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went wrong?</dc:title>
  <dc:creator>Lois Lindemann</dc:creator>
  <cp:lastModifiedBy>Liz Duncombe</cp:lastModifiedBy>
  <cp:revision>401</cp:revision>
  <cp:lastPrinted>2018-01-14T21:28:16Z</cp:lastPrinted>
  <dcterms:created xsi:type="dcterms:W3CDTF">2018-01-14T21:11:47Z</dcterms:created>
  <dcterms:modified xsi:type="dcterms:W3CDTF">2019-07-10T16:02:19Z</dcterms:modified>
</cp:coreProperties>
</file>