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6" r:id="rId2"/>
    <p:sldId id="338" r:id="rId3"/>
    <p:sldId id="375" r:id="rId4"/>
    <p:sldId id="271" r:id="rId5"/>
    <p:sldId id="352" r:id="rId6"/>
    <p:sldId id="376" r:id="rId7"/>
    <p:sldId id="339" r:id="rId8"/>
    <p:sldId id="340" r:id="rId9"/>
    <p:sldId id="355" r:id="rId10"/>
    <p:sldId id="392" r:id="rId11"/>
    <p:sldId id="354" r:id="rId12"/>
    <p:sldId id="357" r:id="rId13"/>
    <p:sldId id="358" r:id="rId14"/>
    <p:sldId id="360" r:id="rId15"/>
    <p:sldId id="359" r:id="rId16"/>
    <p:sldId id="361" r:id="rId17"/>
    <p:sldId id="362" r:id="rId18"/>
    <p:sldId id="363" r:id="rId19"/>
    <p:sldId id="364" r:id="rId20"/>
    <p:sldId id="383" r:id="rId21"/>
    <p:sldId id="385" r:id="rId22"/>
    <p:sldId id="386" r:id="rId23"/>
    <p:sldId id="387" r:id="rId24"/>
    <p:sldId id="388" r:id="rId25"/>
    <p:sldId id="389" r:id="rId26"/>
    <p:sldId id="390" r:id="rId27"/>
    <p:sldId id="391" r:id="rId28"/>
    <p:sldId id="384" r:id="rId29"/>
    <p:sldId id="344" r:id="rId30"/>
    <p:sldId id="345" r:id="rId31"/>
    <p:sldId id="374" r:id="rId3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a:srgbClr val="F9BC9A"/>
    <a:srgbClr val="CC0000"/>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74319" autoAdjust="0"/>
  </p:normalViewPr>
  <p:slideViewPr>
    <p:cSldViewPr snapToGrid="0">
      <p:cViewPr varScale="1">
        <p:scale>
          <a:sx n="81" d="100"/>
          <a:sy n="81" d="100"/>
        </p:scale>
        <p:origin x="1422"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rdav\Desktop\Book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9BC9A"/>
            </a:solidFill>
            <a:ln w="28575">
              <a:solidFill>
                <a:srgbClr val="EA5B0C"/>
              </a:solidFill>
            </a:ln>
            <a:effectLst/>
          </c:spPr>
          <c:invertIfNegative val="0"/>
          <c:cat>
            <c:strRef>
              <c:f>Sheet1!$A$2:$A$11</c:f>
              <c:strCache>
                <c:ptCount val="10"/>
                <c:pt idx="0">
                  <c:v>10</c:v>
                </c:pt>
                <c:pt idx="1">
                  <c:v>20</c:v>
                </c:pt>
                <c:pt idx="2">
                  <c:v>30</c:v>
                </c:pt>
                <c:pt idx="3">
                  <c:v>40</c:v>
                </c:pt>
                <c:pt idx="4">
                  <c:v>50</c:v>
                </c:pt>
                <c:pt idx="5">
                  <c:v>60</c:v>
                </c:pt>
                <c:pt idx="6">
                  <c:v>70</c:v>
                </c:pt>
                <c:pt idx="7">
                  <c:v>80</c:v>
                </c:pt>
                <c:pt idx="8">
                  <c:v>90</c:v>
                </c:pt>
                <c:pt idx="9">
                  <c:v>100</c:v>
                </c:pt>
              </c:strCache>
            </c:strRef>
          </c:cat>
          <c:val>
            <c:numRef>
              <c:f>Sheet1!$B$2:$B$11</c:f>
              <c:numCache>
                <c:formatCode>General</c:formatCode>
                <c:ptCount val="10"/>
                <c:pt idx="0">
                  <c:v>0</c:v>
                </c:pt>
                <c:pt idx="1">
                  <c:v>1</c:v>
                </c:pt>
                <c:pt idx="2">
                  <c:v>4</c:v>
                </c:pt>
                <c:pt idx="3">
                  <c:v>5</c:v>
                </c:pt>
                <c:pt idx="4">
                  <c:v>5</c:v>
                </c:pt>
                <c:pt idx="5">
                  <c:v>4</c:v>
                </c:pt>
                <c:pt idx="6">
                  <c:v>3.3</c:v>
                </c:pt>
                <c:pt idx="7">
                  <c:v>3</c:v>
                </c:pt>
                <c:pt idx="8">
                  <c:v>3</c:v>
                </c:pt>
                <c:pt idx="9">
                  <c:v>1.6</c:v>
                </c:pt>
              </c:numCache>
            </c:numRef>
          </c:val>
          <c:extLst>
            <c:ext xmlns:c16="http://schemas.microsoft.com/office/drawing/2014/chart" uri="{C3380CC4-5D6E-409C-BE32-E72D297353CC}">
              <c16:uniqueId val="{00000000-0D67-404B-BE23-8506ECBE9ED1}"/>
            </c:ext>
          </c:extLst>
        </c:ser>
        <c:dLbls>
          <c:showLegendKey val="0"/>
          <c:showVal val="0"/>
          <c:showCatName val="0"/>
          <c:showSerName val="0"/>
          <c:showPercent val="0"/>
          <c:showBubbleSize val="0"/>
        </c:dLbls>
        <c:gapWidth val="0"/>
        <c:overlap val="-27"/>
        <c:axId val="488587952"/>
        <c:axId val="488588280"/>
      </c:barChart>
      <c:catAx>
        <c:axId val="488587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a:latin typeface="Arial" panose="020B0604020202020204" pitchFamily="34" charset="0"/>
                    <a:cs typeface="Arial" panose="020B0604020202020204" pitchFamily="34" charset="0"/>
                  </a:rPr>
                  <a:t>Test score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8588280"/>
        <c:crosses val="autoZero"/>
        <c:auto val="1"/>
        <c:lblAlgn val="r"/>
        <c:lblOffset val="100"/>
        <c:noMultiLvlLbl val="0"/>
      </c:catAx>
      <c:valAx>
        <c:axId val="488588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a:latin typeface="Arial" panose="020B0604020202020204" pitchFamily="34" charset="0"/>
                    <a:cs typeface="Arial" panose="020B0604020202020204" pitchFamily="34" charset="0"/>
                  </a:rPr>
                  <a:t>Frequency density</a:t>
                </a:r>
              </a:p>
            </c:rich>
          </c:tx>
          <c:layout>
            <c:manualLayout>
              <c:xMode val="edge"/>
              <c:yMode val="edge"/>
              <c:x val="1.3888888888888888E-2"/>
              <c:y val="0.26605278506853308"/>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858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9BC9A"/>
            </a:solidFill>
            <a:ln w="28575">
              <a:solidFill>
                <a:srgbClr val="EA5B0C"/>
              </a:solidFill>
            </a:ln>
            <a:effectLst/>
          </c:spPr>
          <c:invertIfNegative val="0"/>
          <c:cat>
            <c:strRef>
              <c:f>Sheet1!$A$2:$A$11</c:f>
              <c:strCache>
                <c:ptCount val="10"/>
                <c:pt idx="0">
                  <c:v>10</c:v>
                </c:pt>
                <c:pt idx="1">
                  <c:v>20</c:v>
                </c:pt>
                <c:pt idx="2">
                  <c:v>30</c:v>
                </c:pt>
                <c:pt idx="3">
                  <c:v>40</c:v>
                </c:pt>
                <c:pt idx="4">
                  <c:v>50</c:v>
                </c:pt>
                <c:pt idx="5">
                  <c:v>60</c:v>
                </c:pt>
                <c:pt idx="6">
                  <c:v>70</c:v>
                </c:pt>
                <c:pt idx="7">
                  <c:v>80</c:v>
                </c:pt>
                <c:pt idx="8">
                  <c:v>90</c:v>
                </c:pt>
                <c:pt idx="9">
                  <c:v>100</c:v>
                </c:pt>
              </c:strCache>
            </c:strRef>
          </c:cat>
          <c:val>
            <c:numRef>
              <c:f>Sheet1!$B$2:$B$11</c:f>
              <c:numCache>
                <c:formatCode>General</c:formatCode>
                <c:ptCount val="10"/>
                <c:pt idx="0">
                  <c:v>0</c:v>
                </c:pt>
                <c:pt idx="1">
                  <c:v>1</c:v>
                </c:pt>
                <c:pt idx="2">
                  <c:v>4</c:v>
                </c:pt>
                <c:pt idx="3">
                  <c:v>5</c:v>
                </c:pt>
                <c:pt idx="4">
                  <c:v>5</c:v>
                </c:pt>
                <c:pt idx="5">
                  <c:v>4</c:v>
                </c:pt>
                <c:pt idx="6">
                  <c:v>3.3</c:v>
                </c:pt>
                <c:pt idx="7">
                  <c:v>3</c:v>
                </c:pt>
                <c:pt idx="8">
                  <c:v>3</c:v>
                </c:pt>
                <c:pt idx="9">
                  <c:v>1.6</c:v>
                </c:pt>
              </c:numCache>
            </c:numRef>
          </c:val>
          <c:extLst>
            <c:ext xmlns:c16="http://schemas.microsoft.com/office/drawing/2014/chart" uri="{C3380CC4-5D6E-409C-BE32-E72D297353CC}">
              <c16:uniqueId val="{00000000-0D67-404B-BE23-8506ECBE9ED1}"/>
            </c:ext>
          </c:extLst>
        </c:ser>
        <c:dLbls>
          <c:showLegendKey val="0"/>
          <c:showVal val="0"/>
          <c:showCatName val="0"/>
          <c:showSerName val="0"/>
          <c:showPercent val="0"/>
          <c:showBubbleSize val="0"/>
        </c:dLbls>
        <c:gapWidth val="0"/>
        <c:overlap val="-27"/>
        <c:axId val="488587952"/>
        <c:axId val="488588280"/>
      </c:barChart>
      <c:catAx>
        <c:axId val="488587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a:latin typeface="Arial" panose="020B0604020202020204" pitchFamily="34" charset="0"/>
                    <a:cs typeface="Arial" panose="020B0604020202020204" pitchFamily="34" charset="0"/>
                  </a:rPr>
                  <a:t>Test score</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8588280"/>
        <c:crosses val="autoZero"/>
        <c:auto val="1"/>
        <c:lblAlgn val="r"/>
        <c:lblOffset val="100"/>
        <c:noMultiLvlLbl val="0"/>
      </c:catAx>
      <c:valAx>
        <c:axId val="488588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50">
                    <a:latin typeface="Arial" panose="020B0604020202020204" pitchFamily="34" charset="0"/>
                    <a:cs typeface="Arial" panose="020B0604020202020204" pitchFamily="34" charset="0"/>
                  </a:rPr>
                  <a:t>Frequency density</a:t>
                </a:r>
              </a:p>
            </c:rich>
          </c:tx>
          <c:layout>
            <c:manualLayout>
              <c:xMode val="edge"/>
              <c:yMode val="edge"/>
              <c:x val="1.3888888888888888E-2"/>
              <c:y val="0.26605278506853308"/>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8587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Sheet1!$C$1</c:f>
              <c:strCache>
                <c:ptCount val="1"/>
                <c:pt idx="0">
                  <c:v>Cumulative frequency</c:v>
                </c:pt>
              </c:strCache>
            </c:strRef>
          </c:tx>
          <c:spPr>
            <a:ln w="19050" cap="rnd">
              <a:solidFill>
                <a:schemeClr val="accent1"/>
              </a:solidFill>
              <a:round/>
            </a:ln>
            <a:effectLst/>
          </c:spPr>
          <c:marker>
            <c:symbol val="x"/>
            <c:size val="5"/>
            <c:spPr>
              <a:noFill/>
              <a:ln w="25400">
                <a:solidFill>
                  <a:srgbClr val="EA5B0C"/>
                </a:solidFill>
              </a:ln>
              <a:effectLst/>
            </c:spPr>
          </c:marker>
          <c:xVal>
            <c:numRef>
              <c:f>Sheet1!$A$2:$A$9</c:f>
              <c:numCache>
                <c:formatCode>General</c:formatCode>
                <c:ptCount val="8"/>
                <c:pt idx="0">
                  <c:v>10</c:v>
                </c:pt>
                <c:pt idx="1">
                  <c:v>15</c:v>
                </c:pt>
                <c:pt idx="2">
                  <c:v>20</c:v>
                </c:pt>
                <c:pt idx="3">
                  <c:v>25</c:v>
                </c:pt>
                <c:pt idx="4">
                  <c:v>30</c:v>
                </c:pt>
                <c:pt idx="5">
                  <c:v>35</c:v>
                </c:pt>
                <c:pt idx="6">
                  <c:v>40</c:v>
                </c:pt>
                <c:pt idx="7">
                  <c:v>45</c:v>
                </c:pt>
              </c:numCache>
            </c:numRef>
          </c:xVal>
          <c:yVal>
            <c:numRef>
              <c:f>Sheet1!$C$2:$C$9</c:f>
              <c:numCache>
                <c:formatCode>General</c:formatCode>
                <c:ptCount val="8"/>
                <c:pt idx="0">
                  <c:v>0</c:v>
                </c:pt>
                <c:pt idx="1">
                  <c:v>3</c:v>
                </c:pt>
                <c:pt idx="2">
                  <c:v>6</c:v>
                </c:pt>
                <c:pt idx="3">
                  <c:v>14</c:v>
                </c:pt>
                <c:pt idx="4">
                  <c:v>28</c:v>
                </c:pt>
                <c:pt idx="5">
                  <c:v>34</c:v>
                </c:pt>
                <c:pt idx="6">
                  <c:v>37</c:v>
                </c:pt>
                <c:pt idx="7">
                  <c:v>40</c:v>
                </c:pt>
              </c:numCache>
            </c:numRef>
          </c:yVal>
          <c:smooth val="1"/>
          <c:extLst>
            <c:ext xmlns:c16="http://schemas.microsoft.com/office/drawing/2014/chart" uri="{C3380CC4-5D6E-409C-BE32-E72D297353CC}">
              <c16:uniqueId val="{00000000-8884-4DD4-8D28-6CBE4D695EFD}"/>
            </c:ext>
          </c:extLst>
        </c:ser>
        <c:dLbls>
          <c:showLegendKey val="0"/>
          <c:showVal val="0"/>
          <c:showCatName val="0"/>
          <c:showSerName val="0"/>
          <c:showPercent val="0"/>
          <c:showBubbleSize val="0"/>
        </c:dLbls>
        <c:axId val="460382488"/>
        <c:axId val="460384128"/>
      </c:scatterChart>
      <c:valAx>
        <c:axId val="460382488"/>
        <c:scaling>
          <c:orientation val="minMax"/>
          <c:max val="45"/>
          <c:min val="1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Class limits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384128"/>
        <c:crosses val="autoZero"/>
        <c:crossBetween val="midCat"/>
      </c:valAx>
      <c:valAx>
        <c:axId val="4603841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Cumulative frequency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382488"/>
        <c:crosses val="autoZero"/>
        <c:crossBetween val="midCat"/>
      </c:valAx>
      <c:spPr>
        <a:noFill/>
        <a:ln>
          <a:noFill/>
        </a:ln>
        <a:effectLst/>
      </c:spPr>
    </c:plotArea>
    <c:plotVisOnly val="1"/>
    <c:dispBlanksAs val="gap"/>
    <c:showDLblsOverMax val="0"/>
  </c:chart>
  <c:spPr>
    <a:noFill/>
    <a:ln>
      <a:noFill/>
    </a:ln>
    <a:effectLst/>
  </c:spPr>
  <c:txPr>
    <a:bodyPr/>
    <a:lstStyle/>
    <a:p>
      <a:pPr>
        <a:defRPr sz="1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0.17822</cdr:x>
      <cdr:y>0.82644</cdr:y>
    </cdr:from>
    <cdr:to>
      <cdr:x>0.97356</cdr:x>
      <cdr:y>0.82644</cdr:y>
    </cdr:to>
    <cdr:cxnSp macro="">
      <cdr:nvCxnSpPr>
        <cdr:cNvPr id="3" name="Straight Connector 2">
          <a:extLst xmlns:a="http://schemas.openxmlformats.org/drawingml/2006/main">
            <a:ext uri="{FF2B5EF4-FFF2-40B4-BE49-F238E27FC236}">
              <a16:creationId xmlns:a16="http://schemas.microsoft.com/office/drawing/2014/main" id="{2B081BE4-ECE7-4B62-B06A-5785D897EEC6}"/>
            </a:ext>
          </a:extLst>
        </cdr:cNvPr>
        <cdr:cNvCxnSpPr/>
      </cdr:nvCxnSpPr>
      <cdr:spPr>
        <a:xfrm xmlns:a="http://schemas.openxmlformats.org/drawingml/2006/main">
          <a:off x="1052606" y="2924556"/>
          <a:ext cx="4697506" cy="0"/>
        </a:xfrm>
        <a:prstGeom xmlns:a="http://schemas.openxmlformats.org/drawingml/2006/main" prst="line">
          <a:avLst/>
        </a:prstGeom>
        <a:ln xmlns:a="http://schemas.openxmlformats.org/drawingml/2006/main" w="28575">
          <a:solidFill>
            <a:srgbClr val="EA5B0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0.17822</cdr:x>
      <cdr:y>0.82644</cdr:y>
    </cdr:from>
    <cdr:to>
      <cdr:x>0.97356</cdr:x>
      <cdr:y>0.82644</cdr:y>
    </cdr:to>
    <cdr:cxnSp macro="">
      <cdr:nvCxnSpPr>
        <cdr:cNvPr id="3" name="Straight Connector 2">
          <a:extLst xmlns:a="http://schemas.openxmlformats.org/drawingml/2006/main">
            <a:ext uri="{FF2B5EF4-FFF2-40B4-BE49-F238E27FC236}">
              <a16:creationId xmlns:a16="http://schemas.microsoft.com/office/drawing/2014/main" id="{7CB30ACE-552A-4D19-8DC6-F4AADDAA3A2E}"/>
            </a:ext>
          </a:extLst>
        </cdr:cNvPr>
        <cdr:cNvCxnSpPr/>
      </cdr:nvCxnSpPr>
      <cdr:spPr>
        <a:xfrm xmlns:a="http://schemas.openxmlformats.org/drawingml/2006/main">
          <a:off x="1052606" y="2924556"/>
          <a:ext cx="4697506" cy="0"/>
        </a:xfrm>
        <a:prstGeom xmlns:a="http://schemas.openxmlformats.org/drawingml/2006/main" prst="line">
          <a:avLst/>
        </a:prstGeom>
        <a:ln xmlns:a="http://schemas.openxmlformats.org/drawingml/2006/main" w="28575">
          <a:solidFill>
            <a:srgbClr val="EA5B0C"/>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840613-2317-4D79-A1A6-D3AE9E0C8B79}" type="datetimeFigureOut">
              <a:rPr lang="en-IE" smtClean="0"/>
              <a:t>14/08/2020</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64B8743A-34EC-46FF-8840-01B996C8BB76}" type="slidenum">
              <a:rPr lang="en-IE" smtClean="0"/>
              <a:t>‹#›</a:t>
            </a:fld>
            <a:endParaRPr lang="en-IE"/>
          </a:p>
        </p:txBody>
      </p:sp>
    </p:spTree>
    <p:extLst>
      <p:ext uri="{BB962C8B-B14F-4D97-AF65-F5344CB8AC3E}">
        <p14:creationId xmlns:p14="http://schemas.microsoft.com/office/powerpoint/2010/main" val="349452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learners work, gather in their homework. After a few minutes, change the slide to the next, revealing the box</a:t>
            </a:r>
          </a:p>
        </p:txBody>
      </p:sp>
      <p:sp>
        <p:nvSpPr>
          <p:cNvPr id="4" name="Slide Number Placeholder 3"/>
          <p:cNvSpPr>
            <a:spLocks noGrp="1"/>
          </p:cNvSpPr>
          <p:nvPr>
            <p:ph type="sldNum" sz="quarter" idx="10"/>
          </p:nvPr>
        </p:nvSpPr>
        <p:spPr/>
        <p:txBody>
          <a:bodyPr/>
          <a:lstStyle/>
          <a:p>
            <a:fld id="{64B8743A-34EC-46FF-8840-01B996C8BB76}" type="slidenum">
              <a:rPr lang="en-IE" smtClean="0"/>
              <a:t>2</a:t>
            </a:fld>
            <a:endParaRPr lang="en-IE"/>
          </a:p>
        </p:txBody>
      </p:sp>
    </p:spTree>
    <p:extLst>
      <p:ext uri="{BB962C8B-B14F-4D97-AF65-F5344CB8AC3E}">
        <p14:creationId xmlns:p14="http://schemas.microsoft.com/office/powerpoint/2010/main" val="129973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TRUE! The columns are the variable (which usually uses inequalities), frequency and cumulative frequency</a:t>
            </a:r>
          </a:p>
        </p:txBody>
      </p:sp>
      <p:sp>
        <p:nvSpPr>
          <p:cNvPr id="4" name="Slide Number Placeholder 3"/>
          <p:cNvSpPr>
            <a:spLocks noGrp="1"/>
          </p:cNvSpPr>
          <p:nvPr>
            <p:ph type="sldNum" sz="quarter" idx="10"/>
          </p:nvPr>
        </p:nvSpPr>
        <p:spPr/>
        <p:txBody>
          <a:bodyPr/>
          <a:lstStyle/>
          <a:p>
            <a:fld id="{64B8743A-34EC-46FF-8840-01B996C8BB76}" type="slidenum">
              <a:rPr lang="en-IE" smtClean="0"/>
              <a:t>11</a:t>
            </a:fld>
            <a:endParaRPr lang="en-IE"/>
          </a:p>
        </p:txBody>
      </p:sp>
    </p:spTree>
    <p:extLst>
      <p:ext uri="{BB962C8B-B14F-4D97-AF65-F5344CB8AC3E}">
        <p14:creationId xmlns:p14="http://schemas.microsoft.com/office/powerpoint/2010/main" val="9057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TRUE! Remember, it’s a running total</a:t>
            </a:r>
          </a:p>
        </p:txBody>
      </p:sp>
      <p:sp>
        <p:nvSpPr>
          <p:cNvPr id="4" name="Slide Number Placeholder 3"/>
          <p:cNvSpPr>
            <a:spLocks noGrp="1"/>
          </p:cNvSpPr>
          <p:nvPr>
            <p:ph type="sldNum" sz="quarter" idx="10"/>
          </p:nvPr>
        </p:nvSpPr>
        <p:spPr/>
        <p:txBody>
          <a:bodyPr/>
          <a:lstStyle/>
          <a:p>
            <a:fld id="{64B8743A-34EC-46FF-8840-01B996C8BB76}" type="slidenum">
              <a:rPr lang="en-IE" smtClean="0"/>
              <a:t>12</a:t>
            </a:fld>
            <a:endParaRPr lang="en-IE"/>
          </a:p>
        </p:txBody>
      </p:sp>
    </p:spTree>
    <p:extLst>
      <p:ext uri="{BB962C8B-B14F-4D97-AF65-F5344CB8AC3E}">
        <p14:creationId xmlns:p14="http://schemas.microsoft.com/office/powerpoint/2010/main" val="1005154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CF always goes along the y-axis, with the highest point being the final total</a:t>
            </a:r>
          </a:p>
        </p:txBody>
      </p:sp>
      <p:sp>
        <p:nvSpPr>
          <p:cNvPr id="4" name="Slide Number Placeholder 3"/>
          <p:cNvSpPr>
            <a:spLocks noGrp="1"/>
          </p:cNvSpPr>
          <p:nvPr>
            <p:ph type="sldNum" sz="quarter" idx="10"/>
          </p:nvPr>
        </p:nvSpPr>
        <p:spPr/>
        <p:txBody>
          <a:bodyPr/>
          <a:lstStyle/>
          <a:p>
            <a:fld id="{64B8743A-34EC-46FF-8840-01B996C8BB76}" type="slidenum">
              <a:rPr lang="en-IE" smtClean="0"/>
              <a:t>13</a:t>
            </a:fld>
            <a:endParaRPr lang="en-IE"/>
          </a:p>
        </p:txBody>
      </p:sp>
    </p:spTree>
    <p:extLst>
      <p:ext uri="{BB962C8B-B14F-4D97-AF65-F5344CB8AC3E}">
        <p14:creationId xmlns:p14="http://schemas.microsoft.com/office/powerpoint/2010/main" val="278066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CF graphs are curved between points</a:t>
            </a:r>
          </a:p>
        </p:txBody>
      </p:sp>
      <p:sp>
        <p:nvSpPr>
          <p:cNvPr id="4" name="Slide Number Placeholder 3"/>
          <p:cNvSpPr>
            <a:spLocks noGrp="1"/>
          </p:cNvSpPr>
          <p:nvPr>
            <p:ph type="sldNum" sz="quarter" idx="10"/>
          </p:nvPr>
        </p:nvSpPr>
        <p:spPr/>
        <p:txBody>
          <a:bodyPr/>
          <a:lstStyle/>
          <a:p>
            <a:fld id="{64B8743A-34EC-46FF-8840-01B996C8BB76}" type="slidenum">
              <a:rPr lang="en-IE" smtClean="0"/>
              <a:t>14</a:t>
            </a:fld>
            <a:endParaRPr lang="en-IE"/>
          </a:p>
        </p:txBody>
      </p:sp>
    </p:spTree>
    <p:extLst>
      <p:ext uri="{BB962C8B-B14F-4D97-AF65-F5344CB8AC3E}">
        <p14:creationId xmlns:p14="http://schemas.microsoft.com/office/powerpoint/2010/main" val="1667916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a:t>
            </a:r>
          </a:p>
        </p:txBody>
      </p:sp>
      <p:sp>
        <p:nvSpPr>
          <p:cNvPr id="4" name="Slide Number Placeholder 3"/>
          <p:cNvSpPr>
            <a:spLocks noGrp="1"/>
          </p:cNvSpPr>
          <p:nvPr>
            <p:ph type="sldNum" sz="quarter" idx="10"/>
          </p:nvPr>
        </p:nvSpPr>
        <p:spPr/>
        <p:txBody>
          <a:bodyPr/>
          <a:lstStyle/>
          <a:p>
            <a:fld id="{64B8743A-34EC-46FF-8840-01B996C8BB76}" type="slidenum">
              <a:rPr lang="en-IE" smtClean="0"/>
              <a:t>15</a:t>
            </a:fld>
            <a:endParaRPr lang="en-IE"/>
          </a:p>
        </p:txBody>
      </p:sp>
    </p:spTree>
    <p:extLst>
      <p:ext uri="{BB962C8B-B14F-4D97-AF65-F5344CB8AC3E}">
        <p14:creationId xmlns:p14="http://schemas.microsoft.com/office/powerpoint/2010/main" val="136816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You only use the numbers on</a:t>
            </a:r>
            <a:r>
              <a:rPr lang="en-IE" baseline="0" dirty="0"/>
              <a:t> the right hand side of the ‘mark’ column, e.g. 10</a:t>
            </a:r>
            <a:r>
              <a:rPr lang="en-IE" dirty="0"/>
              <a:t>. The ‘marks’ would go along the x-axis and the cumulative frequency along the y-axis</a:t>
            </a:r>
          </a:p>
        </p:txBody>
      </p:sp>
      <p:sp>
        <p:nvSpPr>
          <p:cNvPr id="4" name="Slide Number Placeholder 3"/>
          <p:cNvSpPr>
            <a:spLocks noGrp="1"/>
          </p:cNvSpPr>
          <p:nvPr>
            <p:ph type="sldNum" sz="quarter" idx="10"/>
          </p:nvPr>
        </p:nvSpPr>
        <p:spPr/>
        <p:txBody>
          <a:bodyPr/>
          <a:lstStyle/>
          <a:p>
            <a:fld id="{64B8743A-34EC-46FF-8840-01B996C8BB76}" type="slidenum">
              <a:rPr lang="en-IE" smtClean="0"/>
              <a:t>16</a:t>
            </a:fld>
            <a:endParaRPr lang="en-IE"/>
          </a:p>
        </p:txBody>
      </p:sp>
    </p:spTree>
    <p:extLst>
      <p:ext uri="{BB962C8B-B14F-4D97-AF65-F5344CB8AC3E}">
        <p14:creationId xmlns:p14="http://schemas.microsoft.com/office/powerpoint/2010/main" val="427147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You half your cumulative frequency total and draw a line across and down to calculate the median, reading it from the x-axis</a:t>
            </a:r>
          </a:p>
        </p:txBody>
      </p:sp>
      <p:sp>
        <p:nvSpPr>
          <p:cNvPr id="4" name="Slide Number Placeholder 3"/>
          <p:cNvSpPr>
            <a:spLocks noGrp="1"/>
          </p:cNvSpPr>
          <p:nvPr>
            <p:ph type="sldNum" sz="quarter" idx="10"/>
          </p:nvPr>
        </p:nvSpPr>
        <p:spPr/>
        <p:txBody>
          <a:bodyPr/>
          <a:lstStyle/>
          <a:p>
            <a:fld id="{64B8743A-34EC-46FF-8840-01B996C8BB76}" type="slidenum">
              <a:rPr lang="en-IE" smtClean="0"/>
              <a:t>17</a:t>
            </a:fld>
            <a:endParaRPr lang="en-IE"/>
          </a:p>
        </p:txBody>
      </p:sp>
    </p:spTree>
    <p:extLst>
      <p:ext uri="{BB962C8B-B14F-4D97-AF65-F5344CB8AC3E}">
        <p14:creationId xmlns:p14="http://schemas.microsoft.com/office/powerpoint/2010/main" val="178858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TRUE! These are found the same way as the median.</a:t>
            </a:r>
          </a:p>
        </p:txBody>
      </p:sp>
      <p:sp>
        <p:nvSpPr>
          <p:cNvPr id="4" name="Slide Number Placeholder 3"/>
          <p:cNvSpPr>
            <a:spLocks noGrp="1"/>
          </p:cNvSpPr>
          <p:nvPr>
            <p:ph type="sldNum" sz="quarter" idx="10"/>
          </p:nvPr>
        </p:nvSpPr>
        <p:spPr/>
        <p:txBody>
          <a:bodyPr/>
          <a:lstStyle/>
          <a:p>
            <a:fld id="{64B8743A-34EC-46FF-8840-01B996C8BB76}" type="slidenum">
              <a:rPr lang="en-IE" smtClean="0"/>
              <a:t>18</a:t>
            </a:fld>
            <a:endParaRPr lang="en-IE"/>
          </a:p>
        </p:txBody>
      </p:sp>
    </p:spTree>
    <p:extLst>
      <p:ext uri="{BB962C8B-B14F-4D97-AF65-F5344CB8AC3E}">
        <p14:creationId xmlns:p14="http://schemas.microsoft.com/office/powerpoint/2010/main" val="2503627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Although a good way to remember that IQR surrounds quarters; IQR actually stands for Inter-Quartile Range</a:t>
            </a:r>
          </a:p>
        </p:txBody>
      </p:sp>
      <p:sp>
        <p:nvSpPr>
          <p:cNvPr id="4" name="Slide Number Placeholder 3"/>
          <p:cNvSpPr>
            <a:spLocks noGrp="1"/>
          </p:cNvSpPr>
          <p:nvPr>
            <p:ph type="sldNum" sz="quarter" idx="10"/>
          </p:nvPr>
        </p:nvSpPr>
        <p:spPr/>
        <p:txBody>
          <a:bodyPr/>
          <a:lstStyle/>
          <a:p>
            <a:fld id="{64B8743A-34EC-46FF-8840-01B996C8BB76}" type="slidenum">
              <a:rPr lang="en-IE" smtClean="0"/>
              <a:t>19</a:t>
            </a:fld>
            <a:endParaRPr lang="en-IE"/>
          </a:p>
        </p:txBody>
      </p:sp>
    </p:spTree>
    <p:extLst>
      <p:ext uri="{BB962C8B-B14F-4D97-AF65-F5344CB8AC3E}">
        <p14:creationId xmlns:p14="http://schemas.microsoft.com/office/powerpoint/2010/main" val="2062977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20</a:t>
            </a:fld>
            <a:endParaRPr lang="en-IE"/>
          </a:p>
        </p:txBody>
      </p:sp>
    </p:spTree>
    <p:extLst>
      <p:ext uri="{BB962C8B-B14F-4D97-AF65-F5344CB8AC3E}">
        <p14:creationId xmlns:p14="http://schemas.microsoft.com/office/powerpoint/2010/main" val="358073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 learners work, gather in their homework. It is at the discretion of the teacher whether you would like to mark this or have learners mark their own work in an additional lesson. After a few minutes, change the slide to the next, revealing the box</a:t>
            </a:r>
          </a:p>
        </p:txBody>
      </p:sp>
      <p:sp>
        <p:nvSpPr>
          <p:cNvPr id="4" name="Slide Number Placeholder 3"/>
          <p:cNvSpPr>
            <a:spLocks noGrp="1"/>
          </p:cNvSpPr>
          <p:nvPr>
            <p:ph type="sldNum" sz="quarter" idx="10"/>
          </p:nvPr>
        </p:nvSpPr>
        <p:spPr/>
        <p:txBody>
          <a:bodyPr/>
          <a:lstStyle/>
          <a:p>
            <a:fld id="{64B8743A-34EC-46FF-8840-01B996C8BB76}" type="slidenum">
              <a:rPr lang="en-IE" smtClean="0"/>
              <a:t>3</a:t>
            </a:fld>
            <a:endParaRPr lang="en-IE"/>
          </a:p>
        </p:txBody>
      </p:sp>
    </p:spTree>
    <p:extLst>
      <p:ext uri="{BB962C8B-B14F-4D97-AF65-F5344CB8AC3E}">
        <p14:creationId xmlns:p14="http://schemas.microsoft.com/office/powerpoint/2010/main" val="992076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21</a:t>
            </a:fld>
            <a:endParaRPr lang="en-IE"/>
          </a:p>
        </p:txBody>
      </p:sp>
    </p:spTree>
    <p:extLst>
      <p:ext uri="{BB962C8B-B14F-4D97-AF65-F5344CB8AC3E}">
        <p14:creationId xmlns:p14="http://schemas.microsoft.com/office/powerpoint/2010/main" val="59228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22</a:t>
            </a:fld>
            <a:endParaRPr lang="en-IE"/>
          </a:p>
        </p:txBody>
      </p:sp>
    </p:spTree>
    <p:extLst>
      <p:ext uri="{BB962C8B-B14F-4D97-AF65-F5344CB8AC3E}">
        <p14:creationId xmlns:p14="http://schemas.microsoft.com/office/powerpoint/2010/main" val="1575054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23</a:t>
            </a:fld>
            <a:endParaRPr lang="en-IE"/>
          </a:p>
        </p:txBody>
      </p:sp>
    </p:spTree>
    <p:extLst>
      <p:ext uri="{BB962C8B-B14F-4D97-AF65-F5344CB8AC3E}">
        <p14:creationId xmlns:p14="http://schemas.microsoft.com/office/powerpoint/2010/main" val="3890731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24</a:t>
            </a:fld>
            <a:endParaRPr lang="en-IE"/>
          </a:p>
        </p:txBody>
      </p:sp>
    </p:spTree>
    <p:extLst>
      <p:ext uri="{BB962C8B-B14F-4D97-AF65-F5344CB8AC3E}">
        <p14:creationId xmlns:p14="http://schemas.microsoft.com/office/powerpoint/2010/main" val="3552434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25</a:t>
            </a:fld>
            <a:endParaRPr lang="en-IE"/>
          </a:p>
        </p:txBody>
      </p:sp>
    </p:spTree>
    <p:extLst>
      <p:ext uri="{BB962C8B-B14F-4D97-AF65-F5344CB8AC3E}">
        <p14:creationId xmlns:p14="http://schemas.microsoft.com/office/powerpoint/2010/main" val="2332655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26</a:t>
            </a:fld>
            <a:endParaRPr lang="en-IE"/>
          </a:p>
        </p:txBody>
      </p:sp>
    </p:spTree>
    <p:extLst>
      <p:ext uri="{BB962C8B-B14F-4D97-AF65-F5344CB8AC3E}">
        <p14:creationId xmlns:p14="http://schemas.microsoft.com/office/powerpoint/2010/main" val="1220225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27</a:t>
            </a:fld>
            <a:endParaRPr lang="en-IE"/>
          </a:p>
        </p:txBody>
      </p:sp>
    </p:spTree>
    <p:extLst>
      <p:ext uri="{BB962C8B-B14F-4D97-AF65-F5344CB8AC3E}">
        <p14:creationId xmlns:p14="http://schemas.microsoft.com/office/powerpoint/2010/main" val="3180794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Annotate the example as you click through the animations.</a:t>
            </a:r>
          </a:p>
        </p:txBody>
      </p:sp>
      <p:sp>
        <p:nvSpPr>
          <p:cNvPr id="4" name="Slide Number Placeholder 3"/>
          <p:cNvSpPr>
            <a:spLocks noGrp="1"/>
          </p:cNvSpPr>
          <p:nvPr>
            <p:ph type="sldNum" sz="quarter" idx="10"/>
          </p:nvPr>
        </p:nvSpPr>
        <p:spPr/>
        <p:txBody>
          <a:bodyPr/>
          <a:lstStyle/>
          <a:p>
            <a:fld id="{64B8743A-34EC-46FF-8840-01B996C8BB76}" type="slidenum">
              <a:rPr lang="en-IE" smtClean="0"/>
              <a:t>28</a:t>
            </a:fld>
            <a:endParaRPr lang="en-IE"/>
          </a:p>
        </p:txBody>
      </p:sp>
    </p:spTree>
    <p:extLst>
      <p:ext uri="{BB962C8B-B14F-4D97-AF65-F5344CB8AC3E}">
        <p14:creationId xmlns:p14="http://schemas.microsoft.com/office/powerpoint/2010/main" val="1325864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Class discussion dissecting this diagram.</a:t>
            </a:r>
          </a:p>
        </p:txBody>
      </p:sp>
      <p:sp>
        <p:nvSpPr>
          <p:cNvPr id="4" name="Slide Number Placeholder 3"/>
          <p:cNvSpPr>
            <a:spLocks noGrp="1"/>
          </p:cNvSpPr>
          <p:nvPr>
            <p:ph type="sldNum" sz="quarter" idx="10"/>
          </p:nvPr>
        </p:nvSpPr>
        <p:spPr/>
        <p:txBody>
          <a:bodyPr/>
          <a:lstStyle/>
          <a:p>
            <a:fld id="{64B8743A-34EC-46FF-8840-01B996C8BB76}" type="slidenum">
              <a:rPr lang="en-IE" smtClean="0"/>
              <a:t>29</a:t>
            </a:fld>
            <a:endParaRPr lang="en-IE"/>
          </a:p>
        </p:txBody>
      </p:sp>
    </p:spTree>
    <p:extLst>
      <p:ext uri="{BB962C8B-B14F-4D97-AF65-F5344CB8AC3E}">
        <p14:creationId xmlns:p14="http://schemas.microsoft.com/office/powerpoint/2010/main" val="21522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8743A-34EC-46FF-8840-01B996C8BB76}"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65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your</a:t>
            </a:r>
            <a:r>
              <a:rPr lang="en-IE" baseline="0" dirty="0"/>
              <a:t> </a:t>
            </a:r>
            <a:r>
              <a:rPr lang="en-IE" dirty="0"/>
              <a:t>learners as appropriate, 2 – 4 in a group is ideal.</a:t>
            </a:r>
          </a:p>
          <a:p>
            <a:pPr marL="0" marR="0" indent="0" algn="l" defTabSz="914400" rtl="0" eaLnBrk="1" fontAlgn="auto" latinLnBrk="0" hangingPunct="1">
              <a:lnSpc>
                <a:spcPct val="100000"/>
              </a:lnSpc>
              <a:spcBef>
                <a:spcPts val="0"/>
              </a:spcBef>
              <a:spcAft>
                <a:spcPts val="0"/>
              </a:spcAft>
              <a:buClrTx/>
              <a:buSzTx/>
              <a:buFontTx/>
              <a:buNone/>
              <a:tabLst/>
              <a:defRPr/>
            </a:pPr>
            <a:r>
              <a:rPr lang="en-IE" dirty="0"/>
              <a:t>Decide how many minutes is appropriate for your class, before</a:t>
            </a:r>
            <a:r>
              <a:rPr lang="en-IE" baseline="0" dirty="0"/>
              <a:t> you</a:t>
            </a:r>
            <a:r>
              <a:rPr lang="en-IE" dirty="0"/>
              <a:t> pass out either the hint card or the next steps card from Worksheet E as suits the group’s work.</a:t>
            </a:r>
          </a:p>
          <a:p>
            <a:endParaRPr lang="en-IE" dirty="0"/>
          </a:p>
        </p:txBody>
      </p:sp>
      <p:sp>
        <p:nvSpPr>
          <p:cNvPr id="4" name="Slide Number Placeholder 3"/>
          <p:cNvSpPr>
            <a:spLocks noGrp="1"/>
          </p:cNvSpPr>
          <p:nvPr>
            <p:ph type="sldNum" sz="quarter" idx="10"/>
          </p:nvPr>
        </p:nvSpPr>
        <p:spPr/>
        <p:txBody>
          <a:bodyPr/>
          <a:lstStyle/>
          <a:p>
            <a:fld id="{64B8743A-34EC-46FF-8840-01B996C8BB76}" type="slidenum">
              <a:rPr lang="en-IE" smtClean="0"/>
              <a:t>4</a:t>
            </a:fld>
            <a:endParaRPr lang="en-IE"/>
          </a:p>
        </p:txBody>
      </p:sp>
    </p:spTree>
    <p:extLst>
      <p:ext uri="{BB962C8B-B14F-4D97-AF65-F5344CB8AC3E}">
        <p14:creationId xmlns:p14="http://schemas.microsoft.com/office/powerpoint/2010/main" val="47916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4B8743A-34EC-46FF-8840-01B996C8BB76}" type="slidenum">
              <a:rPr lang="en-IE" smtClean="0"/>
              <a:t>5</a:t>
            </a:fld>
            <a:endParaRPr lang="en-IE"/>
          </a:p>
        </p:txBody>
      </p:sp>
    </p:spTree>
    <p:extLst>
      <p:ext uri="{BB962C8B-B14F-4D97-AF65-F5344CB8AC3E}">
        <p14:creationId xmlns:p14="http://schemas.microsoft.com/office/powerpoint/2010/main" val="3269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4B8743A-34EC-46FF-8840-01B996C8BB76}" type="slidenum">
              <a:rPr lang="en-IE" smtClean="0"/>
              <a:t>6</a:t>
            </a:fld>
            <a:endParaRPr lang="en-IE"/>
          </a:p>
        </p:txBody>
      </p:sp>
    </p:spTree>
    <p:extLst>
      <p:ext uri="{BB962C8B-B14F-4D97-AF65-F5344CB8AC3E}">
        <p14:creationId xmlns:p14="http://schemas.microsoft.com/office/powerpoint/2010/main" val="1953574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Introduce learners to a round of true/false. They must put their hands up for true and keep them</a:t>
            </a:r>
            <a:r>
              <a:rPr lang="en-IE" baseline="0" dirty="0"/>
              <a:t> </a:t>
            </a:r>
            <a:r>
              <a:rPr lang="en-IE" dirty="0"/>
              <a:t>down for false. Please let learners know that they will be asked their reasoning!</a:t>
            </a:r>
          </a:p>
        </p:txBody>
      </p:sp>
      <p:sp>
        <p:nvSpPr>
          <p:cNvPr id="4" name="Slide Number Placeholder 3"/>
          <p:cNvSpPr>
            <a:spLocks noGrp="1"/>
          </p:cNvSpPr>
          <p:nvPr>
            <p:ph type="sldNum" sz="quarter" idx="10"/>
          </p:nvPr>
        </p:nvSpPr>
        <p:spPr/>
        <p:txBody>
          <a:bodyPr/>
          <a:lstStyle/>
          <a:p>
            <a:fld id="{64B8743A-34EC-46FF-8840-01B996C8BB76}" type="slidenum">
              <a:rPr lang="en-IE" smtClean="0"/>
              <a:t>7</a:t>
            </a:fld>
            <a:endParaRPr lang="en-IE"/>
          </a:p>
        </p:txBody>
      </p:sp>
    </p:spTree>
    <p:extLst>
      <p:ext uri="{BB962C8B-B14F-4D97-AF65-F5344CB8AC3E}">
        <p14:creationId xmlns:p14="http://schemas.microsoft.com/office/powerpoint/2010/main" val="188841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Frequency is how many times something occurs</a:t>
            </a:r>
          </a:p>
        </p:txBody>
      </p:sp>
      <p:sp>
        <p:nvSpPr>
          <p:cNvPr id="4" name="Slide Number Placeholder 3"/>
          <p:cNvSpPr>
            <a:spLocks noGrp="1"/>
          </p:cNvSpPr>
          <p:nvPr>
            <p:ph type="sldNum" sz="quarter" idx="10"/>
          </p:nvPr>
        </p:nvSpPr>
        <p:spPr/>
        <p:txBody>
          <a:bodyPr/>
          <a:lstStyle/>
          <a:p>
            <a:fld id="{64B8743A-34EC-46FF-8840-01B996C8BB76}" type="slidenum">
              <a:rPr lang="en-IE" smtClean="0"/>
              <a:t>8</a:t>
            </a:fld>
            <a:endParaRPr lang="en-IE"/>
          </a:p>
        </p:txBody>
      </p:sp>
    </p:spTree>
    <p:extLst>
      <p:ext uri="{BB962C8B-B14F-4D97-AF65-F5344CB8AC3E}">
        <p14:creationId xmlns:p14="http://schemas.microsoft.com/office/powerpoint/2010/main" val="217477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FALSE! The median is the middle of ORDERED data</a:t>
            </a:r>
          </a:p>
        </p:txBody>
      </p:sp>
      <p:sp>
        <p:nvSpPr>
          <p:cNvPr id="4" name="Slide Number Placeholder 3"/>
          <p:cNvSpPr>
            <a:spLocks noGrp="1"/>
          </p:cNvSpPr>
          <p:nvPr>
            <p:ph type="sldNum" sz="quarter" idx="10"/>
          </p:nvPr>
        </p:nvSpPr>
        <p:spPr/>
        <p:txBody>
          <a:bodyPr/>
          <a:lstStyle/>
          <a:p>
            <a:fld id="{64B8743A-34EC-46FF-8840-01B996C8BB76}" type="slidenum">
              <a:rPr lang="en-IE" smtClean="0"/>
              <a:t>9</a:t>
            </a:fld>
            <a:endParaRPr lang="en-IE"/>
          </a:p>
        </p:txBody>
      </p:sp>
    </p:spTree>
    <p:extLst>
      <p:ext uri="{BB962C8B-B14F-4D97-AF65-F5344CB8AC3E}">
        <p14:creationId xmlns:p14="http://schemas.microsoft.com/office/powerpoint/2010/main" val="36686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TRUE! As we know frequency is how many times something occurs and cumulative means a running total</a:t>
            </a:r>
          </a:p>
        </p:txBody>
      </p:sp>
      <p:sp>
        <p:nvSpPr>
          <p:cNvPr id="4" name="Slide Number Placeholder 3"/>
          <p:cNvSpPr>
            <a:spLocks noGrp="1"/>
          </p:cNvSpPr>
          <p:nvPr>
            <p:ph type="sldNum" sz="quarter" idx="10"/>
          </p:nvPr>
        </p:nvSpPr>
        <p:spPr/>
        <p:txBody>
          <a:bodyPr/>
          <a:lstStyle/>
          <a:p>
            <a:fld id="{64B8743A-34EC-46FF-8840-01B996C8BB76}" type="slidenum">
              <a:rPr lang="en-IE" smtClean="0"/>
              <a:t>10</a:t>
            </a:fld>
            <a:endParaRPr lang="en-IE"/>
          </a:p>
        </p:txBody>
      </p:sp>
    </p:spTree>
    <p:extLst>
      <p:ext uri="{BB962C8B-B14F-4D97-AF65-F5344CB8AC3E}">
        <p14:creationId xmlns:p14="http://schemas.microsoft.com/office/powerpoint/2010/main" val="420711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14/08/2020</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14/08/2020</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2369880"/>
          </a:xfrm>
          <a:prstGeom prst="rect">
            <a:avLst/>
          </a:prstGeom>
          <a:noFill/>
        </p:spPr>
        <p:txBody>
          <a:bodyPr wrap="square" rtlCol="0">
            <a:spAutoFit/>
          </a:bodyPr>
          <a:lstStyle/>
          <a:p>
            <a:r>
              <a:rPr lang="en-GB" sz="2600" b="1">
                <a:latin typeface="Arial" panose="020B0604020202020204" pitchFamily="34" charset="0"/>
                <a:cs typeface="Arial" panose="020B0604020202020204" pitchFamily="34" charset="0"/>
              </a:rPr>
              <a:t>Teaching </a:t>
            </a:r>
            <a:r>
              <a:rPr lang="en-GB" sz="2600" b="1" dirty="0">
                <a:latin typeface="Arial" panose="020B0604020202020204" pitchFamily="34" charset="0"/>
                <a:cs typeface="Arial" panose="020B0604020202020204" pitchFamily="34" charset="0"/>
              </a:rPr>
              <a:t>Pack – Statistics</a:t>
            </a:r>
          </a:p>
          <a:p>
            <a:r>
              <a:rPr lang="en-GB" sz="2600" dirty="0">
                <a:latin typeface="Arial" panose="020B0604020202020204" pitchFamily="34" charset="0"/>
                <a:cs typeface="Arial" panose="020B0604020202020204" pitchFamily="34" charset="0"/>
              </a:rPr>
              <a:t>Lesson 4: Cumulative frequency and box-and-whisker plots</a:t>
            </a:r>
          </a:p>
          <a:p>
            <a:endParaRPr lang="en-GB" dirty="0">
              <a:latin typeface="Arial" panose="020B0604020202020204" pitchFamily="34" charset="0"/>
              <a:cs typeface="Arial" panose="020B0604020202020204" pitchFamily="34" charset="0"/>
            </a:endParaRPr>
          </a:p>
          <a:p>
            <a:r>
              <a:rPr lang="en-GB" sz="2600" b="1" dirty="0">
                <a:solidFill>
                  <a:srgbClr val="EA5B0C"/>
                </a:solidFill>
                <a:latin typeface="Arial" panose="020B0604020202020204" pitchFamily="34" charset="0"/>
                <a:cs typeface="Arial" panose="020B0604020202020204" pitchFamily="34" charset="0"/>
              </a:rPr>
              <a:t>Cambridge IGCSE</a:t>
            </a:r>
            <a:r>
              <a:rPr lang="en-GB" sz="2600" b="1" baseline="30000" dirty="0">
                <a:solidFill>
                  <a:srgbClr val="EA5B0C"/>
                </a:solidFill>
                <a:latin typeface="Arial" panose="020B0604020202020204" pitchFamily="34" charset="0"/>
                <a:cs typeface="Arial" panose="020B0604020202020204" pitchFamily="34" charset="0"/>
              </a:rPr>
              <a:t>TM</a:t>
            </a:r>
          </a:p>
          <a:p>
            <a:r>
              <a:rPr lang="en-GB" sz="2600" dirty="0">
                <a:solidFill>
                  <a:srgbClr val="EA5B0C"/>
                </a:solidFill>
                <a:latin typeface="Arial" panose="020B0604020202020204" pitchFamily="34" charset="0"/>
                <a:cs typeface="Arial" panose="020B0604020202020204" pitchFamily="34" charset="0"/>
              </a:rPr>
              <a:t>Mathematics 0580</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sp>
        <p:nvSpPr>
          <p:cNvPr id="5" name="TextBox 4"/>
          <p:cNvSpPr txBox="1"/>
          <p:nvPr/>
        </p:nvSpPr>
        <p:spPr>
          <a:xfrm>
            <a:off x="658906" y="6239435"/>
            <a:ext cx="412824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Version 1</a:t>
            </a:r>
            <a:endParaRPr lang="en-GB" sz="1400" dirty="0">
              <a:latin typeface="Arial" panose="020B0604020202020204" pitchFamily="34" charset="0"/>
              <a:cs typeface="Arial" panose="020B0604020202020204" pitchFamily="34" charset="0"/>
            </a:endParaRPr>
          </a:p>
        </p:txBody>
      </p:sp>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04474" y="3033287"/>
            <a:ext cx="3659262" cy="2744862"/>
          </a:xfrm>
          <a:prstGeom prst="rect">
            <a:avLst/>
          </a:prstGeom>
        </p:spPr>
      </p:pic>
    </p:spTree>
    <p:extLst>
      <p:ext uri="{BB962C8B-B14F-4D97-AF65-F5344CB8AC3E}">
        <p14:creationId xmlns:p14="http://schemas.microsoft.com/office/powerpoint/2010/main" val="418380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443753" y="1546412"/>
            <a:ext cx="11524129" cy="4801314"/>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lvl="0" algn="ctr">
              <a:defRPr/>
            </a:pPr>
            <a:r>
              <a:rPr lang="en-GB" sz="2400" dirty="0">
                <a:solidFill>
                  <a:prstClr val="black"/>
                </a:solidFill>
                <a:latin typeface="Arial" panose="020B0604020202020204" pitchFamily="34" charset="0"/>
                <a:cs typeface="Arial" panose="020B0604020202020204" pitchFamily="34" charset="0"/>
              </a:rPr>
              <a:t>Cumulative frequency is a running total of how many times something happens</a:t>
            </a:r>
          </a:p>
        </p:txBody>
      </p:sp>
    </p:spTree>
    <p:extLst>
      <p:ext uri="{BB962C8B-B14F-4D97-AF65-F5344CB8AC3E}">
        <p14:creationId xmlns:p14="http://schemas.microsoft.com/office/powerpoint/2010/main" val="1162809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443753" y="1546412"/>
            <a:ext cx="11524129" cy="4739759"/>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Cumulative frequency questions typically use a three-way table</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05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443753" y="1546412"/>
            <a:ext cx="11524129" cy="4678204"/>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To calculate c</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umulative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frequency you add the previous frequency to the next</a:t>
            </a:r>
          </a:p>
        </p:txBody>
      </p:sp>
    </p:spTree>
    <p:extLst>
      <p:ext uri="{BB962C8B-B14F-4D97-AF65-F5344CB8AC3E}">
        <p14:creationId xmlns:p14="http://schemas.microsoft.com/office/powerpoint/2010/main" val="143861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443753" y="1546412"/>
            <a:ext cx="11524129" cy="4678204"/>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lang="en-GB" sz="2400" dirty="0">
                <a:solidFill>
                  <a:prstClr val="black"/>
                </a:solidFill>
                <a:latin typeface="Arial" panose="020B0604020202020204" pitchFamily="34" charset="0"/>
                <a:cs typeface="Arial" panose="020B0604020202020204" pitchFamily="34" charset="0"/>
              </a:rPr>
              <a:t>cumulative frequency</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goes along</a:t>
            </a:r>
            <a:r>
              <a:rPr lang="en-GB" sz="2400" dirty="0">
                <a:solidFill>
                  <a:prstClr val="black"/>
                </a:solidFill>
                <a:latin typeface="Arial" panose="020B0604020202020204" pitchFamily="34" charset="0"/>
                <a:cs typeface="Arial" panose="020B0604020202020204" pitchFamily="34" charset="0"/>
              </a:rPr>
              <a:t> the x-axis</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04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443753" y="1546412"/>
            <a:ext cx="11524129" cy="4739759"/>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Cumulative </a:t>
            </a:r>
            <a:r>
              <a:rPr lang="en-GB" sz="2400" dirty="0" err="1">
                <a:solidFill>
                  <a:prstClr val="black"/>
                </a:solidFill>
                <a:latin typeface="Arial" panose="020B0604020202020204" pitchFamily="34" charset="0"/>
                <a:cs typeface="Arial" panose="020B0604020202020204" pitchFamily="34" charset="0"/>
              </a:rPr>
              <a:t>f</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requency</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graphs are straight lines</a:t>
            </a:r>
          </a:p>
        </p:txBody>
      </p:sp>
    </p:spTree>
    <p:extLst>
      <p:ext uri="{BB962C8B-B14F-4D97-AF65-F5344CB8AC3E}">
        <p14:creationId xmlns:p14="http://schemas.microsoft.com/office/powerpoint/2010/main" val="421288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or f</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alse?</a:t>
            </a:r>
          </a:p>
        </p:txBody>
      </p:sp>
      <p:sp>
        <p:nvSpPr>
          <p:cNvPr id="2" name="TextBox 1"/>
          <p:cNvSpPr txBox="1"/>
          <p:nvPr/>
        </p:nvSpPr>
        <p:spPr>
          <a:xfrm>
            <a:off x="443753" y="1546412"/>
            <a:ext cx="6376147" cy="4739759"/>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This is a c</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umulative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frequency graph</a:t>
            </a:r>
          </a:p>
        </p:txBody>
      </p:sp>
      <p:pic>
        <p:nvPicPr>
          <p:cNvPr id="8" name="Graphic 3">
            <a:extLst>
              <a:ext uri="{FF2B5EF4-FFF2-40B4-BE49-F238E27FC236}">
                <a16:creationId xmlns:a16="http://schemas.microsoft.com/office/drawing/2014/main" id="{399C1C15-8349-4C83-9DAF-237F476F176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9219" t="26100"/>
          <a:stretch/>
        </p:blipFill>
        <p:spPr>
          <a:xfrm>
            <a:off x="6721475" y="1382832"/>
            <a:ext cx="4972050" cy="5066918"/>
          </a:xfrm>
          <a:prstGeom prst="rect">
            <a:avLst/>
          </a:prstGeom>
        </p:spPr>
      </p:pic>
      <p:cxnSp>
        <p:nvCxnSpPr>
          <p:cNvPr id="9" name="Straight Connector 8"/>
          <p:cNvCxnSpPr/>
          <p:nvPr/>
        </p:nvCxnSpPr>
        <p:spPr>
          <a:xfrm>
            <a:off x="9414710" y="1382832"/>
            <a:ext cx="0" cy="50669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21475" y="4006516"/>
            <a:ext cx="4972050" cy="360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78516" y="4042611"/>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a:t>
            </a:r>
          </a:p>
        </p:txBody>
      </p:sp>
      <p:sp>
        <p:nvSpPr>
          <p:cNvPr id="19" name="TextBox 18"/>
          <p:cNvSpPr txBox="1"/>
          <p:nvPr/>
        </p:nvSpPr>
        <p:spPr>
          <a:xfrm>
            <a:off x="9031413" y="5098117"/>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a:t>
            </a:r>
          </a:p>
        </p:txBody>
      </p:sp>
      <p:sp>
        <p:nvSpPr>
          <p:cNvPr id="20" name="TextBox 19"/>
          <p:cNvSpPr txBox="1"/>
          <p:nvPr/>
        </p:nvSpPr>
        <p:spPr>
          <a:xfrm>
            <a:off x="9031413" y="4454512"/>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a:t>
            </a:r>
          </a:p>
        </p:txBody>
      </p:sp>
      <p:sp>
        <p:nvSpPr>
          <p:cNvPr id="21" name="TextBox 20"/>
          <p:cNvSpPr txBox="1"/>
          <p:nvPr/>
        </p:nvSpPr>
        <p:spPr>
          <a:xfrm>
            <a:off x="7267659" y="4047130"/>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a:t>
            </a:r>
          </a:p>
        </p:txBody>
      </p:sp>
      <p:sp>
        <p:nvSpPr>
          <p:cNvPr id="23" name="TextBox 22"/>
          <p:cNvSpPr txBox="1"/>
          <p:nvPr/>
        </p:nvSpPr>
        <p:spPr>
          <a:xfrm>
            <a:off x="9031413" y="5738706"/>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a:t>
            </a:r>
          </a:p>
        </p:txBody>
      </p:sp>
      <p:sp>
        <p:nvSpPr>
          <p:cNvPr id="22" name="TextBox 21"/>
          <p:cNvSpPr txBox="1"/>
          <p:nvPr/>
        </p:nvSpPr>
        <p:spPr>
          <a:xfrm>
            <a:off x="7916946" y="4042611"/>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a:t>
            </a:r>
          </a:p>
        </p:txBody>
      </p:sp>
      <p:sp>
        <p:nvSpPr>
          <p:cNvPr id="12" name="Freeform 11"/>
          <p:cNvSpPr/>
          <p:nvPr/>
        </p:nvSpPr>
        <p:spPr>
          <a:xfrm>
            <a:off x="8012447" y="1558086"/>
            <a:ext cx="2334126" cy="4391531"/>
          </a:xfrm>
          <a:custGeom>
            <a:avLst/>
            <a:gdLst>
              <a:gd name="connsiteX0" fmla="*/ 0 w 2334126"/>
              <a:gd name="connsiteY0" fmla="*/ 0 h 4391531"/>
              <a:gd name="connsiteX1" fmla="*/ 1167063 w 2334126"/>
              <a:gd name="connsiteY1" fmla="*/ 4391526 h 4391531"/>
              <a:gd name="connsiteX2" fmla="*/ 2334126 w 2334126"/>
              <a:gd name="connsiteY2" fmla="*/ 24063 h 4391531"/>
            </a:gdLst>
            <a:ahLst/>
            <a:cxnLst>
              <a:cxn ang="0">
                <a:pos x="connsiteX0" y="connsiteY0"/>
              </a:cxn>
              <a:cxn ang="0">
                <a:pos x="connsiteX1" y="connsiteY1"/>
              </a:cxn>
              <a:cxn ang="0">
                <a:pos x="connsiteX2" y="connsiteY2"/>
              </a:cxn>
            </a:cxnLst>
            <a:rect l="l" t="t" r="r" b="b"/>
            <a:pathLst>
              <a:path w="2334126" h="4391531">
                <a:moveTo>
                  <a:pt x="0" y="0"/>
                </a:moveTo>
                <a:cubicBezTo>
                  <a:pt x="389021" y="2193758"/>
                  <a:pt x="778042" y="4387516"/>
                  <a:pt x="1167063" y="4391526"/>
                </a:cubicBezTo>
                <a:cubicBezTo>
                  <a:pt x="1556084" y="4395537"/>
                  <a:pt x="1945105" y="2209800"/>
                  <a:pt x="2334126" y="24063"/>
                </a:cubicBezTo>
              </a:path>
            </a:pathLst>
          </a:custGeom>
          <a:noFill/>
          <a:ln w="57150">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114213" y="3171771"/>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a:t>
            </a:r>
          </a:p>
        </p:txBody>
      </p:sp>
      <p:sp>
        <p:nvSpPr>
          <p:cNvPr id="25" name="TextBox 24"/>
          <p:cNvSpPr txBox="1"/>
          <p:nvPr/>
        </p:nvSpPr>
        <p:spPr>
          <a:xfrm>
            <a:off x="9266613" y="3324171"/>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a:t>
            </a:r>
          </a:p>
        </p:txBody>
      </p:sp>
      <p:sp>
        <p:nvSpPr>
          <p:cNvPr id="26" name="TextBox 25"/>
          <p:cNvSpPr txBox="1"/>
          <p:nvPr/>
        </p:nvSpPr>
        <p:spPr>
          <a:xfrm>
            <a:off x="9114213" y="1920878"/>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a:t>
            </a:r>
          </a:p>
        </p:txBody>
      </p:sp>
      <p:sp>
        <p:nvSpPr>
          <p:cNvPr id="27" name="TextBox 26"/>
          <p:cNvSpPr txBox="1"/>
          <p:nvPr/>
        </p:nvSpPr>
        <p:spPr>
          <a:xfrm>
            <a:off x="9114213" y="2534496"/>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a:t>
            </a:r>
          </a:p>
        </p:txBody>
      </p:sp>
      <p:sp>
        <p:nvSpPr>
          <p:cNvPr id="28" name="TextBox 27"/>
          <p:cNvSpPr txBox="1"/>
          <p:nvPr/>
        </p:nvSpPr>
        <p:spPr>
          <a:xfrm>
            <a:off x="9895827" y="4030542"/>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a:t>
            </a:r>
          </a:p>
        </p:txBody>
      </p:sp>
      <p:sp>
        <p:nvSpPr>
          <p:cNvPr id="29" name="TextBox 28"/>
          <p:cNvSpPr txBox="1"/>
          <p:nvPr/>
        </p:nvSpPr>
        <p:spPr>
          <a:xfrm>
            <a:off x="10547705" y="4037006"/>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a:t>
            </a:r>
          </a:p>
        </p:txBody>
      </p:sp>
      <p:sp>
        <p:nvSpPr>
          <p:cNvPr id="30" name="TextBox 29"/>
          <p:cNvSpPr txBox="1"/>
          <p:nvPr/>
        </p:nvSpPr>
        <p:spPr>
          <a:xfrm>
            <a:off x="11164428" y="4046766"/>
            <a:ext cx="6009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97752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6388100" y="1546412"/>
            <a:ext cx="5579782" cy="4955203"/>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plot a cumulative frequency graph in the same way you plot a histogram </a:t>
            </a:r>
          </a:p>
        </p:txBody>
      </p:sp>
      <p:graphicFrame>
        <p:nvGraphicFramePr>
          <p:cNvPr id="8" name="Table 7"/>
          <p:cNvGraphicFramePr>
            <a:graphicFrameLocks noGrp="1"/>
          </p:cNvGraphicFramePr>
          <p:nvPr>
            <p:extLst>
              <p:ext uri="{D42A27DB-BD31-4B8C-83A1-F6EECF244321}">
                <p14:modId xmlns:p14="http://schemas.microsoft.com/office/powerpoint/2010/main" val="3521431566"/>
              </p:ext>
            </p:extLst>
          </p:nvPr>
        </p:nvGraphicFramePr>
        <p:xfrm>
          <a:off x="370974" y="2088533"/>
          <a:ext cx="5873415" cy="3870960"/>
        </p:xfrm>
        <a:graphic>
          <a:graphicData uri="http://schemas.openxmlformats.org/drawingml/2006/table">
            <a:tbl>
              <a:tblPr firstRow="1" bandRow="1">
                <a:tableStyleId>{5C22544A-7EE6-4342-B048-85BDC9FD1C3A}</a:tableStyleId>
              </a:tblPr>
              <a:tblGrid>
                <a:gridCol w="1957805">
                  <a:extLst>
                    <a:ext uri="{9D8B030D-6E8A-4147-A177-3AD203B41FA5}">
                      <a16:colId xmlns:a16="http://schemas.microsoft.com/office/drawing/2014/main" val="2638175232"/>
                    </a:ext>
                  </a:extLst>
                </a:gridCol>
                <a:gridCol w="1957805">
                  <a:extLst>
                    <a:ext uri="{9D8B030D-6E8A-4147-A177-3AD203B41FA5}">
                      <a16:colId xmlns:a16="http://schemas.microsoft.com/office/drawing/2014/main" val="3732858002"/>
                    </a:ext>
                  </a:extLst>
                </a:gridCol>
                <a:gridCol w="1957805">
                  <a:extLst>
                    <a:ext uri="{9D8B030D-6E8A-4147-A177-3AD203B41FA5}">
                      <a16:colId xmlns:a16="http://schemas.microsoft.com/office/drawing/2014/main" val="2304902018"/>
                    </a:ext>
                  </a:extLst>
                </a:gridCol>
              </a:tblGrid>
              <a:tr h="370840">
                <a:tc>
                  <a:txBody>
                    <a:bodyPr/>
                    <a:lstStyle/>
                    <a:p>
                      <a:r>
                        <a:rPr lang="en-GB" sz="2000" dirty="0">
                          <a:latin typeface="Arial" panose="020B0604020202020204" pitchFamily="34" charset="0"/>
                          <a:cs typeface="Arial" panose="020B0604020202020204" pitchFamily="34" charset="0"/>
                        </a:rPr>
                        <a:t>Mark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0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000" dirty="0">
                          <a:latin typeface="Arial" panose="020B0604020202020204" pitchFamily="34" charset="0"/>
                          <a:cs typeface="Arial" panose="020B0604020202020204" pitchFamily="34" charset="0"/>
                        </a:rPr>
                        <a:t>Cumulative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4051369582"/>
                  </a:ext>
                </a:extLst>
              </a:tr>
              <a:tr h="370840">
                <a:tc>
                  <a:txBody>
                    <a:bodyPr/>
                    <a:lstStyle/>
                    <a:p>
                      <a:r>
                        <a:rPr lang="en-GB" sz="2000" dirty="0">
                          <a:latin typeface="Arial" panose="020B0604020202020204" pitchFamily="34" charset="0"/>
                          <a:cs typeface="Arial" panose="020B060402020202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796172"/>
                  </a:ext>
                </a:extLst>
              </a:tr>
              <a:tr h="370840">
                <a:tc>
                  <a:txBody>
                    <a:bodyPr/>
                    <a:lstStyle/>
                    <a:p>
                      <a:r>
                        <a:rPr lang="en-GB" sz="2000" dirty="0">
                          <a:latin typeface="Arial" panose="020B0604020202020204" pitchFamily="34" charset="0"/>
                          <a:cs typeface="Arial" panose="020B0604020202020204" pitchFamily="34" charset="0"/>
                        </a:rPr>
                        <a:t>11-20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623840"/>
                  </a:ext>
                </a:extLst>
              </a:tr>
              <a:tr h="370840">
                <a:tc>
                  <a:txBody>
                    <a:bodyPr/>
                    <a:lstStyle/>
                    <a:p>
                      <a:r>
                        <a:rPr lang="en-GB" sz="2000" dirty="0">
                          <a:latin typeface="Arial" panose="020B0604020202020204" pitchFamily="34" charset="0"/>
                          <a:cs typeface="Arial" panose="020B0604020202020204" pitchFamily="34" charset="0"/>
                        </a:rPr>
                        <a:t>21-30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781868"/>
                  </a:ext>
                </a:extLst>
              </a:tr>
              <a:tr h="370840">
                <a:tc>
                  <a:txBody>
                    <a:bodyPr/>
                    <a:lstStyle/>
                    <a:p>
                      <a:r>
                        <a:rPr lang="en-GB" sz="2000" dirty="0">
                          <a:latin typeface="Arial" panose="020B0604020202020204" pitchFamily="34" charset="0"/>
                          <a:cs typeface="Arial" panose="020B0604020202020204" pitchFamily="34" charset="0"/>
                        </a:rPr>
                        <a:t>31-40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6576896"/>
                  </a:ext>
                </a:extLst>
              </a:tr>
              <a:tr h="370840">
                <a:tc>
                  <a:txBody>
                    <a:bodyPr/>
                    <a:lstStyle/>
                    <a:p>
                      <a:r>
                        <a:rPr lang="en-GB" sz="2000" dirty="0">
                          <a:latin typeface="Arial" panose="020B0604020202020204" pitchFamily="34" charset="0"/>
                          <a:cs typeface="Arial" panose="020B0604020202020204" pitchFamily="34" charset="0"/>
                        </a:rPr>
                        <a:t>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190422"/>
                  </a:ext>
                </a:extLst>
              </a:tr>
              <a:tr h="370840">
                <a:tc>
                  <a:txBody>
                    <a:bodyPr/>
                    <a:lstStyle/>
                    <a:p>
                      <a:r>
                        <a:rPr lang="en-GB" sz="2000" dirty="0">
                          <a:latin typeface="Arial" panose="020B0604020202020204" pitchFamily="34" charset="0"/>
                          <a:cs typeface="Arial" panose="020B0604020202020204" pitchFamily="34" charset="0"/>
                        </a:rPr>
                        <a:t>51-60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4234358"/>
                  </a:ext>
                </a:extLst>
              </a:tr>
              <a:tr h="370840">
                <a:tc>
                  <a:txBody>
                    <a:bodyPr/>
                    <a:lstStyle/>
                    <a:p>
                      <a:r>
                        <a:rPr lang="en-GB" sz="2000" dirty="0">
                          <a:latin typeface="Arial" panose="020B0604020202020204" pitchFamily="34" charset="0"/>
                          <a:cs typeface="Arial" panose="020B0604020202020204" pitchFamily="34" charset="0"/>
                        </a:rPr>
                        <a:t>61-70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989571"/>
                  </a:ext>
                </a:extLst>
              </a:tr>
              <a:tr h="370840">
                <a:tc>
                  <a:txBody>
                    <a:bodyPr/>
                    <a:lstStyle/>
                    <a:p>
                      <a:r>
                        <a:rPr lang="en-GB" sz="2000" dirty="0">
                          <a:latin typeface="Arial" panose="020B0604020202020204" pitchFamily="34" charset="0"/>
                          <a:cs typeface="Arial" panose="020B0604020202020204" pitchFamily="34" charset="0"/>
                        </a:rPr>
                        <a:t>71-80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dirty="0">
                          <a:latin typeface="Arial" panose="020B0604020202020204" pitchFamily="34" charset="0"/>
                          <a:cs typeface="Arial" panose="020B0604020202020204" pitchFamily="34" charset="0"/>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400529"/>
                  </a:ext>
                </a:extLst>
              </a:tr>
            </a:tbl>
          </a:graphicData>
        </a:graphic>
      </p:graphicFrame>
    </p:spTree>
    <p:extLst>
      <p:ext uri="{BB962C8B-B14F-4D97-AF65-F5344CB8AC3E}">
        <p14:creationId xmlns:p14="http://schemas.microsoft.com/office/powerpoint/2010/main" val="279214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True/False</a:t>
            </a:r>
          </a:p>
        </p:txBody>
      </p:sp>
      <p:sp>
        <p:nvSpPr>
          <p:cNvPr id="2" name="TextBox 1"/>
          <p:cNvSpPr txBox="1"/>
          <p:nvPr/>
        </p:nvSpPr>
        <p:spPr>
          <a:xfrm>
            <a:off x="443753" y="1546412"/>
            <a:ext cx="11524129" cy="4801314"/>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cannot calculate the median on a cumulative </a:t>
            </a:r>
            <a:r>
              <a:rPr lang="en-GB" sz="2400" dirty="0">
                <a:solidFill>
                  <a:prstClr val="black"/>
                </a:solidFill>
                <a:latin typeface="Arial" panose="020B0604020202020204" pitchFamily="34" charset="0"/>
                <a:cs typeface="Arial" panose="020B0604020202020204" pitchFamily="34" charset="0"/>
              </a:rPr>
              <a:t>f</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requency</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graph</a:t>
            </a:r>
          </a:p>
        </p:txBody>
      </p:sp>
    </p:spTree>
    <p:extLst>
      <p:ext uri="{BB962C8B-B14F-4D97-AF65-F5344CB8AC3E}">
        <p14:creationId xmlns:p14="http://schemas.microsoft.com/office/powerpoint/2010/main" val="266444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True/False</a:t>
            </a:r>
          </a:p>
        </p:txBody>
      </p:sp>
      <p:sp>
        <p:nvSpPr>
          <p:cNvPr id="2" name="TextBox 1"/>
          <p:cNvSpPr txBox="1"/>
          <p:nvPr/>
        </p:nvSpPr>
        <p:spPr>
          <a:xfrm>
            <a:off x="443753" y="1546412"/>
            <a:ext cx="11524129" cy="5047536"/>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upper and lower quartiles on a cumulative frequency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graph are ¼ and ¾ of the cumulative frequency total</a:t>
            </a:r>
          </a:p>
        </p:txBody>
      </p:sp>
    </p:spTree>
    <p:extLst>
      <p:ext uri="{BB962C8B-B14F-4D97-AF65-F5344CB8AC3E}">
        <p14:creationId xmlns:p14="http://schemas.microsoft.com/office/powerpoint/2010/main" val="421513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True/False</a:t>
            </a:r>
          </a:p>
        </p:txBody>
      </p:sp>
      <p:sp>
        <p:nvSpPr>
          <p:cNvPr id="2" name="TextBox 1"/>
          <p:cNvSpPr txBox="1"/>
          <p:nvPr/>
        </p:nvSpPr>
        <p:spPr>
          <a:xfrm>
            <a:off x="443753" y="1546412"/>
            <a:ext cx="11524129" cy="4678204"/>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IQR stands for Into-Quarters Range</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4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Starter</a:t>
            </a:r>
          </a:p>
        </p:txBody>
      </p:sp>
      <p:sp>
        <p:nvSpPr>
          <p:cNvPr id="2" name="TextBox 1"/>
          <p:cNvSpPr txBox="1"/>
          <p:nvPr/>
        </p:nvSpPr>
        <p:spPr>
          <a:xfrm>
            <a:off x="443753" y="1546412"/>
            <a:ext cx="115241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Consider the following diagram. </a:t>
            </a:r>
            <a:r>
              <a:rPr kumimoji="0" lang="en-GB" sz="2400" u="none" strike="noStrike" kern="1200" cap="none" spc="0" normalizeH="0" noProof="0" dirty="0">
                <a:ln>
                  <a:noFill/>
                </a:ln>
                <a:solidFill>
                  <a:prstClr val="black"/>
                </a:solidFill>
                <a:uLnTx/>
                <a:uFillTx/>
                <a:latin typeface="Arial" panose="020B0604020202020204" pitchFamily="34" charset="0"/>
                <a:cs typeface="Arial" panose="020B0604020202020204" pitchFamily="34" charset="0"/>
              </a:rPr>
              <a:t>What are the implications of using a</a:t>
            </a:r>
            <a:r>
              <a:rPr lang="en-GB" sz="2400" dirty="0">
                <a:solidFill>
                  <a:prstClr val="black"/>
                </a:solidFill>
                <a:latin typeface="Arial" panose="020B0604020202020204" pitchFamily="34" charset="0"/>
                <a:cs typeface="Arial" panose="020B0604020202020204" pitchFamily="34" charset="0"/>
              </a:rPr>
              <a:t> d</a:t>
            </a:r>
            <a:r>
              <a:rPr kumimoji="0" lang="en-GB" sz="2400" u="none" strike="noStrike" kern="1200" cap="none" spc="0" normalizeH="0" noProof="0" dirty="0" err="1">
                <a:ln>
                  <a:noFill/>
                </a:ln>
                <a:solidFill>
                  <a:prstClr val="black"/>
                </a:solidFill>
                <a:uLnTx/>
                <a:uFillTx/>
                <a:latin typeface="Arial" panose="020B0604020202020204" pitchFamily="34" charset="0"/>
                <a:cs typeface="Arial" panose="020B0604020202020204" pitchFamily="34" charset="0"/>
              </a:rPr>
              <a:t>ata</a:t>
            </a:r>
            <a:r>
              <a:rPr kumimoji="0" lang="en-GB" sz="2400" u="none" strike="noStrike" kern="1200" cap="none" spc="0" normalizeH="0" noProof="0" dirty="0">
                <a:ln>
                  <a:noFill/>
                </a:ln>
                <a:solidFill>
                  <a:prstClr val="black"/>
                </a:solidFill>
                <a:uLnTx/>
                <a:uFillTx/>
                <a:latin typeface="Arial" panose="020B0604020202020204" pitchFamily="34" charset="0"/>
                <a:cs typeface="Arial" panose="020B0604020202020204" pitchFamily="34" charset="0"/>
              </a:rPr>
              <a:t> representation like this?</a:t>
            </a:r>
          </a:p>
        </p:txBody>
      </p:sp>
      <p:graphicFrame>
        <p:nvGraphicFramePr>
          <p:cNvPr id="7" name="Chart 6"/>
          <p:cNvGraphicFramePr>
            <a:graphicFrameLocks/>
          </p:cNvGraphicFramePr>
          <p:nvPr>
            <p:extLst>
              <p:ext uri="{D42A27DB-BD31-4B8C-83A1-F6EECF244321}">
                <p14:modId xmlns:p14="http://schemas.microsoft.com/office/powerpoint/2010/main" val="1234882487"/>
              </p:ext>
            </p:extLst>
          </p:nvPr>
        </p:nvGraphicFramePr>
        <p:xfrm>
          <a:off x="3142876" y="3133344"/>
          <a:ext cx="5906247" cy="353872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257800" y="3721100"/>
            <a:ext cx="1054100" cy="2336800"/>
          </a:xfrm>
          <a:prstGeom prst="rect">
            <a:avLst/>
          </a:prstGeom>
          <a:solidFill>
            <a:srgbClr val="F9BC9A"/>
          </a:solidFill>
          <a:ln w="28575">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340600" y="4686300"/>
            <a:ext cx="1038412" cy="1371600"/>
          </a:xfrm>
          <a:prstGeom prst="rect">
            <a:avLst/>
          </a:prstGeom>
          <a:solidFill>
            <a:srgbClr val="F9BC9A"/>
          </a:solidFill>
          <a:ln w="28575">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224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15602477"/>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142253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44317845"/>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123734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41814812"/>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642687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6882955"/>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4147887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83124458"/>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386113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6420125"/>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237897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04040840"/>
              </p:ext>
            </p:extLst>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638393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nvGraphicFramePr>
        <p:xfrm>
          <a:off x="2907553" y="1957649"/>
          <a:ext cx="6071346" cy="4480560"/>
        </p:xfrm>
        <a:graphic>
          <a:graphicData uri="http://schemas.openxmlformats.org/drawingml/2006/table">
            <a:tbl>
              <a:tblPr firstRow="1" bandRow="1">
                <a:tableStyleId>{5C22544A-7EE6-4342-B048-85BDC9FD1C3A}</a:tableStyleId>
              </a:tblPr>
              <a:tblGrid>
                <a:gridCol w="2023782">
                  <a:extLst>
                    <a:ext uri="{9D8B030D-6E8A-4147-A177-3AD203B41FA5}">
                      <a16:colId xmlns:a16="http://schemas.microsoft.com/office/drawing/2014/main" val="4080092880"/>
                    </a:ext>
                  </a:extLst>
                </a:gridCol>
                <a:gridCol w="2023782">
                  <a:extLst>
                    <a:ext uri="{9D8B030D-6E8A-4147-A177-3AD203B41FA5}">
                      <a16:colId xmlns:a16="http://schemas.microsoft.com/office/drawing/2014/main" val="2447476218"/>
                    </a:ext>
                  </a:extLst>
                </a:gridCol>
                <a:gridCol w="2023782">
                  <a:extLst>
                    <a:ext uri="{9D8B030D-6E8A-4147-A177-3AD203B41FA5}">
                      <a16:colId xmlns:a16="http://schemas.microsoft.com/office/drawing/2014/main" val="4072424809"/>
                    </a:ext>
                  </a:extLst>
                </a:gridCol>
              </a:tblGrid>
              <a:tr h="370840">
                <a:tc>
                  <a:txBody>
                    <a:bodyPr/>
                    <a:lstStyle/>
                    <a:p>
                      <a:pPr algn="ctr"/>
                      <a:r>
                        <a:rPr lang="en-GB" sz="24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2400" dirty="0">
                          <a:latin typeface="Arial" panose="020B0604020202020204" pitchFamily="34" charset="0"/>
                          <a:cs typeface="Arial" panose="020B0604020202020204" pitchFamily="34" charset="0"/>
                        </a:rPr>
                        <a:t>Cumulative</a:t>
                      </a:r>
                      <a:r>
                        <a:rPr lang="en-GB" sz="2400" baseline="0" dirty="0">
                          <a:latin typeface="Arial" panose="020B0604020202020204" pitchFamily="34" charset="0"/>
                          <a:cs typeface="Arial" panose="020B0604020202020204" pitchFamily="34" charset="0"/>
                        </a:rPr>
                        <a:t> frequency</a:t>
                      </a:r>
                      <a:endParaRPr lang="en-GB"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24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24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24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24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24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24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24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24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9900735"/>
                  </a:ext>
                </a:extLst>
              </a:tr>
            </a:tbl>
          </a:graphicData>
        </a:graphic>
      </p:graphicFrame>
    </p:spTree>
    <p:extLst>
      <p:ext uri="{BB962C8B-B14F-4D97-AF65-F5344CB8AC3E}">
        <p14:creationId xmlns:p14="http://schemas.microsoft.com/office/powerpoint/2010/main" val="33211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Example: cumulative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frequency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24618263"/>
              </p:ext>
            </p:extLst>
          </p:nvPr>
        </p:nvGraphicFramePr>
        <p:xfrm>
          <a:off x="464604" y="2394376"/>
          <a:ext cx="4298466" cy="3606800"/>
        </p:xfrm>
        <a:graphic>
          <a:graphicData uri="http://schemas.openxmlformats.org/drawingml/2006/table">
            <a:tbl>
              <a:tblPr firstRow="1" bandRow="1">
                <a:tableStyleId>{5C22544A-7EE6-4342-B048-85BDC9FD1C3A}</a:tableStyleId>
              </a:tblPr>
              <a:tblGrid>
                <a:gridCol w="1432822">
                  <a:extLst>
                    <a:ext uri="{9D8B030D-6E8A-4147-A177-3AD203B41FA5}">
                      <a16:colId xmlns:a16="http://schemas.microsoft.com/office/drawing/2014/main" val="4080092880"/>
                    </a:ext>
                  </a:extLst>
                </a:gridCol>
                <a:gridCol w="1432822">
                  <a:extLst>
                    <a:ext uri="{9D8B030D-6E8A-4147-A177-3AD203B41FA5}">
                      <a16:colId xmlns:a16="http://schemas.microsoft.com/office/drawing/2014/main" val="2447476218"/>
                    </a:ext>
                  </a:extLst>
                </a:gridCol>
                <a:gridCol w="1432822">
                  <a:extLst>
                    <a:ext uri="{9D8B030D-6E8A-4147-A177-3AD203B41FA5}">
                      <a16:colId xmlns:a16="http://schemas.microsoft.com/office/drawing/2014/main" val="4072424809"/>
                    </a:ext>
                  </a:extLst>
                </a:gridCol>
              </a:tblGrid>
              <a:tr h="370840">
                <a:tc>
                  <a:txBody>
                    <a:bodyPr/>
                    <a:lstStyle/>
                    <a:p>
                      <a:pPr algn="ctr"/>
                      <a:r>
                        <a:rPr lang="en-GB" sz="1800" dirty="0">
                          <a:latin typeface="Arial" panose="020B0604020202020204" pitchFamily="34" charset="0"/>
                          <a:cs typeface="Arial" panose="020B0604020202020204" pitchFamily="34" charset="0"/>
                        </a:rPr>
                        <a:t>Class limits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1800" dirty="0">
                          <a:latin typeface="Arial" panose="020B0604020202020204" pitchFamily="34" charset="0"/>
                          <a:cs typeface="Arial" panose="020B0604020202020204" pitchFamily="34"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tc>
                  <a:txBody>
                    <a:bodyPr/>
                    <a:lstStyle/>
                    <a:p>
                      <a:pPr algn="ctr"/>
                      <a:r>
                        <a:rPr lang="en-GB" sz="1800" dirty="0">
                          <a:latin typeface="Arial" panose="020B0604020202020204" pitchFamily="34" charset="0"/>
                          <a:cs typeface="Arial" panose="020B0604020202020204" pitchFamily="34" charset="0"/>
                        </a:rPr>
                        <a:t>Cumulative</a:t>
                      </a:r>
                      <a:r>
                        <a:rPr lang="en-GB" sz="1800" baseline="0" dirty="0">
                          <a:latin typeface="Arial" panose="020B0604020202020204" pitchFamily="34" charset="0"/>
                          <a:cs typeface="Arial" panose="020B0604020202020204" pitchFamily="34" charset="0"/>
                        </a:rPr>
                        <a:t> frequency</a:t>
                      </a:r>
                      <a:endParaRPr lang="en-GB"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5B0C"/>
                    </a:solidFill>
                  </a:tcPr>
                </a:tc>
                <a:extLst>
                  <a:ext uri="{0D108BD9-81ED-4DB2-BD59-A6C34878D82A}">
                    <a16:rowId xmlns:a16="http://schemas.microsoft.com/office/drawing/2014/main" val="52907785"/>
                  </a:ext>
                </a:extLst>
              </a:tr>
              <a:tr h="370840">
                <a:tc>
                  <a:txBody>
                    <a:bodyPr/>
                    <a:lstStyle/>
                    <a:p>
                      <a:r>
                        <a:rPr lang="en-GB" sz="1800" dirty="0">
                          <a:latin typeface="Arial" panose="020B0604020202020204" pitchFamily="34" charset="0"/>
                          <a:cs typeface="Arial" panose="020B0604020202020204" pitchFamily="34" charset="0"/>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214484"/>
                  </a:ext>
                </a:extLst>
              </a:tr>
              <a:tr h="370840">
                <a:tc>
                  <a:txBody>
                    <a:bodyPr/>
                    <a:lstStyle/>
                    <a:p>
                      <a:r>
                        <a:rPr lang="en-GB" sz="1800" dirty="0">
                          <a:latin typeface="Arial" panose="020B0604020202020204" pitchFamily="34" charset="0"/>
                          <a:cs typeface="Arial" panose="020B0604020202020204" pitchFamily="34" charset="0"/>
                        </a:rPr>
                        <a:t>11-15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2342449"/>
                  </a:ext>
                </a:extLst>
              </a:tr>
              <a:tr h="370840">
                <a:tc>
                  <a:txBody>
                    <a:bodyPr/>
                    <a:lstStyle/>
                    <a:p>
                      <a:r>
                        <a:rPr lang="en-GB" sz="1800" dirty="0">
                          <a:latin typeface="Arial" panose="020B0604020202020204" pitchFamily="34" charset="0"/>
                          <a:cs typeface="Arial" panose="020B0604020202020204" pitchFamily="34" charset="0"/>
                        </a:rPr>
                        <a:t>16-20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084727"/>
                  </a:ext>
                </a:extLst>
              </a:tr>
              <a:tr h="370840">
                <a:tc>
                  <a:txBody>
                    <a:bodyPr/>
                    <a:lstStyle/>
                    <a:p>
                      <a:r>
                        <a:rPr lang="en-GB" sz="1800" dirty="0">
                          <a:latin typeface="Arial" panose="020B0604020202020204" pitchFamily="34" charset="0"/>
                          <a:cs typeface="Arial" panose="020B0604020202020204" pitchFamily="34" charset="0"/>
                        </a:rPr>
                        <a:t>21-25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3004774"/>
                  </a:ext>
                </a:extLst>
              </a:tr>
              <a:tr h="370840">
                <a:tc>
                  <a:txBody>
                    <a:bodyPr/>
                    <a:lstStyle/>
                    <a:p>
                      <a:r>
                        <a:rPr lang="en-GB" sz="1800" dirty="0">
                          <a:latin typeface="Arial" panose="020B0604020202020204" pitchFamily="34" charset="0"/>
                          <a:cs typeface="Arial" panose="020B0604020202020204" pitchFamily="34" charset="0"/>
                        </a:rPr>
                        <a:t>26-30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775285"/>
                  </a:ext>
                </a:extLst>
              </a:tr>
              <a:tr h="370840">
                <a:tc>
                  <a:txBody>
                    <a:bodyPr/>
                    <a:lstStyle/>
                    <a:p>
                      <a:r>
                        <a:rPr lang="en-GB" sz="1800" dirty="0">
                          <a:latin typeface="Arial" panose="020B0604020202020204" pitchFamily="34" charset="0"/>
                          <a:cs typeface="Arial" panose="020B0604020202020204" pitchFamily="34" charset="0"/>
                        </a:rPr>
                        <a:t>31-35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943856"/>
                  </a:ext>
                </a:extLst>
              </a:tr>
              <a:tr h="370840">
                <a:tc>
                  <a:txBody>
                    <a:bodyPr/>
                    <a:lstStyle/>
                    <a:p>
                      <a:r>
                        <a:rPr lang="en-GB" sz="1800" dirty="0">
                          <a:latin typeface="Arial" panose="020B0604020202020204" pitchFamily="34" charset="0"/>
                          <a:cs typeface="Arial" panose="020B0604020202020204" pitchFamily="34" charset="0"/>
                        </a:rPr>
                        <a:t>36-40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7605577"/>
                  </a:ext>
                </a:extLst>
              </a:tr>
              <a:tr h="370840">
                <a:tc>
                  <a:txBody>
                    <a:bodyPr/>
                    <a:lstStyle/>
                    <a:p>
                      <a:r>
                        <a:rPr lang="en-GB" sz="1800" dirty="0">
                          <a:latin typeface="Arial" panose="020B0604020202020204" pitchFamily="34" charset="0"/>
                          <a:cs typeface="Arial" panose="020B0604020202020204" pitchFamily="34" charset="0"/>
                        </a:rPr>
                        <a:t>41-45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0157219"/>
                  </a:ext>
                </a:extLst>
              </a:tr>
            </a:tbl>
          </a:graphicData>
        </a:graphic>
      </p:graphicFrame>
      <p:graphicFrame>
        <p:nvGraphicFramePr>
          <p:cNvPr id="4" name="Chart 3"/>
          <p:cNvGraphicFramePr>
            <a:graphicFrameLocks/>
          </p:cNvGraphicFramePr>
          <p:nvPr>
            <p:extLst>
              <p:ext uri="{D42A27DB-BD31-4B8C-83A1-F6EECF244321}">
                <p14:modId xmlns:p14="http://schemas.microsoft.com/office/powerpoint/2010/main" val="3429777686"/>
              </p:ext>
            </p:extLst>
          </p:nvPr>
        </p:nvGraphicFramePr>
        <p:xfrm>
          <a:off x="5049672" y="1665027"/>
          <a:ext cx="6703325" cy="48995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27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Box-and-whisker plots</a:t>
            </a:r>
          </a:p>
        </p:txBody>
      </p:sp>
      <p:sp>
        <p:nvSpPr>
          <p:cNvPr id="2" name="TextBox 1"/>
          <p:cNvSpPr txBox="1"/>
          <p:nvPr/>
        </p:nvSpPr>
        <p:spPr>
          <a:xfrm>
            <a:off x="443753" y="1546412"/>
            <a:ext cx="1152412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anyone explain how the diagram</a:t>
            </a:r>
            <a:r>
              <a:rPr kumimoji="0" lang="en-GB"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below</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displays the data in the table?</a:t>
            </a:r>
          </a:p>
        </p:txBody>
      </p:sp>
      <p:sp>
        <p:nvSpPr>
          <p:cNvPr id="5" name="Rectangle 4">
            <a:extLst>
              <a:ext uri="{FF2B5EF4-FFF2-40B4-BE49-F238E27FC236}">
                <a16:creationId xmlns:a16="http://schemas.microsoft.com/office/drawing/2014/main" id="{E5D9C84A-0FFB-40BB-A48F-DC1A4B6A8808}"/>
              </a:ext>
            </a:extLst>
          </p:cNvPr>
          <p:cNvSpPr/>
          <p:nvPr/>
        </p:nvSpPr>
        <p:spPr>
          <a:xfrm>
            <a:off x="2635988" y="4918841"/>
            <a:ext cx="359460" cy="39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 name="Table 2"/>
          <p:cNvGraphicFramePr>
            <a:graphicFrameLocks noGrp="1"/>
          </p:cNvGraphicFramePr>
          <p:nvPr>
            <p:extLst>
              <p:ext uri="{D42A27DB-BD31-4B8C-83A1-F6EECF244321}">
                <p14:modId xmlns:p14="http://schemas.microsoft.com/office/powerpoint/2010/main" val="1962758638"/>
              </p:ext>
            </p:extLst>
          </p:nvPr>
        </p:nvGraphicFramePr>
        <p:xfrm>
          <a:off x="723684" y="3075476"/>
          <a:ext cx="3754652" cy="2494280"/>
        </p:xfrm>
        <a:graphic>
          <a:graphicData uri="http://schemas.openxmlformats.org/drawingml/2006/table">
            <a:tbl>
              <a:tblPr bandRow="1">
                <a:tableStyleId>{5C22544A-7EE6-4342-B048-85BDC9FD1C3A}</a:tableStyleId>
              </a:tblPr>
              <a:tblGrid>
                <a:gridCol w="1877326">
                  <a:extLst>
                    <a:ext uri="{9D8B030D-6E8A-4147-A177-3AD203B41FA5}">
                      <a16:colId xmlns:a16="http://schemas.microsoft.com/office/drawing/2014/main" val="1524060064"/>
                    </a:ext>
                  </a:extLst>
                </a:gridCol>
                <a:gridCol w="1877326">
                  <a:extLst>
                    <a:ext uri="{9D8B030D-6E8A-4147-A177-3AD203B41FA5}">
                      <a16:colId xmlns:a16="http://schemas.microsoft.com/office/drawing/2014/main" val="29396055"/>
                    </a:ext>
                  </a:extLst>
                </a:gridCol>
              </a:tblGrid>
              <a:tr h="370840">
                <a:tc>
                  <a:txBody>
                    <a:bodyPr/>
                    <a:lstStyle/>
                    <a:p>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Minutes to complete 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7609298"/>
                  </a:ext>
                </a:extLst>
              </a:tr>
              <a:tr h="370840">
                <a:tc>
                  <a:txBody>
                    <a:bodyPr/>
                    <a:lstStyle/>
                    <a:p>
                      <a:r>
                        <a:rPr lang="en-GB" dirty="0">
                          <a:latin typeface="Arial" panose="020B0604020202020204" pitchFamily="34" charset="0"/>
                          <a:cs typeface="Arial" panose="020B0604020202020204" pitchFamily="34" charset="0"/>
                        </a:rPr>
                        <a:t>Shortest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6395201"/>
                  </a:ext>
                </a:extLst>
              </a:tr>
              <a:tr h="370840">
                <a:tc>
                  <a:txBody>
                    <a:bodyPr/>
                    <a:lstStyle/>
                    <a:p>
                      <a:r>
                        <a:rPr lang="en-GB" dirty="0">
                          <a:latin typeface="Arial" panose="020B0604020202020204" pitchFamily="34" charset="0"/>
                          <a:cs typeface="Arial" panose="020B0604020202020204" pitchFamily="34" charset="0"/>
                        </a:rPr>
                        <a:t>Lower quartile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7356230"/>
                  </a:ext>
                </a:extLst>
              </a:tr>
              <a:tr h="370840">
                <a:tc>
                  <a:txBody>
                    <a:bodyPr/>
                    <a:lstStyle/>
                    <a:p>
                      <a:r>
                        <a:rPr lang="en-GB" dirty="0">
                          <a:latin typeface="Arial" panose="020B0604020202020204" pitchFamily="34" charset="0"/>
                          <a:cs typeface="Arial" panose="020B0604020202020204" pitchFamily="34" charset="0"/>
                        </a:rPr>
                        <a:t>Median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789044"/>
                  </a:ext>
                </a:extLst>
              </a:tr>
              <a:tr h="370840">
                <a:tc>
                  <a:txBody>
                    <a:bodyPr/>
                    <a:lstStyle/>
                    <a:p>
                      <a:r>
                        <a:rPr lang="en-GB" dirty="0">
                          <a:latin typeface="Arial" panose="020B0604020202020204" pitchFamily="34" charset="0"/>
                          <a:cs typeface="Arial" panose="020B0604020202020204" pitchFamily="34" charset="0"/>
                        </a:rPr>
                        <a:t>Upper quartile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5284820"/>
                  </a:ext>
                </a:extLst>
              </a:tr>
              <a:tr h="370840">
                <a:tc>
                  <a:txBody>
                    <a:bodyPr/>
                    <a:lstStyle/>
                    <a:p>
                      <a:r>
                        <a:rPr lang="en-GB" dirty="0">
                          <a:latin typeface="Arial" panose="020B0604020202020204" pitchFamily="34" charset="0"/>
                          <a:cs typeface="Arial" panose="020B0604020202020204" pitchFamily="34" charset="0"/>
                        </a:rPr>
                        <a:t>Longest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latin typeface="Arial" panose="020B0604020202020204" pitchFamily="34" charset="0"/>
                          <a:cs typeface="Arial" panose="020B0604020202020204" pitchFamily="34" charset="0"/>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121331"/>
                  </a:ext>
                </a:extLst>
              </a:tr>
            </a:tbl>
          </a:graphicData>
        </a:graphic>
      </p:graphicFrame>
      <p:grpSp>
        <p:nvGrpSpPr>
          <p:cNvPr id="28" name="Group 27"/>
          <p:cNvGrpSpPr/>
          <p:nvPr/>
        </p:nvGrpSpPr>
        <p:grpSpPr>
          <a:xfrm>
            <a:off x="4907752" y="2975488"/>
            <a:ext cx="6813436" cy="2694256"/>
            <a:chOff x="5020372" y="3452249"/>
            <a:chExt cx="6813436" cy="2694256"/>
          </a:xfrm>
        </p:grpSpPr>
        <p:pic>
          <p:nvPicPr>
            <p:cNvPr id="7" name="Graphic 4">
              <a:extLst>
                <a:ext uri="{FF2B5EF4-FFF2-40B4-BE49-F238E27FC236}">
                  <a16:creationId xmlns:a16="http://schemas.microsoft.com/office/drawing/2014/main" id="{BF76FA24-F4DC-4593-A589-2D563298299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0" t="52824"/>
            <a:stretch/>
          </p:blipFill>
          <p:spPr>
            <a:xfrm>
              <a:off x="5020372" y="3452249"/>
              <a:ext cx="6813436" cy="2694256"/>
            </a:xfrm>
            <a:prstGeom prst="rect">
              <a:avLst/>
            </a:prstGeom>
          </p:spPr>
        </p:pic>
        <p:cxnSp>
          <p:nvCxnSpPr>
            <p:cNvPr id="9" name="Straight Connector 8"/>
            <p:cNvCxnSpPr/>
            <p:nvPr/>
          </p:nvCxnSpPr>
          <p:spPr>
            <a:xfrm>
              <a:off x="5582882" y="5698426"/>
              <a:ext cx="599136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5737800"/>
              <a:ext cx="469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20</a:t>
              </a:r>
            </a:p>
          </p:txBody>
        </p:sp>
        <p:sp>
          <p:nvSpPr>
            <p:cNvPr id="11" name="TextBox 10"/>
            <p:cNvSpPr txBox="1"/>
            <p:nvPr/>
          </p:nvSpPr>
          <p:spPr>
            <a:xfrm>
              <a:off x="7573396" y="5734423"/>
              <a:ext cx="469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30</a:t>
              </a:r>
            </a:p>
          </p:txBody>
        </p:sp>
        <p:sp>
          <p:nvSpPr>
            <p:cNvPr id="12" name="TextBox 11"/>
            <p:cNvSpPr txBox="1"/>
            <p:nvPr/>
          </p:nvSpPr>
          <p:spPr>
            <a:xfrm>
              <a:off x="6491798" y="5736232"/>
              <a:ext cx="469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25</a:t>
              </a:r>
            </a:p>
          </p:txBody>
        </p:sp>
        <p:sp>
          <p:nvSpPr>
            <p:cNvPr id="13" name="TextBox 12"/>
            <p:cNvSpPr txBox="1"/>
            <p:nvPr/>
          </p:nvSpPr>
          <p:spPr>
            <a:xfrm>
              <a:off x="9743416" y="5734423"/>
              <a:ext cx="469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40</a:t>
              </a:r>
            </a:p>
          </p:txBody>
        </p:sp>
        <p:sp>
          <p:nvSpPr>
            <p:cNvPr id="14" name="TextBox 13"/>
            <p:cNvSpPr txBox="1"/>
            <p:nvPr/>
          </p:nvSpPr>
          <p:spPr>
            <a:xfrm>
              <a:off x="8654994" y="5734423"/>
              <a:ext cx="469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35</a:t>
              </a:r>
            </a:p>
          </p:txBody>
        </p:sp>
        <p:sp>
          <p:nvSpPr>
            <p:cNvPr id="15" name="TextBox 14"/>
            <p:cNvSpPr txBox="1"/>
            <p:nvPr/>
          </p:nvSpPr>
          <p:spPr>
            <a:xfrm>
              <a:off x="10831838" y="5741312"/>
              <a:ext cx="469900"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45</a:t>
              </a:r>
            </a:p>
          </p:txBody>
        </p:sp>
        <p:sp>
          <p:nvSpPr>
            <p:cNvPr id="16" name="Rectangle 15"/>
            <p:cNvSpPr/>
            <p:nvPr/>
          </p:nvSpPr>
          <p:spPr>
            <a:xfrm>
              <a:off x="6706276" y="4053385"/>
              <a:ext cx="1948718" cy="1105469"/>
            </a:xfrm>
            <a:prstGeom prst="rect">
              <a:avLst/>
            </a:prstGeom>
            <a:solidFill>
              <a:srgbClr val="EA5B0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16" idx="1"/>
            </p:cNvCxnSpPr>
            <p:nvPr/>
          </p:nvCxnSpPr>
          <p:spPr>
            <a:xfrm flipH="1" flipV="1">
              <a:off x="5936776" y="4599296"/>
              <a:ext cx="769500" cy="6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654994" y="4599221"/>
              <a:ext cx="2297334" cy="6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6" idx="0"/>
            </p:cNvCxnSpPr>
            <p:nvPr/>
          </p:nvCxnSpPr>
          <p:spPr>
            <a:xfrm flipH="1" flipV="1">
              <a:off x="7680635" y="4053385"/>
              <a:ext cx="3412" cy="11041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936776" y="4380932"/>
              <a:ext cx="0" cy="425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952328" y="4374108"/>
              <a:ext cx="0" cy="4252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777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Starter</a:t>
            </a:r>
          </a:p>
        </p:txBody>
      </p:sp>
      <p:sp>
        <p:nvSpPr>
          <p:cNvPr id="2" name="TextBox 1"/>
          <p:cNvSpPr txBox="1"/>
          <p:nvPr/>
        </p:nvSpPr>
        <p:spPr>
          <a:xfrm>
            <a:off x="443753" y="1546412"/>
            <a:ext cx="1152412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Consider the following diagram. </a:t>
            </a:r>
            <a:r>
              <a:rPr kumimoji="0" lang="en-GB" sz="2400" u="none" strike="noStrike" kern="1200" cap="none" spc="0" normalizeH="0" noProof="0" dirty="0">
                <a:ln>
                  <a:noFill/>
                </a:ln>
                <a:solidFill>
                  <a:prstClr val="black"/>
                </a:solidFill>
                <a:uLnTx/>
                <a:uFillTx/>
                <a:latin typeface="Arial" panose="020B0604020202020204" pitchFamily="34" charset="0"/>
                <a:cs typeface="Arial" panose="020B0604020202020204" pitchFamily="34" charset="0"/>
              </a:rPr>
              <a:t>What are the implications of using a</a:t>
            </a:r>
            <a:r>
              <a:rPr lang="en-GB" sz="2400" dirty="0">
                <a:solidFill>
                  <a:prstClr val="black"/>
                </a:solidFill>
                <a:latin typeface="Arial" panose="020B0604020202020204" pitchFamily="34" charset="0"/>
                <a:cs typeface="Arial" panose="020B0604020202020204" pitchFamily="34" charset="0"/>
              </a:rPr>
              <a:t> d</a:t>
            </a:r>
            <a:r>
              <a:rPr kumimoji="0" lang="en-GB" sz="2400" u="none" strike="noStrike" kern="1200" cap="none" spc="0" normalizeH="0" noProof="0" dirty="0" err="1">
                <a:ln>
                  <a:noFill/>
                </a:ln>
                <a:solidFill>
                  <a:prstClr val="black"/>
                </a:solidFill>
                <a:uLnTx/>
                <a:uFillTx/>
                <a:latin typeface="Arial" panose="020B0604020202020204" pitchFamily="34" charset="0"/>
                <a:cs typeface="Arial" panose="020B0604020202020204" pitchFamily="34" charset="0"/>
              </a:rPr>
              <a:t>ata</a:t>
            </a:r>
            <a:r>
              <a:rPr kumimoji="0" lang="en-GB" sz="2400" u="none" strike="noStrike" kern="1200" cap="none" spc="0" normalizeH="0" noProof="0" dirty="0">
                <a:ln>
                  <a:noFill/>
                </a:ln>
                <a:solidFill>
                  <a:prstClr val="black"/>
                </a:solidFill>
                <a:uLnTx/>
                <a:uFillTx/>
                <a:latin typeface="Arial" panose="020B0604020202020204" pitchFamily="34" charset="0"/>
                <a:cs typeface="Arial" panose="020B0604020202020204" pitchFamily="34" charset="0"/>
              </a:rPr>
              <a:t> representation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noProof="0" dirty="0">
                <a:ln>
                  <a:noFill/>
                </a:ln>
                <a:solidFill>
                  <a:prstClr val="black"/>
                </a:solidFill>
                <a:uLnTx/>
                <a:uFillTx/>
                <a:latin typeface="Arial" panose="020B0604020202020204" pitchFamily="34" charset="0"/>
                <a:cs typeface="Arial" panose="020B0604020202020204" pitchFamily="34" charset="0"/>
              </a:rPr>
              <a:t>Does the key change your approach to answering</a:t>
            </a:r>
            <a:r>
              <a:rPr lang="en-GB" sz="2400" dirty="0">
                <a:solidFill>
                  <a:prstClr val="black"/>
                </a:solidFill>
                <a:latin typeface="Arial" panose="020B0604020202020204" pitchFamily="34" charset="0"/>
                <a:cs typeface="Arial" panose="020B0604020202020204" pitchFamily="34" charset="0"/>
              </a:rPr>
              <a:t> the question?</a:t>
            </a:r>
            <a:r>
              <a:rPr kumimoji="0" lang="en-GB" sz="2400" u="none" strike="noStrike" kern="1200" cap="none" spc="0" normalizeH="0" noProof="0" dirty="0">
                <a:ln>
                  <a:noFill/>
                </a:ln>
                <a:solidFill>
                  <a:prstClr val="black"/>
                </a:solidFill>
                <a:uLnTx/>
                <a:uFillTx/>
                <a:latin typeface="Arial" panose="020B0604020202020204" pitchFamily="34" charset="0"/>
                <a:cs typeface="Arial" panose="020B0604020202020204" pitchFamily="34" charset="0"/>
              </a:rPr>
              <a:t> </a:t>
            </a:r>
          </a:p>
        </p:txBody>
      </p:sp>
      <p:graphicFrame>
        <p:nvGraphicFramePr>
          <p:cNvPr id="7" name="Chart 6"/>
          <p:cNvGraphicFramePr>
            <a:graphicFrameLocks/>
          </p:cNvGraphicFramePr>
          <p:nvPr/>
        </p:nvGraphicFramePr>
        <p:xfrm>
          <a:off x="3142876" y="3133344"/>
          <a:ext cx="5906247" cy="353872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257800" y="3721100"/>
            <a:ext cx="1054100" cy="2336800"/>
          </a:xfrm>
          <a:prstGeom prst="rect">
            <a:avLst/>
          </a:prstGeom>
          <a:solidFill>
            <a:srgbClr val="F9BC9A"/>
          </a:solidFill>
          <a:ln w="28575">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340600" y="4686300"/>
            <a:ext cx="1038412" cy="1371600"/>
          </a:xfrm>
          <a:prstGeom prst="rect">
            <a:avLst/>
          </a:prstGeom>
          <a:solidFill>
            <a:srgbClr val="F9BC9A"/>
          </a:solidFill>
          <a:ln w="28575">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340600" y="3275463"/>
            <a:ext cx="506863" cy="445637"/>
          </a:xfrm>
          <a:prstGeom prst="rect">
            <a:avLst/>
          </a:prstGeom>
          <a:solidFill>
            <a:srgbClr val="F9BC9A"/>
          </a:solidFill>
          <a:ln w="28575">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847463" y="3316407"/>
            <a:ext cx="166502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 10 learners</a:t>
            </a:r>
          </a:p>
        </p:txBody>
      </p:sp>
    </p:spTree>
    <p:extLst>
      <p:ext uri="{BB962C8B-B14F-4D97-AF65-F5344CB8AC3E}">
        <p14:creationId xmlns:p14="http://schemas.microsoft.com/office/powerpoint/2010/main" val="2493433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turn</a:t>
            </a:r>
          </a:p>
        </p:txBody>
      </p:sp>
      <p:sp>
        <p:nvSpPr>
          <p:cNvPr id="2" name="TextBox 1"/>
          <p:cNvSpPr txBox="1"/>
          <p:nvPr/>
        </p:nvSpPr>
        <p:spPr>
          <a:xfrm>
            <a:off x="189186" y="1546412"/>
            <a:ext cx="12002813" cy="304698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Arial" panose="020B0604020202020204" pitchFamily="34" charset="0"/>
                <a:cs typeface="Arial" panose="020B0604020202020204" pitchFamily="34" charset="0"/>
              </a:rPr>
              <a:t>Here are the times, in seconds, that 14 people waited to be served at a coffee shop.</a:t>
            </a: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Arial" panose="020B0604020202020204" pitchFamily="34"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GB" sz="24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Arial" panose="020B0604020202020204" pitchFamily="34"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r>
              <a:rPr lang="en-GB" sz="2400" dirty="0">
                <a:solidFill>
                  <a:prstClr val="black"/>
                </a:solidFill>
                <a:latin typeface="Arial" panose="020B0604020202020204" pitchFamily="34" charset="0"/>
                <a:cs typeface="Arial" panose="020B0604020202020204" pitchFamily="34" charset="0"/>
              </a:rPr>
              <a:t>	Draw a box plot for this information. </a:t>
            </a:r>
          </a:p>
          <a:p>
            <a:pPr marR="0" lvl="0" algn="l" defTabSz="914400" rtl="0" eaLnBrk="1" fontAlgn="auto" latinLnBrk="0" hangingPunct="1">
              <a:lnSpc>
                <a:spcPct val="100000"/>
              </a:lnSpc>
              <a:spcBef>
                <a:spcPts val="0"/>
              </a:spcBef>
              <a:spcAft>
                <a:spcPts val="0"/>
              </a:spcAft>
              <a:buClrTx/>
              <a:buSzTx/>
              <a:tabLst/>
              <a:defRPr/>
            </a:pPr>
            <a:r>
              <a:rPr lang="en-GB" sz="2400" i="1" dirty="0">
                <a:solidFill>
                  <a:prstClr val="black"/>
                </a:solidFill>
                <a:latin typeface="Arial" panose="020B0604020202020204" pitchFamily="34" charset="0"/>
                <a:cs typeface="Arial" panose="020B0604020202020204" pitchFamily="34" charset="0"/>
              </a:rPr>
              <a:t>	Hint: You will require the median, lower and upper quartiles</a:t>
            </a:r>
          </a:p>
          <a:p>
            <a:pPr marR="0" lvl="0" algn="l" defTabSz="914400" rtl="0" eaLnBrk="1" fontAlgn="auto" latinLnBrk="0" hangingPunct="1">
              <a:lnSpc>
                <a:spcPct val="100000"/>
              </a:lnSpc>
              <a:spcBef>
                <a:spcPts val="0"/>
              </a:spcBef>
              <a:spcAft>
                <a:spcPts val="0"/>
              </a:spcAft>
              <a:buClrTx/>
              <a:buSzTx/>
              <a:tabLst/>
              <a:defRPr/>
            </a:pPr>
            <a:endParaRPr lang="en-GB" sz="2400" noProof="0" dirty="0">
              <a:solidFill>
                <a:prstClr val="black"/>
              </a:solidFill>
              <a:latin typeface="Arial" panose="020B0604020202020204" pitchFamily="34" charset="0"/>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2"/>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Draw a box plot of some of the data you collected</a:t>
            </a:r>
            <a:r>
              <a:rPr kumimoji="0" lang="en-GB"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lang="en-GB" sz="2400" dirty="0">
                <a:solidFill>
                  <a:prstClr val="black"/>
                </a:solidFill>
                <a:latin typeface="Arial" panose="020B0604020202020204" pitchFamily="34" charset="0"/>
                <a:cs typeface="Arial" panose="020B0604020202020204" pitchFamily="34" charset="0"/>
              </a:rPr>
              <a:t>from your questionnaires.</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40359633"/>
              </p:ext>
            </p:extLst>
          </p:nvPr>
        </p:nvGraphicFramePr>
        <p:xfrm>
          <a:off x="856592" y="2211916"/>
          <a:ext cx="10668000" cy="457200"/>
        </p:xfrm>
        <a:graphic>
          <a:graphicData uri="http://schemas.openxmlformats.org/drawingml/2006/table">
            <a:tbl>
              <a:tblPr bandRow="1">
                <a:tableStyleId>{5C22544A-7EE6-4342-B048-85BDC9FD1C3A}</a:tableStyleId>
              </a:tblPr>
              <a:tblGrid>
                <a:gridCol w="10668000">
                  <a:extLst>
                    <a:ext uri="{9D8B030D-6E8A-4147-A177-3AD203B41FA5}">
                      <a16:colId xmlns:a16="http://schemas.microsoft.com/office/drawing/2014/main" val="2626464137"/>
                    </a:ext>
                  </a:extLst>
                </a:gridCol>
              </a:tblGrid>
              <a:tr h="370840">
                <a:tc>
                  <a:txBody>
                    <a:bodyPr/>
                    <a:lstStyle/>
                    <a:p>
                      <a:pPr algn="ctr"/>
                      <a:r>
                        <a:rPr lang="en-GB" sz="2400" dirty="0">
                          <a:latin typeface="Arial" panose="020B0604020202020204" pitchFamily="34" charset="0"/>
                          <a:cs typeface="Arial" panose="020B0604020202020204" pitchFamily="34" charset="0"/>
                        </a:rPr>
                        <a:t>5, 9,</a:t>
                      </a:r>
                      <a:r>
                        <a:rPr lang="en-GB" sz="2400" baseline="0" dirty="0">
                          <a:latin typeface="Arial" panose="020B0604020202020204" pitchFamily="34" charset="0"/>
                          <a:cs typeface="Arial" panose="020B0604020202020204" pitchFamily="34" charset="0"/>
                        </a:rPr>
                        <a:t> 11, 14, 15, 20, 22, 25, 27, 27, 28, 30, 32, 35</a:t>
                      </a:r>
                      <a:endParaRPr lang="en-GB" sz="2400" dirty="0">
                        <a:latin typeface="Arial" panose="020B0604020202020204" pitchFamily="34" charset="0"/>
                        <a:cs typeface="Arial" panose="020B0604020202020204" pitchFamily="34" charset="0"/>
                      </a:endParaRPr>
                    </a:p>
                  </a:txBody>
                  <a:tcPr>
                    <a:solidFill>
                      <a:srgbClr val="F9BC9A"/>
                    </a:solidFill>
                  </a:tcPr>
                </a:tc>
                <a:extLst>
                  <a:ext uri="{0D108BD9-81ED-4DB2-BD59-A6C34878D82A}">
                    <a16:rowId xmlns:a16="http://schemas.microsoft.com/office/drawing/2014/main" val="3222539763"/>
                  </a:ext>
                </a:extLst>
              </a:tr>
            </a:tbl>
          </a:graphicData>
        </a:graphic>
      </p:graphicFrame>
    </p:spTree>
    <p:extLst>
      <p:ext uri="{BB962C8B-B14F-4D97-AF65-F5344CB8AC3E}">
        <p14:creationId xmlns:p14="http://schemas.microsoft.com/office/powerpoint/2010/main" val="14944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Homework</a:t>
            </a:r>
          </a:p>
        </p:txBody>
      </p:sp>
      <p:sp>
        <p:nvSpPr>
          <p:cNvPr id="2" name="TextBox 1"/>
          <p:cNvSpPr txBox="1"/>
          <p:nvPr/>
        </p:nvSpPr>
        <p:spPr>
          <a:xfrm>
            <a:off x="443753" y="1546412"/>
            <a:ext cx="54807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Worksheet F: Cumulative frequency and </a:t>
            </a:r>
            <a:r>
              <a:rPr lang="en-GB" sz="2400" dirty="0">
                <a:solidFill>
                  <a:prstClr val="black"/>
                </a:solidFill>
                <a:latin typeface="Arial" panose="020B0604020202020204" pitchFamily="34" charset="0"/>
                <a:cs typeface="Arial" panose="020B0604020202020204" pitchFamily="34" charset="0"/>
              </a:rPr>
              <a:t>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ox-and-whisker plots</a:t>
            </a:r>
          </a:p>
        </p:txBody>
      </p:sp>
      <p:pic>
        <p:nvPicPr>
          <p:cNvPr id="5" name="Picture 4">
            <a:extLst>
              <a:ext uri="{FF2B5EF4-FFF2-40B4-BE49-F238E27FC236}">
                <a16:creationId xmlns:a16="http://schemas.microsoft.com/office/drawing/2014/main" id="{BDF67675-8885-4A45-9D5F-D35446EC7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0538" y="1546412"/>
            <a:ext cx="3538564" cy="5001323"/>
          </a:xfrm>
          <a:prstGeom prst="rect">
            <a:avLst/>
          </a:prstGeom>
          <a:ln>
            <a:solidFill>
              <a:srgbClr val="EA5B0C"/>
            </a:solidFill>
          </a:ln>
        </p:spPr>
      </p:pic>
    </p:spTree>
    <p:extLst>
      <p:ext uri="{BB962C8B-B14F-4D97-AF65-F5344CB8AC3E}">
        <p14:creationId xmlns:p14="http://schemas.microsoft.com/office/powerpoint/2010/main" val="205378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Mean</a:t>
            </a:r>
          </a:p>
        </p:txBody>
      </p:sp>
      <p:sp>
        <p:nvSpPr>
          <p:cNvPr id="2" name="TextBox 1"/>
          <p:cNvSpPr txBox="1"/>
          <p:nvPr/>
        </p:nvSpPr>
        <p:spPr>
          <a:xfrm>
            <a:off x="443753" y="1546412"/>
            <a:ext cx="1152412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I find the mean of a set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What about this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Working in groups, think about how can we calculate the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ndParaRPr>
          </a:p>
        </p:txBody>
      </p:sp>
      <p:graphicFrame>
        <p:nvGraphicFramePr>
          <p:cNvPr id="3" name="Table 2">
            <a:extLst>
              <a:ext uri="{FF2B5EF4-FFF2-40B4-BE49-F238E27FC236}">
                <a16:creationId xmlns:a16="http://schemas.microsoft.com/office/drawing/2014/main" id="{B190001E-6AD7-4629-8155-839327FE3624}"/>
              </a:ext>
            </a:extLst>
          </p:cNvPr>
          <p:cNvGraphicFramePr>
            <a:graphicFrameLocks noGrp="1"/>
          </p:cNvGraphicFramePr>
          <p:nvPr>
            <p:extLst>
              <p:ext uri="{D42A27DB-BD31-4B8C-83A1-F6EECF244321}">
                <p14:modId xmlns:p14="http://schemas.microsoft.com/office/powerpoint/2010/main" val="2402036698"/>
              </p:ext>
            </p:extLst>
          </p:nvPr>
        </p:nvGraphicFramePr>
        <p:xfrm>
          <a:off x="1727200" y="3186896"/>
          <a:ext cx="7369095" cy="914400"/>
        </p:xfrm>
        <a:graphic>
          <a:graphicData uri="http://schemas.openxmlformats.org/drawingml/2006/table">
            <a:tbl>
              <a:tblPr firstRow="1" bandRow="1">
                <a:tableStyleId>{16D9F66E-5EB9-4882-86FB-DCBF35E3C3E4}</a:tableStyleId>
              </a:tblPr>
              <a:tblGrid>
                <a:gridCol w="4102100">
                  <a:extLst>
                    <a:ext uri="{9D8B030D-6E8A-4147-A177-3AD203B41FA5}">
                      <a16:colId xmlns:a16="http://schemas.microsoft.com/office/drawing/2014/main" val="2818210189"/>
                    </a:ext>
                  </a:extLst>
                </a:gridCol>
                <a:gridCol w="800100">
                  <a:extLst>
                    <a:ext uri="{9D8B030D-6E8A-4147-A177-3AD203B41FA5}">
                      <a16:colId xmlns:a16="http://schemas.microsoft.com/office/drawing/2014/main" val="3811778254"/>
                    </a:ext>
                  </a:extLst>
                </a:gridCol>
                <a:gridCol w="800100">
                  <a:extLst>
                    <a:ext uri="{9D8B030D-6E8A-4147-A177-3AD203B41FA5}">
                      <a16:colId xmlns:a16="http://schemas.microsoft.com/office/drawing/2014/main" val="496368418"/>
                    </a:ext>
                  </a:extLst>
                </a:gridCol>
                <a:gridCol w="838200">
                  <a:extLst>
                    <a:ext uri="{9D8B030D-6E8A-4147-A177-3AD203B41FA5}">
                      <a16:colId xmlns:a16="http://schemas.microsoft.com/office/drawing/2014/main" val="3359396185"/>
                    </a:ext>
                  </a:extLst>
                </a:gridCol>
                <a:gridCol w="828595">
                  <a:extLst>
                    <a:ext uri="{9D8B030D-6E8A-4147-A177-3AD203B41FA5}">
                      <a16:colId xmlns:a16="http://schemas.microsoft.com/office/drawing/2014/main" val="2265351301"/>
                    </a:ext>
                  </a:extLst>
                </a:gridCol>
              </a:tblGrid>
              <a:tr h="370840">
                <a:tc>
                  <a:txBody>
                    <a:bodyPr/>
                    <a:lstStyle/>
                    <a:p>
                      <a:r>
                        <a:rPr lang="en-IE" sz="2400" b="0" dirty="0">
                          <a:latin typeface="Arial" panose="020B0604020202020204" pitchFamily="34" charset="0"/>
                          <a:cs typeface="Arial" panose="020B0604020202020204" pitchFamily="34" charset="0"/>
                        </a:rPr>
                        <a:t>Cars</a:t>
                      </a:r>
                      <a:r>
                        <a:rPr lang="en-IE" sz="2400" b="0" baseline="0" dirty="0">
                          <a:latin typeface="Arial" panose="020B0604020202020204" pitchFamily="34" charset="0"/>
                          <a:cs typeface="Arial" panose="020B0604020202020204" pitchFamily="34" charset="0"/>
                        </a:rPr>
                        <a:t> passing in 2 minutes</a:t>
                      </a:r>
                      <a:endParaRPr lang="en-IE"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315489"/>
                  </a:ext>
                </a:extLst>
              </a:tr>
              <a:tr h="370840">
                <a:tc>
                  <a:txBody>
                    <a:bodyPr/>
                    <a:lstStyle/>
                    <a:p>
                      <a:r>
                        <a:rPr lang="en-IE" sz="2400" dirty="0">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4846009"/>
                  </a:ext>
                </a:extLst>
              </a:tr>
            </a:tbl>
          </a:graphicData>
        </a:graphic>
      </p:graphicFrame>
    </p:spTree>
    <p:extLst>
      <p:ext uri="{BB962C8B-B14F-4D97-AF65-F5344CB8AC3E}">
        <p14:creationId xmlns:p14="http://schemas.microsoft.com/office/powerpoint/2010/main" val="16913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Mean</a:t>
            </a:r>
          </a:p>
        </p:txBody>
      </p:sp>
      <mc:AlternateContent xmlns:mc="http://schemas.openxmlformats.org/markup-compatibility/2006" xmlns:a14="http://schemas.microsoft.com/office/drawing/2010/main">
        <mc:Choice Requires="a14">
          <p:sp>
            <p:nvSpPr>
              <p:cNvPr id="2" name="TextBox 1"/>
              <p:cNvSpPr txBox="1"/>
              <p:nvPr/>
            </p:nvSpPr>
            <p:spPr>
              <a:xfrm>
                <a:off x="443753" y="1546412"/>
                <a:ext cx="11524129" cy="44990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I find the mean of a set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What about this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IE" sz="2400" b="0" i="1" u="none" strike="noStrike" kern="1200" cap="none" spc="0" normalizeH="0" baseline="0" noProof="0" smtClean="0">
                              <a:ln>
                                <a:noFill/>
                              </a:ln>
                              <a:solidFill>
                                <a:schemeClr val="tx1"/>
                              </a:solidFill>
                              <a:effectLst/>
                              <a:uLnTx/>
                              <a:uFillTx/>
                              <a:latin typeface="Cambria Math" panose="02040503050406030204" pitchFamily="18" charset="0"/>
                              <a:cs typeface="Arial" panose="020B0604020202020204" pitchFamily="34" charset="0"/>
                            </a:rPr>
                          </m:ctrlPr>
                        </m:fPr>
                        <m:num>
                          <m:r>
                            <m:rPr>
                              <m:nor/>
                            </m:rPr>
                            <a:rPr kumimoji="0" lang="en-IE" sz="2400" b="0" i="0" u="none" strike="noStrike" kern="1200" cap="none" spc="0" normalizeH="0" baseline="0" noProof="0" smtClean="0">
                              <a:ln>
                                <a:noFill/>
                              </a:ln>
                              <a:solidFill>
                                <a:schemeClr val="tx1"/>
                              </a:solidFill>
                              <a:effectLst/>
                              <a:uLnTx/>
                              <a:uFillTx/>
                              <a:latin typeface="Segoe Print" panose="02000600000000000000" pitchFamily="2" charset="0"/>
                              <a:cs typeface="Arial" panose="020B0604020202020204" pitchFamily="34" charset="0"/>
                            </a:rPr>
                            <m:t>15+40+140+216</m:t>
                          </m:r>
                        </m:num>
                        <m:den>
                          <m:r>
                            <m:rPr>
                              <m:nor/>
                            </m:rPr>
                            <a:rPr kumimoji="0" lang="en-IE" sz="2400" b="0" i="0" u="none" strike="noStrike" kern="1200" cap="none" spc="0" normalizeH="0" baseline="0" noProof="0" smtClean="0">
                              <a:ln>
                                <a:noFill/>
                              </a:ln>
                              <a:solidFill>
                                <a:schemeClr val="tx1"/>
                              </a:solidFill>
                              <a:effectLst/>
                              <a:uLnTx/>
                              <a:uFillTx/>
                              <a:latin typeface="Segoe Print" panose="02000600000000000000" pitchFamily="2" charset="0"/>
                              <a:cs typeface="Arial" panose="020B0604020202020204" pitchFamily="34" charset="0"/>
                            </a:rPr>
                            <m:t>5+10+28+36</m:t>
                          </m:r>
                        </m:den>
                      </m:f>
                    </m:oMath>
                  </m:oMathPara>
                </a14:m>
                <a:endParaRPr kumimoji="0" lang="en-GB" sz="2400" b="0" i="0" u="none" strike="noStrike" kern="1200" cap="none" spc="0" normalizeH="0" baseline="0" noProof="0" dirty="0">
                  <a:ln>
                    <a:noFill/>
                  </a:ln>
                  <a:solidFill>
                    <a:prstClr val="black"/>
                  </a:solidFill>
                  <a:effectLst/>
                  <a:uLnTx/>
                  <a:uFillTx/>
                  <a:latin typeface="Segoe Print" panose="020006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43753" y="1546412"/>
                <a:ext cx="11524129" cy="4499052"/>
              </a:xfrm>
              <a:prstGeom prst="rect">
                <a:avLst/>
              </a:prstGeom>
              <a:blipFill>
                <a:blip r:embed="rId3"/>
                <a:stretch>
                  <a:fillRect l="-847" t="-949"/>
                </a:stretch>
              </a:blipFill>
            </p:spPr>
            <p:txBody>
              <a:bodyPr/>
              <a:lstStyle/>
              <a:p>
                <a:r>
                  <a:rPr lang="en-GB">
                    <a:noFill/>
                  </a:rPr>
                  <a:t> </a:t>
                </a:r>
              </a:p>
            </p:txBody>
          </p:sp>
        </mc:Fallback>
      </mc:AlternateContent>
      <p:graphicFrame>
        <p:nvGraphicFramePr>
          <p:cNvPr id="5" name="Table 4">
            <a:extLst>
              <a:ext uri="{FF2B5EF4-FFF2-40B4-BE49-F238E27FC236}">
                <a16:creationId xmlns:a16="http://schemas.microsoft.com/office/drawing/2014/main" id="{B190001E-6AD7-4629-8155-839327FE3624}"/>
              </a:ext>
            </a:extLst>
          </p:cNvPr>
          <p:cNvGraphicFramePr>
            <a:graphicFrameLocks noGrp="1"/>
          </p:cNvGraphicFramePr>
          <p:nvPr>
            <p:extLst>
              <p:ext uri="{D42A27DB-BD31-4B8C-83A1-F6EECF244321}">
                <p14:modId xmlns:p14="http://schemas.microsoft.com/office/powerpoint/2010/main" val="1544999748"/>
              </p:ext>
            </p:extLst>
          </p:nvPr>
        </p:nvGraphicFramePr>
        <p:xfrm>
          <a:off x="1727200" y="3186896"/>
          <a:ext cx="7369095" cy="914400"/>
        </p:xfrm>
        <a:graphic>
          <a:graphicData uri="http://schemas.openxmlformats.org/drawingml/2006/table">
            <a:tbl>
              <a:tblPr firstRow="1" bandRow="1">
                <a:tableStyleId>{16D9F66E-5EB9-4882-86FB-DCBF35E3C3E4}</a:tableStyleId>
              </a:tblPr>
              <a:tblGrid>
                <a:gridCol w="4102100">
                  <a:extLst>
                    <a:ext uri="{9D8B030D-6E8A-4147-A177-3AD203B41FA5}">
                      <a16:colId xmlns:a16="http://schemas.microsoft.com/office/drawing/2014/main" val="2818210189"/>
                    </a:ext>
                  </a:extLst>
                </a:gridCol>
                <a:gridCol w="800100">
                  <a:extLst>
                    <a:ext uri="{9D8B030D-6E8A-4147-A177-3AD203B41FA5}">
                      <a16:colId xmlns:a16="http://schemas.microsoft.com/office/drawing/2014/main" val="3811778254"/>
                    </a:ext>
                  </a:extLst>
                </a:gridCol>
                <a:gridCol w="800100">
                  <a:extLst>
                    <a:ext uri="{9D8B030D-6E8A-4147-A177-3AD203B41FA5}">
                      <a16:colId xmlns:a16="http://schemas.microsoft.com/office/drawing/2014/main" val="496368418"/>
                    </a:ext>
                  </a:extLst>
                </a:gridCol>
                <a:gridCol w="838200">
                  <a:extLst>
                    <a:ext uri="{9D8B030D-6E8A-4147-A177-3AD203B41FA5}">
                      <a16:colId xmlns:a16="http://schemas.microsoft.com/office/drawing/2014/main" val="3359396185"/>
                    </a:ext>
                  </a:extLst>
                </a:gridCol>
                <a:gridCol w="828595">
                  <a:extLst>
                    <a:ext uri="{9D8B030D-6E8A-4147-A177-3AD203B41FA5}">
                      <a16:colId xmlns:a16="http://schemas.microsoft.com/office/drawing/2014/main" val="2265351301"/>
                    </a:ext>
                  </a:extLst>
                </a:gridCol>
              </a:tblGrid>
              <a:tr h="370840">
                <a:tc>
                  <a:txBody>
                    <a:bodyPr/>
                    <a:lstStyle/>
                    <a:p>
                      <a:r>
                        <a:rPr lang="en-IE" sz="2400" b="0" dirty="0">
                          <a:latin typeface="Arial" panose="020B0604020202020204" pitchFamily="34" charset="0"/>
                          <a:cs typeface="Arial" panose="020B0604020202020204" pitchFamily="34" charset="0"/>
                        </a:rPr>
                        <a:t>Cars</a:t>
                      </a:r>
                      <a:r>
                        <a:rPr lang="en-IE" sz="2400" b="0" baseline="0" dirty="0">
                          <a:latin typeface="Arial" panose="020B0604020202020204" pitchFamily="34" charset="0"/>
                          <a:cs typeface="Arial" panose="020B0604020202020204" pitchFamily="34" charset="0"/>
                        </a:rPr>
                        <a:t> passing in 2 minutes</a:t>
                      </a:r>
                      <a:endParaRPr lang="en-IE"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315489"/>
                  </a:ext>
                </a:extLst>
              </a:tr>
              <a:tr h="370840">
                <a:tc>
                  <a:txBody>
                    <a:bodyPr/>
                    <a:lstStyle/>
                    <a:p>
                      <a:r>
                        <a:rPr lang="en-IE" sz="2400" dirty="0">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4846009"/>
                  </a:ext>
                </a:extLst>
              </a:tr>
            </a:tbl>
          </a:graphicData>
        </a:graphic>
      </p:graphicFrame>
    </p:spTree>
    <p:extLst>
      <p:ext uri="{BB962C8B-B14F-4D97-AF65-F5344CB8AC3E}">
        <p14:creationId xmlns:p14="http://schemas.microsoft.com/office/powerpoint/2010/main" val="31413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Mean</a:t>
            </a:r>
          </a:p>
        </p:txBody>
      </p:sp>
      <mc:AlternateContent xmlns:mc="http://schemas.openxmlformats.org/markup-compatibility/2006" xmlns:a14="http://schemas.microsoft.com/office/drawing/2010/main">
        <mc:Choice Requires="a14">
          <p:sp>
            <p:nvSpPr>
              <p:cNvPr id="2" name="TextBox 1"/>
              <p:cNvSpPr txBox="1"/>
              <p:nvPr/>
            </p:nvSpPr>
            <p:spPr>
              <a:xfrm>
                <a:off x="443753" y="1546412"/>
                <a:ext cx="11524129" cy="44990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I find the mean of a set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What about this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IE" sz="2400" b="0" i="1" u="none" strike="noStrike" kern="1200" cap="none" spc="0" normalizeH="0" baseline="0" noProof="0" smtClean="0">
                              <a:ln>
                                <a:noFill/>
                              </a:ln>
                              <a:solidFill>
                                <a:schemeClr val="tx1"/>
                              </a:solidFill>
                              <a:effectLst/>
                              <a:uLnTx/>
                              <a:uFillTx/>
                              <a:latin typeface="Cambria Math" panose="02040503050406030204" pitchFamily="18" charset="0"/>
                              <a:cs typeface="Arial" panose="020B0604020202020204" pitchFamily="34" charset="0"/>
                            </a:rPr>
                          </m:ctrlPr>
                        </m:fPr>
                        <m:num>
                          <m:r>
                            <m:rPr>
                              <m:nor/>
                            </m:rPr>
                            <a:rPr kumimoji="0" lang="en-GB" sz="2400" b="0" i="0" u="none" strike="noStrike" kern="1200" cap="none" spc="0" normalizeH="0" baseline="0" noProof="0" smtClean="0">
                              <a:ln>
                                <a:noFill/>
                              </a:ln>
                              <a:solidFill>
                                <a:schemeClr val="tx1"/>
                              </a:solidFill>
                              <a:effectLst/>
                              <a:uLnTx/>
                              <a:uFillTx/>
                              <a:latin typeface="Segoe Print" panose="02000600000000000000" pitchFamily="2" charset="0"/>
                              <a:cs typeface="Arial" panose="020B0604020202020204" pitchFamily="34" charset="0"/>
                            </a:rPr>
                            <m:t>411</m:t>
                          </m:r>
                        </m:num>
                        <m:den>
                          <m:r>
                            <m:rPr>
                              <m:nor/>
                            </m:rPr>
                            <a:rPr kumimoji="0" lang="en-GB" sz="2400" b="0" i="0" u="none" strike="noStrike" kern="1200" cap="none" spc="0" normalizeH="0" baseline="0" noProof="0" smtClean="0">
                              <a:ln>
                                <a:noFill/>
                              </a:ln>
                              <a:solidFill>
                                <a:schemeClr val="tx1"/>
                              </a:solidFill>
                              <a:effectLst/>
                              <a:uLnTx/>
                              <a:uFillTx/>
                              <a:latin typeface="Segoe Print" panose="02000600000000000000" pitchFamily="2" charset="0"/>
                              <a:cs typeface="Arial" panose="020B0604020202020204" pitchFamily="34" charset="0"/>
                            </a:rPr>
                            <m:t>79</m:t>
                          </m:r>
                        </m:den>
                      </m:f>
                    </m:oMath>
                  </m:oMathPara>
                </a14:m>
                <a:endParaRPr kumimoji="0" lang="en-GB" sz="2400" b="0" i="0" u="none" strike="noStrike" kern="1200" cap="none" spc="0" normalizeH="0" baseline="0" noProof="0" dirty="0">
                  <a:ln>
                    <a:noFill/>
                  </a:ln>
                  <a:solidFill>
                    <a:prstClr val="black"/>
                  </a:solidFill>
                  <a:effectLst/>
                  <a:uLnTx/>
                  <a:uFillTx/>
                  <a:latin typeface="Segoe Print" panose="020006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43753" y="1546412"/>
                <a:ext cx="11524129" cy="4499052"/>
              </a:xfrm>
              <a:prstGeom prst="rect">
                <a:avLst/>
              </a:prstGeom>
              <a:blipFill>
                <a:blip r:embed="rId3"/>
                <a:stretch>
                  <a:fillRect l="-847" t="-949"/>
                </a:stretch>
              </a:blipFill>
            </p:spPr>
            <p:txBody>
              <a:bodyPr/>
              <a:lstStyle/>
              <a:p>
                <a:r>
                  <a:rPr lang="en-GB">
                    <a:noFill/>
                  </a:rPr>
                  <a:t> </a:t>
                </a:r>
              </a:p>
            </p:txBody>
          </p:sp>
        </mc:Fallback>
      </mc:AlternateContent>
      <p:graphicFrame>
        <p:nvGraphicFramePr>
          <p:cNvPr id="5" name="Table 4">
            <a:extLst>
              <a:ext uri="{FF2B5EF4-FFF2-40B4-BE49-F238E27FC236}">
                <a16:creationId xmlns:a16="http://schemas.microsoft.com/office/drawing/2014/main" id="{B190001E-6AD7-4629-8155-839327FE3624}"/>
              </a:ext>
            </a:extLst>
          </p:cNvPr>
          <p:cNvGraphicFramePr>
            <a:graphicFrameLocks noGrp="1"/>
          </p:cNvGraphicFramePr>
          <p:nvPr>
            <p:extLst>
              <p:ext uri="{D42A27DB-BD31-4B8C-83A1-F6EECF244321}">
                <p14:modId xmlns:p14="http://schemas.microsoft.com/office/powerpoint/2010/main" val="1544999748"/>
              </p:ext>
            </p:extLst>
          </p:nvPr>
        </p:nvGraphicFramePr>
        <p:xfrm>
          <a:off x="1727200" y="3186896"/>
          <a:ext cx="7369095" cy="914400"/>
        </p:xfrm>
        <a:graphic>
          <a:graphicData uri="http://schemas.openxmlformats.org/drawingml/2006/table">
            <a:tbl>
              <a:tblPr firstRow="1" bandRow="1">
                <a:tableStyleId>{16D9F66E-5EB9-4882-86FB-DCBF35E3C3E4}</a:tableStyleId>
              </a:tblPr>
              <a:tblGrid>
                <a:gridCol w="4102100">
                  <a:extLst>
                    <a:ext uri="{9D8B030D-6E8A-4147-A177-3AD203B41FA5}">
                      <a16:colId xmlns:a16="http://schemas.microsoft.com/office/drawing/2014/main" val="2818210189"/>
                    </a:ext>
                  </a:extLst>
                </a:gridCol>
                <a:gridCol w="800100">
                  <a:extLst>
                    <a:ext uri="{9D8B030D-6E8A-4147-A177-3AD203B41FA5}">
                      <a16:colId xmlns:a16="http://schemas.microsoft.com/office/drawing/2014/main" val="3811778254"/>
                    </a:ext>
                  </a:extLst>
                </a:gridCol>
                <a:gridCol w="800100">
                  <a:extLst>
                    <a:ext uri="{9D8B030D-6E8A-4147-A177-3AD203B41FA5}">
                      <a16:colId xmlns:a16="http://schemas.microsoft.com/office/drawing/2014/main" val="496368418"/>
                    </a:ext>
                  </a:extLst>
                </a:gridCol>
                <a:gridCol w="838200">
                  <a:extLst>
                    <a:ext uri="{9D8B030D-6E8A-4147-A177-3AD203B41FA5}">
                      <a16:colId xmlns:a16="http://schemas.microsoft.com/office/drawing/2014/main" val="3359396185"/>
                    </a:ext>
                  </a:extLst>
                </a:gridCol>
                <a:gridCol w="828595">
                  <a:extLst>
                    <a:ext uri="{9D8B030D-6E8A-4147-A177-3AD203B41FA5}">
                      <a16:colId xmlns:a16="http://schemas.microsoft.com/office/drawing/2014/main" val="2265351301"/>
                    </a:ext>
                  </a:extLst>
                </a:gridCol>
              </a:tblGrid>
              <a:tr h="370840">
                <a:tc>
                  <a:txBody>
                    <a:bodyPr/>
                    <a:lstStyle/>
                    <a:p>
                      <a:r>
                        <a:rPr lang="en-IE" sz="2400" b="0" dirty="0">
                          <a:latin typeface="Arial" panose="020B0604020202020204" pitchFamily="34" charset="0"/>
                          <a:cs typeface="Arial" panose="020B0604020202020204" pitchFamily="34" charset="0"/>
                        </a:rPr>
                        <a:t>Cars</a:t>
                      </a:r>
                      <a:r>
                        <a:rPr lang="en-IE" sz="2400" b="0" baseline="0" dirty="0">
                          <a:latin typeface="Arial" panose="020B0604020202020204" pitchFamily="34" charset="0"/>
                          <a:cs typeface="Arial" panose="020B0604020202020204" pitchFamily="34" charset="0"/>
                        </a:rPr>
                        <a:t> passing in 2 minutes</a:t>
                      </a:r>
                      <a:endParaRPr lang="en-IE"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315489"/>
                  </a:ext>
                </a:extLst>
              </a:tr>
              <a:tr h="370840">
                <a:tc>
                  <a:txBody>
                    <a:bodyPr/>
                    <a:lstStyle/>
                    <a:p>
                      <a:r>
                        <a:rPr lang="en-IE" sz="2400" dirty="0">
                          <a:latin typeface="Arial" panose="020B0604020202020204" pitchFamily="34" charset="0"/>
                          <a:cs typeface="Arial" panose="020B0604020202020204" pitchFamily="34"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dirty="0">
                          <a:latin typeface="Arial" panose="020B0604020202020204" pitchFamily="34" charset="0"/>
                          <a:cs typeface="Arial" panose="020B0604020202020204" pitchFamily="34" charset="0"/>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4846009"/>
                  </a:ext>
                </a:extLst>
              </a:tr>
            </a:tbl>
          </a:graphicData>
        </a:graphic>
      </p:graphicFrame>
    </p:spTree>
    <p:extLst>
      <p:ext uri="{BB962C8B-B14F-4D97-AF65-F5344CB8AC3E}">
        <p14:creationId xmlns:p14="http://schemas.microsoft.com/office/powerpoint/2010/main" val="611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or f</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alse?</a:t>
            </a:r>
          </a:p>
        </p:txBody>
      </p:sp>
      <p:sp>
        <p:nvSpPr>
          <p:cNvPr id="2" name="TextBox 1"/>
          <p:cNvSpPr txBox="1"/>
          <p:nvPr/>
        </p:nvSpPr>
        <p:spPr>
          <a:xfrm>
            <a:off x="443753" y="1546412"/>
            <a:ext cx="11524129" cy="46474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 will be shown a series of statements on the next</a:t>
            </a:r>
            <a:r>
              <a:rPr kumimoji="0" lang="en-GB"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aseline="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Put your hand up if you think it is true, keep your hand down if you think it is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aseline="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noProof="0" dirty="0">
                <a:ln>
                  <a:noFill/>
                </a:ln>
                <a:solidFill>
                  <a:srgbClr val="00B050"/>
                </a:solidFill>
                <a:effectLst/>
                <a:uLnTx/>
                <a:uFillTx/>
                <a:latin typeface="Arial" panose="020B0604020202020204" pitchFamily="34" charset="0"/>
                <a:cs typeface="Arial" panose="020B0604020202020204" pitchFamily="34" charset="0"/>
                <a:sym typeface="Wingdings" panose="05000000000000000000" pitchFamily="2" charset="2"/>
              </a:rPr>
              <a:t></a:t>
            </a:r>
            <a:r>
              <a:rPr kumimoji="0" lang="en-GB" sz="20000" b="0"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en-GB" sz="20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0428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a:t>
            </a:r>
            <a:r>
              <a:rPr kumimoji="0" lang="en-GB" sz="28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or f</a:t>
            </a: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alse?</a:t>
            </a:r>
          </a:p>
        </p:txBody>
      </p:sp>
      <p:sp>
        <p:nvSpPr>
          <p:cNvPr id="2" name="TextBox 1"/>
          <p:cNvSpPr txBox="1"/>
          <p:nvPr/>
        </p:nvSpPr>
        <p:spPr>
          <a:xfrm>
            <a:off x="443753" y="1546412"/>
            <a:ext cx="11524129" cy="4708981"/>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atin typeface="Arial" panose="020B0604020202020204" pitchFamily="34" charset="0"/>
                <a:cs typeface="Arial" panose="020B0604020202020204" pitchFamily="34" charset="0"/>
              </a:rPr>
              <a:t>Frequency is  fine-tuning data</a:t>
            </a:r>
          </a:p>
        </p:txBody>
      </p:sp>
    </p:spTree>
    <p:extLst>
      <p:ext uri="{BB962C8B-B14F-4D97-AF65-F5344CB8AC3E}">
        <p14:creationId xmlns:p14="http://schemas.microsoft.com/office/powerpoint/2010/main" val="165467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True or false?</a:t>
            </a:r>
          </a:p>
        </p:txBody>
      </p:sp>
      <p:sp>
        <p:nvSpPr>
          <p:cNvPr id="2" name="TextBox 1"/>
          <p:cNvSpPr txBox="1"/>
          <p:nvPr/>
        </p:nvSpPr>
        <p:spPr>
          <a:xfrm>
            <a:off x="443753" y="1546412"/>
            <a:ext cx="11524129" cy="4801314"/>
          </a:xfrm>
          <a:prstGeom prst="rect">
            <a:avLst/>
          </a:prstGeom>
          <a:noFill/>
        </p:spPr>
        <p:txBody>
          <a:bodyPr wrap="square" rtlCol="0">
            <a:spAutoFit/>
          </a:bodyPr>
          <a:lstStyle/>
          <a:p>
            <a:pPr algn="ctr">
              <a:defRPr/>
            </a:pPr>
            <a:r>
              <a:rPr lang="en-GB" sz="25000"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GB" sz="25000" dirty="0">
                <a:solidFill>
                  <a:srgbClr val="FF0000"/>
                </a:solidFill>
                <a:latin typeface="Arial" panose="020B0604020202020204" pitchFamily="34" charset="0"/>
                <a:cs typeface="Arial" panose="020B0604020202020204" pitchFamily="34" charset="0"/>
                <a:sym typeface="Wingdings" panose="05000000000000000000" pitchFamily="2" charset="2"/>
              </a:rPr>
              <a:t></a:t>
            </a:r>
            <a:endParaRPr lang="en-GB" sz="25000" dirty="0">
              <a:solidFill>
                <a:srgbClr val="FF000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medi</a:t>
            </a:r>
            <a:r>
              <a:rPr lang="en-GB" sz="2400" dirty="0">
                <a:solidFill>
                  <a:prstClr val="black"/>
                </a:solidFill>
                <a:latin typeface="Arial" panose="020B0604020202020204" pitchFamily="34" charset="0"/>
                <a:cs typeface="Arial" panose="020B0604020202020204" pitchFamily="34" charset="0"/>
              </a:rPr>
              <a:t>an is the middle of data</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22953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5769</TotalTime>
  <Words>1321</Words>
  <Application>Microsoft Office PowerPoint</Application>
  <PresentationFormat>Widescreen</PresentationFormat>
  <Paragraphs>487</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138</cp:revision>
  <cp:lastPrinted>2018-01-14T21:28:16Z</cp:lastPrinted>
  <dcterms:created xsi:type="dcterms:W3CDTF">2018-01-14T21:11:47Z</dcterms:created>
  <dcterms:modified xsi:type="dcterms:W3CDTF">2020-08-14T14:43:02Z</dcterms:modified>
</cp:coreProperties>
</file>