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96" r:id="rId2"/>
    <p:sldId id="303" r:id="rId3"/>
    <p:sldId id="262" r:id="rId4"/>
    <p:sldId id="263" r:id="rId5"/>
    <p:sldId id="264" r:id="rId6"/>
    <p:sldId id="268" r:id="rId7"/>
    <p:sldId id="297" r:id="rId8"/>
    <p:sldId id="257" r:id="rId9"/>
    <p:sldId id="266" r:id="rId10"/>
    <p:sldId id="302" r:id="rId11"/>
    <p:sldId id="269" r:id="rId12"/>
    <p:sldId id="299" r:id="rId13"/>
    <p:sldId id="271" r:id="rId14"/>
    <p:sldId id="300" r:id="rId15"/>
    <p:sldId id="301" r:id="rId16"/>
    <p:sldId id="260" r:id="rId17"/>
    <p:sldId id="307" r:id="rId18"/>
    <p:sldId id="258" r:id="rId19"/>
    <p:sldId id="305" r:id="rId20"/>
    <p:sldId id="30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6" autoAdjust="0"/>
    <p:restoredTop sz="94660"/>
  </p:normalViewPr>
  <p:slideViewPr>
    <p:cSldViewPr snapToGrid="0">
      <p:cViewPr varScale="1">
        <p:scale>
          <a:sx n="75" d="100"/>
          <a:sy n="75" d="100"/>
        </p:scale>
        <p:origin x="62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customXml" Target="../customXml/item1.xml"/><Relationship Id="rId30" Type="http://schemas.openxmlformats.org/officeDocument/2006/relationships/customXml" Target="../customXml/item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277AD4-4A29-4EA2-8DDA-B23A44B9DF59}" type="datetimeFigureOut">
              <a:rPr lang="zh-CN" altLang="en-US" smtClean="0"/>
              <a:t>2025/4/28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7C1C82-3ABE-4DC3-9A7D-3DF0B14A7A3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6691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591581-0ADF-470F-AAC7-05EDE80DB3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9277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pic>
        <p:nvPicPr>
          <p:cNvPr id="13" name="Picture 12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836964" y="3117570"/>
            <a:ext cx="3913001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922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900000"/>
          </a:xfrm>
          <a:prstGeom prst="rect">
            <a:avLst/>
          </a:prstGeom>
          <a:solidFill>
            <a:srgbClr val="E21951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1C3206-257D-4762-B461-A249DF0C7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88" y="173140"/>
            <a:ext cx="11524932" cy="55372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331788" y="1270000"/>
            <a:ext cx="11525250" cy="53244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0271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1522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idx="4294967295"/>
          </p:nvPr>
        </p:nvSpPr>
        <p:spPr>
          <a:xfrm>
            <a:off x="1387475" y="1733550"/>
            <a:ext cx="10804525" cy="1958975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ts val="3500"/>
              </a:lnSpc>
            </a:pPr>
            <a:r>
              <a:rPr lang="en-GB" sz="2800" b="1" dirty="0"/>
              <a:t>Lesson slides</a:t>
            </a:r>
            <a:br>
              <a:rPr lang="en-GB" sz="2800" b="1" dirty="0"/>
            </a:br>
            <a:r>
              <a:rPr lang="en-GB" sz="2600" dirty="0"/>
              <a:t>Topic: Complex Number</a:t>
            </a:r>
            <a:br>
              <a:rPr lang="en-GB" sz="2600" dirty="0"/>
            </a:br>
            <a:r>
              <a:rPr lang="en-GB" sz="2600" dirty="0"/>
              <a:t>Lesson 3: </a:t>
            </a:r>
            <a:r>
              <a:rPr lang="en-US" sz="2600" dirty="0"/>
              <a:t>Argand Diagram </a:t>
            </a:r>
            <a:r>
              <a:rPr lang="en-US" altLang="zh-CN" sz="2600" dirty="0"/>
              <a:t>and Other Forms of Complex Numbers</a:t>
            </a:r>
            <a:endParaRPr lang="en-GB" sz="2600" dirty="0"/>
          </a:p>
        </p:txBody>
      </p:sp>
      <p:sp>
        <p:nvSpPr>
          <p:cNvPr id="9" name="Title 7"/>
          <p:cNvSpPr txBox="1">
            <a:spLocks/>
          </p:cNvSpPr>
          <p:nvPr/>
        </p:nvSpPr>
        <p:spPr>
          <a:xfrm>
            <a:off x="1053296" y="6261336"/>
            <a:ext cx="1005068" cy="26678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Version 1</a:t>
            </a:r>
          </a:p>
        </p:txBody>
      </p:sp>
    </p:spTree>
    <p:extLst>
      <p:ext uri="{BB962C8B-B14F-4D97-AF65-F5344CB8AC3E}">
        <p14:creationId xmlns:p14="http://schemas.microsoft.com/office/powerpoint/2010/main" val="4183809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71587-419E-A00A-BB3B-468BB51452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28F11-686A-3655-863A-4CEBE00D7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958DCF8-0B5C-7340-BF59-DA1AB2C087BE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5968180" y="1270000"/>
                <a:ext cx="5888857" cy="5324475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CN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altLang="zh-CN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i="1">
                            <a:latin typeface="Cambria Math" panose="02040503050406030204" pitchFamily="18" charset="0"/>
                          </a:rPr>
                          <m:t>cis</m:t>
                        </m:r>
                      </m:fName>
                      <m:e>
                        <m:f>
                          <m:f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func>
                  </m:oMath>
                </a14:m>
                <a:r>
                  <a:rPr lang="en-US" altLang="zh-CN" dirty="0"/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altLang="zh-CN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altLang="zh-CN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altLang="zh-CN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altLang="zh-CN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f>
                          <m:f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func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dirty="0"/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f>
                          <m:f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func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altLang="zh-CN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dirty="0"/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altLang="zh-CN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 altLang="zh-CN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sz="4000" dirty="0"/>
                  <a:t>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958DCF8-0B5C-7340-BF59-DA1AB2C087B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5968180" y="1270000"/>
                <a:ext cx="5888857" cy="5324475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占位符 2">
                <a:extLst>
                  <a:ext uri="{FF2B5EF4-FFF2-40B4-BE49-F238E27FC236}">
                    <a16:creationId xmlns:a16="http://schemas.microsoft.com/office/drawing/2014/main" id="{1C0E4F87-FBDF-5D43-870C-5F57F2B90D4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3561" y="1270000"/>
                <a:ext cx="4859972" cy="5324475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CN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altLang="zh-CN" i="1" smtClean="0">
                        <a:latin typeface="Cambria Math" panose="02040503050406030204" pitchFamily="18" charset="0"/>
                      </a:rPr>
                      <m:t>=3</m:t>
                    </m:r>
                    <m:func>
                      <m:func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i="1">
                            <a:latin typeface="Cambria Math" panose="02040503050406030204" pitchFamily="18" charset="0"/>
                          </a:rPr>
                          <m:t>cis</m:t>
                        </m:r>
                      </m:fName>
                      <m:e>
                        <m:f>
                          <m:f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e>
                    </m:func>
                  </m:oMath>
                </a14:m>
                <a:r>
                  <a:rPr lang="en-US" altLang="zh-CN" dirty="0"/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altLang="zh-CN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altLang="zh-CN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altLang="zh-CN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altLang="zh-CN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=3</m:t>
                    </m:r>
                    <m:func>
                      <m:func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f>
                          <m:f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e>
                    </m:func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b="0" i="0" smtClean="0">
                            <a:latin typeface="Cambria Math" panose="02040503050406030204" pitchFamily="18" charset="0"/>
                          </a:rPr>
                          <m:t>3</m:t>
                        </m:r>
                        <m:rad>
                          <m:radPr>
                            <m:degHide m:val="on"/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altLang="zh-CN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dirty="0"/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=3</m:t>
                    </m:r>
                    <m:func>
                      <m:func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f>
                          <m:f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e>
                    </m:func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b="0" i="0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altLang="zh-CN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dirty="0"/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>
                            <a:latin typeface="Cambria Math" panose="02040503050406030204" pitchFamily="18" charset="0"/>
                          </a:rPr>
                          <m:t>3</m:t>
                        </m:r>
                        <m:rad>
                          <m:radPr>
                            <m:degHide m:val="on"/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altLang="zh-CN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altLang="zh-CN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 altLang="zh-CN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altLang="zh-CN" dirty="0"/>
                  <a:t> </a:t>
                </a:r>
              </a:p>
            </p:txBody>
          </p:sp>
        </mc:Choice>
        <mc:Fallback xmlns="">
          <p:sp>
            <p:nvSpPr>
              <p:cNvPr id="4" name="文本占位符 2">
                <a:extLst>
                  <a:ext uri="{FF2B5EF4-FFF2-40B4-BE49-F238E27FC236}">
                    <a16:creationId xmlns:a16="http://schemas.microsoft.com/office/drawing/2014/main" id="{1C0E4F87-FBDF-5D43-870C-5F57F2B90D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561" y="1270000"/>
                <a:ext cx="4859972" cy="53244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图片 5">
            <a:extLst>
              <a:ext uri="{FF2B5EF4-FFF2-40B4-BE49-F238E27FC236}">
                <a16:creationId xmlns:a16="http://schemas.microsoft.com/office/drawing/2014/main" id="{A829D87E-A733-660D-B494-DEEDF64608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7615" y="1964613"/>
            <a:ext cx="3067478" cy="180047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842DF9C4-E4E9-E1FB-5B6B-BB29C2AE6D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3818" y="1964613"/>
            <a:ext cx="2068790" cy="1887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016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Properties of Modulus and Argument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331788" y="1270000"/>
                <a:ext cx="11524932" cy="5324475"/>
              </a:xfrm>
            </p:spPr>
            <p:txBody>
              <a:bodyPr>
                <a:normAutofit/>
              </a:bodyPr>
              <a:lstStyle/>
              <a:p>
                <a:r>
                  <a:rPr lang="en-US" sz="3200" dirty="0"/>
                  <a:t>For complex number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sz="3200" dirty="0"/>
                  <a:t> and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3200" dirty="0"/>
                  <a:t>, </a:t>
                </a:r>
              </a:p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𝑠𝑡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d>
                      <m:dPr>
                        <m:begChr m:val="|"/>
                        <m:endChr m:val="|"/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lang="en-US" sz="3200" dirty="0"/>
              </a:p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num>
                          <m:den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den>
                        </m:f>
                      </m:e>
                    </m:d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den>
                    </m:f>
                  </m:oMath>
                </a14:m>
                <a:endParaRPr lang="en-US" sz="3200" dirty="0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d>
                          <m:d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𝑠𝑡</m:t>
                            </m:r>
                          </m:e>
                        </m:d>
                      </m:e>
                    </m:func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func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func>
                  </m:oMath>
                </a14:m>
                <a:endParaRPr lang="en-US" sz="3200" b="0" dirty="0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d>
                          <m:d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num>
                              <m:den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func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func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331788" y="1270000"/>
                <a:ext cx="11524932" cy="5324475"/>
              </a:xfrm>
              <a:blipFill>
                <a:blip r:embed="rId2"/>
                <a:stretch>
                  <a:fillRect l="-1216" t="-24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4124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Product and Division of Complex Numbers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3200" dirty="0"/>
                  <a:t>Given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func>
                      <m:func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i="1">
                            <a:latin typeface="Cambria Math" panose="02040503050406030204" pitchFamily="18" charset="0"/>
                          </a:rPr>
                          <m:t>cis</m:t>
                        </m:r>
                      </m:fName>
                      <m:e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func>
                  </m:oMath>
                </a14:m>
                <a:r>
                  <a:rPr lang="en-US" sz="32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func>
                      <m:func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i="1">
                            <a:latin typeface="Cambria Math" panose="02040503050406030204" pitchFamily="18" charset="0"/>
                          </a:rPr>
                          <m:t>cis</m:t>
                        </m:r>
                      </m:fName>
                      <m:e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func>
                  </m:oMath>
                </a14:m>
                <a:endParaRPr lang="en-US" sz="32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func>
                      <m:func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i="1">
                            <a:latin typeface="Cambria Math" panose="02040503050406030204" pitchFamily="18" charset="0"/>
                          </a:rPr>
                          <m:t>cis</m:t>
                        </m:r>
                      </m:fName>
                      <m:e>
                        <m:d>
                          <m:d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endParaRPr lang="en-US" sz="3200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func>
                      <m:func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i="1">
                            <a:latin typeface="Cambria Math" panose="02040503050406030204" pitchFamily="18" charset="0"/>
                          </a:rPr>
                          <m:t>cis</m:t>
                        </m:r>
                      </m:fName>
                      <m:e>
                        <m:d>
                          <m:d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 t="-24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22382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Geometric Meaning of Product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CN" sz="3200" dirty="0"/>
                  <a:t>Given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32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func>
                      <m:func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3200" i="1">
                            <a:latin typeface="Cambria Math" panose="02040503050406030204" pitchFamily="18" charset="0"/>
                          </a:rPr>
                          <m:t>cis</m:t>
                        </m:r>
                      </m:fName>
                      <m:e>
                        <m:sSub>
                          <m:sSubPr>
                            <m:ctrlPr>
                              <a:rPr lang="en-US" altLang="zh-CN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32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CN" sz="3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func>
                  </m:oMath>
                </a14:m>
                <a:r>
                  <a:rPr lang="en-US" altLang="zh-CN" sz="32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32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func>
                      <m:func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3200" i="1">
                            <a:latin typeface="Cambria Math" panose="02040503050406030204" pitchFamily="18" charset="0"/>
                          </a:rPr>
                          <m:t>cis</m:t>
                        </m:r>
                      </m:fName>
                      <m:e>
                        <m:sSub>
                          <m:sSubPr>
                            <m:ctrlPr>
                              <a:rPr lang="en-US" altLang="zh-CN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32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CN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func>
                  </m:oMath>
                </a14:m>
                <a:endParaRPr lang="en-US" altLang="zh-CN" sz="32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32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func>
                      <m:func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3200" i="1">
                            <a:latin typeface="Cambria Math" panose="02040503050406030204" pitchFamily="18" charset="0"/>
                          </a:rPr>
                          <m:t>cis</m:t>
                        </m:r>
                      </m:fName>
                      <m:e>
                        <m:d>
                          <m:dPr>
                            <m:ctrlPr>
                              <a:rPr lang="en-US" altLang="zh-CN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CN" sz="3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3200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en-US" altLang="zh-CN" sz="3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altLang="zh-CN" sz="32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altLang="zh-CN" sz="3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3200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en-US" altLang="zh-CN" sz="3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endParaRPr lang="en-US" sz="3200" dirty="0"/>
              </a:p>
              <a:p>
                <a:r>
                  <a:rPr lang="en-US" sz="3200" dirty="0"/>
                  <a:t>Therefore, product of 2 complex numbers means: </a:t>
                </a:r>
              </a:p>
              <a:p>
                <a:r>
                  <a:rPr lang="en-US" sz="3200" dirty="0"/>
                  <a:t>Modulus (length) is the product of the modulus (length) of 2 original complex number. </a:t>
                </a:r>
                <a:r>
                  <a:rPr lang="en-US" sz="3200" b="1" dirty="0">
                    <a:solidFill>
                      <a:schemeClr val="accent6"/>
                    </a:solidFill>
                  </a:rPr>
                  <a:t>– length enlargement</a:t>
                </a:r>
              </a:p>
              <a:p>
                <a:r>
                  <a:rPr lang="en-US" sz="3200" dirty="0"/>
                  <a:t>Argument (angle with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3200" dirty="0"/>
                  <a:t> axis) is the addition of the argument of the 2 original complex number. </a:t>
                </a:r>
                <a:r>
                  <a:rPr lang="en-US" sz="3200" b="1" dirty="0">
                    <a:solidFill>
                      <a:schemeClr val="accent4"/>
                    </a:solidFill>
                  </a:rPr>
                  <a:t>– angle rotation</a:t>
                </a:r>
              </a:p>
              <a:p>
                <a:endParaRPr lang="en-US" sz="3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 t="-24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6697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557E381-2C02-BE13-0B3E-F85971859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Example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C61E4C51-425F-B6CD-E1DC-2AA6C53B5F0E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r>
                  <a:rPr lang="en-US" altLang="zh-CN" sz="3200" dirty="0"/>
                  <a:t>Interpret the meaning when a complex number is multiplied by </a:t>
                </a:r>
                <a14:m>
                  <m:oMath xmlns:m="http://schemas.openxmlformats.org/officeDocument/2006/math"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=1</m:t>
                    </m:r>
                    <m:r>
                      <a:rPr lang="en-US" altLang="zh-CN" sz="3200" b="0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altLang="zh-CN" sz="3200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altLang="zh-CN" sz="3200" dirty="0"/>
                  <a:t>. </a:t>
                </a:r>
              </a:p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sz="3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endParaRPr lang="en-US" altLang="zh-CN" sz="3200" dirty="0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sz="32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3200" smtClean="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func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US" altLang="zh-CN" sz="3200" dirty="0"/>
              </a:p>
              <a:p>
                <a:r>
                  <a:rPr lang="en-US" altLang="zh-CN" sz="3200" dirty="0"/>
                  <a:t>Therefore, if a complex number </a:t>
                </a:r>
                <a14:m>
                  <m:oMath xmlns:m="http://schemas.openxmlformats.org/officeDocument/2006/math"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ℂ</m:t>
                    </m:r>
                  </m:oMath>
                </a14:m>
                <a:r>
                  <a:rPr lang="en-US" altLang="zh-CN" sz="3200" dirty="0"/>
                  <a:t> is multiplied by </a:t>
                </a:r>
                <a14:m>
                  <m:oMath xmlns:m="http://schemas.openxmlformats.org/officeDocument/2006/math"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altLang="zh-CN" sz="3200" i="1">
                        <a:latin typeface="Cambria Math" panose="02040503050406030204" pitchFamily="18" charset="0"/>
                      </a:rPr>
                      <m:t>=1</m:t>
                    </m:r>
                    <m:r>
                      <a:rPr lang="en-US" altLang="zh-CN" sz="320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altLang="zh-CN" sz="320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altLang="zh-CN" sz="3200" dirty="0"/>
                  <a:t>, it means the modulus of the complex number is increased by a factor of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altLang="zh-CN" sz="3200" dirty="0"/>
                  <a:t> and argument decreases by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zh-CN" sz="3200" dirty="0"/>
                  <a:t> (clockwise rotation of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zh-CN" sz="3200" dirty="0"/>
                  <a:t>). </a:t>
                </a:r>
              </a:p>
              <a:p>
                <a:endParaRPr lang="en-US" altLang="zh-CN" sz="3200" dirty="0"/>
              </a:p>
              <a:p>
                <a:endParaRPr lang="en-US" altLang="zh-CN" sz="3200" dirty="0"/>
              </a:p>
              <a:p>
                <a:endParaRPr lang="en-US" altLang="zh-CN" sz="3200" dirty="0"/>
              </a:p>
              <a:p>
                <a:endParaRPr lang="en-US" altLang="zh-CN" sz="3200" dirty="0"/>
              </a:p>
              <a:p>
                <a:endParaRPr lang="en-US" altLang="zh-CN" sz="3200" dirty="0"/>
              </a:p>
              <a:p>
                <a:endParaRPr lang="en-US" altLang="zh-CN" sz="3200" dirty="0"/>
              </a:p>
              <a:p>
                <a:endParaRPr lang="en-US" altLang="zh-CN" sz="3200" dirty="0"/>
              </a:p>
              <a:p>
                <a:endParaRPr lang="en-US" altLang="zh-CN" sz="3200" dirty="0"/>
              </a:p>
              <a:p>
                <a:endParaRPr lang="en-US" altLang="zh-CN" sz="3200" dirty="0"/>
              </a:p>
              <a:p>
                <a:endParaRPr lang="en-US" altLang="zh-CN" sz="3200" dirty="0"/>
              </a:p>
              <a:p>
                <a:endParaRPr lang="en-US" altLang="zh-CN" sz="3200" dirty="0"/>
              </a:p>
              <a:p>
                <a:endParaRPr lang="en-US" altLang="zh-CN" sz="3200" dirty="0"/>
              </a:p>
              <a:p>
                <a:endParaRPr lang="en-US" altLang="zh-CN" sz="3200" dirty="0"/>
              </a:p>
              <a:p>
                <a:endParaRPr lang="en-US" altLang="zh-CN" sz="3200" dirty="0"/>
              </a:p>
              <a:p>
                <a:endParaRPr lang="en-US" altLang="zh-CN" sz="3200" dirty="0"/>
              </a:p>
              <a:p>
                <a:endParaRPr lang="en-US" altLang="zh-CN" sz="3200" dirty="0"/>
              </a:p>
              <a:p>
                <a:endParaRPr lang="en-US" altLang="zh-CN" sz="3200" dirty="0"/>
              </a:p>
              <a:p>
                <a:endParaRPr lang="en-US" altLang="zh-CN" sz="3200" dirty="0"/>
              </a:p>
              <a:p>
                <a:endParaRPr lang="en-US" altLang="zh-CN" sz="3200" dirty="0"/>
              </a:p>
              <a:p>
                <a:endParaRPr lang="en-US" altLang="zh-CN" sz="3200" dirty="0"/>
              </a:p>
              <a:p>
                <a:endParaRPr lang="en-US" altLang="zh-CN" sz="3200" dirty="0"/>
              </a:p>
              <a:p>
                <a:endParaRPr lang="en-US" altLang="zh-CN" sz="3200" dirty="0"/>
              </a:p>
              <a:p>
                <a:endParaRPr lang="en-US" altLang="zh-CN" sz="3200" dirty="0"/>
              </a:p>
              <a:p>
                <a:endParaRPr lang="en-US" altLang="zh-CN" sz="3200" dirty="0"/>
              </a:p>
              <a:p>
                <a:endParaRPr lang="en-US" altLang="zh-CN" sz="3200" dirty="0"/>
              </a:p>
              <a:p>
                <a:endParaRPr lang="en-US" altLang="zh-CN" sz="3200" dirty="0"/>
              </a:p>
              <a:p>
                <a:endParaRPr lang="en-US" altLang="zh-CN" sz="3200" dirty="0"/>
              </a:p>
              <a:p>
                <a:endParaRPr lang="en-US" altLang="zh-CN" sz="3200" dirty="0"/>
              </a:p>
              <a:p>
                <a:endParaRPr lang="en-US" altLang="zh-CN" sz="3200" dirty="0"/>
              </a:p>
              <a:p>
                <a:endParaRPr lang="en-US" altLang="zh-CN" sz="3200" dirty="0"/>
              </a:p>
              <a:p>
                <a:endParaRPr lang="en-US" altLang="zh-CN" sz="3200" dirty="0"/>
              </a:p>
              <a:p>
                <a:endParaRPr lang="zh-CN" altLang="en-US" sz="3200" dirty="0"/>
              </a:p>
            </p:txBody>
          </p:sp>
        </mc:Choice>
        <mc:Fallback xmlns="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C61E4C51-425F-B6CD-E1DC-2AA6C53B5F0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 t="-24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65140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87AC31E-FE97-BD3F-1332-D2B641CBD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Example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7CA240B5-BB69-B1E5-0B9D-EF07D49A6543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Modulus of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𝑧𝑤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is clearly enlarged</a:t>
                </a:r>
              </a:p>
              <a:p>
                <a:r>
                  <a:rPr lang="en-US" altLang="zh-CN" dirty="0"/>
                  <a:t>Argument of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𝑧𝑤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less than argument of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altLang="zh-CN" dirty="0"/>
                  <a:t>. 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7CA240B5-BB69-B1E5-0B9D-EF07D49A654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952" t="-19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图片 6">
            <a:extLst>
              <a:ext uri="{FF2B5EF4-FFF2-40B4-BE49-F238E27FC236}">
                <a16:creationId xmlns:a16="http://schemas.microsoft.com/office/drawing/2014/main" id="{834FF90E-F8EB-966E-781F-BBD09ABE17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1200" y="1922444"/>
            <a:ext cx="2940191" cy="4105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4405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 </a:t>
            </a:r>
            <a:r>
              <a:rPr lang="en-US" dirty="0" err="1"/>
              <a:t>Movrie's</a:t>
            </a:r>
            <a:r>
              <a:rPr lang="en-US" dirty="0"/>
              <a:t> Theorem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CN" sz="3200" dirty="0"/>
                  <a:t>de </a:t>
                </a:r>
                <a:r>
                  <a:rPr lang="en-US" altLang="zh-CN" sz="3200" dirty="0" err="1"/>
                  <a:t>Movrie's</a:t>
                </a:r>
                <a:r>
                  <a:rPr lang="en-US" altLang="zh-CN" sz="3200" dirty="0"/>
                  <a:t> Theorem:</a:t>
                </a:r>
              </a:p>
              <a:p>
                <a:endParaRPr lang="en-US" sz="32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3200" i="0"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𝜃</m:t>
                          </m:r>
                        </m:sup>
                      </m:sSup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2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latin typeface="Cambria Math" panose="02040503050406030204" pitchFamily="18" charset="0"/>
                        </a:rPr>
                        <m:t>i</m:t>
                      </m:r>
                      <m:func>
                        <m:func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2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US" sz="3200" dirty="0"/>
              </a:p>
              <a:p>
                <a:endParaRPr lang="en-US" sz="3200" b="0" dirty="0"/>
              </a:p>
              <a:p>
                <a:r>
                  <a:rPr lang="en-US" sz="3200" b="0" dirty="0"/>
                  <a:t>Then a new way of expressing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sz="3200" b="0" dirty="0"/>
                  <a:t> is: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sSup>
                      <m:sSupPr>
                        <m:ctrlP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3200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sup>
                    </m:sSup>
                    <m:r>
                      <a:rPr lang="en-US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func>
                      <m:funcPr>
                        <m:ctrlP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cis</m:t>
                        </m:r>
                      </m:fName>
                      <m:e>
                        <m: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US" sz="3200" i="1" dirty="0">
                    <a:latin typeface="Cambria Math" panose="02040503050406030204" pitchFamily="18" charset="0"/>
                  </a:rPr>
                  <a:t>. </a:t>
                </a:r>
              </a:p>
              <a:p>
                <a:r>
                  <a:rPr lang="en-US" sz="3200" dirty="0"/>
                  <a:t>This is called exponential form of complex number.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 t="-24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09177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Properties in Exponential Form (optional)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3200" dirty="0"/>
                  <a:t>If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i</m:t>
                        </m:r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p>
                    </m:sSup>
                  </m:oMath>
                </a14:m>
                <a:r>
                  <a:rPr lang="en-US" sz="3200" dirty="0"/>
                  <a:t> and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3200" i="0">
                            <a:latin typeface="Cambria Math" panose="02040503050406030204" pitchFamily="18" charset="0"/>
                          </a:rPr>
                          <m:t>i</m:t>
                        </m:r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p>
                    </m:sSup>
                  </m:oMath>
                </a14:m>
                <a:r>
                  <a:rPr lang="en-US" sz="3200" dirty="0"/>
                  <a:t>, then </a:t>
                </a:r>
                <a:endParaRPr lang="en-US" sz="32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𝑠𝑡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32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CN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n-US" altLang="zh-CN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32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3200">
                              <a:latin typeface="Cambria Math" panose="02040503050406030204" pitchFamily="18" charset="0"/>
                            </a:rPr>
                            <m:t>i</m:t>
                          </m:r>
                          <m:sSub>
                            <m:sSubPr>
                              <m:ctrlPr>
                                <a:rPr lang="en-US" altLang="zh-CN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altLang="zh-CN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p>
                      </m:sSup>
                      <m:r>
                        <a:rPr lang="en-US" altLang="zh-CN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en-US" altLang="zh-CN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32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CN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p>
                        <m:sSupPr>
                          <m:ctrlPr>
                            <a:rPr lang="en-US" altLang="zh-CN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32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3200">
                              <a:latin typeface="Cambria Math" panose="02040503050406030204" pitchFamily="18" charset="0"/>
                            </a:rPr>
                            <m:t>i</m:t>
                          </m:r>
                          <m:sSub>
                            <m:sSubPr>
                              <m:ctrlPr>
                                <a:rPr lang="en-US" altLang="zh-CN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altLang="zh-CN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p>
                      </m:sSup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p>
                        <m:s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3200" b="0" i="0" smtClean="0"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</m:oMath>
                  </m:oMathPara>
                </a14:m>
                <a:endParaRPr lang="en-US" sz="3200" dirty="0"/>
              </a:p>
              <a:p>
                <a:r>
                  <a:rPr lang="en-US" sz="3200" dirty="0"/>
                  <a:t>The modulus of the product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𝑠𝑡</m:t>
                    </m:r>
                  </m:oMath>
                </a14:m>
                <a:r>
                  <a:rPr lang="en-US" sz="3200" dirty="0"/>
                  <a:t>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/>
                  <a:t>. </a:t>
                </a:r>
              </a:p>
              <a:p>
                <a:r>
                  <a:rPr lang="en-US" sz="3200" dirty="0"/>
                  <a:t>The argument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3200" dirty="0">
                  <a:ea typeface="Cambria Math" panose="02040503050406030204" pitchFamily="18" charset="0"/>
                </a:endParaRPr>
              </a:p>
              <a:p>
                <a:r>
                  <a:rPr lang="en-US" sz="3200" dirty="0"/>
                  <a:t>(This is the proof for the conclusion on slide 11/12)</a:t>
                </a:r>
              </a:p>
              <a:p>
                <a:r>
                  <a:rPr lang="en-US" sz="3200" dirty="0"/>
                  <a:t>Then, what is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3200" dirty="0"/>
                  <a:t>?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 t="-205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98898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 of Complex Number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CN" sz="3200" dirty="0"/>
                  <a:t>For a complex number </a:t>
                </a:r>
                <a14:m>
                  <m:oMath xmlns:m="http://schemas.openxmlformats.org/officeDocument/2006/math">
                    <m:r>
                      <a:rPr lang="en-US" altLang="zh-CN" sz="3200" i="1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altLang="zh-CN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3200" i="1">
                        <a:latin typeface="Cambria Math" panose="02040503050406030204" pitchFamily="18" charset="0"/>
                      </a:rPr>
                      <m:t>𝑟</m:t>
                    </m:r>
                    <m:sSup>
                      <m:sSup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altLang="zh-CN" sz="3200"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altLang="zh-CN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sup>
                    </m:sSup>
                  </m:oMath>
                </a14:m>
                <a:r>
                  <a:rPr lang="en-US" altLang="zh-CN" sz="3200" dirty="0"/>
                  <a:t>,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32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sSup>
                              <m:sSupPr>
                                <m:ctrlPr>
                                  <a:rPr lang="en-US" altLang="zh-CN" sz="3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3200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en-US" altLang="zh-CN" sz="3200">
                                    <a:latin typeface="Cambria Math" panose="02040503050406030204" pitchFamily="18" charset="0"/>
                                  </a:rPr>
                                  <m:t>i</m:t>
                                </m:r>
                                <m:r>
                                  <a:rPr lang="en-US" altLang="zh-CN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𝜃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altLang="zh-CN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altLang="zh-CN" sz="32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sSup>
                      <m:sSup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altLang="zh-CN" sz="3200"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CN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sup>
                    </m:sSup>
                  </m:oMath>
                </a14:m>
                <a:r>
                  <a:rPr lang="en-US" altLang="zh-CN" sz="3200" dirty="0"/>
                  <a:t>. </a:t>
                </a:r>
              </a:p>
              <a:p>
                <a:r>
                  <a:rPr lang="en-US" sz="3200" dirty="0"/>
                  <a:t>According to the rule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i</m:t>
                    </m:r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US" sz="3200" dirty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3200" i="0"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</m:t>
                    </m:r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US" sz="3200" dirty="0"/>
                  <a:t>.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3200" i="0"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p>
                    </m:sSup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altLang="zh-CN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CN" sz="32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US" altLang="zh-CN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CN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  <m:r>
                          <a:rPr lang="en-US" altLang="zh-CN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CN" sz="3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i</m:t>
                        </m:r>
                        <m:func>
                          <m:funcPr>
                            <m:ctrlPr>
                              <a:rPr lang="en-US" altLang="zh-CN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CN" sz="32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altLang="zh-CN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CN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</m:e>
                    </m:d>
                  </m:oMath>
                </a14:m>
                <a:endParaRPr lang="en-US" sz="3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 t="-205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0334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3200" dirty="0"/>
                  <a:t>Find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ad>
                                  <m:radPr>
                                    <m:degHide m:val="on"/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</m:rad>
                              </m:num>
                              <m:den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ad>
                                  <m:radPr>
                                    <m:degHide m:val="on"/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</m:rad>
                              </m:num>
                              <m:den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m:rPr>
                                <m:sty m:val="p"/>
                              </m:rPr>
                              <a:rPr lang="en-US" sz="3200" b="0" i="0" smtClean="0">
                                <a:latin typeface="Cambria Math" panose="02040503050406030204" pitchFamily="18" charset="0"/>
                              </a:rPr>
                              <m:t>i</m:t>
                            </m:r>
                          </m:e>
                        </m:d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</m:oMath>
                </a14:m>
                <a:r>
                  <a:rPr lang="en-US" sz="3200" dirty="0"/>
                  <a:t>. </a:t>
                </a:r>
              </a:p>
              <a:p>
                <a:r>
                  <a:rPr lang="en-US" altLang="zh-CN" sz="3200" dirty="0"/>
                  <a:t>Hint: express in the </a:t>
                </a:r>
                <a14:m>
                  <m:oMath xmlns:m="http://schemas.openxmlformats.org/officeDocument/2006/math"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𝑟</m:t>
                    </m:r>
                    <m:sSup>
                      <m:sSupPr>
                        <m:ctrlPr>
                          <a:rPr lang="en-US" altLang="zh-CN" sz="3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altLang="zh-CN" sz="3200" i="0"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𝜃</m:t>
                        </m:r>
                      </m:sup>
                    </m:sSup>
                  </m:oMath>
                </a14:m>
                <a:r>
                  <a:rPr lang="en-US" altLang="zh-CN" sz="3200" dirty="0"/>
                  <a:t> form first </a:t>
                </a:r>
              </a:p>
              <a:p>
                <a:endParaRPr lang="en-US" sz="3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0832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Recall: Expressing Angles in coordinate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3200" dirty="0"/>
                  <a:t>One arm of </a:t>
                </a:r>
                <a14:m>
                  <m:oMath xmlns:m="http://schemas.openxmlformats.org/officeDocument/2006/math">
                    <m:r>
                      <a:rPr lang="en-US" altLang="zh-CN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sz="3200" dirty="0"/>
                  <a:t> is fixed on </a:t>
                </a:r>
                <a14:m>
                  <m:oMath xmlns:m="http://schemas.openxmlformats.org/officeDocument/2006/math">
                    <m:r>
                      <a:rPr lang="en-US" sz="320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3200" dirty="0"/>
                  <a:t>-axis </a:t>
                </a:r>
              </a:p>
              <a:p>
                <a:r>
                  <a:rPr lang="en-US" sz="3200" dirty="0"/>
                  <a:t>If an angle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sz="3200" dirty="0"/>
                  <a:t> opens in a counterclockwise </a:t>
                </a:r>
              </a:p>
              <a:p>
                <a:pPr marL="0" indent="0">
                  <a:buNone/>
                </a:pPr>
                <a:r>
                  <a:rPr lang="en-US" sz="3200" dirty="0"/>
                  <a:t>direction, then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sz="3200" dirty="0"/>
                  <a:t> is positive. </a:t>
                </a:r>
              </a:p>
              <a:p>
                <a:r>
                  <a:rPr lang="en-US" sz="3200" dirty="0"/>
                  <a:t>If an angle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sz="3200" dirty="0"/>
                  <a:t> opens in a clockwise </a:t>
                </a:r>
              </a:p>
              <a:p>
                <a:pPr marL="0" indent="0">
                  <a:buNone/>
                </a:pPr>
                <a:r>
                  <a:rPr lang="en-US" sz="3200" dirty="0"/>
                  <a:t>direction, then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sz="3200" dirty="0"/>
                  <a:t> is negative.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322" t="-24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7176672" y="2029843"/>
            <a:ext cx="4318000" cy="4344987"/>
            <a:chOff x="2925" y="965"/>
            <a:chExt cx="2720" cy="2737"/>
          </a:xfrm>
        </p:grpSpPr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2925" y="981"/>
              <a:ext cx="2720" cy="2721"/>
              <a:chOff x="3016" y="981"/>
              <a:chExt cx="2720" cy="2721"/>
            </a:xfrm>
          </p:grpSpPr>
          <p:sp>
            <p:nvSpPr>
              <p:cNvPr id="18" name="Line 6"/>
              <p:cNvSpPr>
                <a:spLocks noChangeShapeType="1"/>
              </p:cNvSpPr>
              <p:nvPr/>
            </p:nvSpPr>
            <p:spPr bwMode="auto">
              <a:xfrm>
                <a:off x="3016" y="2341"/>
                <a:ext cx="27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Line 7"/>
              <p:cNvSpPr>
                <a:spLocks noChangeShapeType="1"/>
              </p:cNvSpPr>
              <p:nvPr/>
            </p:nvSpPr>
            <p:spPr bwMode="auto">
              <a:xfrm flipV="1">
                <a:off x="4286" y="981"/>
                <a:ext cx="0" cy="272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6" name="Line 8"/>
            <p:cNvSpPr>
              <a:spLocks noChangeShapeType="1"/>
            </p:cNvSpPr>
            <p:nvPr/>
          </p:nvSpPr>
          <p:spPr bwMode="auto">
            <a:xfrm flipV="1">
              <a:off x="4195" y="1074"/>
              <a:ext cx="1047" cy="126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ext Box 14"/>
            <p:cNvSpPr txBox="1">
              <a:spLocks noChangeArrowheads="1"/>
            </p:cNvSpPr>
            <p:nvPr/>
          </p:nvSpPr>
          <p:spPr bwMode="auto">
            <a:xfrm>
              <a:off x="3969" y="2296"/>
              <a:ext cx="18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rPr>
                <a:t>O</a:t>
              </a:r>
            </a:p>
          </p:txBody>
        </p:sp>
        <p:sp>
          <p:nvSpPr>
            <p:cNvPr id="12" name="Text Box 16"/>
            <p:cNvSpPr txBox="1">
              <a:spLocks noChangeArrowheads="1"/>
            </p:cNvSpPr>
            <p:nvPr/>
          </p:nvSpPr>
          <p:spPr bwMode="auto">
            <a:xfrm>
              <a:off x="3969" y="965"/>
              <a:ext cx="18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rPr>
                <a:t>y</a:t>
              </a:r>
            </a:p>
          </p:txBody>
        </p:sp>
        <p:sp>
          <p:nvSpPr>
            <p:cNvPr id="13" name="Text Box 17"/>
            <p:cNvSpPr txBox="1">
              <a:spLocks noChangeArrowheads="1"/>
            </p:cNvSpPr>
            <p:nvPr/>
          </p:nvSpPr>
          <p:spPr bwMode="auto">
            <a:xfrm>
              <a:off x="5423" y="2341"/>
              <a:ext cx="18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rPr>
                <a:t>x</a:t>
              </a:r>
            </a:p>
          </p:txBody>
        </p:sp>
      </p:grpSp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9337260" y="3855468"/>
            <a:ext cx="79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doni MT" panose="02070603080606020203" pitchFamily="18" charset="0"/>
                <a:ea typeface="宋体" panose="02010600030101010101" pitchFamily="2" charset="-122"/>
                <a:cs typeface="+mn-cs"/>
              </a:rPr>
              <a:t>θ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doni MT" panose="02070603080606020203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7726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E6B0EA-11F9-B2F2-E085-5AD65FE94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D73F7-9E47-C78C-8B33-19C82F76E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9E23522-F53A-D691-3A7A-0D6F7B3101B4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3200" dirty="0"/>
                  <a:t>Find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ad>
                                  <m:radPr>
                                    <m:degHide m:val="on"/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</m:rad>
                              </m:num>
                              <m:den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ad>
                                  <m:radPr>
                                    <m:degHide m:val="on"/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</m:rad>
                              </m:num>
                              <m:den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m:rPr>
                                <m:sty m:val="p"/>
                              </m:rPr>
                              <a:rPr lang="en-US" sz="3200" b="0" i="0" smtClean="0">
                                <a:latin typeface="Cambria Math" panose="02040503050406030204" pitchFamily="18" charset="0"/>
                              </a:rPr>
                              <m:t>i</m:t>
                            </m:r>
                          </m:e>
                        </m:d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</m:oMath>
                </a14:m>
                <a:r>
                  <a:rPr lang="en-US" sz="3200" dirty="0"/>
                  <a:t>. </a:t>
                </a:r>
              </a:p>
              <a:p>
                <a:r>
                  <a:rPr lang="en-US" sz="3200" dirty="0"/>
                  <a:t>Hint: </a:t>
                </a:r>
                <a:r>
                  <a:rPr lang="en-US" altLang="zh-CN" sz="3200" dirty="0"/>
                  <a:t>express in the </a:t>
                </a:r>
                <a14:m>
                  <m:oMath xmlns:m="http://schemas.openxmlformats.org/officeDocument/2006/math"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𝑟</m:t>
                    </m:r>
                    <m:sSup>
                      <m:sSupPr>
                        <m:ctrlPr>
                          <a:rPr lang="en-US" altLang="zh-CN" sz="3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altLang="zh-CN" sz="3200" i="0"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𝜃</m:t>
                        </m:r>
                      </m:sup>
                    </m:sSup>
                  </m:oMath>
                </a14:m>
                <a:r>
                  <a:rPr lang="en-US" altLang="zh-CN" sz="3200" dirty="0"/>
                  <a:t> form first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3200" dirty="0">
                    <a:ea typeface="Cambria Math" panose="020405030504060302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3200" dirty="0"/>
                  <a:t> (why?)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ad>
                                  <m:radPr>
                                    <m:degHide m:val="on"/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</m:rad>
                              </m:num>
                              <m:den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ad>
                                  <m:radPr>
                                    <m:degHide m:val="on"/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</m:rad>
                              </m:num>
                              <m:den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m:rPr>
                                <m:sty m:val="p"/>
                              </m:rPr>
                              <a:rPr lang="en-US" sz="3200" i="0">
                                <a:latin typeface="Cambria Math" panose="02040503050406030204" pitchFamily="18" charset="0"/>
                              </a:rPr>
                              <m:t>i</m:t>
                            </m:r>
                          </m:e>
                        </m:d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sSup>
                              <m:sSup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en-US" sz="3200" b="0" i="0" smtClean="0">
                                    <a:latin typeface="Cambria Math" panose="02040503050406030204" pitchFamily="18" charset="0"/>
                                  </a:rPr>
                                  <m:t>i</m:t>
                                </m:r>
                                <m:f>
                                  <m:f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5</m:t>
                                    </m:r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i</m:t>
                        </m:r>
                        <m:f>
                          <m:f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25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sup>
                    </m:sSup>
                  </m:oMath>
                </a14:m>
                <a:endParaRPr lang="en-US" sz="3200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3200" i="0">
                            <a:latin typeface="Cambria Math" panose="02040503050406030204" pitchFamily="18" charset="0"/>
                          </a:rPr>
                          <m:t>i</m:t>
                        </m:r>
                        <m:f>
                          <m:f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f>
                          <m:fPr>
                            <m:ctrlPr>
                              <a:rPr lang="en-US" altLang="zh-CN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altLang="zh-CN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func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</m:t>
                    </m:r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f>
                          <m:fPr>
                            <m:ctrlPr>
                              <a:rPr lang="en-US" altLang="zh-CN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altLang="zh-CN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func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altLang="zh-CN" sz="32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 sz="3200" i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endParaRPr lang="en-US" sz="32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9E23522-F53A-D691-3A7A-0D6F7B3101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4466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Complex Plane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3200" dirty="0"/>
                  <a:t>Like a number can be represented on a number axis, </a:t>
                </a:r>
                <a:br>
                  <a:rPr lang="en-US" sz="3200" dirty="0"/>
                </a:br>
                <a:r>
                  <a:rPr lang="en-US" sz="3200" dirty="0"/>
                  <a:t>a complex number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sz="3200" dirty="0"/>
                  <a:t> </a:t>
                </a:r>
                <a:br>
                  <a:rPr lang="en-US" sz="3200" dirty="0"/>
                </a:br>
                <a:r>
                  <a:rPr lang="en-US" sz="3200" dirty="0"/>
                  <a:t>can be represented on a complex plane</a:t>
                </a:r>
                <a:br>
                  <a:rPr lang="en-US" sz="3200" dirty="0"/>
                </a:br>
                <a:r>
                  <a:rPr lang="en-US" sz="3200" dirty="0"/>
                  <a:t>with real coordinate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3200" dirty="0"/>
                  <a:t> and </a:t>
                </a:r>
                <a:br>
                  <a:rPr lang="en-US" sz="3200" dirty="0"/>
                </a:br>
                <a:r>
                  <a:rPr lang="en-US" sz="3200" dirty="0"/>
                  <a:t>imaginary coordinate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3200" dirty="0"/>
                  <a:t>. </a:t>
                </a:r>
              </a:p>
              <a:p>
                <a:r>
                  <a:rPr lang="en-US" sz="3200" dirty="0"/>
                  <a:t>The horizontal axis is real axis</a:t>
                </a:r>
              </a:p>
              <a:p>
                <a:r>
                  <a:rPr lang="en-US" sz="3200" dirty="0"/>
                  <a:t>The vertical axis is imaginary axis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 t="-24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图片 6" descr="图片包含 图表&#10;&#10;描述已自动生成">
            <a:extLst>
              <a:ext uri="{FF2B5EF4-FFF2-40B4-BE49-F238E27FC236}">
                <a16:creationId xmlns:a16="http://schemas.microsoft.com/office/drawing/2014/main" id="{E65AFDDA-4F0E-4160-952E-810244FDEF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095" y="2447286"/>
            <a:ext cx="3734656" cy="373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248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Argand Diagram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=3+4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sz="3200" dirty="0"/>
                  <a:t> can then be represented by the vector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e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3200" dirty="0"/>
                  <a:t> in this plane. </a:t>
                </a:r>
              </a:p>
              <a:p>
                <a:r>
                  <a:rPr lang="en-US" sz="3200" dirty="0"/>
                  <a:t>This is called Argand diagram. </a:t>
                </a:r>
              </a:p>
              <a:p>
                <a:r>
                  <a:rPr lang="en-US" sz="3200" dirty="0"/>
                  <a:t>The magnitude of the vector (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sz="3200" dirty="0"/>
                  <a:t> or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sz="3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</m:oMath>
                </a14:m>
                <a:r>
                  <a:rPr lang="en-US" sz="3200" dirty="0"/>
                  <a:t>) </a:t>
                </a:r>
                <a:br>
                  <a:rPr lang="en-US" sz="3200" dirty="0"/>
                </a:br>
                <a:r>
                  <a:rPr lang="en-US" sz="3200" dirty="0"/>
                  <a:t>is called the </a:t>
                </a:r>
                <a:r>
                  <a:rPr lang="en-US" sz="3200" b="1" dirty="0">
                    <a:solidFill>
                      <a:schemeClr val="accent2"/>
                    </a:solidFill>
                  </a:rPr>
                  <a:t>modulus</a:t>
                </a:r>
                <a:r>
                  <a:rPr lang="en-US" sz="3200" dirty="0"/>
                  <a:t> of </a:t>
                </a:r>
                <a14:m>
                  <m:oMath xmlns:m="http://schemas.openxmlformats.org/officeDocument/2006/math">
                    <m:r>
                      <a:rPr lang="en-US" altLang="zh-CN" sz="3200" i="1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sz="3200" dirty="0"/>
                  <a:t>. </a:t>
                </a:r>
              </a:p>
              <a:p>
                <a:r>
                  <a:rPr lang="en-US" sz="3200" dirty="0"/>
                  <a:t>The angle of vector formed with </a:t>
                </a:r>
                <a:br>
                  <a:rPr lang="en-US" sz="3200" dirty="0"/>
                </a:br>
                <a:r>
                  <a:rPr lang="en-US" sz="3200" dirty="0"/>
                  <a:t>positive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3200" dirty="0"/>
                  <a:t> axis (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sz="3200" dirty="0"/>
                  <a:t> or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func>
                  </m:oMath>
                </a14:m>
                <a:r>
                  <a:rPr lang="en-US" sz="3200" dirty="0"/>
                  <a:t>) is called</a:t>
                </a:r>
                <a:br>
                  <a:rPr lang="en-US" sz="3200" dirty="0"/>
                </a:br>
                <a:r>
                  <a:rPr lang="en-US" sz="3200" dirty="0"/>
                  <a:t>the </a:t>
                </a:r>
                <a:r>
                  <a:rPr lang="en-US" sz="3200" b="1" dirty="0">
                    <a:solidFill>
                      <a:schemeClr val="accent5"/>
                    </a:solidFill>
                  </a:rPr>
                  <a:t>argument </a:t>
                </a:r>
                <a:r>
                  <a:rPr lang="en-US" sz="3200" dirty="0"/>
                  <a:t>of </a:t>
                </a:r>
                <a14:m>
                  <m:oMath xmlns:m="http://schemas.openxmlformats.org/officeDocument/2006/math">
                    <m:r>
                      <a:rPr lang="en-US" altLang="zh-CN" sz="3200" i="1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sz="3200" dirty="0"/>
                  <a:t>. 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图片 8">
            <a:extLst>
              <a:ext uri="{FF2B5EF4-FFF2-40B4-BE49-F238E27FC236}">
                <a16:creationId xmlns:a16="http://schemas.microsoft.com/office/drawing/2014/main" id="{37F5C8D7-B70A-A1A2-1B84-FFD19678CE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0245" y="2328707"/>
            <a:ext cx="3727114" cy="363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088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Modulus and Argument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3200" dirty="0"/>
                  <a:t>For a complex number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𝑏𝑖</m:t>
                    </m:r>
                  </m:oMath>
                </a14:m>
                <a:r>
                  <a:rPr lang="en-US" sz="3200" dirty="0"/>
                  <a:t>,</a:t>
                </a:r>
              </a:p>
              <a:p>
                <a:r>
                  <a:rPr lang="en-US" sz="3200" dirty="0"/>
                  <a:t>the modulus can be calculated by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3200" dirty="0"/>
                  <a:t> (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US" sz="3200" dirty="0"/>
                  <a:t>)</a:t>
                </a:r>
              </a:p>
              <a:p>
                <a:endParaRPr lang="en-US" sz="3200" dirty="0"/>
              </a:p>
              <a:p>
                <a:r>
                  <a:rPr lang="en-US" sz="3200" dirty="0"/>
                  <a:t>the argument </a:t>
                </a:r>
                <a:r>
                  <a:rPr lang="en-US" altLang="zh-CN" sz="3200" dirty="0"/>
                  <a:t>can be calculated by</a:t>
                </a:r>
                <a:r>
                  <a:rPr lang="en-US" sz="3200" dirty="0"/>
                  <a:t>: (</a:t>
                </a:r>
                <a14:m>
                  <m:oMath xmlns:m="http://schemas.openxmlformats.org/officeDocument/2006/math">
                    <m:r>
                      <a:rPr lang="en-US" altLang="zh-CN" sz="3200" b="0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l-GR" altLang="zh-C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π</m:t>
                    </m:r>
                    <m:r>
                      <a:rPr lang="en-US" altLang="zh-CN" sz="3200" b="0" i="0" smtClean="0">
                        <a:latin typeface="Cambria Math" panose="02040503050406030204" pitchFamily="18" charset="0"/>
                      </a:rPr>
                      <m:t>&lt;</m:t>
                    </m:r>
                    <m:func>
                      <m:func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3200" b="0" i="0" smtClean="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func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zh-CN" altLang="en-US" sz="3200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sz="3200" dirty="0"/>
                  <a:t>)</a:t>
                </a: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func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3200" b="0" i="0" smtClean="0">
                                <a:latin typeface="Cambria Math" panose="02040503050406030204" pitchFamily="18" charset="0"/>
                              </a:rPr>
                              <m:t>tan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fName>
                      <m:e>
                        <m:f>
                          <m:f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num>
                          <m:den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den>
                        </m:f>
                      </m:e>
                    </m:func>
                  </m:oMath>
                </a14:m>
                <a:r>
                  <a:rPr lang="en-US" sz="3200" dirty="0"/>
                  <a:t> in Quadrant 1 and 4</a:t>
                </a: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func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3200" b="0" i="0" smtClean="0">
                                <a:latin typeface="Cambria Math" panose="02040503050406030204" pitchFamily="18" charset="0"/>
                              </a:rPr>
                              <m:t>tan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fName>
                      <m:e>
                        <m:f>
                          <m:f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num>
                          <m:den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den>
                        </m:f>
                      </m:e>
                    </m:func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sz="3200" dirty="0"/>
                  <a:t> in Quadrant 2</a:t>
                </a: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3200" b="0" i="0" smtClean="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func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3200" b="0" i="0" smtClean="0">
                                <a:latin typeface="Cambria Math" panose="02040503050406030204" pitchFamily="18" charset="0"/>
                              </a:rPr>
                              <m:t>tan</m:t>
                            </m:r>
                          </m:e>
                          <m:sup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fName>
                      <m:e>
                        <m:f>
                          <m:fPr>
                            <m:ctrlP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num>
                          <m:den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den>
                        </m:f>
                      </m:e>
                    </m:func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altLang="zh-CN" sz="3200" dirty="0"/>
                  <a:t> in Quadrant 3</a:t>
                </a:r>
              </a:p>
              <a:p>
                <a:endParaRPr lang="en-US" sz="3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 t="-24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3372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3200" dirty="0"/>
                  <a:t>Find the modulus and argument for the following complex numbers. </a:t>
                </a:r>
              </a:p>
              <a:p>
                <a:r>
                  <a:rPr lang="en-US" sz="3200" dirty="0"/>
                  <a:t>1.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4</m:t>
                    </m:r>
                    <m:rad>
                      <m:radPr>
                        <m:degHide m:val="on"/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+4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endParaRPr lang="en-US" sz="3200" dirty="0"/>
              </a:p>
              <a:p>
                <a:r>
                  <a:rPr lang="en-US" sz="3200" dirty="0"/>
                  <a:t>2. 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3200" i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r>
                  <a:rPr lang="en-US" sz="3200" dirty="0"/>
                  <a:t>Hint:</a:t>
                </a:r>
                <a:r>
                  <a:rPr lang="zh-CN" altLang="en-US" sz="3200" dirty="0"/>
                  <a:t> </a:t>
                </a:r>
                <a:r>
                  <a:rPr lang="en-US" altLang="zh-CN" sz="3200" dirty="0"/>
                  <a:t>Always</a:t>
                </a:r>
                <a:r>
                  <a:rPr lang="zh-CN" altLang="en-US" sz="3200" dirty="0"/>
                  <a:t> </a:t>
                </a:r>
                <a:r>
                  <a:rPr lang="en-US" altLang="zh-CN" sz="3200" dirty="0"/>
                  <a:t>draw</a:t>
                </a:r>
                <a:r>
                  <a:rPr lang="zh-CN" altLang="en-US" sz="3200" dirty="0"/>
                  <a:t> </a:t>
                </a:r>
                <a:r>
                  <a:rPr lang="en-US" altLang="zh-CN" sz="3200" dirty="0"/>
                  <a:t>the complex number in the Argand diagram before calculating the argument. </a:t>
                </a:r>
                <a:endParaRPr lang="en-US" sz="3200" dirty="0"/>
              </a:p>
              <a:p>
                <a:endParaRPr lang="en-US" sz="3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322" t="-24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1344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16B1F21-B8B4-A002-CF44-0E71A99A3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Example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61ECB210-D549-0FEA-30F3-7FFA49A44198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574568" y="1107440"/>
                <a:ext cx="4859972" cy="5496560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=4</m:t>
                    </m:r>
                    <m:rad>
                      <m:radPr>
                        <m:degHide m:val="on"/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+4</m:t>
                    </m:r>
                    <m:r>
                      <m:rPr>
                        <m:sty m:val="p"/>
                      </m:rPr>
                      <a:rPr lang="en-US" altLang="zh-CN" sz="2800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altLang="zh-CN" sz="2800" dirty="0"/>
                  <a:t> </a:t>
                </a:r>
              </a:p>
              <a:p>
                <a:pPr marL="0" indent="0">
                  <a:buNone/>
                </a:pPr>
                <a:endParaRPr lang="en-US" altLang="zh-CN" dirty="0"/>
              </a:p>
              <a:p>
                <a:pPr marL="0" indent="0">
                  <a:buNone/>
                </a:pPr>
                <a:endParaRPr lang="en-US" altLang="zh-CN" sz="2800" dirty="0"/>
              </a:p>
              <a:p>
                <a:pPr marL="0" indent="0">
                  <a:buNone/>
                </a:pPr>
                <a:endParaRPr lang="en-US" altLang="zh-CN" dirty="0"/>
              </a:p>
              <a:p>
                <a:pPr marL="0" indent="0">
                  <a:buNone/>
                </a:pPr>
                <a:endParaRPr lang="en-US" altLang="zh-CN" sz="2800" dirty="0"/>
              </a:p>
              <a:p>
                <a:pPr marL="0" indent="0">
                  <a:buNone/>
                </a:pPr>
                <a:endParaRPr lang="en-US" altLang="zh-CN" dirty="0"/>
              </a:p>
              <a:p>
                <a:pPr marL="0" indent="0">
                  <a:buNone/>
                </a:pPr>
                <a:r>
                  <a:rPr lang="en-US" altLang="zh-CN" dirty="0"/>
                  <a:t>In quadrant 1: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altLang="zh-CN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altLang="zh-CN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altLang="zh-CN" sz="28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altLang="zh-CN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CN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8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altLang="zh-CN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altLang="zh-CN" sz="2800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e>
                                  </m:rad>
                                </m:e>
                              </m:d>
                            </m:e>
                            <m:sup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zh-CN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sup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altLang="zh-CN" sz="2800" b="0" i="1" smtClean="0">
                          <a:latin typeface="Cambria Math" panose="02040503050406030204" pitchFamily="18" charset="0"/>
                        </a:rPr>
                        <m:t>=8</m:t>
                      </m:r>
                    </m:oMath>
                  </m:oMathPara>
                </a14:m>
                <a:endParaRPr lang="en-US" altLang="zh-CN" sz="2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altLang="zh-CN" sz="2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CN" sz="2800" b="0" i="0" smtClean="0">
                              <a:latin typeface="Cambria Math" panose="02040503050406030204" pitchFamily="18" charset="0"/>
                            </a:rPr>
                            <m:t>arg</m:t>
                          </m:r>
                        </m:fName>
                        <m:e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func>
                      <m:r>
                        <a:rPr lang="en-US" altLang="zh-CN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CN" sz="2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altLang="zh-CN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800" b="0" i="0" smtClean="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f>
                            <m:fPr>
                              <m:ctrlPr>
                                <a:rPr lang="en-US" altLang="zh-CN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den>
                          </m:f>
                        </m:e>
                      </m:func>
                      <m:r>
                        <a:rPr lang="en-US" altLang="zh-CN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28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altLang="zh-CN" sz="2800" dirty="0"/>
              </a:p>
            </p:txBody>
          </p:sp>
        </mc:Choice>
        <mc:Fallback xmlns="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61ECB210-D549-0FEA-30F3-7FFA49A4419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574568" y="1107440"/>
                <a:ext cx="4859972" cy="5496560"/>
              </a:xfrm>
              <a:blipFill>
                <a:blip r:embed="rId2"/>
                <a:stretch>
                  <a:fillRect l="-25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>
            <a:extLst>
              <a:ext uri="{FF2B5EF4-FFF2-40B4-BE49-F238E27FC236}">
                <a16:creationId xmlns:a16="http://schemas.microsoft.com/office/drawing/2014/main" id="{7E0CB22E-4149-6ACC-16DB-9ABA48346F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129" y="1536863"/>
            <a:ext cx="4374411" cy="270724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占位符 2">
                <a:extLst>
                  <a:ext uri="{FF2B5EF4-FFF2-40B4-BE49-F238E27FC236}">
                    <a16:creationId xmlns:a16="http://schemas.microsoft.com/office/drawing/2014/main" id="{7395E85B-3950-25A4-BC73-512A9DA995E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94254" y="1107440"/>
                <a:ext cx="5523178" cy="5496560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CN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altLang="zh-CN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+3</m:t>
                    </m:r>
                    <m:r>
                      <m:rPr>
                        <m:sty m:val="p"/>
                      </m:rPr>
                      <a:rPr lang="en-US" altLang="zh-CN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altLang="zh-CN" dirty="0"/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altLang="zh-CN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altLang="zh-CN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altLang="zh-CN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altLang="zh-CN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altLang="zh-CN" dirty="0"/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altLang="zh-CN" dirty="0"/>
                  <a:t>In quadrant 2: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altLang="zh-CN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altLang="zh-CN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CN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−2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CN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zh-CN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US" altLang="zh-CN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altLang="zh-CN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13</m:t>
                          </m:r>
                        </m:e>
                      </m:rad>
                    </m:oMath>
                  </m:oMathPara>
                </a14:m>
                <a:endParaRPr lang="en-US" altLang="zh-CN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CN" smtClean="0">
                              <a:latin typeface="Cambria Math" panose="02040503050406030204" pitchFamily="18" charset="0"/>
                            </a:rPr>
                            <m:t>arg</m:t>
                          </m:r>
                        </m:fName>
                        <m:e>
                          <m:r>
                            <a:rPr lang="en-US" altLang="zh-CN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func>
                      <m:r>
                        <a:rPr lang="en-US" altLang="zh-CN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altLang="zh-CN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mtClean="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US" altLang="zh-CN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f>
                            <m:fPr>
                              <m:ctrlPr>
                                <a:rPr lang="en-US" altLang="zh-CN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den>
                          </m:f>
                        </m:e>
                      </m:func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US" altLang="zh-CN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−0.983…+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2.16</m:t>
                      </m:r>
                    </m:oMath>
                  </m:oMathPara>
                </a14:m>
                <a:endParaRPr lang="en-US" altLang="zh-CN" dirty="0"/>
              </a:p>
            </p:txBody>
          </p:sp>
        </mc:Choice>
        <mc:Fallback xmlns="">
          <p:sp>
            <p:nvSpPr>
              <p:cNvPr id="6" name="文本占位符 2">
                <a:extLst>
                  <a:ext uri="{FF2B5EF4-FFF2-40B4-BE49-F238E27FC236}">
                    <a16:creationId xmlns:a16="http://schemas.microsoft.com/office/drawing/2014/main" id="{7395E85B-3950-25A4-BC73-512A9DA995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4254" y="1107440"/>
                <a:ext cx="5523178" cy="5496560"/>
              </a:xfrm>
              <a:prstGeom prst="rect">
                <a:avLst/>
              </a:prstGeom>
              <a:blipFill>
                <a:blip r:embed="rId4"/>
                <a:stretch>
                  <a:fillRect l="-23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图片 7">
            <a:extLst>
              <a:ext uri="{FF2B5EF4-FFF2-40B4-BE49-F238E27FC236}">
                <a16:creationId xmlns:a16="http://schemas.microsoft.com/office/drawing/2014/main" id="{7832BAEF-BCF9-029D-3E5B-053802E376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08800" y="1789299"/>
            <a:ext cx="2963785" cy="220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2227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Polar Form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3200" dirty="0"/>
                  <a:t>For a complex number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sz="3200" dirty="0"/>
                  <a:t>, it could be expressed by its modulus (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sz="3200" dirty="0"/>
                  <a:t>) and argument (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sz="3200" dirty="0"/>
                  <a:t>), using the following formula. </a:t>
                </a:r>
              </a:p>
              <a:p>
                <a:r>
                  <a:rPr lang="en-US" sz="3200" b="0" dirty="0"/>
                  <a:t>Since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𝑟</m:t>
                    </m:r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US" sz="3200" dirty="0"/>
                  <a:t> and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𝑟</m:t>
                    </m:r>
                    <m:func>
                      <m:func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US" sz="3200" dirty="0"/>
                  <a:t>: </a:t>
                </a:r>
              </a:p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m:rPr>
                        <m:sty m:val="p"/>
                      </m:rPr>
                      <a:rPr lang="en-US" sz="3200" i="0">
                        <a:latin typeface="Cambria Math" panose="02040503050406030204" pitchFamily="18" charset="0"/>
                      </a:rPr>
                      <m:t>i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𝑟</m:t>
                    </m:r>
                    <m:func>
                      <m:func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i="1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US" sz="3200" i="1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3200" i="0">
                        <a:latin typeface="Cambria Math" panose="02040503050406030204" pitchFamily="18" charset="0"/>
                      </a:rPr>
                      <m:t>i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𝑟</m:t>
                    </m:r>
                    <m:func>
                      <m:func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i="1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𝑟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200" i="1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3200" i="0">
                            <a:latin typeface="Cambria Math" panose="02040503050406030204" pitchFamily="18" charset="0"/>
                          </a:rPr>
                          <m:t>i</m:t>
                        </m:r>
                        <m:func>
                          <m:func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200" i="1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</m:e>
                    </m:d>
                  </m:oMath>
                </a14:m>
                <a:r>
                  <a:rPr lang="en-US" sz="3200" dirty="0">
                    <a:solidFill>
                      <a:srgbClr val="FF0000"/>
                    </a:solidFill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d>
                      <m:dPr>
                        <m:ctrlP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3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2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US" sz="3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  <m: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3200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func>
                          <m:funcPr>
                            <m:ctrlPr>
                              <a:rPr lang="en-US" sz="3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2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3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</m:e>
                    </m:d>
                    <m:r>
                      <a:rPr lang="en-US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func>
                      <m:funcPr>
                        <m:ctrlP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cis</m:t>
                        </m:r>
                      </m:fName>
                      <m:e>
                        <m: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endParaRPr lang="en-US" sz="3200" dirty="0">
                  <a:solidFill>
                    <a:srgbClr val="FF0000"/>
                  </a:solidFill>
                </a:endParaRPr>
              </a:p>
              <a:p>
                <a:r>
                  <a:rPr lang="en-US" sz="3200" dirty="0"/>
                  <a:t>This is called polar form or modulus-argument form.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 t="-24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5484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3200" dirty="0"/>
                  <a:t>Draw the complex numbers in Argand diagram. </a:t>
                </a:r>
                <a:r>
                  <a:rPr lang="en-US" altLang="zh-CN" sz="3200" dirty="0"/>
                  <a:t>Then convert them into Cartesian form </a:t>
                </a:r>
                <a14:m>
                  <m:oMath xmlns:m="http://schemas.openxmlformats.org/officeDocument/2006/math">
                    <m:r>
                      <a:rPr lang="en-US" altLang="zh-CN" sz="3200" i="1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altLang="zh-CN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32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zh-CN" sz="32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sz="3200" i="1">
                        <a:latin typeface="Cambria Math" panose="02040503050406030204" pitchFamily="18" charset="0"/>
                      </a:rPr>
                      <m:t>𝑏</m:t>
                    </m:r>
                    <m:r>
                      <m:rPr>
                        <m:sty m:val="p"/>
                      </m:rPr>
                      <a:rPr lang="en-US" altLang="zh-CN" sz="320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endParaRPr lang="en-US" sz="3200" dirty="0"/>
              </a:p>
              <a:p>
                <a:r>
                  <a:rPr lang="en-US" sz="3200" dirty="0"/>
                  <a:t>1.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3</m:t>
                    </m:r>
                    <m:func>
                      <m:func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3200" i="1">
                            <a:latin typeface="Cambria Math" panose="02040503050406030204" pitchFamily="18" charset="0"/>
                          </a:rPr>
                          <m:t>cis</m:t>
                        </m:r>
                      </m:fName>
                      <m:e>
                        <m:f>
                          <m:fPr>
                            <m:ctrlP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CN" altLang="en-US" sz="3200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e>
                    </m:func>
                  </m:oMath>
                </a14:m>
                <a:endParaRPr lang="en-US" sz="3200" i="1" dirty="0">
                  <a:latin typeface="Cambria Math" panose="02040503050406030204" pitchFamily="18" charset="0"/>
                </a:endParaRPr>
              </a:p>
              <a:p>
                <a:r>
                  <a:rPr lang="en-US" sz="3200" dirty="0"/>
                  <a:t>2.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3200" i="1">
                            <a:latin typeface="Cambria Math" panose="02040503050406030204" pitchFamily="18" charset="0"/>
                          </a:rPr>
                          <m:t>cis</m:t>
                        </m:r>
                      </m:fName>
                      <m:e>
                        <m:f>
                          <m:fPr>
                            <m:ctrlPr>
                              <a:rPr lang="en-US" altLang="zh-CN" sz="3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zh-CN" altLang="en-US" sz="32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func>
                  </m:oMath>
                </a14:m>
                <a:endParaRPr lang="en-US" sz="3200" dirty="0"/>
              </a:p>
              <a:p>
                <a:endParaRPr lang="en-US" sz="3200" dirty="0"/>
              </a:p>
              <a:p>
                <a:pPr marL="0" indent="0">
                  <a:buNone/>
                </a:pPr>
                <a:r>
                  <a:rPr lang="en-US" sz="3200" dirty="0"/>
                  <a:t>Hint: First draw the argument.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322" t="-2403" r="-7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251205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0FC16EDE49814FBBE83568B9FA2901" ma:contentTypeVersion="17" ma:contentTypeDescription="Create a new document." ma:contentTypeScope="" ma:versionID="022f5e1d981b14d7005f3600e8ff7e4f">
  <xsd:schema xmlns:xsd="http://www.w3.org/2001/XMLSchema" xmlns:xs="http://www.w3.org/2001/XMLSchema" xmlns:p="http://schemas.microsoft.com/office/2006/metadata/properties" xmlns:ns2="9ad1216b-cdc1-40e2-a0c2-94597fd44697" xmlns:ns3="3fcf4a81-aca0-43b6-bff7-87efdc296efa" xmlns:ns4="7424b78e-8606-4fd1-9a19-b6b90bbc0a1b" targetNamespace="http://schemas.microsoft.com/office/2006/metadata/properties" ma:root="true" ma:fieldsID="f273b407d20b6eb33550fabe3d54ad2e" ns2:_="" ns3:_="" ns4:_="">
    <xsd:import namespace="9ad1216b-cdc1-40e2-a0c2-94597fd44697"/>
    <xsd:import namespace="3fcf4a81-aca0-43b6-bff7-87efdc296efa"/>
    <xsd:import namespace="7424b78e-8606-4fd1-9a19-b6b90bbc0a1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LengthInSeconds" minOccurs="0"/>
                <xsd:element ref="ns2:SharedWithUsers" minOccurs="0"/>
                <xsd:element ref="ns2:SharedWithDetails" minOccurs="0"/>
                <xsd:element ref="ns3:MediaServiceGenerationTime" minOccurs="0"/>
                <xsd:element ref="ns3:MediaServiceEventHashCode" minOccurs="0"/>
                <xsd:element ref="ns3:MediaServiceSearchProperties" minOccurs="0"/>
                <xsd:element ref="ns3:lcf76f155ced4ddcb4097134ff3c332f" minOccurs="0"/>
                <xsd:element ref="ns4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6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cf4a81-aca0-43b6-bff7-87efdc296e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7882c5b-1fc0-4c64-8edd-3b527906c4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24b78e-8606-4fd1-9a19-b6b90bbc0a1b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4bd6ad62-9026-4c22-97ba-ffd5902a9633}" ma:internalName="TaxCatchAll" ma:showField="CatchAllData" ma:web="9ad1216b-cdc1-40e2-a0c2-94597fd446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fcf4a81-aca0-43b6-bff7-87efdc296efa">
      <Terms xmlns="http://schemas.microsoft.com/office/infopath/2007/PartnerControls"/>
    </lcf76f155ced4ddcb4097134ff3c332f>
    <TaxCatchAll xmlns="7424b78e-8606-4fd1-9a19-b6b90bbc0a1b" xsi:nil="true"/>
    <_dlc_DocId xmlns="9ad1216b-cdc1-40e2-a0c2-94597fd44697">7VPTP7ZE6X33-1933993375-2082</_dlc_DocId>
    <_dlc_DocIdUrl xmlns="9ad1216b-cdc1-40e2-a0c2-94597fd44697">
      <Url>https://cambridgeorg.sharepoint.com/sites/cie/education/pd/Curriculum_Support/_layouts/15/DocIdRedir.aspx?ID=7VPTP7ZE6X33-1933993375-2082</Url>
      <Description>7VPTP7ZE6X33-1933993375-2082</Description>
    </_dlc_DocIdUrl>
  </documentManagement>
</p:properties>
</file>

<file path=customXml/itemProps1.xml><?xml version="1.0" encoding="utf-8"?>
<ds:datastoreItem xmlns:ds="http://schemas.openxmlformats.org/officeDocument/2006/customXml" ds:itemID="{3D5B6156-E796-4281-95A1-73740DB29D6D}"/>
</file>

<file path=customXml/itemProps2.xml><?xml version="1.0" encoding="utf-8"?>
<ds:datastoreItem xmlns:ds="http://schemas.openxmlformats.org/officeDocument/2006/customXml" ds:itemID="{43107124-43ED-468C-8D43-61024CE5151D}"/>
</file>

<file path=customXml/itemProps3.xml><?xml version="1.0" encoding="utf-8"?>
<ds:datastoreItem xmlns:ds="http://schemas.openxmlformats.org/officeDocument/2006/customXml" ds:itemID="{971A2389-1D96-4C5A-B9B2-9144978C5A8D}"/>
</file>

<file path=customXml/itemProps4.xml><?xml version="1.0" encoding="utf-8"?>
<ds:datastoreItem xmlns:ds="http://schemas.openxmlformats.org/officeDocument/2006/customXml" ds:itemID="{3371AEFA-1AD7-4244-8405-9BF126431CD6}"/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911</Words>
  <Application>Microsoft Office PowerPoint</Application>
  <PresentationFormat>宽屏</PresentationFormat>
  <Paragraphs>166</Paragraphs>
  <Slides>20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7" baseType="lpstr">
      <vt:lpstr>等线</vt:lpstr>
      <vt:lpstr>Arial</vt:lpstr>
      <vt:lpstr>Bodoni MT</vt:lpstr>
      <vt:lpstr>Calibri</vt:lpstr>
      <vt:lpstr>Cambria Math</vt:lpstr>
      <vt:lpstr>Times New Roman</vt:lpstr>
      <vt:lpstr>1_Office Theme</vt:lpstr>
      <vt:lpstr>Lesson slides Topic: Complex Number Lesson 3: Argand Diagram and Other Forms of Complex Numbers</vt:lpstr>
      <vt:lpstr>Recall: Expressing Angles in coordinate</vt:lpstr>
      <vt:lpstr>Complex Plane</vt:lpstr>
      <vt:lpstr>Argand Diagram</vt:lpstr>
      <vt:lpstr>Modulus and Argument</vt:lpstr>
      <vt:lpstr>Example</vt:lpstr>
      <vt:lpstr>Example</vt:lpstr>
      <vt:lpstr>Polar Form</vt:lpstr>
      <vt:lpstr>Example</vt:lpstr>
      <vt:lpstr>Example</vt:lpstr>
      <vt:lpstr>Properties of Modulus and Argument</vt:lpstr>
      <vt:lpstr>Product and Division of Complex Numbers</vt:lpstr>
      <vt:lpstr>Geometric Meaning of Product</vt:lpstr>
      <vt:lpstr>Example</vt:lpstr>
      <vt:lpstr>Example</vt:lpstr>
      <vt:lpstr>de Movrie's Theorem</vt:lpstr>
      <vt:lpstr>Properties in Exponential Form (optional)</vt:lpstr>
      <vt:lpstr>Power of Complex Number</vt:lpstr>
      <vt:lpstr>Example</vt:lpstr>
      <vt:lpstr>Example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Argand Diagram</dc:title>
  <dc:creator>Donnie Xia</dc:creator>
  <cp:lastModifiedBy>Donnie Xia</cp:lastModifiedBy>
  <cp:revision>46</cp:revision>
  <dcterms:created xsi:type="dcterms:W3CDTF">2019-12-03T06:13:50Z</dcterms:created>
  <dcterms:modified xsi:type="dcterms:W3CDTF">2025-04-28T06:45:35Z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0x010100370FC16EDE49814FBBE83568B9FA2901</vt:lpwstr>
  </property>
  <property fmtid="{D5CDD505-2E9C-101B-9397-08002B2CF9AE}" pid="3" name="_dlc_DocIdItemGuid">
    <vt:lpwstr>78f3e137-9e82-40d2-adca-a136640b41dd</vt:lpwstr>
  </property>
</Properties>
</file>