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96" r:id="rId2"/>
    <p:sldId id="303" r:id="rId3"/>
    <p:sldId id="262" r:id="rId4"/>
    <p:sldId id="263" r:id="rId5"/>
    <p:sldId id="264" r:id="rId6"/>
    <p:sldId id="268" r:id="rId7"/>
    <p:sldId id="297" r:id="rId8"/>
    <p:sldId id="257" r:id="rId9"/>
    <p:sldId id="266" r:id="rId10"/>
    <p:sldId id="302" r:id="rId11"/>
    <p:sldId id="269" r:id="rId12"/>
    <p:sldId id="299" r:id="rId13"/>
    <p:sldId id="271" r:id="rId14"/>
    <p:sldId id="300" r:id="rId15"/>
    <p:sldId id="301" r:id="rId16"/>
    <p:sldId id="260" r:id="rId17"/>
    <p:sldId id="307" r:id="rId18"/>
    <p:sldId id="258" r:id="rId19"/>
    <p:sldId id="305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77AD4-4A29-4EA2-8DDA-B23A44B9DF59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C82-3ABE-4DC3-9A7D-3DF0B14A7A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69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91581-0ADF-470F-AAC7-05EDE80DB3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27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52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387475" y="1733550"/>
            <a:ext cx="10804525" cy="195897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/>
              <a:t>Lesson slides</a:t>
            </a:r>
            <a:br>
              <a:rPr lang="en-GB" sz="2800" b="1" dirty="0"/>
            </a:br>
            <a:r>
              <a:rPr lang="en-GB" sz="2600" dirty="0"/>
              <a:t>Topic: Complex Number</a:t>
            </a:r>
            <a:br>
              <a:rPr lang="en-GB" sz="2600" dirty="0"/>
            </a:br>
            <a:r>
              <a:rPr lang="en-GB" sz="2600" dirty="0"/>
              <a:t>Lesson 3: </a:t>
            </a:r>
            <a:r>
              <a:rPr lang="en-US" sz="2600" dirty="0"/>
              <a:t>Argand Diagram </a:t>
            </a:r>
            <a:r>
              <a:rPr lang="en-US" altLang="zh-CN" sz="2600" dirty="0"/>
              <a:t>and Other Forms of Complex Numbers</a:t>
            </a:r>
            <a:endParaRPr lang="en-GB" sz="26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71587-419E-A00A-BB3B-468BB5145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8F11-686A-3655-863A-4CEBE00D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58DCF8-0B5C-7340-BF59-DA1AB2C087B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968180" y="1270000"/>
                <a:ext cx="5888857" cy="53244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cis</m:t>
                        </m:r>
                      </m:fName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4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58DCF8-0B5C-7340-BF59-DA1AB2C087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968180" y="1270000"/>
                <a:ext cx="5888857" cy="53244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2">
                <a:extLst>
                  <a:ext uri="{FF2B5EF4-FFF2-40B4-BE49-F238E27FC236}">
                    <a16:creationId xmlns:a16="http://schemas.microsoft.com/office/drawing/2014/main" id="{1C0E4F87-FBDF-5D43-870C-5F57F2B90D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3561" y="1270000"/>
                <a:ext cx="4859972" cy="532447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cis</m:t>
                        </m:r>
                      </m:fName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 xmlns="">
          <p:sp>
            <p:nvSpPr>
              <p:cNvPr id="4" name="文本占位符 2">
                <a:extLst>
                  <a:ext uri="{FF2B5EF4-FFF2-40B4-BE49-F238E27FC236}">
                    <a16:creationId xmlns:a16="http://schemas.microsoft.com/office/drawing/2014/main" id="{1C0E4F87-FBDF-5D43-870C-5F57F2B90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61" y="1270000"/>
                <a:ext cx="4859972" cy="5324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A829D87E-A733-660D-B494-DEEDF6460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615" y="1964613"/>
            <a:ext cx="3067478" cy="18004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42DF9C4-E4E9-E1FB-5B6B-BB29C2AE6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818" y="1964613"/>
            <a:ext cx="2068790" cy="18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Modulus and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31788" y="1270000"/>
                <a:ext cx="11524932" cy="532447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For complex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,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3200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31788" y="1270000"/>
                <a:ext cx="11524932" cy="5324475"/>
              </a:xfrm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1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Product and Division of Complex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cis</m:t>
                        </m:r>
                      </m:fName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cis</m:t>
                        </m:r>
                      </m:fName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cis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cis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23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Meaning of Product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i="1">
                            <a:latin typeface="Cambria Math" panose="02040503050406030204" pitchFamily="18" charset="0"/>
                          </a:rPr>
                          <m:t>cis</m:t>
                        </m:r>
                      </m:fName>
                      <m: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CN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i="1">
                            <a:latin typeface="Cambria Math" panose="02040503050406030204" pitchFamily="18" charset="0"/>
                          </a:rPr>
                          <m:t>cis</m:t>
                        </m:r>
                      </m:fName>
                      <m: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US" altLang="zh-CN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i="1">
                            <a:latin typeface="Cambria Math" panose="02040503050406030204" pitchFamily="18" charset="0"/>
                          </a:rPr>
                          <m:t>cis</m:t>
                        </m:r>
                      </m:fName>
                      <m:e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3200" dirty="0"/>
              </a:p>
              <a:p>
                <a:r>
                  <a:rPr lang="en-US" sz="3200" dirty="0"/>
                  <a:t>Therefore, product of 2 complex numbers means: </a:t>
                </a:r>
              </a:p>
              <a:p>
                <a:r>
                  <a:rPr lang="en-US" sz="3200" dirty="0"/>
                  <a:t>Modulus (length) is the product of the modulus (length) of 2 original complex number. </a:t>
                </a:r>
                <a:r>
                  <a:rPr lang="en-US" sz="3200" b="1" dirty="0">
                    <a:solidFill>
                      <a:schemeClr val="accent6"/>
                    </a:solidFill>
                  </a:rPr>
                  <a:t>– length enlargement</a:t>
                </a:r>
              </a:p>
              <a:p>
                <a:r>
                  <a:rPr lang="en-US" sz="3200" dirty="0"/>
                  <a:t>Argument (angle with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axis) is the addition of the argument of the 2 original complex number. </a:t>
                </a:r>
                <a:r>
                  <a:rPr lang="en-US" sz="3200" b="1" dirty="0">
                    <a:solidFill>
                      <a:schemeClr val="accent4"/>
                    </a:solidFill>
                  </a:rPr>
                  <a:t>– angle rotation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6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57E381-2C02-BE13-0B3E-F8597185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C61E4C51-425F-B6CD-E1DC-2AA6C53B5F0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sz="3200" dirty="0"/>
                  <a:t>Interpret the meaning when a complex number is multiplied by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sz="3200" dirty="0"/>
                  <a:t>.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altLang="zh-CN" sz="32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sz="3200" dirty="0"/>
              </a:p>
              <a:p>
                <a:r>
                  <a:rPr lang="en-US" altLang="zh-CN" sz="3200" dirty="0"/>
                  <a:t>Therefore, if a complex number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altLang="zh-CN" sz="3200" dirty="0"/>
                  <a:t> is multiplied by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320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sz="3200" dirty="0"/>
                  <a:t>, it means the modulus of the complex number is increased by a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3200" dirty="0"/>
                  <a:t> and argument decreases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3200" dirty="0"/>
                  <a:t> (clockwise rotation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3200" dirty="0"/>
                  <a:t>). </a:t>
                </a:r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en-US" altLang="zh-CN" sz="3200" dirty="0"/>
              </a:p>
              <a:p>
                <a:endParaRPr lang="zh-CN" altLang="en-US" sz="3200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C61E4C51-425F-B6CD-E1DC-2AA6C53B5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514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7AC31E-FE97-BD3F-1332-D2B641CB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7CA240B5-BB69-B1E5-0B9D-EF07D49A654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Modulus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𝑧𝑤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clearly enlarged</a:t>
                </a:r>
              </a:p>
              <a:p>
                <a:r>
                  <a:rPr lang="en-US" altLang="zh-CN" dirty="0"/>
                  <a:t>Argument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𝑧𝑤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less than argument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7CA240B5-BB69-B1E5-0B9D-EF07D49A6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34FF90E-F8EB-966E-781F-BBD09ABE1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0" y="1922444"/>
            <a:ext cx="2940191" cy="41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40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Movrie's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de </a:t>
                </a:r>
                <a:r>
                  <a:rPr lang="en-US" altLang="zh-CN" sz="3200" dirty="0" err="1"/>
                  <a:t>Movrie's</a:t>
                </a:r>
                <a:r>
                  <a:rPr lang="en-US" altLang="zh-CN" sz="3200" dirty="0"/>
                  <a:t> Theorem:</a:t>
                </a:r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i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endParaRPr lang="en-US" sz="3200" b="0" dirty="0"/>
              </a:p>
              <a:p>
                <a:r>
                  <a:rPr lang="en-US" sz="3200" b="0" dirty="0"/>
                  <a:t>Then a new way of expressing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200" b="0" dirty="0"/>
                  <a:t> is: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cis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. </a:t>
                </a:r>
              </a:p>
              <a:p>
                <a:r>
                  <a:rPr lang="en-US" sz="3200" dirty="0"/>
                  <a:t>This is called exponential form of complex number.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91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in Exponential Form (optional)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3200" dirty="0"/>
                  <a:t>, then </a:t>
                </a:r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3200">
                              <a:latin typeface="Cambria Math" panose="02040503050406030204" pitchFamily="18" charset="0"/>
                            </a:rPr>
                            <m:t>i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3200">
                              <a:latin typeface="Cambria Math" panose="02040503050406030204" pitchFamily="18" charset="0"/>
                            </a:rPr>
                            <m:t>i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The modulus of the product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The argument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ea typeface="Cambria Math" panose="02040503050406030204" pitchFamily="18" charset="0"/>
                </a:endParaRPr>
              </a:p>
              <a:p>
                <a:r>
                  <a:rPr lang="en-US" sz="3200" dirty="0"/>
                  <a:t>(This is the proof for the conclusion on slide 11/12)</a:t>
                </a:r>
              </a:p>
              <a:p>
                <a:r>
                  <a:rPr lang="en-US" sz="3200" dirty="0"/>
                  <a:t>Then, what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889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Complex Number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For a complex number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altLang="zh-CN" sz="3200" dirty="0"/>
                  <a:t>,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p>
                              <m:sSup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sz="32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altLang="zh-CN" sz="3200" dirty="0"/>
                  <a:t>. </a:t>
                </a:r>
              </a:p>
              <a:p>
                <a:r>
                  <a:rPr lang="en-US" sz="3200" dirty="0"/>
                  <a:t>According to the rule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3200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func>
                          <m:func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3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altLang="zh-CN" sz="3200" dirty="0"/>
                  <a:t>Hint: express in the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3200" i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altLang="zh-CN" sz="3200" dirty="0"/>
                  <a:t> form first 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83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Expressing Angles in coordinate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One arm of 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/>
                  <a:t> is fixed on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-axis </a:t>
                </a:r>
              </a:p>
              <a:p>
                <a:r>
                  <a:rPr lang="en-US" sz="3200" dirty="0"/>
                  <a:t>If an angle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/>
                  <a:t> opens in a counterclockwise </a:t>
                </a:r>
              </a:p>
              <a:p>
                <a:pPr marL="0" indent="0">
                  <a:buNone/>
                </a:pPr>
                <a:r>
                  <a:rPr lang="en-US" sz="3200" dirty="0"/>
                  <a:t>direction, 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/>
                  <a:t> is positive. </a:t>
                </a:r>
              </a:p>
              <a:p>
                <a:r>
                  <a:rPr lang="en-US" sz="3200" dirty="0"/>
                  <a:t>If an angle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/>
                  <a:t> opens in a clockwise </a:t>
                </a:r>
              </a:p>
              <a:p>
                <a:pPr marL="0" indent="0">
                  <a:buNone/>
                </a:pPr>
                <a:r>
                  <a:rPr lang="en-US" sz="3200" dirty="0"/>
                  <a:t>direction, 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/>
                  <a:t> is negative.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2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176672" y="2029843"/>
            <a:ext cx="4318000" cy="4344987"/>
            <a:chOff x="2925" y="965"/>
            <a:chExt cx="2720" cy="2737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925" y="981"/>
              <a:ext cx="2720" cy="2721"/>
              <a:chOff x="3016" y="981"/>
              <a:chExt cx="2720" cy="2721"/>
            </a:xfrm>
          </p:grpSpPr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3016" y="2341"/>
                <a:ext cx="2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V="1">
                <a:off x="4286" y="981"/>
                <a:ext cx="0" cy="2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4195" y="1074"/>
              <a:ext cx="1047" cy="1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969" y="2296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O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969" y="965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y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5423" y="2341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x</a:t>
              </a: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9337260" y="385546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宋体" panose="02010600030101010101" pitchFamily="2" charset="-122"/>
                <a:cs typeface="+mn-cs"/>
              </a:rPr>
              <a:t>θ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 MT" panose="02070603080606020203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72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6B0EA-11F9-B2F2-E085-5AD65FE94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D73F7-9E47-C78C-8B33-19C82F76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23522-F53A-D691-3A7A-0D6F7B3101B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Hint: </a:t>
                </a:r>
                <a:r>
                  <a:rPr lang="en-US" altLang="zh-CN" sz="3200" dirty="0"/>
                  <a:t>express in the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3200" i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altLang="zh-CN" sz="3200" dirty="0"/>
                  <a:t> form first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 (why?)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i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23522-F53A-D691-3A7A-0D6F7B310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46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Like a number can be represented on a number axis, </a:t>
                </a:r>
                <a:br>
                  <a:rPr lang="en-US" sz="3200" dirty="0"/>
                </a:br>
                <a:r>
                  <a:rPr lang="en-US" sz="3200" dirty="0"/>
                  <a:t>a complex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</a:t>
                </a:r>
                <a:br>
                  <a:rPr lang="en-US" sz="3200" dirty="0"/>
                </a:br>
                <a:r>
                  <a:rPr lang="en-US" sz="3200" dirty="0"/>
                  <a:t>can be represented on a complex plane</a:t>
                </a:r>
                <a:br>
                  <a:rPr lang="en-US" sz="3200" dirty="0"/>
                </a:br>
                <a:r>
                  <a:rPr lang="en-US" sz="3200" dirty="0"/>
                  <a:t>with real coordinate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and </a:t>
                </a:r>
                <a:br>
                  <a:rPr lang="en-US" sz="3200" dirty="0"/>
                </a:br>
                <a:r>
                  <a:rPr lang="en-US" sz="3200" dirty="0"/>
                  <a:t>imaginary coordinate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The horizontal axis is real axis</a:t>
                </a:r>
              </a:p>
              <a:p>
                <a:r>
                  <a:rPr lang="en-US" sz="3200" dirty="0"/>
                  <a:t>The vertical axis is imaginary axis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图片包含 图表&#10;&#10;描述已自动生成">
            <a:extLst>
              <a:ext uri="{FF2B5EF4-FFF2-40B4-BE49-F238E27FC236}">
                <a16:creationId xmlns:a16="http://schemas.microsoft.com/office/drawing/2014/main" id="{E65AFDDA-4F0E-4160-952E-810244FDE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095" y="2447286"/>
            <a:ext cx="3734656" cy="37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4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Argand Diagram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=3+4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can then be represented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/>
                  <a:t> in this plane. </a:t>
                </a:r>
              </a:p>
              <a:p>
                <a:r>
                  <a:rPr lang="en-US" sz="3200" dirty="0"/>
                  <a:t>This is called Argand diagram. </a:t>
                </a:r>
              </a:p>
              <a:p>
                <a:r>
                  <a:rPr lang="en-US" sz="3200" dirty="0"/>
                  <a:t>The magnitude of the vector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200" dirty="0"/>
                  <a:t>) </a:t>
                </a:r>
                <a:br>
                  <a:rPr lang="en-US" sz="3200" dirty="0"/>
                </a:br>
                <a:r>
                  <a:rPr lang="en-US" sz="3200" dirty="0"/>
                  <a:t>is called the </a:t>
                </a:r>
                <a:r>
                  <a:rPr lang="en-US" sz="3200" b="1" dirty="0">
                    <a:solidFill>
                      <a:schemeClr val="accent2"/>
                    </a:solidFill>
                  </a:rPr>
                  <a:t>modulus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The angle of vector formed with </a:t>
                </a:r>
                <a:br>
                  <a:rPr lang="en-US" sz="3200" dirty="0"/>
                </a:br>
                <a:r>
                  <a:rPr lang="en-US" sz="3200" dirty="0"/>
                  <a:t>positive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axis 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r>
                  <a:rPr lang="en-US" sz="3200" dirty="0"/>
                  <a:t>) is called</a:t>
                </a:r>
                <a:br>
                  <a:rPr lang="en-US" sz="3200" dirty="0"/>
                </a:br>
                <a:r>
                  <a:rPr lang="en-US" sz="3200" dirty="0"/>
                  <a:t>the </a:t>
                </a:r>
                <a:r>
                  <a:rPr lang="en-US" sz="3200" b="1" dirty="0">
                    <a:solidFill>
                      <a:schemeClr val="accent5"/>
                    </a:solidFill>
                  </a:rPr>
                  <a:t>argument </a:t>
                </a:r>
                <a:r>
                  <a:rPr lang="en-US" sz="3200" dirty="0"/>
                  <a:t>of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37F5C8D7-B70A-A1A2-1B84-FFD19678C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45" y="2328707"/>
            <a:ext cx="3727114" cy="36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8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and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For a complex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the modulus can be calculated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the argument </a:t>
                </a:r>
                <a:r>
                  <a:rPr lang="en-US" altLang="zh-CN" sz="3200" dirty="0"/>
                  <a:t>can be calculated by</a:t>
                </a:r>
                <a:r>
                  <a:rPr lang="en-US" sz="3200" dirty="0"/>
                  <a:t>: (</a:t>
                </a:r>
                <a14:m>
                  <m:oMath xmlns:m="http://schemas.openxmlformats.org/officeDocument/2006/math"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zh-CN" altLang="en-US" sz="32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200" dirty="0"/>
                  <a:t> in Quadrant 1 and 4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200" dirty="0"/>
                  <a:t> in Quadrant 2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3200" dirty="0"/>
                  <a:t> in Quadrant 3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37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Find the modulus and argument for the following complex numbers. </a:t>
                </a:r>
              </a:p>
              <a:p>
                <a:r>
                  <a:rPr lang="en-US" sz="3200" dirty="0"/>
                  <a:t>1.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Hint:</a:t>
                </a:r>
                <a:r>
                  <a:rPr lang="zh-CN" altLang="en-US" sz="3200" dirty="0"/>
                  <a:t> </a:t>
                </a:r>
                <a:r>
                  <a:rPr lang="en-US" altLang="zh-CN" sz="3200" dirty="0"/>
                  <a:t>Always</a:t>
                </a:r>
                <a:r>
                  <a:rPr lang="zh-CN" altLang="en-US" sz="3200" dirty="0"/>
                  <a:t> </a:t>
                </a:r>
                <a:r>
                  <a:rPr lang="en-US" altLang="zh-CN" sz="3200" dirty="0"/>
                  <a:t>draw</a:t>
                </a:r>
                <a:r>
                  <a:rPr lang="zh-CN" altLang="en-US" sz="3200" dirty="0"/>
                  <a:t> </a:t>
                </a:r>
                <a:r>
                  <a:rPr lang="en-US" altLang="zh-CN" sz="3200" dirty="0"/>
                  <a:t>the complex number in the Argand diagram before calculating the argument. </a:t>
                </a:r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2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34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B1F21-B8B4-A002-CF44-0E71A99A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1ECB210-D549-0FEA-30F3-7FFA49A4419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74568" y="1107440"/>
                <a:ext cx="4859972" cy="549656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sz="2800" dirty="0"/>
                  <a:t> 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sz="2800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sz="2800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In quadrant 1: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altLang="zh-CN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1ECB210-D549-0FEA-30F3-7FFA49A441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74568" y="1107440"/>
                <a:ext cx="4859972" cy="5496560"/>
              </a:xfrm>
              <a:blipFill>
                <a:blip r:embed="rId2"/>
                <a:stretch>
                  <a:fillRect l="-2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E0CB22E-4149-6ACC-16DB-9ABA48346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29" y="1536863"/>
            <a:ext cx="4374411" cy="2707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占位符 2">
                <a:extLst>
                  <a:ext uri="{FF2B5EF4-FFF2-40B4-BE49-F238E27FC236}">
                    <a16:creationId xmlns:a16="http://schemas.microsoft.com/office/drawing/2014/main" id="{7395E85B-3950-25A4-BC73-512A9DA995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4254" y="1107440"/>
                <a:ext cx="5523178" cy="549656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CN" dirty="0"/>
                  <a:t>In quadrant 2: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−0.983…+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2.16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" name="文本占位符 2">
                <a:extLst>
                  <a:ext uri="{FF2B5EF4-FFF2-40B4-BE49-F238E27FC236}">
                    <a16:creationId xmlns:a16="http://schemas.microsoft.com/office/drawing/2014/main" id="{7395E85B-3950-25A4-BC73-512A9DA99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254" y="1107440"/>
                <a:ext cx="5523178" cy="5496560"/>
              </a:xfrm>
              <a:prstGeom prst="rect">
                <a:avLst/>
              </a:prstGeom>
              <a:blipFill>
                <a:blip r:embed="rId4"/>
                <a:stretch>
                  <a:fillRect l="-23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7832BAEF-BCF9-029D-3E5B-053802E37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800" y="1789299"/>
            <a:ext cx="2963785" cy="2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2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For a complex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200" dirty="0"/>
                  <a:t>, it could be expressed by its modulus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/>
                  <a:t>) and argument 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/>
                  <a:t>), using the following formula. </a:t>
                </a:r>
              </a:p>
              <a:p>
                <a:r>
                  <a:rPr lang="en-US" sz="3200" b="0" dirty="0"/>
                  <a:t>Since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3200" dirty="0"/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i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cis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r>
                  <a:rPr lang="en-US" sz="3200" dirty="0"/>
                  <a:t>This is called polar form or modulus-argument form.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4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Draw the complex numbers in Argand diagram. </a:t>
                </a:r>
                <a:r>
                  <a:rPr lang="en-US" altLang="zh-CN" sz="3200" dirty="0"/>
                  <a:t>Then convert them into Cartesian form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1.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i="1">
                            <a:latin typeface="Cambria Math" panose="02040503050406030204" pitchFamily="18" charset="0"/>
                          </a:rPr>
                          <m:t>cis</m:t>
                        </m:r>
                      </m:fName>
                      <m:e>
                        <m:f>
                          <m:f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3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i="1">
                            <a:latin typeface="Cambria Math" panose="02040503050406030204" pitchFamily="18" charset="0"/>
                          </a:rPr>
                          <m:t>cis</m:t>
                        </m:r>
                      </m:fName>
                      <m:e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sz="3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Hint: First draw the argument.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2" t="-2403" r="-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5120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FC16EDE49814FBBE83568B9FA2901" ma:contentTypeVersion="17" ma:contentTypeDescription="Create a new document." ma:contentTypeScope="" ma:versionID="022f5e1d981b14d7005f3600e8ff7e4f">
  <xsd:schema xmlns:xsd="http://www.w3.org/2001/XMLSchema" xmlns:xs="http://www.w3.org/2001/XMLSchema" xmlns:p="http://schemas.microsoft.com/office/2006/metadata/properties" xmlns:ns2="9ad1216b-cdc1-40e2-a0c2-94597fd44697" xmlns:ns3="3fcf4a81-aca0-43b6-bff7-87efdc296efa" xmlns:ns4="7424b78e-8606-4fd1-9a19-b6b90bbc0a1b" targetNamespace="http://schemas.microsoft.com/office/2006/metadata/properties" ma:root="true" ma:fieldsID="f273b407d20b6eb33550fabe3d54ad2e" ns2:_="" ns3:_="" ns4:_="">
    <xsd:import namespace="9ad1216b-cdc1-40e2-a0c2-94597fd44697"/>
    <xsd:import namespace="3fcf4a81-aca0-43b6-bff7-87efdc296efa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lcf76f155ced4ddcb4097134ff3c332f" minOccurs="0"/>
                <xsd:element ref="ns4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f4a81-aca0-43b6-bff7-87efdc296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bd6ad62-9026-4c22-97ba-ffd5902a9633}" ma:internalName="TaxCatchAll" ma:showField="CatchAllData" ma:web="9ad1216b-cdc1-40e2-a0c2-94597fd44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cf4a81-aca0-43b6-bff7-87efdc296efa">
      <Terms xmlns="http://schemas.microsoft.com/office/infopath/2007/PartnerControls"/>
    </lcf76f155ced4ddcb4097134ff3c332f>
    <TaxCatchAll xmlns="7424b78e-8606-4fd1-9a19-b6b90bbc0a1b" xsi:nil="true"/>
    <_dlc_DocId xmlns="9ad1216b-cdc1-40e2-a0c2-94597fd44697">7VPTP7ZE6X33-1933993375-2082</_dlc_DocId>
    <_dlc_DocIdUrl xmlns="9ad1216b-cdc1-40e2-a0c2-94597fd44697">
      <Url>https://cambridgeorg.sharepoint.com/sites/cie/education/pd/Curriculum_Support/_layouts/15/DocIdRedir.aspx?ID=7VPTP7ZE6X33-1933993375-2082</Url>
      <Description>7VPTP7ZE6X33-1933993375-2082</Description>
    </_dlc_DocIdUrl>
  </documentManagement>
</p:properties>
</file>

<file path=customXml/itemProps1.xml><?xml version="1.0" encoding="utf-8"?>
<ds:datastoreItem xmlns:ds="http://schemas.openxmlformats.org/officeDocument/2006/customXml" ds:itemID="{3D5B6156-E796-4281-95A1-73740DB29D6D}"/>
</file>

<file path=customXml/itemProps2.xml><?xml version="1.0" encoding="utf-8"?>
<ds:datastoreItem xmlns:ds="http://schemas.openxmlformats.org/officeDocument/2006/customXml" ds:itemID="{43107124-43ED-468C-8D43-61024CE5151D}"/>
</file>

<file path=customXml/itemProps3.xml><?xml version="1.0" encoding="utf-8"?>
<ds:datastoreItem xmlns:ds="http://schemas.openxmlformats.org/officeDocument/2006/customXml" ds:itemID="{971A2389-1D96-4C5A-B9B2-9144978C5A8D}"/>
</file>

<file path=customXml/itemProps4.xml><?xml version="1.0" encoding="utf-8"?>
<ds:datastoreItem xmlns:ds="http://schemas.openxmlformats.org/officeDocument/2006/customXml" ds:itemID="{3371AEFA-1AD7-4244-8405-9BF126431CD6}"/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911</Words>
  <Application>Microsoft Office PowerPoint</Application>
  <PresentationFormat>宽屏</PresentationFormat>
  <Paragraphs>166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Arial</vt:lpstr>
      <vt:lpstr>Bodoni MT</vt:lpstr>
      <vt:lpstr>Calibri</vt:lpstr>
      <vt:lpstr>Cambria Math</vt:lpstr>
      <vt:lpstr>Times New Roman</vt:lpstr>
      <vt:lpstr>1_Office Theme</vt:lpstr>
      <vt:lpstr>Lesson slides Topic: Complex Number Lesson 3: Argand Diagram and Other Forms of Complex Numbers</vt:lpstr>
      <vt:lpstr>Recall: Expressing Angles in coordinate</vt:lpstr>
      <vt:lpstr>Complex Plane</vt:lpstr>
      <vt:lpstr>Argand Diagram</vt:lpstr>
      <vt:lpstr>Modulus and Argument</vt:lpstr>
      <vt:lpstr>Example</vt:lpstr>
      <vt:lpstr>Example</vt:lpstr>
      <vt:lpstr>Polar Form</vt:lpstr>
      <vt:lpstr>Example</vt:lpstr>
      <vt:lpstr>Example</vt:lpstr>
      <vt:lpstr>Properties of Modulus and Argument</vt:lpstr>
      <vt:lpstr>Product and Division of Complex Numbers</vt:lpstr>
      <vt:lpstr>Geometric Meaning of Product</vt:lpstr>
      <vt:lpstr>Example</vt:lpstr>
      <vt:lpstr>Example</vt:lpstr>
      <vt:lpstr>de Movrie's Theorem</vt:lpstr>
      <vt:lpstr>Properties in Exponential Form (optional)</vt:lpstr>
      <vt:lpstr>Power of Complex Number</vt:lpstr>
      <vt:lpstr>Example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Argand Diagram</dc:title>
  <dc:creator>Donnie Xia</dc:creator>
  <cp:lastModifiedBy>Donnie Xia</cp:lastModifiedBy>
  <cp:revision>46</cp:revision>
  <dcterms:created xsi:type="dcterms:W3CDTF">2019-12-03T06:13:50Z</dcterms:created>
  <dcterms:modified xsi:type="dcterms:W3CDTF">2025-04-28T06:45:35Z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0x010100370FC16EDE49814FBBE83568B9FA2901</vt:lpwstr>
  </property>
  <property fmtid="{D5CDD505-2E9C-101B-9397-08002B2CF9AE}" pid="3" name="_dlc_DocIdItemGuid">
    <vt:lpwstr>78f3e137-9e82-40d2-adca-a136640b41dd</vt:lpwstr>
  </property>
</Properties>
</file>