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2"/>
  </p:notesMasterIdLst>
  <p:sldIdLst>
    <p:sldId id="256" r:id="rId7"/>
    <p:sldId id="338" r:id="rId8"/>
    <p:sldId id="345" r:id="rId9"/>
    <p:sldId id="342" r:id="rId10"/>
    <p:sldId id="341" r:id="rId11"/>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00CC00"/>
    <a:srgbClr val="EA5B0C"/>
    <a:srgbClr val="FDC652"/>
    <a:srgbClr val="117CC0"/>
    <a:srgbClr val="6CB52D"/>
    <a:srgbClr val="8C1D82"/>
    <a:srgbClr val="F9BC9A"/>
    <a:srgbClr val="575756"/>
    <a:srgbClr val="E78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117CA-A237-47E7-87C0-B7FC346839D5}" v="1" dt="2025-07-22T11:46:2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80597" autoAdjust="0"/>
  </p:normalViewPr>
  <p:slideViewPr>
    <p:cSldViewPr snapToGrid="0">
      <p:cViewPr varScale="1">
        <p:scale>
          <a:sx n="90" d="100"/>
          <a:sy n="90" d="100"/>
        </p:scale>
        <p:origin x="264"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33C117CA-A237-47E7-87C0-B7FC346839D5}"/>
    <pc:docChg chg="addSld delSld modSld">
      <pc:chgData name="Karolyn Feliciani" userId="4076af5d-4c02-40b8-bc9d-56f6c404e751" providerId="ADAL" clId="{33C117CA-A237-47E7-87C0-B7FC346839D5}" dt="2025-07-22T11:51:40.889" v="50" actId="692"/>
      <pc:docMkLst>
        <pc:docMk/>
      </pc:docMkLst>
      <pc:sldChg chg="modSp add mod">
        <pc:chgData name="Karolyn Feliciani" userId="4076af5d-4c02-40b8-bc9d-56f6c404e751" providerId="ADAL" clId="{33C117CA-A237-47E7-87C0-B7FC346839D5}" dt="2025-07-22T11:46:38.345" v="29" actId="20577"/>
        <pc:sldMkLst>
          <pc:docMk/>
          <pc:sldMk cId="0" sldId="256"/>
        </pc:sldMkLst>
        <pc:spChg chg="mod">
          <ac:chgData name="Karolyn Feliciani" userId="4076af5d-4c02-40b8-bc9d-56f6c404e751" providerId="ADAL" clId="{33C117CA-A237-47E7-87C0-B7FC346839D5}" dt="2025-07-22T11:46:38.345" v="29" actId="20577"/>
          <ac:spMkLst>
            <pc:docMk/>
            <pc:sldMk cId="0" sldId="256"/>
            <ac:spMk id="112" creationId="{00000000-0000-0000-0000-000000000000}"/>
          </ac:spMkLst>
        </pc:spChg>
      </pc:sldChg>
      <pc:sldChg chg="del">
        <pc:chgData name="Karolyn Feliciani" userId="4076af5d-4c02-40b8-bc9d-56f6c404e751" providerId="ADAL" clId="{33C117CA-A237-47E7-87C0-B7FC346839D5}" dt="2025-07-22T11:46:44.233" v="30" actId="2696"/>
        <pc:sldMkLst>
          <pc:docMk/>
          <pc:sldMk cId="4183809300" sldId="296"/>
        </pc:sldMkLst>
      </pc:sldChg>
      <pc:sldChg chg="modSp mod">
        <pc:chgData name="Karolyn Feliciani" userId="4076af5d-4c02-40b8-bc9d-56f6c404e751" providerId="ADAL" clId="{33C117CA-A237-47E7-87C0-B7FC346839D5}" dt="2025-07-22T11:51:07.624" v="47" actId="692"/>
        <pc:sldMkLst>
          <pc:docMk/>
          <pc:sldMk cId="1542156727" sldId="338"/>
        </pc:sldMkLst>
        <pc:spChg chg="mod">
          <ac:chgData name="Karolyn Feliciani" userId="4076af5d-4c02-40b8-bc9d-56f6c404e751" providerId="ADAL" clId="{33C117CA-A237-47E7-87C0-B7FC346839D5}" dt="2025-07-22T11:51:07.624" v="47" actId="692"/>
          <ac:spMkLst>
            <pc:docMk/>
            <pc:sldMk cId="1542156727" sldId="338"/>
            <ac:spMk id="6" creationId="{00000000-0000-0000-0000-000000000000}"/>
          </ac:spMkLst>
        </pc:spChg>
        <pc:spChg chg="mod">
          <ac:chgData name="Karolyn Feliciani" userId="4076af5d-4c02-40b8-bc9d-56f6c404e751" providerId="ADAL" clId="{33C117CA-A237-47E7-87C0-B7FC346839D5}" dt="2025-07-22T11:48:57.419" v="36" actId="2711"/>
          <ac:spMkLst>
            <pc:docMk/>
            <pc:sldMk cId="1542156727" sldId="338"/>
            <ac:spMk id="7" creationId="{00000000-0000-0000-0000-000000000000}"/>
          </ac:spMkLst>
        </pc:spChg>
      </pc:sldChg>
      <pc:sldChg chg="modSp mod">
        <pc:chgData name="Karolyn Feliciani" userId="4076af5d-4c02-40b8-bc9d-56f6c404e751" providerId="ADAL" clId="{33C117CA-A237-47E7-87C0-B7FC346839D5}" dt="2025-07-22T11:51:40.889" v="50" actId="692"/>
        <pc:sldMkLst>
          <pc:docMk/>
          <pc:sldMk cId="2136246682" sldId="341"/>
        </pc:sldMkLst>
        <pc:spChg chg="mod">
          <ac:chgData name="Karolyn Feliciani" userId="4076af5d-4c02-40b8-bc9d-56f6c404e751" providerId="ADAL" clId="{33C117CA-A237-47E7-87C0-B7FC346839D5}" dt="2025-07-22T11:50:32.626" v="46" actId="12"/>
          <ac:spMkLst>
            <pc:docMk/>
            <pc:sldMk cId="2136246682" sldId="341"/>
            <ac:spMk id="2" creationId="{00000000-0000-0000-0000-000000000000}"/>
          </ac:spMkLst>
        </pc:spChg>
        <pc:spChg chg="mod">
          <ac:chgData name="Karolyn Feliciani" userId="4076af5d-4c02-40b8-bc9d-56f6c404e751" providerId="ADAL" clId="{33C117CA-A237-47E7-87C0-B7FC346839D5}" dt="2025-07-22T11:51:40.889" v="50" actId="692"/>
          <ac:spMkLst>
            <pc:docMk/>
            <pc:sldMk cId="2136246682" sldId="341"/>
            <ac:spMk id="6" creationId="{00000000-0000-0000-0000-000000000000}"/>
          </ac:spMkLst>
        </pc:spChg>
      </pc:sldChg>
      <pc:sldChg chg="modSp mod">
        <pc:chgData name="Karolyn Feliciani" userId="4076af5d-4c02-40b8-bc9d-56f6c404e751" providerId="ADAL" clId="{33C117CA-A237-47E7-87C0-B7FC346839D5}" dt="2025-07-22T11:51:33.357" v="49" actId="692"/>
        <pc:sldMkLst>
          <pc:docMk/>
          <pc:sldMk cId="3648563858" sldId="342"/>
        </pc:sldMkLst>
        <pc:spChg chg="mod">
          <ac:chgData name="Karolyn Feliciani" userId="4076af5d-4c02-40b8-bc9d-56f6c404e751" providerId="ADAL" clId="{33C117CA-A237-47E7-87C0-B7FC346839D5}" dt="2025-07-22T11:50:04.935" v="43" actId="12"/>
          <ac:spMkLst>
            <pc:docMk/>
            <pc:sldMk cId="3648563858" sldId="342"/>
            <ac:spMk id="2" creationId="{00000000-0000-0000-0000-000000000000}"/>
          </ac:spMkLst>
        </pc:spChg>
        <pc:spChg chg="mod">
          <ac:chgData name="Karolyn Feliciani" userId="4076af5d-4c02-40b8-bc9d-56f6c404e751" providerId="ADAL" clId="{33C117CA-A237-47E7-87C0-B7FC346839D5}" dt="2025-07-22T11:51:33.357" v="49" actId="692"/>
          <ac:spMkLst>
            <pc:docMk/>
            <pc:sldMk cId="3648563858" sldId="342"/>
            <ac:spMk id="6" creationId="{00000000-0000-0000-0000-000000000000}"/>
          </ac:spMkLst>
        </pc:spChg>
      </pc:sldChg>
      <pc:sldChg chg="modSp mod">
        <pc:chgData name="Karolyn Feliciani" userId="4076af5d-4c02-40b8-bc9d-56f6c404e751" providerId="ADAL" clId="{33C117CA-A237-47E7-87C0-B7FC346839D5}" dt="2025-07-22T11:51:26.670" v="48" actId="692"/>
        <pc:sldMkLst>
          <pc:docMk/>
          <pc:sldMk cId="3450215465" sldId="345"/>
        </pc:sldMkLst>
        <pc:spChg chg="mod">
          <ac:chgData name="Karolyn Feliciani" userId="4076af5d-4c02-40b8-bc9d-56f6c404e751" providerId="ADAL" clId="{33C117CA-A237-47E7-87C0-B7FC346839D5}" dt="2025-07-22T11:51:26.670" v="48" actId="692"/>
          <ac:spMkLst>
            <pc:docMk/>
            <pc:sldMk cId="3450215465" sldId="345"/>
            <ac:spMk id="6" creationId="{00000000-0000-0000-0000-000000000000}"/>
          </ac:spMkLst>
        </pc:spChg>
        <pc:spChg chg="mod">
          <ac:chgData name="Karolyn Feliciani" userId="4076af5d-4c02-40b8-bc9d-56f6c404e751" providerId="ADAL" clId="{33C117CA-A237-47E7-87C0-B7FC346839D5}" dt="2025-07-22T11:49:08.107" v="37" actId="2711"/>
          <ac:spMkLst>
            <pc:docMk/>
            <pc:sldMk cId="3450215465" sldId="345"/>
            <ac:spMk id="7" creationId="{00000000-0000-0000-0000-000000000000}"/>
          </ac:spMkLst>
        </pc:spChg>
      </pc:sldChg>
      <pc:sldChg chg="new del">
        <pc:chgData name="Karolyn Feliciani" userId="4076af5d-4c02-40b8-bc9d-56f6c404e751" providerId="ADAL" clId="{33C117CA-A237-47E7-87C0-B7FC346839D5}" dt="2025-07-22T11:46:29.034" v="2" actId="2696"/>
        <pc:sldMkLst>
          <pc:docMk/>
          <pc:sldMk cId="1992455044"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22/07/2025</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105280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36390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61510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03717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84879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03271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42095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862279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02369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296664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89944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72477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22/07/2025</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22/07/2025</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669421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84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ct val="100000"/>
              </a:lnSpc>
              <a:spcBef>
                <a:spcPts val="600"/>
              </a:spcBef>
              <a:spcAft>
                <a:spcPts val="0"/>
              </a:spcAft>
              <a:buClrTx/>
              <a:buSzTx/>
              <a:buFontTx/>
              <a:buNone/>
              <a:tabLst/>
              <a:defRPr sz="2600">
                <a:latin typeface="Value sans pro"/>
                <a:ea typeface="Value sans pro"/>
                <a:cs typeface="Value sans pro"/>
                <a:sym typeface="Value sans pro"/>
              </a:defRPr>
            </a:pPr>
            <a:r>
              <a:rPr kumimoji="0" sz="2600" b="0" i="0" u="none" strike="noStrike" kern="0" cap="none" spc="0" normalizeH="0" baseline="0" noProof="0" dirty="0">
                <a:ln>
                  <a:noFill/>
                </a:ln>
                <a:solidFill>
                  <a:srgbClr val="000000"/>
                </a:solidFill>
                <a:effectLst/>
                <a:uLnTx/>
                <a:uFillTx/>
                <a:latin typeface="Value sans pro"/>
                <a:sym typeface="Value sans pro"/>
              </a:rPr>
              <a:t>Scenario lesson</a:t>
            </a:r>
            <a:endParaRPr kumimoji="0" sz="3000" b="0" i="0" u="none" strike="noStrike" kern="0" cap="none" spc="0" normalizeH="0" baseline="0" noProof="0" dirty="0">
              <a:ln>
                <a:noFill/>
              </a:ln>
              <a:solidFill>
                <a:srgbClr val="000000"/>
              </a:solidFill>
              <a:effectLst/>
              <a:uLnTx/>
              <a:uFillTx/>
              <a:latin typeface="Bliss Pro Regular"/>
              <a:ea typeface="Bliss Pro Regular"/>
              <a:cs typeface="Bliss Pro Regular"/>
              <a:sym typeface="Bliss Pro Regular"/>
            </a:endParaRPr>
          </a:p>
          <a:p>
            <a:pPr marL="0" marR="0" lvl="0" indent="0" algn="l" defTabSz="914400" rtl="0" eaLnBrk="1" fontAlgn="auto" latinLnBrk="0" hangingPunct="0">
              <a:lnSpc>
                <a:spcPct val="100000"/>
              </a:lnSpc>
              <a:spcBef>
                <a:spcPts val="600"/>
              </a:spcBef>
              <a:spcAft>
                <a:spcPts val="0"/>
              </a:spcAft>
              <a:buClrTx/>
              <a:buSzTx/>
              <a:buFontTx/>
              <a:buNone/>
              <a:tabLst/>
              <a:defRPr sz="2600">
                <a:latin typeface="Value sans pro"/>
                <a:ea typeface="Value sans pro"/>
                <a:cs typeface="Value sans pro"/>
                <a:sym typeface="Value sans pro"/>
              </a:defRPr>
            </a:pPr>
            <a:r>
              <a:rPr lang="en-GB" sz="2600" kern="0" dirty="0">
                <a:solidFill>
                  <a:srgbClr val="000000"/>
                </a:solidFill>
                <a:latin typeface="Value sans pro"/>
                <a:ea typeface="Bliss Pro Regular"/>
                <a:cs typeface="Bliss Pro Regular"/>
                <a:sym typeface="Value sans pro"/>
              </a:rPr>
              <a:t>Marketing</a:t>
            </a:r>
            <a:endParaRPr kumimoji="0" sz="3000" b="0" i="0" u="none" strike="noStrike" kern="0" cap="none" spc="0" normalizeH="0" baseline="0" noProof="0" dirty="0">
              <a:ln>
                <a:noFill/>
              </a:ln>
              <a:solidFill>
                <a:srgbClr val="000000"/>
              </a:solidFill>
              <a:effectLst/>
              <a:uLnTx/>
              <a:uFillTx/>
              <a:latin typeface="Bliss Pro Regular"/>
              <a:ea typeface="Bliss Pro Regular"/>
              <a:cs typeface="Bliss Pro Regular"/>
              <a:sym typeface="Bliss Pro Regular"/>
            </a:endParaRPr>
          </a:p>
          <a:p>
            <a:pPr marL="0" marR="0" lvl="0" indent="0" algn="l" defTabSz="914400" rtl="0" eaLnBrk="1" fontAlgn="auto" latinLnBrk="0" hangingPunct="0">
              <a:lnSpc>
                <a:spcPct val="100000"/>
              </a:lnSpc>
              <a:spcBef>
                <a:spcPts val="300"/>
              </a:spcBef>
              <a:spcAft>
                <a:spcPts val="0"/>
              </a:spcAft>
              <a:buClrTx/>
              <a:buSzTx/>
              <a:buFontTx/>
              <a:buNone/>
              <a:tabLst/>
              <a:defRPr sz="2600">
                <a:solidFill>
                  <a:srgbClr val="D74120"/>
                </a:solidFill>
                <a:latin typeface="Value sans pro"/>
                <a:ea typeface="Value sans pro"/>
                <a:cs typeface="Value sans pro"/>
                <a:sym typeface="Value sans pro"/>
              </a:defRPr>
            </a:pPr>
            <a:r>
              <a:rPr kumimoji="0" sz="2600" b="0" i="0" u="none" strike="noStrike" kern="0" cap="none" spc="0" normalizeH="0" baseline="0" noProof="0" dirty="0">
                <a:ln>
                  <a:noFill/>
                </a:ln>
                <a:solidFill>
                  <a:srgbClr val="D74120"/>
                </a:solidFill>
                <a:effectLst/>
                <a:uLnTx/>
                <a:uFillTx/>
                <a:latin typeface="Value sans pro"/>
                <a:sym typeface="Value sans pro"/>
              </a:rPr>
              <a:t>Cambridge IGCSE</a:t>
            </a:r>
            <a:r>
              <a:rPr kumimoji="0" sz="2600" b="0" i="0" u="none" strike="noStrike" kern="0" cap="none" spc="0" normalizeH="0" baseline="30000" noProof="0" dirty="0">
                <a:ln>
                  <a:noFill/>
                </a:ln>
                <a:solidFill>
                  <a:srgbClr val="D74120"/>
                </a:solidFill>
                <a:effectLst/>
                <a:uLnTx/>
                <a:uFillTx/>
                <a:latin typeface="Value sans pro"/>
                <a:sym typeface="Value sans pro"/>
              </a:rPr>
              <a:t>™/ </a:t>
            </a:r>
            <a:r>
              <a:rPr kumimoji="0" sz="2600" b="0" i="0" u="none" strike="noStrike" kern="0" cap="none" spc="0" normalizeH="0" baseline="0" noProof="0" dirty="0">
                <a:ln>
                  <a:noFill/>
                </a:ln>
                <a:solidFill>
                  <a:srgbClr val="D74120"/>
                </a:solidFill>
                <a:effectLst/>
                <a:uLnTx/>
                <a:uFillTx/>
                <a:latin typeface="Value sans pro"/>
                <a:sym typeface="Value sans pro"/>
              </a:rPr>
              <a:t>IGCSE (9–1)</a:t>
            </a:r>
            <a:endParaRPr kumimoji="0" sz="1100" b="0" i="0" u="none" strike="noStrike" kern="0" cap="none" spc="0" normalizeH="0" baseline="0" noProof="0" dirty="0">
              <a:ln>
                <a:noFill/>
              </a:ln>
              <a:solidFill>
                <a:srgbClr val="D74120"/>
              </a:solidFill>
              <a:effectLst/>
              <a:uLnTx/>
              <a:uFillTx/>
              <a:latin typeface="Value sans pro"/>
              <a:sym typeface="Value sans pro"/>
            </a:endParaRPr>
          </a:p>
          <a:p>
            <a:pPr marL="0" marR="0" lvl="0" indent="0" algn="l" defTabSz="914400" rtl="0" eaLnBrk="1" fontAlgn="auto" latinLnBrk="0" hangingPunct="0">
              <a:lnSpc>
                <a:spcPct val="100000"/>
              </a:lnSpc>
              <a:spcBef>
                <a:spcPts val="0"/>
              </a:spcBef>
              <a:spcAft>
                <a:spcPts val="0"/>
              </a:spcAft>
              <a:buClrTx/>
              <a:buSzTx/>
              <a:buFontTx/>
              <a:buNone/>
              <a:tabLst/>
              <a:defRPr sz="2600">
                <a:solidFill>
                  <a:srgbClr val="D74120"/>
                </a:solidFill>
                <a:latin typeface="Value sans pro"/>
                <a:ea typeface="Value sans pro"/>
                <a:cs typeface="Value sans pro"/>
                <a:sym typeface="Value sans pro"/>
              </a:defRPr>
            </a:pPr>
            <a:r>
              <a:rPr kumimoji="0" sz="2600" b="0" i="0" u="none" strike="noStrike" kern="0" cap="none" spc="0" normalizeH="0" baseline="0" noProof="0" dirty="0">
                <a:ln>
                  <a:noFill/>
                </a:ln>
                <a:solidFill>
                  <a:srgbClr val="D74120"/>
                </a:solidFill>
                <a:effectLst/>
                <a:uLnTx/>
                <a:uFillTx/>
                <a:latin typeface="Value sans pro"/>
                <a:sym typeface="Value sans pro"/>
              </a:rPr>
              <a:t>Business 0264 / 0774</a:t>
            </a:r>
            <a:endParaRPr kumimoji="0" sz="1100" b="0" i="0" u="none" strike="noStrike" kern="0" cap="none" spc="0" normalizeH="0" baseline="0" noProof="0" dirty="0">
              <a:ln>
                <a:noFill/>
              </a:ln>
              <a:solidFill>
                <a:srgbClr val="D74120"/>
              </a:solidFill>
              <a:effectLst/>
              <a:uLnTx/>
              <a:uFillTx/>
              <a:latin typeface="Value sans pro"/>
              <a:sym typeface="Value sans pro"/>
            </a:endParaRPr>
          </a:p>
          <a:p>
            <a:pPr marL="0" marR="0" lvl="0" indent="0" algn="l" defTabSz="914400" rtl="0" eaLnBrk="1" fontAlgn="auto" latinLnBrk="0" hangingPunct="0">
              <a:lnSpc>
                <a:spcPct val="100000"/>
              </a:lnSpc>
              <a:spcBef>
                <a:spcPts val="300"/>
              </a:spcBef>
              <a:spcAft>
                <a:spcPts val="0"/>
              </a:spcAft>
              <a:buClrTx/>
              <a:buSzTx/>
              <a:buFontTx/>
              <a:buNone/>
              <a:tabLst/>
              <a:defRPr sz="2600">
                <a:solidFill>
                  <a:srgbClr val="575756"/>
                </a:solidFill>
                <a:latin typeface="Value sans pro"/>
                <a:ea typeface="Value sans pro"/>
                <a:cs typeface="Value sans pro"/>
                <a:sym typeface="Value sans pro"/>
              </a:defRPr>
            </a:pPr>
            <a:r>
              <a:rPr kumimoji="0" sz="2600" b="0" i="0" u="none" strike="noStrike" kern="0" cap="none" spc="0" normalizeH="0" baseline="0" noProof="0" dirty="0">
                <a:ln>
                  <a:noFill/>
                </a:ln>
                <a:solidFill>
                  <a:srgbClr val="575756"/>
                </a:solidFill>
                <a:effectLst/>
                <a:uLnTx/>
                <a:uFillTx/>
                <a:latin typeface="Value sans pro"/>
                <a:sym typeface="Value sans pro"/>
              </a:rPr>
              <a:t>Cambridge O Level</a:t>
            </a:r>
            <a:endParaRPr kumimoji="0" sz="1100" b="0" i="0" u="none" strike="noStrike" kern="0" cap="none" spc="0" normalizeH="0" baseline="0" noProof="0" dirty="0">
              <a:ln>
                <a:noFill/>
              </a:ln>
              <a:solidFill>
                <a:srgbClr val="575756"/>
              </a:solidFill>
              <a:effectLst/>
              <a:uLnTx/>
              <a:uFillTx/>
              <a:latin typeface="Value sans pro"/>
              <a:sym typeface="Value sans pro"/>
            </a:endParaRPr>
          </a:p>
          <a:p>
            <a:pPr marL="0" marR="0" lvl="0" indent="0" algn="l" defTabSz="914400" rtl="0" eaLnBrk="1" fontAlgn="auto" latinLnBrk="0" hangingPunct="0">
              <a:lnSpc>
                <a:spcPct val="100000"/>
              </a:lnSpc>
              <a:spcBef>
                <a:spcPts val="0"/>
              </a:spcBef>
              <a:spcAft>
                <a:spcPts val="0"/>
              </a:spcAft>
              <a:buClrTx/>
              <a:buSzTx/>
              <a:buFontTx/>
              <a:buNone/>
              <a:tabLst/>
              <a:defRPr sz="2600">
                <a:solidFill>
                  <a:srgbClr val="575756"/>
                </a:solidFill>
                <a:latin typeface="Value sans pro"/>
                <a:ea typeface="Value sans pro"/>
                <a:cs typeface="Value sans pro"/>
                <a:sym typeface="Value sans pro"/>
              </a:defRPr>
            </a:pPr>
            <a:r>
              <a:rPr kumimoji="0" sz="2600" b="0" i="0" u="none" strike="noStrike" kern="0" cap="none" spc="0" normalizeH="0" baseline="0" noProof="0" dirty="0">
                <a:ln>
                  <a:noFill/>
                </a:ln>
                <a:solidFill>
                  <a:srgbClr val="575756"/>
                </a:solidFill>
                <a:effectLst/>
                <a:uLnTx/>
                <a:uFillTx/>
                <a:latin typeface="Value sans pro"/>
                <a:sym typeface="Value sans pro"/>
              </a:rP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Thinking behind the activity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43752" y="1493016"/>
            <a:ext cx="11524129" cy="2092881"/>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idea behind the activity is to help you understand the importance of the planning process when it comes to pitching a business idea against others  doing the same.</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In addition,  it will highlight the importance of creativity when designing products and services to meet customer needs.</a:t>
            </a:r>
          </a:p>
        </p:txBody>
      </p:sp>
    </p:spTree>
    <p:extLst>
      <p:ext uri="{BB962C8B-B14F-4D97-AF65-F5344CB8AC3E}">
        <p14:creationId xmlns:p14="http://schemas.microsoft.com/office/powerpoint/2010/main" val="154215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Thinking behind the activity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443752" y="1493016"/>
            <a:ext cx="11524129" cy="2616101"/>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are going to be asked by a group of investors to suggest a new product or service to help a business grow.</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investors of the business need to decide which team’s  idea will provide them with the best return on their investment and growth for the business.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They will  provide you with some background information about the business and what it is they are looking for.</a:t>
            </a:r>
          </a:p>
        </p:txBody>
      </p:sp>
    </p:spTree>
    <p:extLst>
      <p:ext uri="{BB962C8B-B14F-4D97-AF65-F5344CB8AC3E}">
        <p14:creationId xmlns:p14="http://schemas.microsoft.com/office/powerpoint/2010/main" val="345021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The Scenario - an outline</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924425"/>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work in small teams and will be competing with the other teams to win over the investors – they will only being investing their money with one team.</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The aim is for you to develop a proposal for your idea of new product or service for the business  to help them achieve their goal of  growth</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given a list of things which need to be addressed in your proposal</a:t>
            </a:r>
          </a:p>
          <a:p>
            <a:pPr marL="914400" lvl="1"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given time to plan your idea for the new product or service </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then have a five minute presentation slot to pitch your idea to me, as I am acting on behalf of the business’s investors.</a:t>
            </a:r>
          </a:p>
          <a:p>
            <a:pPr marL="457200" indent="-457200">
              <a:spcAft>
                <a:spcPts val="1200"/>
              </a:spcAft>
              <a:buClr>
                <a:srgbClr val="D74120"/>
              </a:buClr>
              <a:buFont typeface="Arial" panose="020B0604020202020204" pitchFamily="34" charset="0"/>
              <a:buChar char="•"/>
            </a:pPr>
            <a:r>
              <a:rPr lang="en-GB" sz="2400" dirty="0">
                <a:latin typeface="Arial" panose="020B0604020202020204" pitchFamily="34" charset="0"/>
                <a:cs typeface="Arial" panose="020B0604020202020204" pitchFamily="34" charset="0"/>
              </a:rPr>
              <a:t>It will be my task to make a  decision on which product or service the business should choose to help achieve their objective of organic growth  (growth from within the business).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56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D74120"/>
          </a:solidFill>
          <a:ln>
            <a:solidFill>
              <a:srgbClr val="D74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Arial" panose="020B0604020202020204" pitchFamily="34" charset="0"/>
                <a:cs typeface="Arial" panose="020B0604020202020204" pitchFamily="34" charset="0"/>
              </a:rPr>
              <a:t>Resources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092881"/>
          </a:xfrm>
          <a:prstGeom prst="rect">
            <a:avLst/>
          </a:prstGeom>
          <a:noFill/>
        </p:spPr>
        <p:txBody>
          <a:bodyPr wrap="square" rtlCol="0">
            <a:spAutoFit/>
          </a:bodyPr>
          <a:lstStyle/>
          <a:p>
            <a:pPr marL="457200"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Business profile </a:t>
            </a:r>
            <a:r>
              <a:rPr lang="en-GB" sz="2400" dirty="0">
                <a:latin typeface="Arial" panose="020B0604020202020204" pitchFamily="34" charset="0"/>
                <a:cs typeface="Arial" panose="020B0604020202020204" pitchFamily="34" charset="0"/>
              </a:rPr>
              <a:t>– this provides background information about the business and what they would like you to do.</a:t>
            </a:r>
          </a:p>
          <a:p>
            <a:pPr marL="457200" indent="-457200">
              <a:spcAft>
                <a:spcPts val="1200"/>
              </a:spcAft>
              <a:buClr>
                <a:srgbClr val="D74120"/>
              </a:buClr>
              <a:buFont typeface="Arial" panose="020B0604020202020204" pitchFamily="34" charset="0"/>
              <a:buChar char="•"/>
            </a:pPr>
            <a:r>
              <a:rPr lang="en-GB" sz="2400" b="1" dirty="0">
                <a:latin typeface="Arial" panose="020B0604020202020204" pitchFamily="34" charset="0"/>
                <a:cs typeface="Arial" panose="020B0604020202020204" pitchFamily="34" charset="0"/>
              </a:rPr>
              <a:t>Planning sheet –</a:t>
            </a:r>
            <a:r>
              <a:rPr lang="en-GB" sz="2400" dirty="0">
                <a:latin typeface="Arial" panose="020B0604020202020204" pitchFamily="34" charset="0"/>
                <a:cs typeface="Arial" panose="020B0604020202020204" pitchFamily="34" charset="0"/>
              </a:rPr>
              <a:t> this covers the key areas the investors are looking for you to present information on. You will also be able to use it to write notes on to refer back to.</a:t>
            </a:r>
          </a:p>
        </p:txBody>
      </p:sp>
    </p:spTree>
    <p:extLst>
      <p:ext uri="{BB962C8B-B14F-4D97-AF65-F5344CB8AC3E}">
        <p14:creationId xmlns:p14="http://schemas.microsoft.com/office/powerpoint/2010/main" val="2136246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7VPTP7ZE6X33-1933993375-2309</_dlc_DocId>
    <_dlc_DocIdUrl xmlns="9ad1216b-cdc1-40e2-a0c2-94597fd44697">
      <Url>https://cambridgeorg.sharepoint.com/sites/cie/education/pd/Curriculum_Support/_layouts/15/DocIdRedir.aspx?ID=7VPTP7ZE6X33-1933993375-2309</Url>
      <Description>7VPTP7ZE6X33-1933993375-2309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B547E7-5D96-47A9-A3AA-75E2AEAEF040}">
  <ds:schemaRefs>
    <ds:schemaRef ds:uri="http://schemas.openxmlformats.org/package/2006/metadata/core-properties"/>
    <ds:schemaRef ds:uri="http://schemas.microsoft.com/office/2006/documentManagement/types"/>
    <ds:schemaRef ds:uri="http://schemas.microsoft.com/office/infopath/2007/PartnerControls"/>
    <ds:schemaRef ds:uri="3fcf4a81-aca0-43b6-bff7-87efdc296efa"/>
    <ds:schemaRef ds:uri="http://purl.org/dc/elements/1.1/"/>
    <ds:schemaRef ds:uri="http://schemas.microsoft.com/office/2006/metadata/properties"/>
    <ds:schemaRef ds:uri="7424b78e-8606-4fd1-9a19-b6b90bbc0a1b"/>
    <ds:schemaRef ds:uri="http://purl.org/dc/terms/"/>
    <ds:schemaRef ds:uri="9ad1216b-cdc1-40e2-a0c2-94597fd44697"/>
    <ds:schemaRef ds:uri="http://www.w3.org/XML/1998/namespace"/>
    <ds:schemaRef ds:uri="http://purl.org/dc/dcmitype/"/>
  </ds:schemaRefs>
</ds:datastoreItem>
</file>

<file path=customXml/itemProps2.xml><?xml version="1.0" encoding="utf-8"?>
<ds:datastoreItem xmlns:ds="http://schemas.openxmlformats.org/officeDocument/2006/customXml" ds:itemID="{B1AAF7BF-7EE0-418F-83F0-380DB0272D3D}">
  <ds:schemaRefs>
    <ds:schemaRef ds:uri="http://schemas.microsoft.com/sharepoint/v3/contenttype/forms"/>
  </ds:schemaRefs>
</ds:datastoreItem>
</file>

<file path=customXml/itemProps3.xml><?xml version="1.0" encoding="utf-8"?>
<ds:datastoreItem xmlns:ds="http://schemas.openxmlformats.org/officeDocument/2006/customXml" ds:itemID="{D735F0BC-A8D5-4093-87B1-9290ACC38E0C}">
  <ds:schemaRefs>
    <ds:schemaRef ds:uri="http://schemas.microsoft.com/sharepoint/events"/>
  </ds:schemaRefs>
</ds:datastoreItem>
</file>

<file path=customXml/itemProps4.xml><?xml version="1.0" encoding="utf-8"?>
<ds:datastoreItem xmlns:ds="http://schemas.openxmlformats.org/officeDocument/2006/customXml" ds:itemID="{51518132-3F2F-4B3D-84F3-11561444A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10363</TotalTime>
  <Words>364</Words>
  <Application>Microsoft Office PowerPoint</Application>
  <PresentationFormat>Widescreen</PresentationFormat>
  <Paragraphs>27</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Bliss Pro Regular</vt:lpstr>
      <vt:lpstr>Calibri</vt:lpstr>
      <vt:lpstr>Calibri Light</vt:lpstr>
      <vt:lpstr>Helvetica</vt:lpstr>
      <vt:lpstr>Value sans pro</vt: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Karolyn Feliciani</cp:lastModifiedBy>
  <cp:revision>205</cp:revision>
  <cp:lastPrinted>2018-01-14T21:28:16Z</cp:lastPrinted>
  <dcterms:created xsi:type="dcterms:W3CDTF">2018-01-14T21:11:47Z</dcterms:created>
  <dcterms:modified xsi:type="dcterms:W3CDTF">2025-07-22T11:51:44Z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31d9bde1-d0bd-400f-a4f8-98620f5f9d25</vt:lpwstr>
  </property>
  <property fmtid="{D5CDD505-2E9C-101B-9397-08002B2CF9AE}" pid="4" name="MediaServiceImageTags">
    <vt:lpwstr/>
  </property>
</Properties>
</file>