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0" r:id="rId2"/>
    <p:sldId id="271"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EA5B0C"/>
    <a:srgbClr val="5757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84" y="852"/>
      </p:cViewPr>
      <p:guideLst/>
    </p:cSldViewPr>
  </p:slideViewPr>
  <p:notesTextViewPr>
    <p:cViewPr>
      <p:scale>
        <a:sx n="1" d="1"/>
        <a:sy n="1" d="1"/>
      </p:scale>
      <p:origin x="0" y="0"/>
    </p:cViewPr>
  </p:notesTextViewPr>
  <p:notesViewPr>
    <p:cSldViewPr snapToGrid="0">
      <p:cViewPr varScale="1">
        <p:scale>
          <a:sx n="71" d="100"/>
          <a:sy n="71" d="100"/>
        </p:scale>
        <p:origin x="2658"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5BA884-34E1-41D9-9BE9-0AA9393A0538}" type="datetimeFigureOut">
              <a:rPr lang="en-GB" smtClean="0"/>
              <a:t>18/07/2019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E607B5-98AA-482E-857F-22AD84D87C77}" type="slidenum">
              <a:rPr lang="en-GB" smtClean="0"/>
              <a:t>‹#›</a:t>
            </a:fld>
            <a:endParaRPr lang="en-GB"/>
          </a:p>
        </p:txBody>
      </p:sp>
    </p:spTree>
    <p:extLst>
      <p:ext uri="{BB962C8B-B14F-4D97-AF65-F5344CB8AC3E}">
        <p14:creationId xmlns:p14="http://schemas.microsoft.com/office/powerpoint/2010/main" val="3178444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8E607B5-98AA-482E-857F-22AD84D87C77}" type="slidenum">
              <a:rPr lang="en-GB" smtClean="0"/>
              <a:t>1</a:t>
            </a:fld>
            <a:endParaRPr lang="en-GB"/>
          </a:p>
        </p:txBody>
      </p:sp>
    </p:spTree>
    <p:extLst>
      <p:ext uri="{BB962C8B-B14F-4D97-AF65-F5344CB8AC3E}">
        <p14:creationId xmlns:p14="http://schemas.microsoft.com/office/powerpoint/2010/main" val="3731984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977508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556496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14719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4014667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smtClean="0"/>
              <a:t>Inequality notation is relevant prior knowledge for this topic. Use this short activity with the class</a:t>
            </a:r>
            <a:r>
              <a:rPr lang="en-GB" baseline="0" dirty="0" smtClean="0"/>
              <a:t> to test their understanding of what each symbol means.</a:t>
            </a:r>
            <a:endParaRPr lang="en-GB" dirty="0" smtClean="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481570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smtClean="0"/>
              <a:t>These questions are designed to be used as a starter activity for learners on rounding to the nearest 10, 100 and 1000.</a:t>
            </a:r>
          </a:p>
          <a:p>
            <a:pPr marL="0" marR="0" indent="0" algn="l" defTabSz="4572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457200" rtl="0" eaLnBrk="0" fontAlgn="base" latinLnBrk="0" hangingPunct="0">
              <a:lnSpc>
                <a:spcPct val="100000"/>
              </a:lnSpc>
              <a:spcBef>
                <a:spcPct val="30000"/>
              </a:spcBef>
              <a:spcAft>
                <a:spcPct val="0"/>
              </a:spcAft>
              <a:buClrTx/>
              <a:buSzTx/>
              <a:buFontTx/>
              <a:buNone/>
              <a:tabLst/>
              <a:defRPr/>
            </a:pPr>
            <a:r>
              <a:rPr lang="en-GB" dirty="0" smtClean="0"/>
              <a:t>You might want to get learners</a:t>
            </a:r>
            <a:r>
              <a:rPr lang="en-GB" baseline="0" dirty="0" smtClean="0"/>
              <a:t> to write their answers down on paper, and then ask them to swap their answers with another learner so that they mark each other’s work.</a:t>
            </a:r>
            <a:endParaRPr lang="en-GB" dirty="0" smtClean="0"/>
          </a:p>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595880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example can be used to introduce the idea of upper and lower bounds. It helps to introduce</a:t>
            </a:r>
            <a:r>
              <a:rPr lang="en-GB" baseline="0" dirty="0" smtClean="0"/>
              <a:t> the skill of determining the upper and lower bounds for a given value. The example also helps to put the concept of bounds into context.</a:t>
            </a:r>
            <a:r>
              <a:rPr lang="en-GB" dirty="0" smtClean="0"/>
              <a:t> W</a:t>
            </a:r>
            <a:r>
              <a:rPr lang="en-GB" baseline="0" dirty="0" smtClean="0"/>
              <a:t>hy are bounds are important and what can they tell us about information we are given? Newspaper articles are a good source of real life examples.</a:t>
            </a:r>
          </a:p>
          <a:p>
            <a:endParaRPr lang="en-GB" baseline="0" dirty="0" smtClean="0"/>
          </a:p>
          <a:p>
            <a:r>
              <a:rPr lang="en-GB" baseline="0" dirty="0" smtClean="0"/>
              <a:t>You could collect news articles</a:t>
            </a:r>
            <a:r>
              <a:rPr lang="en-GB" dirty="0" smtClean="0"/>
              <a:t> </a:t>
            </a:r>
            <a:r>
              <a:rPr lang="en-GB" baseline="0" dirty="0" smtClean="0"/>
              <a:t>and hand them out to your learners. Ask them to find the upper and lower bounds for values given in the articles. Suggest different degrees of accuracy, e.g. the nearest 10, 100 or 1000. Begin to get learners thinking about the implications of rounding and the upper and lower bounds for the values in each news article. They should also be considering how accurate the article might be.</a:t>
            </a:r>
          </a:p>
          <a:p>
            <a:endParaRPr lang="en-GB" dirty="0" smtClean="0"/>
          </a:p>
          <a:p>
            <a:r>
              <a:rPr lang="en-GB" dirty="0" smtClean="0"/>
              <a:t>The next slide contains a number line which can be used to support your explanation by linking to the idea of rounding.</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312388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 this slide, if required, to support explanation of the upper and lower bounds</a:t>
            </a:r>
            <a:r>
              <a:rPr lang="en-GB" baseline="0" dirty="0" smtClean="0"/>
              <a:t> in a visual manner using a number line.</a:t>
            </a:r>
          </a:p>
          <a:p>
            <a:endParaRPr lang="en-GB" baseline="0" dirty="0" smtClean="0"/>
          </a:p>
          <a:p>
            <a:r>
              <a:rPr lang="en-GB" baseline="0" dirty="0" smtClean="0"/>
              <a:t>There are additional teaching resources available in Resource Plus that you can use. In particular, if you would like to do more number lines activities like this, there are a number of ready built number lines you can use and adapt. You’ll find the resources within the topic in Resource Plus.</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035349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activity illustrates finding upper and lower bounds of numbers rounded to the nearest 100.  It also gives learners an example of giving bounds where it might initially appear that the number has been rounded to the nearest 1000, when the information in fact indicates that the number is rounded to the nearest 100.</a:t>
            </a:r>
          </a:p>
          <a:p>
            <a:endParaRPr lang="en-GB" dirty="0" smtClean="0"/>
          </a:p>
          <a:p>
            <a:r>
              <a:rPr lang="en-GB" dirty="0" smtClean="0"/>
              <a:t>It is interesting to compare these answers to those when the rounding</a:t>
            </a:r>
            <a:r>
              <a:rPr lang="en-GB" baseline="0" dirty="0" smtClean="0"/>
              <a:t> was to the nearest 1000. Ask your students what implications this could have for the article. There is a potential difference of 450 kg of cheese which is quite a sizeable amount.</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372666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Again, here we provide a number line activity for those learners who prefer a visual representation to help them understand how the upper and lower bounds were calculated.</a:t>
            </a:r>
          </a:p>
          <a:p>
            <a:endParaRPr lang="en-GB" dirty="0" smtClean="0"/>
          </a:p>
          <a:p>
            <a:r>
              <a:rPr lang="en-GB" dirty="0" smtClean="0"/>
              <a:t>You</a:t>
            </a:r>
            <a:r>
              <a:rPr lang="en-GB" baseline="0" dirty="0" smtClean="0"/>
              <a:t> might want to do a similar activity with news articles you have chosen for your learners. Ask them to change the accuracy between 10, 100 and 1000 and see what they discover about the accuracy of the article.</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841069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following</a:t>
            </a:r>
            <a:r>
              <a:rPr lang="en-GB" dirty="0" smtClean="0"/>
              <a:t> two questions can be used with your whole class or with individual learners.  </a:t>
            </a:r>
          </a:p>
          <a:p>
            <a:endParaRPr lang="en-GB" dirty="0" smtClean="0"/>
          </a:p>
          <a:p>
            <a:r>
              <a:rPr lang="en-GB" dirty="0" smtClean="0"/>
              <a:t>A further two examples are included on additional slides.</a:t>
            </a:r>
          </a:p>
          <a:p>
            <a:endParaRPr lang="en-GB" dirty="0" smtClean="0"/>
          </a:p>
          <a:p>
            <a:r>
              <a:rPr lang="en-GB" dirty="0" smtClean="0"/>
              <a:t>As with all these examples, ask your learners </a:t>
            </a:r>
            <a:r>
              <a:rPr lang="en-GB" baseline="0" dirty="0" smtClean="0"/>
              <a:t>to consider the implications of rounding to various accuracies.</a:t>
            </a:r>
          </a:p>
          <a:p>
            <a:endParaRPr lang="en-GB" baseline="0" dirty="0" smtClean="0"/>
          </a:p>
          <a:p>
            <a:r>
              <a:rPr lang="en-GB" baseline="0" dirty="0" smtClean="0"/>
              <a:t>If your learners </a:t>
            </a:r>
            <a:r>
              <a:rPr lang="en-GB" dirty="0" smtClean="0"/>
              <a:t>find it helpful, give them</a:t>
            </a:r>
            <a:r>
              <a:rPr lang="en-GB" baseline="0" dirty="0" smtClean="0"/>
              <a:t> number line printouts from the ready made examples provided in Resource Plus.</a:t>
            </a:r>
            <a:endParaRPr lang="en-GB" dirty="0" smtClean="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997769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EDEE3D9-2B3B-4142-9D75-7A24AC0C5B13}"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334439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DEE3D9-2B3B-4142-9D75-7A24AC0C5B13}"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156548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DEE3D9-2B3B-4142-9D75-7A24AC0C5B13}"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1573503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0EDEE3D9-2B3B-4142-9D75-7A24AC0C5B13}"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3240381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EDEE3D9-2B3B-4142-9D75-7A24AC0C5B13}"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401743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EDEE3D9-2B3B-4142-9D75-7A24AC0C5B13}"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4252041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EDEE3D9-2B3B-4142-9D75-7A24AC0C5B13}"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18412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EDEE3D9-2B3B-4142-9D75-7A24AC0C5B13}" type="datetimeFigureOut">
              <a:rPr lang="en-GB" smtClean="0"/>
              <a:t>18/07/2019</a:t>
            </a:fld>
            <a:endParaRPr lang="en-GB"/>
          </a:p>
        </p:txBody>
      </p:sp>
      <p:sp>
        <p:nvSpPr>
          <p:cNvPr id="5" name="Slide Number Placeholder 4"/>
          <p:cNvSpPr>
            <a:spLocks noGrp="1"/>
          </p:cNvSpPr>
          <p:nvPr>
            <p:ph type="sldNum" sz="quarter" idx="12"/>
          </p:nvPr>
        </p:nvSpPr>
        <p:spPr/>
        <p:txBody>
          <a:bodyPr/>
          <a:lstStyle/>
          <a:p>
            <a:fld id="{6ACDFB06-2F00-41ED-BBD4-5FB9A2F8E59B}" type="slidenum">
              <a:rPr lang="en-GB" smtClean="0"/>
              <a:t>‹#›</a:t>
            </a:fld>
            <a:endParaRPr lang="en-GB"/>
          </a:p>
        </p:txBody>
      </p:sp>
      <p:sp>
        <p:nvSpPr>
          <p:cNvPr id="4" name="Footer Placeholder 3"/>
          <p:cNvSpPr>
            <a:spLocks noGrp="1"/>
          </p:cNvSpPr>
          <p:nvPr>
            <p:ph type="ftr" sz="quarter" idx="11"/>
          </p:nvPr>
        </p:nvSpPr>
        <p:spPr/>
        <p:txBody>
          <a:bodyPr/>
          <a:lstStyle>
            <a:lvl1pPr>
              <a:defRPr>
                <a:solidFill>
                  <a:schemeClr val="tx1"/>
                </a:solidFill>
                <a:latin typeface="Arial" panose="020B0604020202020204" pitchFamily="34" charset="0"/>
                <a:cs typeface="Arial" panose="020B0604020202020204" pitchFamily="34" charset="0"/>
              </a:defRPr>
            </a:lvl1pPr>
          </a:lstStyle>
          <a:p>
            <a:endParaRPr lang="en-GB" dirty="0" smtClean="0"/>
          </a:p>
        </p:txBody>
      </p:sp>
    </p:spTree>
    <p:extLst>
      <p:ext uri="{BB962C8B-B14F-4D97-AF65-F5344CB8AC3E}">
        <p14:creationId xmlns:p14="http://schemas.microsoft.com/office/powerpoint/2010/main" val="3758597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EE3D9-2B3B-4142-9D75-7A24AC0C5B13}"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2408735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EDEE3D9-2B3B-4142-9D75-7A24AC0C5B13}"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1298134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EDEE3D9-2B3B-4142-9D75-7A24AC0C5B13}"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CDFB06-2F00-41ED-BBD4-5FB9A2F8E59B}" type="slidenum">
              <a:rPr lang="en-GB" smtClean="0"/>
              <a:t>‹#›</a:t>
            </a:fld>
            <a:endParaRPr lang="en-GB"/>
          </a:p>
        </p:txBody>
      </p:sp>
    </p:spTree>
    <p:extLst>
      <p:ext uri="{BB962C8B-B14F-4D97-AF65-F5344CB8AC3E}">
        <p14:creationId xmlns:p14="http://schemas.microsoft.com/office/powerpoint/2010/main" val="8856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EE3D9-2B3B-4142-9D75-7A24AC0C5B13}"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smtClean="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DFB06-2F00-41ED-BBD4-5FB9A2F8E59B}" type="slidenum">
              <a:rPr lang="en-GB" smtClean="0"/>
              <a:t>‹#›</a:t>
            </a:fld>
            <a:endParaRPr lang="en-GB"/>
          </a:p>
        </p:txBody>
      </p:sp>
    </p:spTree>
    <p:extLst>
      <p:ext uri="{BB962C8B-B14F-4D97-AF65-F5344CB8AC3E}">
        <p14:creationId xmlns:p14="http://schemas.microsoft.com/office/powerpoint/2010/main" val="2015536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5434" cy="1969770"/>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 Pack – Accuracy and bounds</a:t>
            </a:r>
          </a:p>
          <a:p>
            <a:r>
              <a:rPr lang="en-GB" sz="2600" dirty="0" smtClean="0">
                <a:latin typeface="Arial" panose="020B0604020202020204" pitchFamily="34" charset="0"/>
                <a:cs typeface="Arial" panose="020B0604020202020204" pitchFamily="34" charset="0"/>
              </a:rPr>
              <a:t>Lesson 1 - </a:t>
            </a:r>
            <a:r>
              <a:rPr lang="en-US" sz="2600" dirty="0">
                <a:latin typeface="Arial" panose="020B0604020202020204" pitchFamily="34" charset="0"/>
                <a:cs typeface="Arial" panose="020B0604020202020204" pitchFamily="34" charset="0"/>
              </a:rPr>
              <a:t>Accuracy and bounds to the nearest 10</a:t>
            </a:r>
            <a:r>
              <a:rPr lang="en-US" sz="2600" dirty="0" smtClean="0">
                <a:latin typeface="Arial" panose="020B0604020202020204" pitchFamily="34" charset="0"/>
                <a:cs typeface="Arial" panose="020B0604020202020204" pitchFamily="34" charset="0"/>
              </a:rPr>
              <a:t>, 100 or </a:t>
            </a:r>
            <a:r>
              <a:rPr lang="en-US" sz="2600" dirty="0">
                <a:latin typeface="Arial" panose="020B0604020202020204" pitchFamily="34" charset="0"/>
                <a:cs typeface="Arial" panose="020B0604020202020204" pitchFamily="34" charset="0"/>
              </a:rPr>
              <a:t>1000</a:t>
            </a:r>
            <a:endParaRPr lang="en-GB" sz="2600"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sz="2600" b="1" dirty="0" smtClean="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
        <p:nvSpPr>
          <p:cNvPr id="2" name="Rectangle 1"/>
          <p:cNvSpPr/>
          <p:nvPr/>
        </p:nvSpPr>
        <p:spPr>
          <a:xfrm>
            <a:off x="4873262" y="6239434"/>
            <a:ext cx="2776722" cy="307777"/>
          </a:xfrm>
          <a:prstGeom prst="rect">
            <a:avLst/>
          </a:prstGeom>
        </p:spPr>
        <p:txBody>
          <a:bodyPr wrap="none">
            <a:spAutoFit/>
          </a:bodyPr>
          <a:lstStyle/>
          <a:p>
            <a:r>
              <a:rPr lang="en-GB" sz="1400" dirty="0">
                <a:latin typeface="Arial" panose="020B0604020202020204" pitchFamily="34" charset="0"/>
                <a:cs typeface="Arial" panose="020B0604020202020204" pitchFamily="34" charset="0"/>
              </a:rPr>
              <a:t>Copyright © UCLES March 2018</a:t>
            </a:r>
          </a:p>
        </p:txBody>
      </p:sp>
    </p:spTree>
    <p:extLst>
      <p:ext uri="{BB962C8B-B14F-4D97-AF65-F5344CB8AC3E}">
        <p14:creationId xmlns:p14="http://schemas.microsoft.com/office/powerpoint/2010/main" val="899581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0" y="1457864"/>
            <a:ext cx="7583300" cy="4655599"/>
          </a:xfrm>
        </p:spPr>
        <p:txBody>
          <a:bodyPr/>
          <a:lstStyle/>
          <a:p>
            <a:pPr marL="0" indent="0">
              <a:buNone/>
            </a:pPr>
            <a:r>
              <a:rPr lang="en-GB" dirty="0" smtClean="0">
                <a:solidFill>
                  <a:schemeClr val="tx1"/>
                </a:solidFill>
                <a:latin typeface="Arial" panose="020B0604020202020204" pitchFamily="34" charset="0"/>
                <a:cs typeface="Arial" panose="020B0604020202020204" pitchFamily="34" charset="0"/>
              </a:rPr>
              <a:t>The </a:t>
            </a:r>
            <a:r>
              <a:rPr lang="en-GB" dirty="0">
                <a:solidFill>
                  <a:schemeClr val="tx1"/>
                </a:solidFill>
                <a:latin typeface="Arial" panose="020B0604020202020204" pitchFamily="34" charset="0"/>
                <a:cs typeface="Arial" panose="020B0604020202020204" pitchFamily="34" charset="0"/>
              </a:rPr>
              <a:t>distance from Paris to New York is </a:t>
            </a:r>
            <a:r>
              <a:rPr lang="en-GB" dirty="0" smtClean="0">
                <a:solidFill>
                  <a:schemeClr val="tx1"/>
                </a:solidFill>
                <a:latin typeface="Arial" panose="020B0604020202020204" pitchFamily="34" charset="0"/>
                <a:cs typeface="Arial" panose="020B0604020202020204" pitchFamily="34" charset="0"/>
              </a:rPr>
              <a:t>5800 km.</a:t>
            </a:r>
          </a:p>
          <a:p>
            <a:pPr marL="0" indent="0">
              <a:buNone/>
            </a:pP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This number was rounded to the nearest </a:t>
            </a:r>
            <a:r>
              <a:rPr lang="en-GB" dirty="0" smtClean="0">
                <a:solidFill>
                  <a:schemeClr val="tx1"/>
                </a:solidFill>
                <a:latin typeface="Arial" panose="020B0604020202020204" pitchFamily="34" charset="0"/>
                <a:cs typeface="Arial" panose="020B0604020202020204" pitchFamily="34" charset="0"/>
              </a:rPr>
              <a:t>100.</a:t>
            </a:r>
          </a:p>
          <a:p>
            <a:pPr marL="0" indent="0">
              <a:buNone/>
            </a:pP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What is the smallest possible </a:t>
            </a:r>
            <a:r>
              <a:rPr lang="en-GB" dirty="0" smtClean="0">
                <a:solidFill>
                  <a:schemeClr val="tx1"/>
                </a:solidFill>
                <a:latin typeface="Arial" panose="020B0604020202020204" pitchFamily="34" charset="0"/>
                <a:cs typeface="Arial" panose="020B0604020202020204" pitchFamily="34" charset="0"/>
              </a:rPr>
              <a:t>distance?</a:t>
            </a:r>
            <a:br>
              <a:rPr lang="en-GB" dirty="0" smtClean="0">
                <a:solidFill>
                  <a:schemeClr val="tx1"/>
                </a:solidFill>
                <a:latin typeface="Arial" panose="020B0604020202020204" pitchFamily="34" charset="0"/>
                <a:cs typeface="Arial" panose="020B0604020202020204" pitchFamily="34" charset="0"/>
              </a:rPr>
            </a:br>
            <a:r>
              <a:rPr lang="en-GB" dirty="0" smtClean="0">
                <a:solidFill>
                  <a:schemeClr val="tx1"/>
                </a:solidFill>
                <a:latin typeface="Arial" panose="020B0604020202020204" pitchFamily="34" charset="0"/>
                <a:cs typeface="Arial" panose="020B0604020202020204" pitchFamily="34" charset="0"/>
              </a:rPr>
              <a:t/>
            </a:r>
            <a:br>
              <a:rPr lang="en-GB" dirty="0" smtClean="0">
                <a:solidFill>
                  <a:schemeClr val="tx1"/>
                </a:solidFill>
                <a:latin typeface="Arial" panose="020B0604020202020204" pitchFamily="34" charset="0"/>
                <a:cs typeface="Arial" panose="020B0604020202020204" pitchFamily="34" charset="0"/>
              </a:rPr>
            </a:b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What is the largest possible </a:t>
            </a:r>
            <a:r>
              <a:rPr lang="en-GB" dirty="0" smtClean="0">
                <a:solidFill>
                  <a:schemeClr val="tx1"/>
                </a:solidFill>
                <a:latin typeface="Arial" panose="020B0604020202020204" pitchFamily="34" charset="0"/>
                <a:cs typeface="Arial" panose="020B0604020202020204" pitchFamily="34" charset="0"/>
              </a:rPr>
              <a:t>distance</a:t>
            </a:r>
            <a:r>
              <a:rPr lang="en-GB" dirty="0">
                <a:solidFill>
                  <a:schemeClr val="tx1"/>
                </a:solidFill>
                <a:latin typeface="Arial" panose="020B0604020202020204" pitchFamily="34" charset="0"/>
                <a:cs typeface="Arial" panose="020B0604020202020204" pitchFamily="34" charset="0"/>
              </a:rPr>
              <a:t>?</a:t>
            </a:r>
          </a:p>
          <a:p>
            <a:pPr marL="0" indent="0">
              <a:buNone/>
            </a:pPr>
            <a:endParaRPr lang="en-GB" dirty="0">
              <a:solidFill>
                <a:schemeClr val="tx1"/>
              </a:solidFill>
            </a:endParaRPr>
          </a:p>
          <a:p>
            <a:pPr marL="0" indent="0">
              <a:buNone/>
            </a:pPr>
            <a:endParaRPr lang="en-GB" altLang="en-US" dirty="0"/>
          </a:p>
        </p:txBody>
      </p:sp>
      <p:sp>
        <p:nvSpPr>
          <p:cNvPr id="4" name="TextBox 3"/>
          <p:cNvSpPr txBox="1"/>
          <p:nvPr/>
        </p:nvSpPr>
        <p:spPr>
          <a:xfrm>
            <a:off x="2875376" y="4513236"/>
            <a:ext cx="1577676" cy="523220"/>
          </a:xfrm>
          <a:prstGeom prst="rect">
            <a:avLst/>
          </a:prstGeom>
          <a:solidFill>
            <a:srgbClr val="F9BC9A"/>
          </a:solidFill>
        </p:spPr>
        <p:txBody>
          <a:bodyPr wrap="none" rtlCol="0">
            <a:spAutoFit/>
          </a:bodyPr>
          <a:lstStyle/>
          <a:p>
            <a:r>
              <a:rPr lang="en-GB" sz="2800" b="1" dirty="0">
                <a:latin typeface="Arial" panose="020B0604020202020204" pitchFamily="34" charset="0"/>
                <a:cs typeface="Arial" panose="020B0604020202020204" pitchFamily="34" charset="0"/>
              </a:rPr>
              <a:t>5750</a:t>
            </a:r>
            <a:r>
              <a:rPr lang="en-GB" sz="1400" b="1" dirty="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km</a:t>
            </a:r>
          </a:p>
        </p:txBody>
      </p:sp>
      <p:sp>
        <p:nvSpPr>
          <p:cNvPr id="5" name="TextBox 4"/>
          <p:cNvSpPr txBox="1"/>
          <p:nvPr/>
        </p:nvSpPr>
        <p:spPr>
          <a:xfrm>
            <a:off x="2875376" y="5867136"/>
            <a:ext cx="1577676"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5849</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km</a:t>
            </a:r>
            <a:endParaRPr lang="en-GB" sz="2800" b="1" dirty="0">
              <a:latin typeface="Arial" panose="020B0604020202020204" pitchFamily="34" charset="0"/>
              <a:cs typeface="Arial" panose="020B0604020202020204" pitchFamily="34" charset="0"/>
            </a:endParaRPr>
          </a:p>
        </p:txBody>
      </p:sp>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82411" y="1396309"/>
            <a:ext cx="4196564" cy="2797709"/>
          </a:xfrm>
          <a:prstGeom prst="rect">
            <a:avLst/>
          </a:prstGeom>
        </p:spPr>
      </p:pic>
    </p:spTree>
    <p:extLst>
      <p:ext uri="{BB962C8B-B14F-4D97-AF65-F5344CB8AC3E}">
        <p14:creationId xmlns:p14="http://schemas.microsoft.com/office/powerpoint/2010/main" val="848791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356852">
            <a:off x="6621522" y="2476890"/>
            <a:ext cx="5687158" cy="1935320"/>
          </a:xfrm>
          <a:prstGeom prst="rect">
            <a:avLst/>
          </a:prstGeom>
        </p:spPr>
      </p:pic>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0" y="1457864"/>
            <a:ext cx="11779864" cy="4655599"/>
          </a:xfrm>
        </p:spPr>
        <p:txBody>
          <a:bodyPr/>
          <a:lstStyle/>
          <a:p>
            <a:pPr marL="0" indent="0">
              <a:buNone/>
            </a:pPr>
            <a:r>
              <a:rPr lang="en-GB" dirty="0" smtClean="0">
                <a:solidFill>
                  <a:schemeClr val="tx1"/>
                </a:solidFill>
                <a:latin typeface="Arial" panose="020B0604020202020204" pitchFamily="34" charset="0"/>
                <a:cs typeface="Arial" panose="020B0604020202020204" pitchFamily="34" charset="0"/>
              </a:rPr>
              <a:t>The </a:t>
            </a:r>
            <a:r>
              <a:rPr lang="en-GB" dirty="0">
                <a:solidFill>
                  <a:schemeClr val="tx1"/>
                </a:solidFill>
                <a:latin typeface="Arial" panose="020B0604020202020204" pitchFamily="34" charset="0"/>
                <a:cs typeface="Arial" panose="020B0604020202020204" pitchFamily="34" charset="0"/>
              </a:rPr>
              <a:t>heaviest blue whale was 170 </a:t>
            </a:r>
            <a:r>
              <a:rPr lang="en-GB" dirty="0" smtClean="0">
                <a:solidFill>
                  <a:schemeClr val="tx1"/>
                </a:solidFill>
                <a:latin typeface="Arial" panose="020B0604020202020204" pitchFamily="34" charset="0"/>
                <a:cs typeface="Arial" panose="020B0604020202020204" pitchFamily="34" charset="0"/>
              </a:rPr>
              <a:t>tonnes.</a:t>
            </a:r>
          </a:p>
          <a:p>
            <a:pPr marL="0" indent="0">
              <a:buNone/>
            </a:pP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This number was rounded to the nearest </a:t>
            </a:r>
            <a:r>
              <a:rPr lang="en-GB" dirty="0" smtClean="0">
                <a:solidFill>
                  <a:schemeClr val="tx1"/>
                </a:solidFill>
                <a:latin typeface="Arial" panose="020B0604020202020204" pitchFamily="34" charset="0"/>
                <a:cs typeface="Arial" panose="020B0604020202020204" pitchFamily="34" charset="0"/>
              </a:rPr>
              <a:t>10.</a:t>
            </a:r>
            <a:endParaRPr lang="en-GB" dirty="0">
              <a:solidFill>
                <a:schemeClr val="tx1"/>
              </a:solidFill>
              <a:latin typeface="Arial" panose="020B0604020202020204" pitchFamily="34" charset="0"/>
              <a:cs typeface="Arial" panose="020B0604020202020204" pitchFamily="34" charset="0"/>
            </a:endParaRPr>
          </a:p>
          <a:p>
            <a:pPr marL="0" indent="0">
              <a:buNone/>
            </a:pPr>
            <a:endParaRPr lang="en-GB" dirty="0" smtClean="0">
              <a:solidFill>
                <a:schemeClr val="tx1"/>
              </a:solidFill>
              <a:latin typeface="Arial" panose="020B0604020202020204" pitchFamily="34" charset="0"/>
              <a:cs typeface="Arial" panose="020B0604020202020204" pitchFamily="34" charset="0"/>
            </a:endParaRPr>
          </a:p>
          <a:p>
            <a:pPr marL="0" indent="0">
              <a:buNone/>
            </a:pPr>
            <a:r>
              <a:rPr lang="en-GB" dirty="0" smtClean="0">
                <a:solidFill>
                  <a:schemeClr val="tx1"/>
                </a:solidFill>
                <a:latin typeface="Arial" panose="020B0604020202020204" pitchFamily="34" charset="0"/>
                <a:cs typeface="Arial" panose="020B0604020202020204" pitchFamily="34" charset="0"/>
              </a:rPr>
              <a:t>What </a:t>
            </a:r>
            <a:r>
              <a:rPr lang="en-GB" dirty="0">
                <a:solidFill>
                  <a:schemeClr val="tx1"/>
                </a:solidFill>
                <a:latin typeface="Arial" panose="020B0604020202020204" pitchFamily="34" charset="0"/>
                <a:cs typeface="Arial" panose="020B0604020202020204" pitchFamily="34" charset="0"/>
              </a:rPr>
              <a:t>is the smallest possible </a:t>
            </a:r>
            <a:r>
              <a:rPr lang="en-GB" dirty="0" smtClean="0">
                <a:solidFill>
                  <a:schemeClr val="tx1"/>
                </a:solidFill>
                <a:latin typeface="Arial" panose="020B0604020202020204" pitchFamily="34" charset="0"/>
                <a:cs typeface="Arial" panose="020B0604020202020204" pitchFamily="34" charset="0"/>
              </a:rPr>
              <a:t>mass?</a:t>
            </a:r>
            <a:br>
              <a:rPr lang="en-GB" dirty="0" smtClean="0">
                <a:solidFill>
                  <a:schemeClr val="tx1"/>
                </a:solidFill>
                <a:latin typeface="Arial" panose="020B0604020202020204" pitchFamily="34" charset="0"/>
                <a:cs typeface="Arial" panose="020B0604020202020204" pitchFamily="34" charset="0"/>
              </a:rPr>
            </a:br>
            <a:r>
              <a:rPr lang="en-GB" dirty="0" smtClean="0">
                <a:solidFill>
                  <a:schemeClr val="tx1"/>
                </a:solidFill>
                <a:latin typeface="Arial" panose="020B0604020202020204" pitchFamily="34" charset="0"/>
                <a:cs typeface="Arial" panose="020B0604020202020204" pitchFamily="34" charset="0"/>
              </a:rPr>
              <a:t/>
            </a:r>
            <a:br>
              <a:rPr lang="en-GB" dirty="0" smtClean="0">
                <a:solidFill>
                  <a:schemeClr val="tx1"/>
                </a:solidFill>
                <a:latin typeface="Arial" panose="020B0604020202020204" pitchFamily="34" charset="0"/>
                <a:cs typeface="Arial" panose="020B0604020202020204" pitchFamily="34" charset="0"/>
              </a:rPr>
            </a:b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What is the largest possible </a:t>
            </a:r>
            <a:r>
              <a:rPr lang="en-GB" dirty="0" smtClean="0">
                <a:solidFill>
                  <a:schemeClr val="tx1"/>
                </a:solidFill>
                <a:latin typeface="Arial" panose="020B0604020202020204" pitchFamily="34" charset="0"/>
                <a:cs typeface="Arial" panose="020B0604020202020204" pitchFamily="34" charset="0"/>
              </a:rPr>
              <a:t>mass?</a:t>
            </a:r>
            <a:endParaRPr lang="en-GB" dirty="0">
              <a:solidFill>
                <a:schemeClr val="tx1"/>
              </a:solidFill>
              <a:latin typeface="Arial" panose="020B0604020202020204" pitchFamily="34" charset="0"/>
              <a:cs typeface="Arial" panose="020B0604020202020204" pitchFamily="34" charset="0"/>
            </a:endParaRPr>
          </a:p>
          <a:p>
            <a:pPr marL="0" indent="0">
              <a:buNone/>
            </a:pPr>
            <a:endParaRPr lang="en-GB" dirty="0">
              <a:solidFill>
                <a:schemeClr val="tx1"/>
              </a:solidFill>
            </a:endParaRPr>
          </a:p>
          <a:p>
            <a:pPr marL="0" indent="0">
              <a:buNone/>
            </a:pPr>
            <a:endParaRPr lang="en-GB" altLang="en-US" dirty="0"/>
          </a:p>
        </p:txBody>
      </p:sp>
      <p:sp>
        <p:nvSpPr>
          <p:cNvPr id="4" name="TextBox 3"/>
          <p:cNvSpPr txBox="1"/>
          <p:nvPr/>
        </p:nvSpPr>
        <p:spPr>
          <a:xfrm>
            <a:off x="2319527" y="4110072"/>
            <a:ext cx="2064989"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165 tonnes</a:t>
            </a:r>
            <a:endParaRPr lang="en-GB" sz="2800" b="1" dirty="0">
              <a:latin typeface="Arial" panose="020B0604020202020204" pitchFamily="34" charset="0"/>
              <a:cs typeface="Arial" panose="020B0604020202020204" pitchFamily="34" charset="0"/>
            </a:endParaRPr>
          </a:p>
        </p:txBody>
      </p:sp>
      <p:sp>
        <p:nvSpPr>
          <p:cNvPr id="5" name="TextBox 4"/>
          <p:cNvSpPr txBox="1"/>
          <p:nvPr/>
        </p:nvSpPr>
        <p:spPr>
          <a:xfrm>
            <a:off x="2319527" y="5625777"/>
            <a:ext cx="2064989"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174 tonnes</a:t>
            </a:r>
            <a:endParaRPr lang="en-GB" sz="2800" b="1" dirty="0">
              <a:latin typeface="Arial" panose="020B0604020202020204" pitchFamily="34" charset="0"/>
              <a:cs typeface="Arial" panose="020B0604020202020204" pitchFamily="34" charset="0"/>
            </a:endParaRPr>
          </a:p>
        </p:txBody>
      </p:sp>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2581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0" y="1457864"/>
            <a:ext cx="7818366" cy="4814147"/>
          </a:xfrm>
        </p:spPr>
        <p:txBody>
          <a:bodyPr/>
          <a:lstStyle/>
          <a:p>
            <a:pPr marL="0" indent="0">
              <a:buNone/>
            </a:pPr>
            <a:r>
              <a:rPr lang="en-GB" dirty="0" smtClean="0">
                <a:solidFill>
                  <a:schemeClr val="tx1"/>
                </a:solidFill>
                <a:latin typeface="Arial" panose="020B0604020202020204" pitchFamily="34" charset="0"/>
                <a:cs typeface="Arial" panose="020B0604020202020204" pitchFamily="34" charset="0"/>
              </a:rPr>
              <a:t>The </a:t>
            </a:r>
            <a:r>
              <a:rPr lang="en-GB" dirty="0">
                <a:solidFill>
                  <a:schemeClr val="tx1"/>
                </a:solidFill>
                <a:latin typeface="Arial" panose="020B0604020202020204" pitchFamily="34" charset="0"/>
                <a:cs typeface="Arial" panose="020B0604020202020204" pitchFamily="34" charset="0"/>
              </a:rPr>
              <a:t>distance around the world is approximately </a:t>
            </a:r>
            <a:r>
              <a:rPr lang="en-GB" dirty="0" smtClean="0">
                <a:solidFill>
                  <a:schemeClr val="tx1"/>
                </a:solidFill>
                <a:latin typeface="Arial" panose="020B0604020202020204" pitchFamily="34" charset="0"/>
                <a:cs typeface="Arial" panose="020B0604020202020204" pitchFamily="34" charset="0"/>
              </a:rPr>
              <a:t>40</a:t>
            </a:r>
            <a:r>
              <a:rPr lang="en-GB" sz="1400" dirty="0" smtClean="0">
                <a:solidFill>
                  <a:schemeClr val="tx1"/>
                </a:solidFill>
                <a:latin typeface="Arial" panose="020B0604020202020204" pitchFamily="34" charset="0"/>
                <a:cs typeface="Arial" panose="020B0604020202020204" pitchFamily="34" charset="0"/>
              </a:rPr>
              <a:t> </a:t>
            </a:r>
            <a:r>
              <a:rPr lang="en-GB" dirty="0" smtClean="0">
                <a:solidFill>
                  <a:schemeClr val="tx1"/>
                </a:solidFill>
                <a:latin typeface="Arial" panose="020B0604020202020204" pitchFamily="34" charset="0"/>
                <a:cs typeface="Arial" panose="020B0604020202020204" pitchFamily="34" charset="0"/>
              </a:rPr>
              <a:t>000</a:t>
            </a:r>
            <a:r>
              <a:rPr lang="en-GB" sz="1400" dirty="0" smtClean="0">
                <a:solidFill>
                  <a:schemeClr val="tx1"/>
                </a:solidFill>
                <a:latin typeface="Arial" panose="020B0604020202020204" pitchFamily="34" charset="0"/>
                <a:cs typeface="Arial" panose="020B0604020202020204" pitchFamily="34" charset="0"/>
              </a:rPr>
              <a:t> </a:t>
            </a:r>
            <a:r>
              <a:rPr lang="en-GB" dirty="0" smtClean="0">
                <a:solidFill>
                  <a:schemeClr val="tx1"/>
                </a:solidFill>
                <a:latin typeface="Arial" panose="020B0604020202020204" pitchFamily="34" charset="0"/>
                <a:cs typeface="Arial" panose="020B0604020202020204" pitchFamily="34" charset="0"/>
              </a:rPr>
              <a:t>km.</a:t>
            </a:r>
          </a:p>
          <a:p>
            <a:pPr marL="0" indent="0">
              <a:buNone/>
            </a:pP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This number was rounded to the nearest </a:t>
            </a:r>
            <a:r>
              <a:rPr lang="en-GB" dirty="0" smtClean="0">
                <a:solidFill>
                  <a:schemeClr val="tx1"/>
                </a:solidFill>
                <a:latin typeface="Arial" panose="020B0604020202020204" pitchFamily="34" charset="0"/>
                <a:cs typeface="Arial" panose="020B0604020202020204" pitchFamily="34" charset="0"/>
              </a:rPr>
              <a:t>1000.</a:t>
            </a:r>
            <a:endParaRPr lang="en-GB" dirty="0">
              <a:solidFill>
                <a:schemeClr val="tx1"/>
              </a:solidFill>
              <a:latin typeface="Arial" panose="020B0604020202020204" pitchFamily="34" charset="0"/>
              <a:cs typeface="Arial" panose="020B0604020202020204" pitchFamily="34" charset="0"/>
            </a:endParaRPr>
          </a:p>
          <a:p>
            <a:pPr marL="0" indent="0">
              <a:buNone/>
            </a:pPr>
            <a:endParaRPr lang="en-GB" dirty="0" smtClean="0">
              <a:solidFill>
                <a:schemeClr val="tx1"/>
              </a:solidFill>
              <a:latin typeface="Arial" panose="020B0604020202020204" pitchFamily="34" charset="0"/>
              <a:cs typeface="Arial" panose="020B0604020202020204" pitchFamily="34" charset="0"/>
            </a:endParaRPr>
          </a:p>
          <a:p>
            <a:pPr marL="0" indent="0">
              <a:buNone/>
            </a:pPr>
            <a:r>
              <a:rPr lang="en-GB" dirty="0" smtClean="0">
                <a:solidFill>
                  <a:schemeClr val="tx1"/>
                </a:solidFill>
                <a:latin typeface="Arial" panose="020B0604020202020204" pitchFamily="34" charset="0"/>
                <a:cs typeface="Arial" panose="020B0604020202020204" pitchFamily="34" charset="0"/>
              </a:rPr>
              <a:t>What </a:t>
            </a:r>
            <a:r>
              <a:rPr lang="en-GB" dirty="0">
                <a:solidFill>
                  <a:schemeClr val="tx1"/>
                </a:solidFill>
                <a:latin typeface="Arial" panose="020B0604020202020204" pitchFamily="34" charset="0"/>
                <a:cs typeface="Arial" panose="020B0604020202020204" pitchFamily="34" charset="0"/>
              </a:rPr>
              <a:t>is the smallest possible </a:t>
            </a:r>
            <a:r>
              <a:rPr lang="en-GB" dirty="0" smtClean="0">
                <a:solidFill>
                  <a:schemeClr val="tx1"/>
                </a:solidFill>
                <a:latin typeface="Arial" panose="020B0604020202020204" pitchFamily="34" charset="0"/>
                <a:cs typeface="Arial" panose="020B0604020202020204" pitchFamily="34" charset="0"/>
              </a:rPr>
              <a:t>distance?</a:t>
            </a:r>
            <a:br>
              <a:rPr lang="en-GB" dirty="0" smtClean="0">
                <a:solidFill>
                  <a:schemeClr val="tx1"/>
                </a:solidFill>
                <a:latin typeface="Arial" panose="020B0604020202020204" pitchFamily="34" charset="0"/>
                <a:cs typeface="Arial" panose="020B0604020202020204" pitchFamily="34" charset="0"/>
              </a:rPr>
            </a:br>
            <a:r>
              <a:rPr lang="en-GB" dirty="0" smtClean="0">
                <a:solidFill>
                  <a:schemeClr val="tx1"/>
                </a:solidFill>
                <a:latin typeface="Arial" panose="020B0604020202020204" pitchFamily="34" charset="0"/>
                <a:cs typeface="Arial" panose="020B0604020202020204" pitchFamily="34" charset="0"/>
              </a:rPr>
              <a:t/>
            </a:r>
            <a:br>
              <a:rPr lang="en-GB" dirty="0" smtClean="0">
                <a:solidFill>
                  <a:schemeClr val="tx1"/>
                </a:solidFill>
                <a:latin typeface="Arial" panose="020B0604020202020204" pitchFamily="34" charset="0"/>
                <a:cs typeface="Arial" panose="020B0604020202020204" pitchFamily="34" charset="0"/>
              </a:rPr>
            </a:b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What is the largest possible </a:t>
            </a:r>
            <a:r>
              <a:rPr lang="en-GB" dirty="0" smtClean="0">
                <a:solidFill>
                  <a:schemeClr val="tx1"/>
                </a:solidFill>
                <a:latin typeface="Arial" panose="020B0604020202020204" pitchFamily="34" charset="0"/>
                <a:cs typeface="Arial" panose="020B0604020202020204" pitchFamily="34" charset="0"/>
              </a:rPr>
              <a:t>distance</a:t>
            </a:r>
            <a:r>
              <a:rPr lang="en-GB" dirty="0">
                <a:solidFill>
                  <a:schemeClr val="tx1"/>
                </a:solidFill>
                <a:latin typeface="Arial" panose="020B0604020202020204" pitchFamily="34" charset="0"/>
                <a:cs typeface="Arial" panose="020B0604020202020204" pitchFamily="34" charset="0"/>
              </a:rPr>
              <a:t>?</a:t>
            </a:r>
          </a:p>
          <a:p>
            <a:pPr marL="0" indent="0">
              <a:buNone/>
            </a:pPr>
            <a:endParaRPr lang="en-GB" dirty="0">
              <a:solidFill>
                <a:schemeClr val="tx1"/>
              </a:solidFill>
            </a:endParaRPr>
          </a:p>
          <a:p>
            <a:pPr marL="0" indent="0">
              <a:buNone/>
            </a:pPr>
            <a:endParaRPr lang="en-GB" altLang="en-US" dirty="0"/>
          </a:p>
        </p:txBody>
      </p:sp>
      <p:sp>
        <p:nvSpPr>
          <p:cNvPr id="4" name="TextBox 3"/>
          <p:cNvSpPr txBox="1"/>
          <p:nvPr/>
        </p:nvSpPr>
        <p:spPr>
          <a:xfrm>
            <a:off x="2511944" y="4487477"/>
            <a:ext cx="1776448"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39</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500</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km</a:t>
            </a:r>
            <a:endParaRPr lang="en-GB" sz="2800" b="1" dirty="0">
              <a:latin typeface="Arial" panose="020B0604020202020204" pitchFamily="34" charset="0"/>
              <a:cs typeface="Arial" panose="020B0604020202020204" pitchFamily="34" charset="0"/>
            </a:endParaRPr>
          </a:p>
        </p:txBody>
      </p:sp>
      <p:sp>
        <p:nvSpPr>
          <p:cNvPr id="5" name="TextBox 4"/>
          <p:cNvSpPr txBox="1"/>
          <p:nvPr/>
        </p:nvSpPr>
        <p:spPr>
          <a:xfrm>
            <a:off x="2511944" y="5851853"/>
            <a:ext cx="1776448"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40</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499</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km</a:t>
            </a:r>
            <a:endParaRPr lang="en-GB" sz="2800" b="1" dirty="0">
              <a:latin typeface="Arial" panose="020B0604020202020204" pitchFamily="34" charset="0"/>
              <a:cs typeface="Arial" panose="020B0604020202020204" pitchFamily="34" charset="0"/>
            </a:endParaRPr>
          </a:p>
        </p:txBody>
      </p:sp>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3386" y="1354802"/>
            <a:ext cx="3808326" cy="3808326"/>
          </a:xfrm>
          <a:prstGeom prst="rect">
            <a:avLst/>
          </a:prstGeom>
        </p:spPr>
      </p:pic>
    </p:spTree>
    <p:extLst>
      <p:ext uri="{BB962C8B-B14F-4D97-AF65-F5344CB8AC3E}">
        <p14:creationId xmlns:p14="http://schemas.microsoft.com/office/powerpoint/2010/main" val="2200050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p:txBody>
          <a:bodyPr/>
          <a:lstStyle/>
          <a:p>
            <a:pPr>
              <a:buClr>
                <a:srgbClr val="EA5B0C"/>
              </a:buClr>
            </a:pPr>
            <a:r>
              <a:rPr lang="en-GB" altLang="en-US" dirty="0" smtClean="0">
                <a:latin typeface="Arial" panose="020B0604020202020204" pitchFamily="34" charset="0"/>
                <a:cs typeface="Arial" panose="020B0604020202020204" pitchFamily="34" charset="0"/>
              </a:rPr>
              <a:t>inequality notation</a:t>
            </a:r>
          </a:p>
          <a:p>
            <a:pPr>
              <a:buClr>
                <a:srgbClr val="EA5B0C"/>
              </a:buClr>
            </a:pPr>
            <a:r>
              <a:rPr lang="en-GB" altLang="en-US" dirty="0" smtClean="0">
                <a:latin typeface="Arial" panose="020B0604020202020204" pitchFamily="34" charset="0"/>
                <a:cs typeface="Arial" panose="020B0604020202020204" pitchFamily="34" charset="0"/>
              </a:rPr>
              <a:t>rounding</a:t>
            </a:r>
          </a:p>
          <a:p>
            <a:pPr>
              <a:buClr>
                <a:srgbClr val="EA5B0C"/>
              </a:buClr>
            </a:pPr>
            <a:r>
              <a:rPr lang="en-GB" altLang="en-US" dirty="0" smtClean="0">
                <a:latin typeface="Arial" panose="020B0604020202020204" pitchFamily="34" charset="0"/>
                <a:cs typeface="Arial" panose="020B0604020202020204" pitchFamily="34" charset="0"/>
              </a:rPr>
              <a:t>what accuracy tells us</a:t>
            </a:r>
          </a:p>
          <a:p>
            <a:pPr>
              <a:buClr>
                <a:srgbClr val="EA5B0C"/>
              </a:buClr>
            </a:pPr>
            <a:r>
              <a:rPr lang="en-GB" altLang="en-US" dirty="0" smtClean="0">
                <a:latin typeface="Arial" panose="020B0604020202020204" pitchFamily="34" charset="0"/>
                <a:cs typeface="Arial" panose="020B0604020202020204" pitchFamily="34" charset="0"/>
              </a:rPr>
              <a:t>rounding using number lines</a:t>
            </a:r>
          </a:p>
          <a:p>
            <a:pPr>
              <a:buClr>
                <a:srgbClr val="EA5B0C"/>
              </a:buClr>
            </a:pPr>
            <a:r>
              <a:rPr lang="en-GB" altLang="en-US" dirty="0" smtClean="0">
                <a:latin typeface="Arial" panose="020B0604020202020204" pitchFamily="34" charset="0"/>
                <a:cs typeface="Arial" panose="020B0604020202020204" pitchFamily="34" charset="0"/>
              </a:rPr>
              <a:t>finding upper and lower bounds</a:t>
            </a:r>
          </a:p>
        </p:txBody>
      </p:sp>
      <p:sp>
        <p:nvSpPr>
          <p:cNvPr id="4" name="Subtitle 14">
            <a:extLst>
              <a:ext uri="{FF2B5EF4-FFF2-40B4-BE49-F238E27FC236}">
                <a16:creationId xmlns:a16="http://schemas.microsoft.com/office/drawing/2014/main" id="{7A496A76-2902-4F43-939B-66904F015F77}"/>
              </a:ext>
            </a:extLst>
          </p:cNvPr>
          <p:cNvSpPr txBox="1">
            <a:spLocks/>
          </p:cNvSpPr>
          <p:nvPr/>
        </p:nvSpPr>
        <p:spPr>
          <a:xfrm>
            <a:off x="1447800" y="5159869"/>
            <a:ext cx="9359900" cy="1017094"/>
          </a:xfrm>
          <a:prstGeom prst="rect">
            <a:avLst/>
          </a:prstGeom>
          <a:solidFill>
            <a:srgbClr val="EA5B0C"/>
          </a:solidFill>
          <a:ln>
            <a:solidFill>
              <a:srgbClr val="EA5B0C"/>
            </a:solidFill>
          </a:ln>
        </p:spPr>
        <p:txBody>
          <a:bodyPr vert="horz" lIns="91440" tIns="45720" rIns="91440" bIns="45720" rtlCol="0" anchor="ct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600" dirty="0" smtClean="0">
                <a:solidFill>
                  <a:schemeClr val="bg1"/>
                </a:solidFill>
                <a:latin typeface="Arial" panose="020B0604020202020204" pitchFamily="34" charset="0"/>
                <a:cs typeface="Arial" panose="020B0604020202020204" pitchFamily="34" charset="0"/>
              </a:rPr>
              <a:t>By the end of the lesson you should be able to </a:t>
            </a:r>
            <a:r>
              <a:rPr lang="en-GB" sz="2600" dirty="0">
                <a:solidFill>
                  <a:schemeClr val="bg1"/>
                </a:solidFill>
                <a:latin typeface="Arial" panose="020B0604020202020204" pitchFamily="34" charset="0"/>
                <a:cs typeface="Arial" panose="020B0604020202020204" pitchFamily="34" charset="0"/>
              </a:rPr>
              <a:t>give upper and lower bounds for numbers rounded to the nearest 10, 100 or </a:t>
            </a:r>
            <a:r>
              <a:rPr lang="en-GB" sz="2600" dirty="0" smtClean="0">
                <a:solidFill>
                  <a:schemeClr val="bg1"/>
                </a:solidFill>
                <a:latin typeface="Arial" panose="020B0604020202020204" pitchFamily="34" charset="0"/>
                <a:cs typeface="Arial" panose="020B0604020202020204" pitchFamily="34" charset="0"/>
              </a:rPr>
              <a:t>1000</a:t>
            </a:r>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 this lesson we will cover:</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511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530669" y="3395194"/>
            <a:ext cx="11779864" cy="2098697"/>
          </a:xfrm>
        </p:spPr>
        <p:txBody>
          <a:bodyPr numCol="2">
            <a:normAutofit fontScale="62500" lnSpcReduction="20000"/>
          </a:bodyPr>
          <a:lstStyle/>
          <a:p>
            <a:pPr marL="0" indent="0">
              <a:buNone/>
            </a:pPr>
            <a:r>
              <a:rPr lang="en-GB" sz="4500" dirty="0" smtClean="0">
                <a:latin typeface="Arial" panose="020B0604020202020204" pitchFamily="34" charset="0"/>
                <a:cs typeface="Arial" panose="020B0604020202020204" pitchFamily="34" charset="0"/>
              </a:rPr>
              <a:t>=  </a:t>
            </a:r>
            <a:r>
              <a:rPr lang="en-GB" sz="4500" i="1" dirty="0" smtClean="0">
                <a:latin typeface="Arial" panose="020B0604020202020204" pitchFamily="34" charset="0"/>
                <a:cs typeface="Arial" panose="020B0604020202020204" pitchFamily="34" charset="0"/>
              </a:rPr>
              <a:t>Equals</a:t>
            </a:r>
          </a:p>
          <a:p>
            <a:pPr marL="0" indent="0">
              <a:buNone/>
            </a:pPr>
            <a:endParaRPr lang="en-GB" sz="4500" dirty="0" smtClean="0">
              <a:latin typeface="Arial" panose="020B0604020202020204" pitchFamily="34" charset="0"/>
              <a:cs typeface="Arial" panose="020B0604020202020204" pitchFamily="34" charset="0"/>
            </a:endParaRPr>
          </a:p>
          <a:p>
            <a:pPr marL="0" indent="0">
              <a:buNone/>
            </a:pPr>
            <a:r>
              <a:rPr lang="en-GB" sz="4500" dirty="0" smtClean="0">
                <a:latin typeface="Arial" panose="020B0604020202020204" pitchFamily="34" charset="0"/>
                <a:cs typeface="Arial" panose="020B0604020202020204" pitchFamily="34" charset="0"/>
              </a:rPr>
              <a:t>≠</a:t>
            </a:r>
            <a:endParaRPr lang="en-GB" sz="4500" dirty="0">
              <a:latin typeface="Arial" panose="020B0604020202020204" pitchFamily="34" charset="0"/>
              <a:cs typeface="Arial" panose="020B0604020202020204" pitchFamily="34" charset="0"/>
            </a:endParaRPr>
          </a:p>
          <a:p>
            <a:pPr marL="0" indent="0">
              <a:buNone/>
            </a:pPr>
            <a:endParaRPr lang="en-GB" sz="4500" dirty="0" smtClean="0">
              <a:latin typeface="Arial" panose="020B0604020202020204" pitchFamily="34" charset="0"/>
              <a:cs typeface="Arial" panose="020B0604020202020204" pitchFamily="34" charset="0"/>
            </a:endParaRPr>
          </a:p>
          <a:p>
            <a:pPr marL="0" indent="0">
              <a:buNone/>
            </a:pPr>
            <a:r>
              <a:rPr lang="en-GB" sz="4500" dirty="0" smtClean="0">
                <a:latin typeface="Arial" panose="020B0604020202020204" pitchFamily="34" charset="0"/>
                <a:cs typeface="Arial" panose="020B0604020202020204" pitchFamily="34" charset="0"/>
              </a:rPr>
              <a:t>&gt;</a:t>
            </a:r>
            <a:endParaRPr lang="en-GB" sz="4500" dirty="0">
              <a:latin typeface="Arial" panose="020B0604020202020204" pitchFamily="34" charset="0"/>
              <a:cs typeface="Arial" panose="020B0604020202020204" pitchFamily="34" charset="0"/>
            </a:endParaRPr>
          </a:p>
          <a:p>
            <a:pPr marL="0" indent="0">
              <a:buNone/>
            </a:pPr>
            <a:r>
              <a:rPr lang="en-GB" sz="4500" dirty="0" smtClean="0">
                <a:latin typeface="Arial" panose="020B0604020202020204" pitchFamily="34" charset="0"/>
                <a:cs typeface="Arial" panose="020B0604020202020204" pitchFamily="34" charset="0"/>
              </a:rPr>
              <a:t>&lt;</a:t>
            </a:r>
            <a:endParaRPr lang="en-GB" sz="4500" dirty="0">
              <a:latin typeface="Arial" panose="020B0604020202020204" pitchFamily="34" charset="0"/>
              <a:cs typeface="Arial" panose="020B0604020202020204" pitchFamily="34" charset="0"/>
            </a:endParaRPr>
          </a:p>
          <a:p>
            <a:pPr marL="0" indent="0">
              <a:buNone/>
            </a:pPr>
            <a:endParaRPr lang="en-GB" sz="4500" dirty="0" smtClean="0">
              <a:latin typeface="Arial" panose="020B0604020202020204" pitchFamily="34" charset="0"/>
              <a:cs typeface="Arial" panose="020B0604020202020204" pitchFamily="34" charset="0"/>
            </a:endParaRPr>
          </a:p>
          <a:p>
            <a:pPr marL="0" indent="0">
              <a:buNone/>
            </a:pPr>
            <a:r>
              <a:rPr lang="en-GB" sz="4500" dirty="0" smtClean="0">
                <a:latin typeface="Arial" panose="020B0604020202020204" pitchFamily="34" charset="0"/>
                <a:cs typeface="Arial" panose="020B0604020202020204" pitchFamily="34" charset="0"/>
              </a:rPr>
              <a:t>⩾</a:t>
            </a:r>
            <a:endParaRPr lang="en-GB" sz="4500" dirty="0">
              <a:latin typeface="Arial" panose="020B0604020202020204" pitchFamily="34" charset="0"/>
              <a:cs typeface="Arial" panose="020B0604020202020204" pitchFamily="34" charset="0"/>
            </a:endParaRPr>
          </a:p>
          <a:p>
            <a:pPr marL="0" indent="0">
              <a:buNone/>
            </a:pPr>
            <a:endParaRPr lang="en-GB" sz="4500" dirty="0" smtClean="0">
              <a:latin typeface="Arial" panose="020B0604020202020204" pitchFamily="34" charset="0"/>
              <a:cs typeface="Arial" panose="020B0604020202020204" pitchFamily="34" charset="0"/>
            </a:endParaRPr>
          </a:p>
          <a:p>
            <a:pPr marL="0" indent="0">
              <a:buNone/>
            </a:pPr>
            <a:r>
              <a:rPr lang="en-GB" sz="4500" dirty="0" smtClean="0">
                <a:latin typeface="Arial" panose="020B0604020202020204" pitchFamily="34" charset="0"/>
                <a:cs typeface="Arial" panose="020B0604020202020204" pitchFamily="34" charset="0"/>
              </a:rPr>
              <a:t>⩽</a:t>
            </a:r>
            <a:endParaRPr lang="en-GB" sz="4500" dirty="0">
              <a:latin typeface="Arial" panose="020B0604020202020204" pitchFamily="34" charset="0"/>
              <a:cs typeface="Arial" panose="020B0604020202020204" pitchFamily="34" charset="0"/>
            </a:endParaRPr>
          </a:p>
          <a:p>
            <a:pPr marL="0" indent="0">
              <a:buNone/>
            </a:pPr>
            <a:endParaRPr lang="en-GB" altLang="en-US" dirty="0"/>
          </a:p>
        </p:txBody>
      </p:sp>
      <p:sp>
        <p:nvSpPr>
          <p:cNvPr id="4" name="TextBox 3"/>
          <p:cNvSpPr txBox="1"/>
          <p:nvPr/>
        </p:nvSpPr>
        <p:spPr>
          <a:xfrm>
            <a:off x="978162" y="4116557"/>
            <a:ext cx="2124299" cy="523220"/>
          </a:xfrm>
          <a:prstGeom prst="rect">
            <a:avLst/>
          </a:prstGeom>
          <a:solidFill>
            <a:srgbClr val="F9BC9A"/>
          </a:solidFill>
        </p:spPr>
        <p:txBody>
          <a:bodyPr wrap="none" rtlCol="0">
            <a:spAutoFit/>
          </a:bodyPr>
          <a:lstStyle/>
          <a:p>
            <a:r>
              <a:rPr lang="en-GB" sz="2800" i="1" dirty="0">
                <a:latin typeface="Arial" panose="020B0604020202020204" pitchFamily="34" charset="0"/>
                <a:cs typeface="Arial" panose="020B0604020202020204" pitchFamily="34" charset="0"/>
              </a:rPr>
              <a:t>Not equal </a:t>
            </a:r>
            <a:r>
              <a:rPr lang="en-GB" sz="2800" i="1" dirty="0" smtClean="0">
                <a:latin typeface="Arial" panose="020B0604020202020204" pitchFamily="34" charset="0"/>
                <a:cs typeface="Arial" panose="020B0604020202020204" pitchFamily="34" charset="0"/>
              </a:rPr>
              <a:t>to</a:t>
            </a:r>
            <a:endParaRPr lang="en-GB" sz="2800" i="1" dirty="0">
              <a:latin typeface="Arial" panose="020B0604020202020204" pitchFamily="34" charset="0"/>
              <a:cs typeface="Arial" panose="020B0604020202020204" pitchFamily="34" charset="0"/>
            </a:endParaRPr>
          </a:p>
        </p:txBody>
      </p:sp>
      <p:sp>
        <p:nvSpPr>
          <p:cNvPr id="5" name="TextBox 4"/>
          <p:cNvSpPr txBox="1"/>
          <p:nvPr/>
        </p:nvSpPr>
        <p:spPr>
          <a:xfrm>
            <a:off x="978162" y="5001449"/>
            <a:ext cx="2204450" cy="523220"/>
          </a:xfrm>
          <a:prstGeom prst="rect">
            <a:avLst/>
          </a:prstGeom>
          <a:solidFill>
            <a:srgbClr val="F9BC9A"/>
          </a:solidFill>
        </p:spPr>
        <p:txBody>
          <a:bodyPr wrap="none" rtlCol="0">
            <a:spAutoFit/>
          </a:bodyPr>
          <a:lstStyle/>
          <a:p>
            <a:r>
              <a:rPr lang="en-GB" sz="2800" i="1" dirty="0" smtClean="0">
                <a:latin typeface="Arial" panose="020B0604020202020204" pitchFamily="34" charset="0"/>
                <a:cs typeface="Arial" panose="020B0604020202020204" pitchFamily="34" charset="0"/>
              </a:rPr>
              <a:t>Greater than</a:t>
            </a:r>
            <a:endParaRPr lang="en-GB" sz="2800" i="1" dirty="0">
              <a:latin typeface="Arial" panose="020B0604020202020204" pitchFamily="34" charset="0"/>
              <a:cs typeface="Arial" panose="020B0604020202020204" pitchFamily="34" charset="0"/>
            </a:endParaRPr>
          </a:p>
        </p:txBody>
      </p:sp>
      <p:sp>
        <p:nvSpPr>
          <p:cNvPr id="6" name="TextBox 5"/>
          <p:cNvSpPr txBox="1"/>
          <p:nvPr/>
        </p:nvSpPr>
        <p:spPr>
          <a:xfrm>
            <a:off x="6867221" y="3280594"/>
            <a:ext cx="1744388" cy="523220"/>
          </a:xfrm>
          <a:prstGeom prst="rect">
            <a:avLst/>
          </a:prstGeom>
          <a:solidFill>
            <a:srgbClr val="F9BC9A"/>
          </a:solidFill>
        </p:spPr>
        <p:txBody>
          <a:bodyPr wrap="none" rtlCol="0">
            <a:spAutoFit/>
          </a:bodyPr>
          <a:lstStyle/>
          <a:p>
            <a:r>
              <a:rPr lang="en-GB" sz="2800" i="1" dirty="0" smtClean="0">
                <a:latin typeface="Arial" panose="020B0604020202020204" pitchFamily="34" charset="0"/>
                <a:cs typeface="Arial" panose="020B0604020202020204" pitchFamily="34" charset="0"/>
              </a:rPr>
              <a:t>Less than</a:t>
            </a:r>
            <a:endParaRPr lang="en-GB" sz="2800" i="1" dirty="0">
              <a:latin typeface="Arial" panose="020B0604020202020204" pitchFamily="34" charset="0"/>
              <a:cs typeface="Arial" panose="020B0604020202020204" pitchFamily="34" charset="0"/>
            </a:endParaRPr>
          </a:p>
        </p:txBody>
      </p:sp>
      <p:sp>
        <p:nvSpPr>
          <p:cNvPr id="7" name="TextBox 6"/>
          <p:cNvSpPr txBox="1"/>
          <p:nvPr/>
        </p:nvSpPr>
        <p:spPr>
          <a:xfrm>
            <a:off x="6867221" y="4182932"/>
            <a:ext cx="4004622" cy="523220"/>
          </a:xfrm>
          <a:prstGeom prst="rect">
            <a:avLst/>
          </a:prstGeom>
          <a:solidFill>
            <a:srgbClr val="F9BC9A"/>
          </a:solidFill>
        </p:spPr>
        <p:txBody>
          <a:bodyPr wrap="none" rtlCol="0">
            <a:spAutoFit/>
          </a:bodyPr>
          <a:lstStyle/>
          <a:p>
            <a:r>
              <a:rPr lang="en-GB" sz="2800" i="1" dirty="0" smtClean="0">
                <a:latin typeface="Arial" panose="020B0604020202020204" pitchFamily="34" charset="0"/>
                <a:cs typeface="Arial" panose="020B0604020202020204" pitchFamily="34" charset="0"/>
              </a:rPr>
              <a:t>Greater </a:t>
            </a:r>
            <a:r>
              <a:rPr lang="en-GB" sz="2800" i="1" dirty="0">
                <a:latin typeface="Arial" panose="020B0604020202020204" pitchFamily="34" charset="0"/>
                <a:cs typeface="Arial" panose="020B0604020202020204" pitchFamily="34" charset="0"/>
              </a:rPr>
              <a:t>than </a:t>
            </a:r>
            <a:r>
              <a:rPr lang="en-GB" sz="2800" i="1" dirty="0" smtClean="0">
                <a:latin typeface="Arial" panose="020B0604020202020204" pitchFamily="34" charset="0"/>
                <a:cs typeface="Arial" panose="020B0604020202020204" pitchFamily="34" charset="0"/>
              </a:rPr>
              <a:t>or equal to</a:t>
            </a:r>
            <a:endParaRPr lang="en-GB" sz="2800" i="1" dirty="0">
              <a:latin typeface="Arial" panose="020B0604020202020204" pitchFamily="34" charset="0"/>
              <a:cs typeface="Arial" panose="020B0604020202020204" pitchFamily="34" charset="0"/>
            </a:endParaRPr>
          </a:p>
        </p:txBody>
      </p:sp>
      <p:sp>
        <p:nvSpPr>
          <p:cNvPr id="8" name="TextBox 7"/>
          <p:cNvSpPr txBox="1"/>
          <p:nvPr/>
        </p:nvSpPr>
        <p:spPr>
          <a:xfrm>
            <a:off x="6898640" y="5001449"/>
            <a:ext cx="3544560" cy="523220"/>
          </a:xfrm>
          <a:prstGeom prst="rect">
            <a:avLst/>
          </a:prstGeom>
          <a:solidFill>
            <a:srgbClr val="F9BC9A"/>
          </a:solidFill>
        </p:spPr>
        <p:txBody>
          <a:bodyPr wrap="none" rtlCol="0">
            <a:spAutoFit/>
          </a:bodyPr>
          <a:lstStyle/>
          <a:p>
            <a:r>
              <a:rPr lang="en-GB" sz="2800" i="1" dirty="0" smtClean="0">
                <a:latin typeface="Arial" panose="020B0604020202020204" pitchFamily="34" charset="0"/>
                <a:cs typeface="Arial" panose="020B0604020202020204" pitchFamily="34" charset="0"/>
              </a:rPr>
              <a:t>Less </a:t>
            </a:r>
            <a:r>
              <a:rPr lang="en-GB" sz="2800" i="1" dirty="0">
                <a:latin typeface="Arial" panose="020B0604020202020204" pitchFamily="34" charset="0"/>
                <a:cs typeface="Arial" panose="020B0604020202020204" pitchFamily="34" charset="0"/>
              </a:rPr>
              <a:t>than </a:t>
            </a:r>
            <a:r>
              <a:rPr lang="en-GB" sz="2800" i="1" dirty="0" smtClean="0">
                <a:latin typeface="Arial" panose="020B0604020202020204" pitchFamily="34" charset="0"/>
                <a:cs typeface="Arial" panose="020B0604020202020204" pitchFamily="34" charset="0"/>
              </a:rPr>
              <a:t>or equal to</a:t>
            </a:r>
            <a:endParaRPr lang="en-GB" sz="2800" i="1" dirty="0">
              <a:latin typeface="Arial" panose="020B0604020202020204" pitchFamily="34" charset="0"/>
              <a:cs typeface="Arial" panose="020B0604020202020204" pitchFamily="34" charset="0"/>
            </a:endParaRPr>
          </a:p>
        </p:txBody>
      </p:sp>
      <p:sp>
        <p:nvSpPr>
          <p:cNvPr id="9" name="Rectangle 8"/>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Inequality notation</a:t>
            </a:r>
            <a:endParaRPr lang="en-GB" sz="2800" b="1" dirty="0">
              <a:latin typeface="Arial" panose="020B0604020202020204" pitchFamily="34" charset="0"/>
              <a:cs typeface="Arial" panose="020B0604020202020204" pitchFamily="34" charset="0"/>
            </a:endParaRPr>
          </a:p>
        </p:txBody>
      </p:sp>
      <p:sp>
        <p:nvSpPr>
          <p:cNvPr id="11" name="Rectangle 10"/>
          <p:cNvSpPr/>
          <p:nvPr/>
        </p:nvSpPr>
        <p:spPr>
          <a:xfrm>
            <a:off x="372533" y="1535984"/>
            <a:ext cx="11446934" cy="1384995"/>
          </a:xfrm>
          <a:prstGeom prst="rect">
            <a:avLst/>
          </a:prstGeom>
        </p:spPr>
        <p:txBody>
          <a:bodyPr wrap="square">
            <a:spAutoFit/>
          </a:bodyPr>
          <a:lstStyle/>
          <a:p>
            <a:r>
              <a:rPr lang="en-GB" sz="2800" dirty="0" smtClean="0">
                <a:latin typeface="Arial" panose="020B0604020202020204" pitchFamily="34" charset="0"/>
                <a:cs typeface="Arial" panose="020B0604020202020204" pitchFamily="34" charset="0"/>
              </a:rPr>
              <a:t>The notation used to show mathematical inequalities is listed below. </a:t>
            </a:r>
          </a:p>
          <a:p>
            <a:r>
              <a:rPr lang="en-GB" sz="2800" dirty="0" smtClean="0">
                <a:latin typeface="Arial" panose="020B0604020202020204" pitchFamily="34" charset="0"/>
                <a:cs typeface="Arial" panose="020B0604020202020204" pitchFamily="34" charset="0"/>
              </a:rPr>
              <a:t>Describe the meaning of each symbol using words. </a:t>
            </a:r>
          </a:p>
          <a:p>
            <a:r>
              <a:rPr lang="en-GB" sz="2800" dirty="0" smtClean="0">
                <a:latin typeface="Arial" panose="020B0604020202020204" pitchFamily="34" charset="0"/>
                <a:cs typeface="Arial" panose="020B0604020202020204" pitchFamily="34" charset="0"/>
              </a:rPr>
              <a:t>One has been completed for you.</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0249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0" y="1728438"/>
            <a:ext cx="11779864" cy="5129561"/>
          </a:xfrm>
        </p:spPr>
        <p:txBody>
          <a:bodyPr numCol="2">
            <a:normAutofit fontScale="92500" lnSpcReduction="20000"/>
          </a:bodyPr>
          <a:lstStyle/>
          <a:p>
            <a:pPr lvl="1"/>
            <a:endParaRPr lang="en-GB" sz="2400" dirty="0" smtClean="0"/>
          </a:p>
          <a:p>
            <a:pPr lvl="1"/>
            <a:r>
              <a:rPr lang="en-GB" sz="2400" dirty="0" smtClean="0">
                <a:latin typeface="Arial" panose="020B0604020202020204" pitchFamily="34" charset="0"/>
                <a:cs typeface="Arial" panose="020B0604020202020204" pitchFamily="34" charset="0"/>
              </a:rPr>
              <a:t>94 </a:t>
            </a:r>
            <a:r>
              <a:rPr lang="en-GB" sz="2400" dirty="0">
                <a:latin typeface="Arial" panose="020B0604020202020204" pitchFamily="34" charset="0"/>
                <a:cs typeface="Arial" panose="020B0604020202020204" pitchFamily="34" charset="0"/>
              </a:rPr>
              <a:t>(nearest 10</a:t>
            </a:r>
            <a:r>
              <a:rPr lang="en-GB" sz="2400" dirty="0" smtClean="0">
                <a:latin typeface="Arial" panose="020B0604020202020204" pitchFamily="34" charset="0"/>
                <a:cs typeface="Arial" panose="020B0604020202020204" pitchFamily="34" charset="0"/>
              </a:rPr>
              <a:t>)</a:t>
            </a:r>
          </a:p>
          <a:p>
            <a:pPr lvl="1"/>
            <a:endParaRPr lang="en-GB" sz="2400" dirty="0">
              <a:latin typeface="Arial" panose="020B0604020202020204" pitchFamily="34" charset="0"/>
              <a:cs typeface="Arial" panose="020B0604020202020204" pitchFamily="34" charset="0"/>
            </a:endParaRPr>
          </a:p>
          <a:p>
            <a:pPr lvl="1"/>
            <a:r>
              <a:rPr lang="en-GB" sz="2400" dirty="0">
                <a:latin typeface="Arial" panose="020B0604020202020204" pitchFamily="34" charset="0"/>
                <a:cs typeface="Arial" panose="020B0604020202020204" pitchFamily="34" charset="0"/>
              </a:rPr>
              <a:t>136 (nearest 10</a:t>
            </a:r>
            <a:r>
              <a:rPr lang="en-GB" sz="2400" dirty="0" smtClean="0">
                <a:latin typeface="Arial" panose="020B0604020202020204" pitchFamily="34" charset="0"/>
                <a:cs typeface="Arial" panose="020B0604020202020204" pitchFamily="34" charset="0"/>
              </a:rPr>
              <a:t>)</a:t>
            </a:r>
          </a:p>
          <a:p>
            <a:pPr lvl="1"/>
            <a:endParaRPr lang="en-GB" sz="2400" dirty="0">
              <a:latin typeface="Arial" panose="020B0604020202020204" pitchFamily="34" charset="0"/>
              <a:cs typeface="Arial" panose="020B0604020202020204" pitchFamily="34" charset="0"/>
            </a:endParaRPr>
          </a:p>
          <a:p>
            <a:pPr lvl="1"/>
            <a:r>
              <a:rPr lang="en-GB" sz="2400" dirty="0">
                <a:latin typeface="Arial" panose="020B0604020202020204" pitchFamily="34" charset="0"/>
                <a:cs typeface="Arial" panose="020B0604020202020204" pitchFamily="34" charset="0"/>
              </a:rPr>
              <a:t>213 (nearest 10</a:t>
            </a:r>
            <a:r>
              <a:rPr lang="en-GB" sz="2400" dirty="0" smtClean="0">
                <a:latin typeface="Arial" panose="020B0604020202020204" pitchFamily="34" charset="0"/>
                <a:cs typeface="Arial" panose="020B0604020202020204" pitchFamily="34" charset="0"/>
              </a:rPr>
              <a:t>)</a:t>
            </a:r>
          </a:p>
          <a:p>
            <a:pPr lvl="1"/>
            <a:endParaRPr lang="en-GB" sz="2400" dirty="0">
              <a:latin typeface="Arial" panose="020B0604020202020204" pitchFamily="34" charset="0"/>
              <a:cs typeface="Arial" panose="020B0604020202020204" pitchFamily="34" charset="0"/>
            </a:endParaRPr>
          </a:p>
          <a:p>
            <a:pPr lvl="1"/>
            <a:r>
              <a:rPr lang="en-GB" sz="2400" dirty="0">
                <a:latin typeface="Arial" panose="020B0604020202020204" pitchFamily="34" charset="0"/>
                <a:cs typeface="Arial" panose="020B0604020202020204" pitchFamily="34" charset="0"/>
              </a:rPr>
              <a:t>405 (nearest 10</a:t>
            </a:r>
            <a:r>
              <a:rPr lang="en-GB" sz="2400" dirty="0" smtClean="0">
                <a:latin typeface="Arial" panose="020B0604020202020204" pitchFamily="34" charset="0"/>
                <a:cs typeface="Arial" panose="020B0604020202020204" pitchFamily="34" charset="0"/>
              </a:rPr>
              <a:t>)</a:t>
            </a:r>
          </a:p>
          <a:p>
            <a:pPr lvl="1"/>
            <a:endParaRPr lang="en-GB" sz="2400" dirty="0">
              <a:latin typeface="Arial" panose="020B0604020202020204" pitchFamily="34" charset="0"/>
              <a:cs typeface="Arial" panose="020B0604020202020204" pitchFamily="34" charset="0"/>
            </a:endParaRPr>
          </a:p>
          <a:p>
            <a:pPr lvl="1"/>
            <a:r>
              <a:rPr lang="en-GB" sz="2400" dirty="0">
                <a:latin typeface="Arial" panose="020B0604020202020204" pitchFamily="34" charset="0"/>
                <a:cs typeface="Arial" panose="020B0604020202020204" pitchFamily="34" charset="0"/>
              </a:rPr>
              <a:t>697 (nearest 10</a:t>
            </a:r>
            <a:r>
              <a:rPr lang="en-GB" sz="2400" dirty="0" smtClean="0">
                <a:latin typeface="Arial" panose="020B0604020202020204" pitchFamily="34" charset="0"/>
                <a:cs typeface="Arial" panose="020B0604020202020204" pitchFamily="34" charset="0"/>
              </a:rPr>
              <a:t>)</a:t>
            </a:r>
          </a:p>
          <a:p>
            <a:pPr lvl="1"/>
            <a:endParaRPr lang="en-GB" sz="2400" dirty="0" smtClean="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246 (nearest 100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2407 (nearest 100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7017 (nearest 100</a:t>
            </a:r>
            <a:r>
              <a:rPr lang="en-US" sz="2400" dirty="0" smtClean="0">
                <a:latin typeface="Arial" panose="020B0604020202020204" pitchFamily="34" charset="0"/>
                <a:cs typeface="Arial" panose="020B0604020202020204" pitchFamily="34" charset="0"/>
              </a:rPr>
              <a:t>)</a:t>
            </a:r>
          </a:p>
          <a:p>
            <a:pPr lvl="1"/>
            <a:endParaRPr lang="en-US" sz="2400" dirty="0"/>
          </a:p>
          <a:p>
            <a:pPr lvl="1"/>
            <a:endParaRPr lang="en-US" sz="2400" dirty="0" smtClean="0"/>
          </a:p>
          <a:p>
            <a:pPr lvl="1"/>
            <a:r>
              <a:rPr lang="en-US" sz="2400" dirty="0" smtClean="0">
                <a:latin typeface="Arial" panose="020B0604020202020204" pitchFamily="34" charset="0"/>
                <a:cs typeface="Arial" panose="020B0604020202020204" pitchFamily="34" charset="0"/>
              </a:rPr>
              <a:t>3963 </a:t>
            </a:r>
            <a:r>
              <a:rPr lang="en-US" sz="2400" dirty="0">
                <a:latin typeface="Arial" panose="020B0604020202020204" pitchFamily="34" charset="0"/>
                <a:cs typeface="Arial" panose="020B0604020202020204" pitchFamily="34" charset="0"/>
              </a:rPr>
              <a:t>(nearest 100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smtClean="0">
                <a:latin typeface="Arial" panose="020B0604020202020204" pitchFamily="34" charset="0"/>
                <a:cs typeface="Arial" panose="020B0604020202020204" pitchFamily="34" charset="0"/>
              </a:rPr>
              <a:t>13</a:t>
            </a:r>
            <a:r>
              <a:rPr lang="en-US" sz="12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580 </a:t>
            </a:r>
            <a:r>
              <a:rPr lang="en-US" sz="2400" dirty="0">
                <a:latin typeface="Arial" panose="020B0604020202020204" pitchFamily="34" charset="0"/>
                <a:cs typeface="Arial" panose="020B0604020202020204" pitchFamily="34" charset="0"/>
              </a:rPr>
              <a:t>(nearest 100</a:t>
            </a:r>
            <a:r>
              <a:rPr lang="en-US" sz="2400" dirty="0" smtClean="0">
                <a:latin typeface="Arial" panose="020B0604020202020204" pitchFamily="34" charset="0"/>
                <a:cs typeface="Arial" panose="020B0604020202020204" pitchFamily="34" charset="0"/>
              </a:rPr>
              <a:t>)</a:t>
            </a:r>
          </a:p>
          <a:p>
            <a:pPr lvl="1"/>
            <a:endParaRPr lang="en-US" sz="2400" dirty="0" smtClean="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692 (nearest 1000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3057 (nearest 1000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4628 (nearest 1000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smtClean="0">
                <a:latin typeface="Arial" panose="020B0604020202020204" pitchFamily="34" charset="0"/>
                <a:cs typeface="Arial" panose="020B0604020202020204" pitchFamily="34" charset="0"/>
              </a:rPr>
              <a:t>15</a:t>
            </a:r>
            <a:r>
              <a:rPr lang="en-US" sz="12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834 </a:t>
            </a:r>
            <a:r>
              <a:rPr lang="en-US" sz="2400" dirty="0">
                <a:latin typeface="Arial" panose="020B0604020202020204" pitchFamily="34" charset="0"/>
                <a:cs typeface="Arial" panose="020B0604020202020204" pitchFamily="34" charset="0"/>
              </a:rPr>
              <a:t>(nearest 1000</a:t>
            </a:r>
            <a:r>
              <a:rPr lang="en-US" sz="2400" dirty="0" smtClean="0">
                <a:latin typeface="Arial" panose="020B0604020202020204" pitchFamily="34" charset="0"/>
                <a:cs typeface="Arial" panose="020B0604020202020204" pitchFamily="34" charset="0"/>
              </a:rPr>
              <a:t>)</a:t>
            </a:r>
          </a:p>
          <a:p>
            <a:pPr lvl="1"/>
            <a:endParaRPr lang="en-US" sz="2400" dirty="0">
              <a:latin typeface="Arial" panose="020B0604020202020204" pitchFamily="34" charset="0"/>
              <a:cs typeface="Arial" panose="020B0604020202020204" pitchFamily="34" charset="0"/>
            </a:endParaRPr>
          </a:p>
          <a:p>
            <a:pPr lvl="1"/>
            <a:r>
              <a:rPr lang="en-US" sz="2400" dirty="0">
                <a:latin typeface="Arial" panose="020B0604020202020204" pitchFamily="34" charset="0"/>
                <a:cs typeface="Arial" panose="020B0604020202020204" pitchFamily="34" charset="0"/>
              </a:rPr>
              <a:t>20147 (nearest 1000)</a:t>
            </a:r>
          </a:p>
          <a:p>
            <a:pPr lvl="1"/>
            <a:endParaRPr lang="en-US" sz="2400" dirty="0"/>
          </a:p>
          <a:p>
            <a:pPr lvl="1"/>
            <a:endParaRPr lang="en-GB" sz="2400" dirty="0"/>
          </a:p>
        </p:txBody>
      </p:sp>
      <p:sp>
        <p:nvSpPr>
          <p:cNvPr id="4" name="TextBox 3"/>
          <p:cNvSpPr txBox="1"/>
          <p:nvPr/>
        </p:nvSpPr>
        <p:spPr>
          <a:xfrm>
            <a:off x="334962" y="1262569"/>
            <a:ext cx="11559921" cy="80021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Round each number to the accuracy </a:t>
            </a:r>
            <a:r>
              <a:rPr lang="en-GB" sz="2800" dirty="0" smtClean="0">
                <a:latin typeface="Arial" panose="020B0604020202020204" pitchFamily="34" charset="0"/>
                <a:cs typeface="Arial" panose="020B0604020202020204" pitchFamily="34" charset="0"/>
              </a:rPr>
              <a:t>shown in brackets</a:t>
            </a:r>
            <a:endParaRPr lang="en-GB" sz="2800" dirty="0">
              <a:latin typeface="Arial" panose="020B0604020202020204" pitchFamily="34" charset="0"/>
              <a:cs typeface="Arial" panose="020B0604020202020204" pitchFamily="34" charset="0"/>
            </a:endParaRPr>
          </a:p>
          <a:p>
            <a:endParaRPr lang="en-GB" dirty="0"/>
          </a:p>
        </p:txBody>
      </p:sp>
      <p:sp>
        <p:nvSpPr>
          <p:cNvPr id="5" name="TextBox 4"/>
          <p:cNvSpPr txBox="1"/>
          <p:nvPr/>
        </p:nvSpPr>
        <p:spPr>
          <a:xfrm>
            <a:off x="3514798" y="1946830"/>
            <a:ext cx="1042272" cy="461665"/>
          </a:xfrm>
          <a:prstGeom prst="rect">
            <a:avLst/>
          </a:prstGeom>
          <a:solidFill>
            <a:srgbClr val="F9BC9A"/>
          </a:solidFill>
        </p:spPr>
        <p:txBody>
          <a:bodyPr wrap="square" rtlCol="0">
            <a:spAutoFit/>
          </a:bodyPr>
          <a:lstStyle/>
          <a:p>
            <a:pPr algn="ctr"/>
            <a:r>
              <a:rPr lang="en-GB" sz="2400" b="1" dirty="0" smtClean="0"/>
              <a:t>90</a:t>
            </a:r>
            <a:endParaRPr lang="en-GB" sz="2400" b="1" dirty="0"/>
          </a:p>
        </p:txBody>
      </p:sp>
      <p:sp>
        <p:nvSpPr>
          <p:cNvPr id="6" name="TextBox 5"/>
          <p:cNvSpPr txBox="1"/>
          <p:nvPr/>
        </p:nvSpPr>
        <p:spPr>
          <a:xfrm>
            <a:off x="3514798" y="2563646"/>
            <a:ext cx="1042272" cy="461665"/>
          </a:xfrm>
          <a:prstGeom prst="rect">
            <a:avLst/>
          </a:prstGeom>
          <a:solidFill>
            <a:srgbClr val="F9BC9A"/>
          </a:solidFill>
        </p:spPr>
        <p:txBody>
          <a:bodyPr wrap="square" rtlCol="0">
            <a:spAutoFit/>
          </a:bodyPr>
          <a:lstStyle/>
          <a:p>
            <a:pPr algn="ctr"/>
            <a:r>
              <a:rPr lang="en-GB" sz="2400" b="1" dirty="0" smtClean="0"/>
              <a:t>140</a:t>
            </a:r>
            <a:endParaRPr lang="en-GB" sz="2400" b="1" dirty="0"/>
          </a:p>
        </p:txBody>
      </p:sp>
      <p:sp>
        <p:nvSpPr>
          <p:cNvPr id="7" name="TextBox 6"/>
          <p:cNvSpPr txBox="1"/>
          <p:nvPr/>
        </p:nvSpPr>
        <p:spPr>
          <a:xfrm>
            <a:off x="3514798" y="3111328"/>
            <a:ext cx="1042272" cy="461665"/>
          </a:xfrm>
          <a:prstGeom prst="rect">
            <a:avLst/>
          </a:prstGeom>
          <a:solidFill>
            <a:srgbClr val="F9BC9A"/>
          </a:solidFill>
        </p:spPr>
        <p:txBody>
          <a:bodyPr wrap="square" rtlCol="0">
            <a:spAutoFit/>
          </a:bodyPr>
          <a:lstStyle/>
          <a:p>
            <a:pPr algn="ctr"/>
            <a:r>
              <a:rPr lang="en-GB" sz="2400" b="1" dirty="0" smtClean="0"/>
              <a:t>210</a:t>
            </a:r>
            <a:endParaRPr lang="en-GB" sz="2400" b="1" dirty="0"/>
          </a:p>
        </p:txBody>
      </p:sp>
      <p:sp>
        <p:nvSpPr>
          <p:cNvPr id="8" name="TextBox 7"/>
          <p:cNvSpPr txBox="1"/>
          <p:nvPr/>
        </p:nvSpPr>
        <p:spPr>
          <a:xfrm>
            <a:off x="3533463" y="3726340"/>
            <a:ext cx="1023607" cy="461665"/>
          </a:xfrm>
          <a:prstGeom prst="rect">
            <a:avLst/>
          </a:prstGeom>
          <a:solidFill>
            <a:srgbClr val="F9BC9A"/>
          </a:solidFill>
        </p:spPr>
        <p:txBody>
          <a:bodyPr wrap="square" rtlCol="0">
            <a:spAutoFit/>
          </a:bodyPr>
          <a:lstStyle/>
          <a:p>
            <a:pPr algn="ctr"/>
            <a:r>
              <a:rPr lang="en-GB" sz="2400" b="1" dirty="0" smtClean="0"/>
              <a:t>410</a:t>
            </a:r>
            <a:endParaRPr lang="en-GB" sz="2400" b="1" dirty="0"/>
          </a:p>
        </p:txBody>
      </p:sp>
      <p:sp>
        <p:nvSpPr>
          <p:cNvPr id="9" name="TextBox 8"/>
          <p:cNvSpPr txBox="1"/>
          <p:nvPr/>
        </p:nvSpPr>
        <p:spPr>
          <a:xfrm>
            <a:off x="3533464" y="4337586"/>
            <a:ext cx="1023607" cy="461665"/>
          </a:xfrm>
          <a:prstGeom prst="rect">
            <a:avLst/>
          </a:prstGeom>
          <a:solidFill>
            <a:srgbClr val="F9BC9A"/>
          </a:solidFill>
        </p:spPr>
        <p:txBody>
          <a:bodyPr wrap="square" rtlCol="0">
            <a:spAutoFit/>
          </a:bodyPr>
          <a:lstStyle/>
          <a:p>
            <a:pPr algn="ctr"/>
            <a:r>
              <a:rPr lang="en-GB" sz="2400" b="1" dirty="0" smtClean="0"/>
              <a:t>700</a:t>
            </a:r>
            <a:endParaRPr lang="en-GB" sz="2400" b="1" dirty="0"/>
          </a:p>
        </p:txBody>
      </p:sp>
      <p:sp>
        <p:nvSpPr>
          <p:cNvPr id="10" name="TextBox 9"/>
          <p:cNvSpPr txBox="1"/>
          <p:nvPr/>
        </p:nvSpPr>
        <p:spPr>
          <a:xfrm>
            <a:off x="3533464" y="4912476"/>
            <a:ext cx="1023607" cy="461665"/>
          </a:xfrm>
          <a:prstGeom prst="rect">
            <a:avLst/>
          </a:prstGeom>
          <a:solidFill>
            <a:srgbClr val="F9BC9A"/>
          </a:solidFill>
        </p:spPr>
        <p:txBody>
          <a:bodyPr wrap="square" rtlCol="0">
            <a:spAutoFit/>
          </a:bodyPr>
          <a:lstStyle/>
          <a:p>
            <a:pPr algn="ctr"/>
            <a:r>
              <a:rPr lang="en-GB" sz="2400" b="1" dirty="0" smtClean="0"/>
              <a:t>200</a:t>
            </a:r>
            <a:endParaRPr lang="en-GB" sz="2400" b="1" dirty="0"/>
          </a:p>
        </p:txBody>
      </p:sp>
      <p:sp>
        <p:nvSpPr>
          <p:cNvPr id="11" name="TextBox 10"/>
          <p:cNvSpPr txBox="1"/>
          <p:nvPr/>
        </p:nvSpPr>
        <p:spPr>
          <a:xfrm>
            <a:off x="3514798" y="5530942"/>
            <a:ext cx="1042273" cy="461665"/>
          </a:xfrm>
          <a:prstGeom prst="rect">
            <a:avLst/>
          </a:prstGeom>
          <a:solidFill>
            <a:srgbClr val="F9BC9A"/>
          </a:solidFill>
        </p:spPr>
        <p:txBody>
          <a:bodyPr wrap="square" rtlCol="0">
            <a:spAutoFit/>
          </a:bodyPr>
          <a:lstStyle/>
          <a:p>
            <a:pPr algn="ctr"/>
            <a:r>
              <a:rPr lang="en-GB" sz="2400" b="1" dirty="0" smtClean="0"/>
              <a:t>2400</a:t>
            </a:r>
            <a:endParaRPr lang="en-GB" sz="2400" b="1" dirty="0"/>
          </a:p>
        </p:txBody>
      </p:sp>
      <p:sp>
        <p:nvSpPr>
          <p:cNvPr id="13" name="TextBox 12"/>
          <p:cNvSpPr txBox="1"/>
          <p:nvPr/>
        </p:nvSpPr>
        <p:spPr>
          <a:xfrm>
            <a:off x="9726563" y="1906976"/>
            <a:ext cx="1042273" cy="461665"/>
          </a:xfrm>
          <a:prstGeom prst="rect">
            <a:avLst/>
          </a:prstGeom>
          <a:solidFill>
            <a:srgbClr val="F9BC9A"/>
          </a:solidFill>
        </p:spPr>
        <p:txBody>
          <a:bodyPr wrap="square" rtlCol="0">
            <a:spAutoFit/>
          </a:bodyPr>
          <a:lstStyle/>
          <a:p>
            <a:pPr algn="ctr"/>
            <a:r>
              <a:rPr lang="en-GB" sz="2400" b="1" dirty="0" smtClean="0"/>
              <a:t>4000</a:t>
            </a:r>
            <a:endParaRPr lang="en-GB" sz="2400" b="1" dirty="0"/>
          </a:p>
        </p:txBody>
      </p:sp>
      <p:sp>
        <p:nvSpPr>
          <p:cNvPr id="14" name="TextBox 13"/>
          <p:cNvSpPr txBox="1"/>
          <p:nvPr/>
        </p:nvSpPr>
        <p:spPr>
          <a:xfrm>
            <a:off x="9726562" y="2505727"/>
            <a:ext cx="1042273" cy="461665"/>
          </a:xfrm>
          <a:prstGeom prst="rect">
            <a:avLst/>
          </a:prstGeom>
          <a:solidFill>
            <a:srgbClr val="F9BC9A"/>
          </a:solidFill>
        </p:spPr>
        <p:txBody>
          <a:bodyPr wrap="square" rtlCol="0">
            <a:spAutoFit/>
          </a:bodyPr>
          <a:lstStyle/>
          <a:p>
            <a:pPr algn="ctr"/>
            <a:r>
              <a:rPr lang="en-GB" sz="2400" b="1" dirty="0" smtClean="0"/>
              <a:t>13</a:t>
            </a:r>
            <a:r>
              <a:rPr lang="en-GB" sz="1100" b="1" dirty="0" smtClean="0"/>
              <a:t> </a:t>
            </a:r>
            <a:r>
              <a:rPr lang="en-GB" sz="2400" b="1" dirty="0" smtClean="0"/>
              <a:t>600</a:t>
            </a:r>
            <a:endParaRPr lang="en-GB" sz="2400" b="1" dirty="0"/>
          </a:p>
        </p:txBody>
      </p:sp>
      <p:sp>
        <p:nvSpPr>
          <p:cNvPr id="15" name="TextBox 14"/>
          <p:cNvSpPr txBox="1"/>
          <p:nvPr/>
        </p:nvSpPr>
        <p:spPr>
          <a:xfrm>
            <a:off x="9737345" y="3080463"/>
            <a:ext cx="1042273" cy="461665"/>
          </a:xfrm>
          <a:prstGeom prst="rect">
            <a:avLst/>
          </a:prstGeom>
          <a:solidFill>
            <a:srgbClr val="F9BC9A"/>
          </a:solidFill>
        </p:spPr>
        <p:txBody>
          <a:bodyPr wrap="square" rtlCol="0">
            <a:spAutoFit/>
          </a:bodyPr>
          <a:lstStyle/>
          <a:p>
            <a:pPr algn="ctr"/>
            <a:r>
              <a:rPr lang="en-GB" sz="2400" b="1" dirty="0" smtClean="0"/>
              <a:t>1000</a:t>
            </a:r>
            <a:endParaRPr lang="en-GB" sz="2400" b="1" dirty="0"/>
          </a:p>
        </p:txBody>
      </p:sp>
      <p:sp>
        <p:nvSpPr>
          <p:cNvPr id="16" name="TextBox 15"/>
          <p:cNvSpPr txBox="1"/>
          <p:nvPr/>
        </p:nvSpPr>
        <p:spPr>
          <a:xfrm>
            <a:off x="9726562" y="3726341"/>
            <a:ext cx="1042272" cy="461665"/>
          </a:xfrm>
          <a:prstGeom prst="rect">
            <a:avLst/>
          </a:prstGeom>
          <a:solidFill>
            <a:srgbClr val="F9BC9A"/>
          </a:solidFill>
        </p:spPr>
        <p:txBody>
          <a:bodyPr wrap="square" rtlCol="0">
            <a:spAutoFit/>
          </a:bodyPr>
          <a:lstStyle/>
          <a:p>
            <a:pPr algn="ctr"/>
            <a:r>
              <a:rPr lang="en-GB" sz="2400" b="1" dirty="0" smtClean="0"/>
              <a:t>3000</a:t>
            </a:r>
            <a:endParaRPr lang="en-GB" sz="2400" b="1" dirty="0"/>
          </a:p>
        </p:txBody>
      </p:sp>
      <p:sp>
        <p:nvSpPr>
          <p:cNvPr id="17" name="TextBox 16"/>
          <p:cNvSpPr txBox="1"/>
          <p:nvPr/>
        </p:nvSpPr>
        <p:spPr>
          <a:xfrm>
            <a:off x="9726565" y="4325092"/>
            <a:ext cx="1042271" cy="461665"/>
          </a:xfrm>
          <a:prstGeom prst="rect">
            <a:avLst/>
          </a:prstGeom>
          <a:solidFill>
            <a:srgbClr val="F9BC9A"/>
          </a:solidFill>
        </p:spPr>
        <p:txBody>
          <a:bodyPr wrap="square" rtlCol="0">
            <a:spAutoFit/>
          </a:bodyPr>
          <a:lstStyle/>
          <a:p>
            <a:pPr algn="ctr"/>
            <a:r>
              <a:rPr lang="en-GB" sz="2400" b="1" dirty="0" smtClean="0"/>
              <a:t>5000</a:t>
            </a:r>
            <a:endParaRPr lang="en-GB" sz="2400" b="1" dirty="0"/>
          </a:p>
        </p:txBody>
      </p:sp>
      <p:sp>
        <p:nvSpPr>
          <p:cNvPr id="18" name="TextBox 17"/>
          <p:cNvSpPr txBox="1"/>
          <p:nvPr/>
        </p:nvSpPr>
        <p:spPr>
          <a:xfrm>
            <a:off x="9726564" y="4912477"/>
            <a:ext cx="1053054" cy="461665"/>
          </a:xfrm>
          <a:prstGeom prst="rect">
            <a:avLst/>
          </a:prstGeom>
          <a:solidFill>
            <a:srgbClr val="F9BC9A"/>
          </a:solidFill>
        </p:spPr>
        <p:txBody>
          <a:bodyPr wrap="square" rtlCol="0">
            <a:spAutoFit/>
          </a:bodyPr>
          <a:lstStyle/>
          <a:p>
            <a:pPr algn="ctr"/>
            <a:r>
              <a:rPr lang="en-GB" sz="2400" b="1" dirty="0" smtClean="0"/>
              <a:t>16</a:t>
            </a:r>
            <a:r>
              <a:rPr lang="en-GB" sz="1100" b="1" dirty="0" smtClean="0"/>
              <a:t> </a:t>
            </a:r>
            <a:r>
              <a:rPr lang="en-GB" sz="2400" b="1" dirty="0" smtClean="0"/>
              <a:t>000</a:t>
            </a:r>
            <a:endParaRPr lang="en-GB" sz="2400" b="1" dirty="0"/>
          </a:p>
        </p:txBody>
      </p:sp>
      <p:sp>
        <p:nvSpPr>
          <p:cNvPr id="19" name="TextBox 18"/>
          <p:cNvSpPr txBox="1"/>
          <p:nvPr/>
        </p:nvSpPr>
        <p:spPr>
          <a:xfrm>
            <a:off x="9726563" y="5504284"/>
            <a:ext cx="1042273" cy="461665"/>
          </a:xfrm>
          <a:prstGeom prst="rect">
            <a:avLst/>
          </a:prstGeom>
          <a:solidFill>
            <a:srgbClr val="F9BC9A"/>
          </a:solidFill>
        </p:spPr>
        <p:txBody>
          <a:bodyPr wrap="square" rtlCol="0">
            <a:spAutoFit/>
          </a:bodyPr>
          <a:lstStyle/>
          <a:p>
            <a:pPr algn="ctr"/>
            <a:r>
              <a:rPr lang="en-GB" sz="2400" b="1" dirty="0" smtClean="0"/>
              <a:t>20</a:t>
            </a:r>
            <a:r>
              <a:rPr lang="en-GB" sz="1100" b="1" dirty="0" smtClean="0"/>
              <a:t> </a:t>
            </a:r>
            <a:r>
              <a:rPr lang="en-GB" sz="2400" b="1" dirty="0" smtClean="0"/>
              <a:t>000</a:t>
            </a:r>
            <a:endParaRPr lang="en-GB" sz="2400" b="1" dirty="0"/>
          </a:p>
        </p:txBody>
      </p:sp>
      <p:sp>
        <p:nvSpPr>
          <p:cNvPr id="21" name="Rectangle 20"/>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Rounding</a:t>
            </a:r>
            <a:endParaRPr lang="en-GB" sz="2800" b="1" dirty="0">
              <a:latin typeface="Arial" panose="020B0604020202020204" pitchFamily="34" charset="0"/>
              <a:cs typeface="Arial" panose="020B0604020202020204" pitchFamily="34" charset="0"/>
            </a:endParaRPr>
          </a:p>
        </p:txBody>
      </p:sp>
      <p:sp>
        <p:nvSpPr>
          <p:cNvPr id="22" name="TextBox 21"/>
          <p:cNvSpPr txBox="1"/>
          <p:nvPr/>
        </p:nvSpPr>
        <p:spPr>
          <a:xfrm>
            <a:off x="3514798" y="6093284"/>
            <a:ext cx="1042273" cy="461665"/>
          </a:xfrm>
          <a:prstGeom prst="rect">
            <a:avLst/>
          </a:prstGeom>
          <a:solidFill>
            <a:srgbClr val="F9BC9A"/>
          </a:solidFill>
        </p:spPr>
        <p:txBody>
          <a:bodyPr wrap="square" rtlCol="0">
            <a:spAutoFit/>
          </a:bodyPr>
          <a:lstStyle/>
          <a:p>
            <a:pPr algn="ctr"/>
            <a:r>
              <a:rPr lang="en-GB" sz="2400" b="1" dirty="0" smtClean="0"/>
              <a:t>7000</a:t>
            </a:r>
            <a:endParaRPr lang="en-GB" sz="2400" b="1" dirty="0"/>
          </a:p>
        </p:txBody>
      </p:sp>
    </p:spTree>
    <p:extLst>
      <p:ext uri="{BB962C8B-B14F-4D97-AF65-F5344CB8AC3E}">
        <p14:creationId xmlns:p14="http://schemas.microsoft.com/office/powerpoint/2010/main" val="5485235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P spid="18" grpId="0" animBg="1"/>
      <p:bldP spid="19"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36962" y="1480007"/>
            <a:ext cx="6353097" cy="3755371"/>
          </a:xfrm>
        </p:spPr>
        <p:txBody>
          <a:bodyPr>
            <a:normAutofit/>
          </a:bodyPr>
          <a:lstStyle/>
          <a:p>
            <a:pPr marL="0" indent="0">
              <a:buNone/>
            </a:pPr>
            <a:r>
              <a:rPr lang="en-GB" dirty="0">
                <a:solidFill>
                  <a:schemeClr val="tx1"/>
                </a:solidFill>
                <a:latin typeface="Arial" panose="020B0604020202020204" pitchFamily="34" charset="0"/>
                <a:cs typeface="Arial" panose="020B0604020202020204" pitchFamily="34" charset="0"/>
              </a:rPr>
              <a:t>If the </a:t>
            </a:r>
            <a:r>
              <a:rPr lang="en-GB" dirty="0" smtClean="0">
                <a:solidFill>
                  <a:schemeClr val="tx1"/>
                </a:solidFill>
                <a:latin typeface="Arial" panose="020B0604020202020204" pitchFamily="34" charset="0"/>
                <a:cs typeface="Arial" panose="020B0604020202020204" pitchFamily="34" charset="0"/>
              </a:rPr>
              <a:t>amount of cheese was rounded to </a:t>
            </a:r>
            <a:r>
              <a:rPr lang="en-GB" dirty="0">
                <a:solidFill>
                  <a:schemeClr val="tx1"/>
                </a:solidFill>
                <a:latin typeface="Arial" panose="020B0604020202020204" pitchFamily="34" charset="0"/>
                <a:cs typeface="Arial" panose="020B0604020202020204" pitchFamily="34" charset="0"/>
              </a:rPr>
              <a:t>the nearest </a:t>
            </a:r>
            <a:r>
              <a:rPr lang="en-GB" dirty="0" smtClean="0">
                <a:solidFill>
                  <a:schemeClr val="tx1"/>
                </a:solidFill>
                <a:latin typeface="Arial" panose="020B0604020202020204" pitchFamily="34" charset="0"/>
                <a:cs typeface="Arial" panose="020B0604020202020204" pitchFamily="34" charset="0"/>
              </a:rPr>
              <a:t>1000</a:t>
            </a:r>
            <a:r>
              <a:rPr lang="en-GB" sz="1400" dirty="0" smtClean="0">
                <a:solidFill>
                  <a:schemeClr val="tx1"/>
                </a:solidFill>
                <a:latin typeface="Arial" panose="020B0604020202020204" pitchFamily="34" charset="0"/>
                <a:cs typeface="Arial" panose="020B0604020202020204" pitchFamily="34" charset="0"/>
              </a:rPr>
              <a:t> </a:t>
            </a:r>
            <a:r>
              <a:rPr lang="en-GB" dirty="0" smtClean="0">
                <a:solidFill>
                  <a:schemeClr val="tx1"/>
                </a:solidFill>
                <a:latin typeface="Arial" panose="020B0604020202020204" pitchFamily="34" charset="0"/>
                <a:cs typeface="Arial" panose="020B0604020202020204" pitchFamily="34" charset="0"/>
              </a:rPr>
              <a:t>kg, </a:t>
            </a:r>
            <a:r>
              <a:rPr lang="en-GB" dirty="0">
                <a:solidFill>
                  <a:schemeClr val="tx1"/>
                </a:solidFill>
                <a:latin typeface="Arial" panose="020B0604020202020204" pitchFamily="34" charset="0"/>
                <a:cs typeface="Arial" panose="020B0604020202020204" pitchFamily="34" charset="0"/>
              </a:rPr>
              <a:t>what is the smallest amount </a:t>
            </a:r>
            <a:r>
              <a:rPr lang="en-GB" dirty="0" smtClean="0">
                <a:solidFill>
                  <a:schemeClr val="tx1"/>
                </a:solidFill>
                <a:latin typeface="Arial" panose="020B0604020202020204" pitchFamily="34" charset="0"/>
                <a:cs typeface="Arial" panose="020B0604020202020204" pitchFamily="34" charset="0"/>
              </a:rPr>
              <a:t>that </a:t>
            </a:r>
            <a:r>
              <a:rPr lang="en-GB" dirty="0">
                <a:solidFill>
                  <a:schemeClr val="tx1"/>
                </a:solidFill>
                <a:latin typeface="Arial" panose="020B0604020202020204" pitchFamily="34" charset="0"/>
                <a:cs typeface="Arial" panose="020B0604020202020204" pitchFamily="34" charset="0"/>
              </a:rPr>
              <a:t>could have been produced</a:t>
            </a:r>
            <a:r>
              <a:rPr lang="en-GB" dirty="0" smtClean="0">
                <a:solidFill>
                  <a:schemeClr val="tx1"/>
                </a:solidFill>
                <a:latin typeface="Arial" panose="020B0604020202020204" pitchFamily="34" charset="0"/>
                <a:cs typeface="Arial" panose="020B0604020202020204" pitchFamily="34" charset="0"/>
              </a:rPr>
              <a:t>?</a:t>
            </a:r>
            <a:br>
              <a:rPr lang="en-GB" dirty="0" smtClean="0">
                <a:solidFill>
                  <a:schemeClr val="tx1"/>
                </a:solidFill>
                <a:latin typeface="Arial" panose="020B0604020202020204" pitchFamily="34" charset="0"/>
                <a:cs typeface="Arial" panose="020B0604020202020204" pitchFamily="34" charset="0"/>
              </a:rPr>
            </a:br>
            <a:endParaRPr lang="en-GB" dirty="0" smtClean="0">
              <a:solidFill>
                <a:schemeClr val="tx1"/>
              </a:solidFill>
              <a:latin typeface="Arial" panose="020B0604020202020204" pitchFamily="34" charset="0"/>
              <a:cs typeface="Arial" panose="020B0604020202020204" pitchFamily="34" charset="0"/>
            </a:endParaRPr>
          </a:p>
          <a:p>
            <a:pPr marL="0" indent="0">
              <a:buNone/>
            </a:pPr>
            <a:r>
              <a:rPr lang="en-GB" dirty="0" smtClean="0">
                <a:solidFill>
                  <a:schemeClr val="tx1"/>
                </a:solidFill>
                <a:latin typeface="Arial" panose="020B0604020202020204" pitchFamily="34" charset="0"/>
                <a:cs typeface="Arial" panose="020B0604020202020204" pitchFamily="34" charset="0"/>
              </a:rPr>
              <a:t/>
            </a:r>
            <a:br>
              <a:rPr lang="en-GB" dirty="0" smtClean="0">
                <a:solidFill>
                  <a:schemeClr val="tx1"/>
                </a:solidFill>
                <a:latin typeface="Arial" panose="020B0604020202020204" pitchFamily="34" charset="0"/>
                <a:cs typeface="Arial" panose="020B0604020202020204" pitchFamily="34" charset="0"/>
              </a:rPr>
            </a:b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What is the largest </a:t>
            </a:r>
            <a:r>
              <a:rPr lang="en-GB" dirty="0" smtClean="0">
                <a:solidFill>
                  <a:schemeClr val="tx1"/>
                </a:solidFill>
                <a:latin typeface="Arial" panose="020B0604020202020204" pitchFamily="34" charset="0"/>
                <a:cs typeface="Arial" panose="020B0604020202020204" pitchFamily="34" charset="0"/>
              </a:rPr>
              <a:t>amount?</a:t>
            </a:r>
            <a:endParaRPr lang="en-GB" dirty="0">
              <a:solidFill>
                <a:schemeClr val="tx1"/>
              </a:solidFill>
              <a:latin typeface="Arial" panose="020B0604020202020204" pitchFamily="34" charset="0"/>
              <a:cs typeface="Arial" panose="020B0604020202020204" pitchFamily="34" charset="0"/>
            </a:endParaRPr>
          </a:p>
          <a:p>
            <a:pPr marL="0" indent="0">
              <a:buNone/>
            </a:pPr>
            <a:endParaRPr lang="en-GB" altLang="en-US" dirty="0"/>
          </a:p>
        </p:txBody>
      </p:sp>
      <p:grpSp>
        <p:nvGrpSpPr>
          <p:cNvPr id="13" name="Group 12"/>
          <p:cNvGrpSpPr/>
          <p:nvPr/>
        </p:nvGrpSpPr>
        <p:grpSpPr>
          <a:xfrm>
            <a:off x="6813035" y="1718095"/>
            <a:ext cx="5061396" cy="3901777"/>
            <a:chOff x="6824547" y="1258813"/>
            <a:chExt cx="5061396" cy="3901777"/>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4547" y="1258813"/>
              <a:ext cx="5061396" cy="3901777"/>
            </a:xfrm>
            <a:prstGeom prst="rect">
              <a:avLst/>
            </a:prstGeom>
          </p:spPr>
        </p:pic>
        <p:sp>
          <p:nvSpPr>
            <p:cNvPr id="11" name="TextBox 10"/>
            <p:cNvSpPr txBox="1"/>
            <p:nvPr/>
          </p:nvSpPr>
          <p:spPr>
            <a:xfrm>
              <a:off x="7203689" y="2805629"/>
              <a:ext cx="3175316" cy="1815882"/>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24</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000</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kg </a:t>
              </a:r>
              <a:r>
                <a:rPr lang="en-GB" sz="2800" b="1" dirty="0">
                  <a:latin typeface="Arial" panose="020B0604020202020204" pitchFamily="34" charset="0"/>
                  <a:cs typeface="Arial" panose="020B0604020202020204" pitchFamily="34" charset="0"/>
                </a:rPr>
                <a:t>of cheese produced by local factory this </a:t>
              </a:r>
              <a:r>
                <a:rPr lang="en-GB" sz="2800" b="1" dirty="0" smtClean="0">
                  <a:latin typeface="Arial" panose="020B0604020202020204" pitchFamily="34" charset="0"/>
                  <a:cs typeface="Arial" panose="020B0604020202020204" pitchFamily="34" charset="0"/>
                </a:rPr>
                <a:t>year!</a:t>
              </a:r>
              <a:endParaRPr lang="en-GB" sz="2800" b="1" dirty="0">
                <a:latin typeface="Arial" panose="020B0604020202020204" pitchFamily="34" charset="0"/>
                <a:cs typeface="Arial" panose="020B0604020202020204" pitchFamily="34" charset="0"/>
              </a:endParaRPr>
            </a:p>
          </p:txBody>
        </p:sp>
        <p:pic>
          <p:nvPicPr>
            <p:cNvPr id="132098" name="Picture 2" descr="Cheese blocks(bes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76989" y="3692078"/>
              <a:ext cx="1419448" cy="1064586"/>
            </a:xfrm>
            <a:prstGeom prst="rect">
              <a:avLst/>
            </a:prstGeom>
            <a:noFill/>
            <a:extLst>
              <a:ext uri="{909E8E84-426E-40DD-AFC4-6F175D3DCCD1}">
                <a14:hiddenFill xmlns:a14="http://schemas.microsoft.com/office/drawing/2010/main">
                  <a:solidFill>
                    <a:srgbClr val="FFFFFF"/>
                  </a:solidFill>
                </a14:hiddenFill>
              </a:ext>
            </a:extLst>
          </p:spPr>
        </p:pic>
      </p:grpSp>
      <p:sp>
        <p:nvSpPr>
          <p:cNvPr id="15" name="TextBox 14"/>
          <p:cNvSpPr txBox="1"/>
          <p:nvPr/>
        </p:nvSpPr>
        <p:spPr>
          <a:xfrm>
            <a:off x="2606127" y="3438150"/>
            <a:ext cx="1677062"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23</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500</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kg</a:t>
            </a:r>
            <a:endParaRPr lang="en-GB" sz="2800" b="1" dirty="0">
              <a:latin typeface="Arial" panose="020B0604020202020204" pitchFamily="34" charset="0"/>
              <a:cs typeface="Arial" panose="020B0604020202020204" pitchFamily="34" charset="0"/>
            </a:endParaRPr>
          </a:p>
        </p:txBody>
      </p:sp>
      <p:sp>
        <p:nvSpPr>
          <p:cNvPr id="16" name="TextBox 15"/>
          <p:cNvSpPr txBox="1"/>
          <p:nvPr/>
        </p:nvSpPr>
        <p:spPr>
          <a:xfrm>
            <a:off x="2606127" y="5505150"/>
            <a:ext cx="1677062"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24</a:t>
            </a:r>
            <a:r>
              <a:rPr lang="en-GB" sz="1400" b="1" dirty="0" smtClean="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499</a:t>
            </a:r>
            <a:r>
              <a:rPr lang="en-GB" sz="1400" b="1" dirty="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kg</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What does the accuracy tell us?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3755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0" y="1457864"/>
            <a:ext cx="11779864" cy="4655599"/>
          </a:xfrm>
        </p:spPr>
        <p:txBody>
          <a:bodyPr/>
          <a:lstStyle/>
          <a:p>
            <a:pPr marL="0" indent="0">
              <a:buNone/>
            </a:pPr>
            <a:r>
              <a:rPr lang="en-GB" dirty="0" smtClean="0">
                <a:latin typeface="Arial" panose="020B0604020202020204" pitchFamily="34" charset="0"/>
                <a:cs typeface="Arial" panose="020B0604020202020204" pitchFamily="34" charset="0"/>
              </a:rPr>
              <a:t>24</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kg </a:t>
            </a:r>
            <a:r>
              <a:rPr lang="en-GB" dirty="0">
                <a:latin typeface="Arial" panose="020B0604020202020204" pitchFamily="34" charset="0"/>
                <a:cs typeface="Arial" panose="020B0604020202020204" pitchFamily="34" charset="0"/>
              </a:rPr>
              <a:t>to the nearest </a:t>
            </a:r>
            <a:r>
              <a:rPr lang="en-GB" dirty="0" smtClean="0">
                <a:latin typeface="Arial" panose="020B0604020202020204" pitchFamily="34" charset="0"/>
                <a:cs typeface="Arial" panose="020B0604020202020204" pitchFamily="34" charset="0"/>
              </a:rPr>
              <a:t>1000</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kg</a:t>
            </a:r>
            <a:endParaRPr lang="en-GB" altLang="en-US" dirty="0">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497157F5-D0EF-4E90-8E64-FA392D63BB99}"/>
              </a:ext>
            </a:extLst>
          </p:cNvPr>
          <p:cNvSpPr txBox="1">
            <a:spLocks/>
          </p:cNvSpPr>
          <p:nvPr/>
        </p:nvSpPr>
        <p:spPr bwMode="auto">
          <a:xfrm>
            <a:off x="1725548" y="1759145"/>
            <a:ext cx="8596668" cy="3880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1950" indent="-361950" algn="l" rtl="0" eaLnBrk="1" fontAlgn="base" hangingPunct="1">
              <a:spcBef>
                <a:spcPts val="900"/>
              </a:spcBef>
              <a:spcAft>
                <a:spcPts val="0"/>
              </a:spcAft>
              <a:buClr>
                <a:srgbClr val="55C2E6"/>
              </a:buClr>
              <a:buFont typeface="Webdings" panose="05030102010509060703" pitchFamily="18" charset="2"/>
              <a:buChar char="4"/>
              <a:defRPr lang="en-US" sz="2400" dirty="0">
                <a:solidFill>
                  <a:srgbClr val="404040"/>
                </a:solidFill>
                <a:latin typeface="+mn-lt"/>
                <a:ea typeface="ＭＳ Ｐゴシック" panose="020B0600070205080204" pitchFamily="34" charset="-128"/>
                <a:cs typeface="ＭＳ Ｐゴシック" panose="020B0600070205080204" pitchFamily="34" charset="-128"/>
              </a:defRPr>
            </a:lvl1pPr>
            <a:lvl2pPr marL="638175" indent="-361950" algn="l" rtl="0" eaLnBrk="1" fontAlgn="base" hangingPunct="1">
              <a:spcBef>
                <a:spcPct val="30000"/>
              </a:spcBef>
              <a:spcAft>
                <a:spcPct val="0"/>
              </a:spcAft>
              <a:buClr>
                <a:srgbClr val="55C2E6"/>
              </a:buClr>
              <a:buFont typeface="Webdings" panose="05030102010509060703" pitchFamily="18" charset="2"/>
              <a:buChar char=""/>
              <a:defRPr lang="en-US" sz="2000" dirty="0">
                <a:solidFill>
                  <a:srgbClr val="404040"/>
                </a:solidFill>
                <a:latin typeface="+mn-lt"/>
                <a:ea typeface="ＭＳ Ｐゴシック" panose="020B0600070205080204" pitchFamily="34" charset="-128"/>
                <a:cs typeface="ＭＳ Ｐゴシック" panose="020B0600070205080204" pitchFamily="34" charset="-128"/>
              </a:defRPr>
            </a:lvl2pPr>
            <a:lvl3pPr marL="103188" indent="0" algn="l" rtl="0" eaLnBrk="1" fontAlgn="base" hangingPunct="1">
              <a:spcBef>
                <a:spcPct val="30000"/>
              </a:spcBef>
              <a:spcAft>
                <a:spcPts val="900"/>
              </a:spcAft>
              <a:buClr>
                <a:srgbClr val="55C2E6"/>
              </a:buClr>
              <a:buFont typeface="Webdings" panose="05030102010509060703" pitchFamily="18" charset="2"/>
              <a:buNone/>
              <a:tabLst/>
              <a:defRPr lang="en-US" sz="2400" dirty="0">
                <a:solidFill>
                  <a:srgbClr val="404040"/>
                </a:solidFill>
                <a:latin typeface="+mn-lt"/>
                <a:ea typeface="ＭＳ Ｐゴシック" panose="020B0600070205080204" pitchFamily="34" charset="-128"/>
                <a:cs typeface="ＭＳ Ｐゴシック" panose="020B0600070205080204" pitchFamily="34" charset="-128"/>
              </a:defRPr>
            </a:lvl3pPr>
            <a:lvl4pPr marL="103188" indent="0" algn="l" rtl="0" eaLnBrk="1" fontAlgn="base" hangingPunct="1">
              <a:spcBef>
                <a:spcPct val="30000"/>
              </a:spcBef>
              <a:spcAft>
                <a:spcPct val="0"/>
              </a:spcAft>
              <a:buClr>
                <a:srgbClr val="55C2E6"/>
              </a:buClr>
              <a:buFont typeface="Webdings" panose="05030102010509060703" pitchFamily="18" charset="2"/>
              <a:buNone/>
              <a:defRPr sz="2000">
                <a:solidFill>
                  <a:schemeClr val="tx1"/>
                </a:solidFill>
                <a:latin typeface="+mn-lt"/>
                <a:ea typeface="ＭＳ Ｐゴシック" panose="020B0600070205080204" pitchFamily="34" charset="-128"/>
                <a:cs typeface="ＭＳ Ｐゴシック" panose="020B0600070205080204" pitchFamily="34" charset="-128"/>
              </a:defRPr>
            </a:lvl4pPr>
            <a:lvl5pPr marL="862013" indent="-228600" algn="l" defTabSz="931863" rtl="0" eaLnBrk="1" fontAlgn="base" hangingPunct="1">
              <a:spcBef>
                <a:spcPct val="30000"/>
              </a:spcBef>
              <a:spcAft>
                <a:spcPct val="0"/>
              </a:spcAft>
              <a:buClr>
                <a:srgbClr val="55C2E6"/>
              </a:buClr>
              <a:buFont typeface="Webdings" panose="05030102010509060703" pitchFamily="18" charset="2"/>
              <a:buChar char=""/>
              <a:tabLst/>
              <a:defRPr sz="2400">
                <a:solidFill>
                  <a:schemeClr val="tx1"/>
                </a:solidFill>
                <a:latin typeface="+mn-lt"/>
                <a:ea typeface="ＭＳ Ｐゴシック" panose="020B0600070205080204" pitchFamily="34" charset="-128"/>
                <a:cs typeface="ＭＳ Ｐゴシック" panose="020B0600070205080204" pitchFamily="34" charset="-128"/>
              </a:defRPr>
            </a:lvl5pPr>
            <a:lvl6pPr marL="25146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6pPr>
            <a:lvl7pPr marL="29718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7pPr>
            <a:lvl8pPr marL="34290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8pPr>
            <a:lvl9pPr marL="38862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9pPr>
          </a:lstStyle>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p:txBody>
      </p:sp>
      <p:cxnSp>
        <p:nvCxnSpPr>
          <p:cNvPr id="10" name="Straight Connector 9">
            <a:extLst>
              <a:ext uri="{FF2B5EF4-FFF2-40B4-BE49-F238E27FC236}">
                <a16:creationId xmlns:a16="http://schemas.microsoft.com/office/drawing/2014/main" id="{5B99DF1C-7866-45B7-B045-FCA2CAEEC662}"/>
              </a:ext>
            </a:extLst>
          </p:cNvPr>
          <p:cNvCxnSpPr/>
          <p:nvPr/>
        </p:nvCxnSpPr>
        <p:spPr>
          <a:xfrm>
            <a:off x="1897300" y="3424107"/>
            <a:ext cx="8192277" cy="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928E21F-337C-4BD6-BBC8-88E193111644}"/>
              </a:ext>
            </a:extLst>
          </p:cNvPr>
          <p:cNvCxnSpPr/>
          <p:nvPr/>
        </p:nvCxnSpPr>
        <p:spPr>
          <a:xfrm>
            <a:off x="6086939" y="3027556"/>
            <a:ext cx="0" cy="76200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D07DA70-CF13-4515-9951-3E59F7CA3922}"/>
              </a:ext>
            </a:extLst>
          </p:cNvPr>
          <p:cNvCxnSpPr/>
          <p:nvPr/>
        </p:nvCxnSpPr>
        <p:spPr>
          <a:xfrm>
            <a:off x="9373064" y="3027556"/>
            <a:ext cx="0" cy="76200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539BD3B-6860-4FFB-9CD6-FB6C48F6F1AE}"/>
              </a:ext>
            </a:extLst>
          </p:cNvPr>
          <p:cNvCxnSpPr/>
          <p:nvPr/>
        </p:nvCxnSpPr>
        <p:spPr>
          <a:xfrm>
            <a:off x="2953214" y="3027556"/>
            <a:ext cx="0" cy="76200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5098FC4-7F4F-48AC-A958-1747048CA6F9}"/>
              </a:ext>
            </a:extLst>
          </p:cNvPr>
          <p:cNvCxnSpPr/>
          <p:nvPr/>
        </p:nvCxnSpPr>
        <p:spPr>
          <a:xfrm>
            <a:off x="4543889" y="3162169"/>
            <a:ext cx="0" cy="523875"/>
          </a:xfrm>
          <a:prstGeom prst="line">
            <a:avLst/>
          </a:prstGeom>
          <a:ln w="254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DFB8363-6C08-4C19-91A6-111E9CA59445}"/>
              </a:ext>
            </a:extLst>
          </p:cNvPr>
          <p:cNvCxnSpPr/>
          <p:nvPr/>
        </p:nvCxnSpPr>
        <p:spPr>
          <a:xfrm>
            <a:off x="7744289" y="3162169"/>
            <a:ext cx="0" cy="523875"/>
          </a:xfrm>
          <a:prstGeom prst="line">
            <a:avLst/>
          </a:prstGeom>
          <a:ln w="25400">
            <a:solidFill>
              <a:srgbClr val="575756"/>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540280"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23</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a:t>
            </a:r>
            <a:endParaRPr lang="en-GB" dirty="0">
              <a:latin typeface="Arial" panose="020B0604020202020204" pitchFamily="34" charset="0"/>
              <a:cs typeface="Arial" panose="020B0604020202020204" pitchFamily="34" charset="0"/>
            </a:endParaRPr>
          </a:p>
        </p:txBody>
      </p:sp>
      <p:sp>
        <p:nvSpPr>
          <p:cNvPr id="17" name="TextBox 16"/>
          <p:cNvSpPr txBox="1"/>
          <p:nvPr/>
        </p:nvSpPr>
        <p:spPr>
          <a:xfrm>
            <a:off x="4115833"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23</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500</a:t>
            </a:r>
            <a:endParaRPr lang="en-GB" dirty="0">
              <a:latin typeface="Arial" panose="020B0604020202020204" pitchFamily="34" charset="0"/>
              <a:cs typeface="Arial" panose="020B0604020202020204" pitchFamily="34" charset="0"/>
            </a:endParaRPr>
          </a:p>
        </p:txBody>
      </p:sp>
      <p:sp>
        <p:nvSpPr>
          <p:cNvPr id="18" name="TextBox 17"/>
          <p:cNvSpPr txBox="1"/>
          <p:nvPr/>
        </p:nvSpPr>
        <p:spPr>
          <a:xfrm>
            <a:off x="5674005"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24</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a:t>
            </a:r>
            <a:endParaRPr lang="en-GB" dirty="0">
              <a:latin typeface="Arial" panose="020B0604020202020204" pitchFamily="34" charset="0"/>
              <a:cs typeface="Arial" panose="020B0604020202020204" pitchFamily="34" charset="0"/>
            </a:endParaRPr>
          </a:p>
        </p:txBody>
      </p:sp>
      <p:sp>
        <p:nvSpPr>
          <p:cNvPr id="19" name="TextBox 18"/>
          <p:cNvSpPr txBox="1"/>
          <p:nvPr/>
        </p:nvSpPr>
        <p:spPr>
          <a:xfrm>
            <a:off x="7331355"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24</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500</a:t>
            </a:r>
            <a:endParaRPr lang="en-GB" dirty="0">
              <a:latin typeface="Arial" panose="020B0604020202020204" pitchFamily="34" charset="0"/>
              <a:cs typeface="Arial" panose="020B0604020202020204" pitchFamily="34" charset="0"/>
            </a:endParaRPr>
          </a:p>
        </p:txBody>
      </p:sp>
      <p:sp>
        <p:nvSpPr>
          <p:cNvPr id="20" name="TextBox 19"/>
          <p:cNvSpPr txBox="1"/>
          <p:nvPr/>
        </p:nvSpPr>
        <p:spPr>
          <a:xfrm>
            <a:off x="8960130"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25</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a:t>
            </a:r>
            <a:endParaRPr lang="en-GB" dirty="0">
              <a:latin typeface="Arial" panose="020B0604020202020204" pitchFamily="34" charset="0"/>
              <a:cs typeface="Arial" panose="020B0604020202020204" pitchFamily="34" charset="0"/>
            </a:endParaRPr>
          </a:p>
        </p:txBody>
      </p:sp>
      <p:sp>
        <p:nvSpPr>
          <p:cNvPr id="23" name="Rectangle 22"/>
          <p:cNvSpPr/>
          <p:nvPr/>
        </p:nvSpPr>
        <p:spPr>
          <a:xfrm>
            <a:off x="4543889" y="2442117"/>
            <a:ext cx="3197263" cy="720052"/>
          </a:xfrm>
          <a:prstGeom prst="rect">
            <a:avLst/>
          </a:prstGeom>
          <a:solidFill>
            <a:srgbClr val="EA5B0C">
              <a:alpha val="20000"/>
            </a:srgbClr>
          </a:solidFill>
          <a:ln>
            <a:solidFill>
              <a:srgbClr val="EA5B0C"/>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1" name="Down Arrow 20"/>
          <p:cNvSpPr/>
          <p:nvPr/>
        </p:nvSpPr>
        <p:spPr>
          <a:xfrm>
            <a:off x="4404732" y="2442117"/>
            <a:ext cx="267629" cy="720052"/>
          </a:xfrm>
          <a:prstGeom prst="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Down Arrow 21"/>
          <p:cNvSpPr/>
          <p:nvPr/>
        </p:nvSpPr>
        <p:spPr>
          <a:xfrm>
            <a:off x="7607338" y="2443908"/>
            <a:ext cx="267629" cy="720052"/>
          </a:xfrm>
          <a:prstGeom prst="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Rounding using number lines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277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up)">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left)">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What if it was rounded to the nearest 100?</a:t>
            </a:r>
            <a:endParaRPr lang="en-GB" sz="2800" b="1" dirty="0">
              <a:latin typeface="Arial" panose="020B0604020202020204" pitchFamily="34" charset="0"/>
              <a:cs typeface="Arial" panose="020B0604020202020204" pitchFamily="34" charset="0"/>
            </a:endParaRPr>
          </a:p>
        </p:txBody>
      </p:sp>
      <p:grpSp>
        <p:nvGrpSpPr>
          <p:cNvPr id="21" name="Group 20"/>
          <p:cNvGrpSpPr/>
          <p:nvPr/>
        </p:nvGrpSpPr>
        <p:grpSpPr>
          <a:xfrm>
            <a:off x="6813035" y="1718095"/>
            <a:ext cx="5061396" cy="3901777"/>
            <a:chOff x="6824547" y="1258813"/>
            <a:chExt cx="5061396" cy="3901777"/>
          </a:xfrm>
        </p:grpSpPr>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4547" y="1258813"/>
              <a:ext cx="5061396" cy="3901777"/>
            </a:xfrm>
            <a:prstGeom prst="rect">
              <a:avLst/>
            </a:prstGeom>
          </p:spPr>
        </p:pic>
        <p:sp>
          <p:nvSpPr>
            <p:cNvPr id="23" name="TextBox 22"/>
            <p:cNvSpPr txBox="1"/>
            <p:nvPr/>
          </p:nvSpPr>
          <p:spPr>
            <a:xfrm>
              <a:off x="7203689" y="2805629"/>
              <a:ext cx="3175316" cy="1815882"/>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24</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000</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kg </a:t>
              </a:r>
              <a:r>
                <a:rPr lang="en-GB" sz="2800" b="1" dirty="0">
                  <a:latin typeface="Arial" panose="020B0604020202020204" pitchFamily="34" charset="0"/>
                  <a:cs typeface="Arial" panose="020B0604020202020204" pitchFamily="34" charset="0"/>
                </a:rPr>
                <a:t>of cheese produced by local factory this </a:t>
              </a:r>
              <a:r>
                <a:rPr lang="en-GB" sz="2800" b="1" dirty="0" smtClean="0">
                  <a:latin typeface="Arial" panose="020B0604020202020204" pitchFamily="34" charset="0"/>
                  <a:cs typeface="Arial" panose="020B0604020202020204" pitchFamily="34" charset="0"/>
                </a:rPr>
                <a:t>year!</a:t>
              </a:r>
              <a:endParaRPr lang="en-GB" sz="2800" b="1" dirty="0">
                <a:latin typeface="Arial" panose="020B0604020202020204" pitchFamily="34" charset="0"/>
                <a:cs typeface="Arial" panose="020B0604020202020204" pitchFamily="34" charset="0"/>
              </a:endParaRPr>
            </a:p>
          </p:txBody>
        </p:sp>
        <p:pic>
          <p:nvPicPr>
            <p:cNvPr id="24" name="Picture 2" descr="Cheese blocks(bes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76989" y="3692078"/>
              <a:ext cx="1419448" cy="1064586"/>
            </a:xfrm>
            <a:prstGeom prst="rect">
              <a:avLst/>
            </a:prstGeom>
            <a:noFill/>
            <a:extLst>
              <a:ext uri="{909E8E84-426E-40DD-AFC4-6F175D3DCCD1}">
                <a14:hiddenFill xmlns:a14="http://schemas.microsoft.com/office/drawing/2010/main">
                  <a:solidFill>
                    <a:srgbClr val="FFFFFF"/>
                  </a:solidFill>
                </a14:hiddenFill>
              </a:ext>
            </a:extLst>
          </p:spPr>
        </p:pic>
      </p:grpSp>
      <p:sp>
        <p:nvSpPr>
          <p:cNvPr id="26" name="Content Placeholder 2">
            <a:extLst>
              <a:ext uri="{FF2B5EF4-FFF2-40B4-BE49-F238E27FC236}">
                <a16:creationId xmlns:a16="http://schemas.microsoft.com/office/drawing/2014/main" id="{8B52EE3C-8729-4A24-BF40-4B382CC16248}"/>
              </a:ext>
            </a:extLst>
          </p:cNvPr>
          <p:cNvSpPr txBox="1">
            <a:spLocks/>
          </p:cNvSpPr>
          <p:nvPr/>
        </p:nvSpPr>
        <p:spPr>
          <a:xfrm>
            <a:off x="136962" y="1480007"/>
            <a:ext cx="6353097" cy="37553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latin typeface="Arial" panose="020B0604020202020204" pitchFamily="34" charset="0"/>
                <a:cs typeface="Arial" panose="020B0604020202020204" pitchFamily="34" charset="0"/>
              </a:rPr>
              <a:t>If the amount of cheese was rounded to the nearest </a:t>
            </a:r>
            <a:r>
              <a:rPr lang="en-GB" dirty="0" smtClean="0">
                <a:latin typeface="Arial" panose="020B0604020202020204" pitchFamily="34" charset="0"/>
                <a:cs typeface="Arial" panose="020B0604020202020204" pitchFamily="34" charset="0"/>
              </a:rPr>
              <a:t>100</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kg, </a:t>
            </a:r>
            <a:r>
              <a:rPr lang="en-GB" dirty="0">
                <a:latin typeface="Arial" panose="020B0604020202020204" pitchFamily="34" charset="0"/>
                <a:cs typeface="Arial" panose="020B0604020202020204" pitchFamily="34" charset="0"/>
              </a:rPr>
              <a:t>what is the smallest amount that could have been produced?</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endParaRPr lang="en-GB" dirty="0" smtClean="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smtClean="0">
                <a:latin typeface="Arial" panose="020B0604020202020204" pitchFamily="34" charset="0"/>
                <a:cs typeface="Arial" panose="020B0604020202020204" pitchFamily="34" charset="0"/>
              </a:rPr>
              <a:t>What is the largest amount?</a:t>
            </a:r>
          </a:p>
          <a:p>
            <a:pPr marL="0" indent="0">
              <a:buFont typeface="Arial" panose="020B0604020202020204" pitchFamily="34" charset="0"/>
              <a:buNone/>
            </a:pPr>
            <a:endParaRPr lang="en-GB" altLang="en-US" dirty="0"/>
          </a:p>
        </p:txBody>
      </p:sp>
      <p:sp>
        <p:nvSpPr>
          <p:cNvPr id="27" name="TextBox 26"/>
          <p:cNvSpPr txBox="1"/>
          <p:nvPr/>
        </p:nvSpPr>
        <p:spPr>
          <a:xfrm>
            <a:off x="2606127" y="3438150"/>
            <a:ext cx="1677062"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23</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950</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kg</a:t>
            </a:r>
            <a:endParaRPr lang="en-GB" sz="2800" b="1" dirty="0">
              <a:latin typeface="Arial" panose="020B0604020202020204" pitchFamily="34" charset="0"/>
              <a:cs typeface="Arial" panose="020B0604020202020204" pitchFamily="34" charset="0"/>
            </a:endParaRPr>
          </a:p>
        </p:txBody>
      </p:sp>
      <p:sp>
        <p:nvSpPr>
          <p:cNvPr id="28" name="TextBox 27"/>
          <p:cNvSpPr txBox="1"/>
          <p:nvPr/>
        </p:nvSpPr>
        <p:spPr>
          <a:xfrm>
            <a:off x="2606127" y="5505150"/>
            <a:ext cx="1677062"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24</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049</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kg</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2916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0" y="1457864"/>
            <a:ext cx="11779864" cy="4655599"/>
          </a:xfrm>
        </p:spPr>
        <p:txBody>
          <a:bodyPr/>
          <a:lstStyle/>
          <a:p>
            <a:pPr marL="0" indent="0">
              <a:buNone/>
            </a:pPr>
            <a:r>
              <a:rPr lang="en-GB" dirty="0" smtClean="0">
                <a:latin typeface="Arial" panose="020B0604020202020204" pitchFamily="34" charset="0"/>
                <a:cs typeface="Arial" panose="020B0604020202020204" pitchFamily="34" charset="0"/>
              </a:rPr>
              <a:t>24</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kg </a:t>
            </a:r>
            <a:r>
              <a:rPr lang="en-GB" dirty="0">
                <a:latin typeface="Arial" panose="020B0604020202020204" pitchFamily="34" charset="0"/>
                <a:cs typeface="Arial" panose="020B0604020202020204" pitchFamily="34" charset="0"/>
              </a:rPr>
              <a:t>to the nearest </a:t>
            </a:r>
            <a:r>
              <a:rPr lang="en-GB" dirty="0" smtClean="0">
                <a:latin typeface="Arial" panose="020B0604020202020204" pitchFamily="34" charset="0"/>
                <a:cs typeface="Arial" panose="020B0604020202020204" pitchFamily="34" charset="0"/>
              </a:rPr>
              <a:t>100</a:t>
            </a:r>
            <a:r>
              <a:rPr lang="en-GB" sz="14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kg</a:t>
            </a:r>
            <a:endParaRPr lang="en-GB" altLang="en-US" dirty="0">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497157F5-D0EF-4E90-8E64-FA392D63BB99}"/>
              </a:ext>
            </a:extLst>
          </p:cNvPr>
          <p:cNvSpPr txBox="1">
            <a:spLocks/>
          </p:cNvSpPr>
          <p:nvPr/>
        </p:nvSpPr>
        <p:spPr bwMode="auto">
          <a:xfrm>
            <a:off x="1725548" y="1759145"/>
            <a:ext cx="8596668" cy="3880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1950" indent="-361950" algn="l" rtl="0" eaLnBrk="1" fontAlgn="base" hangingPunct="1">
              <a:spcBef>
                <a:spcPts val="900"/>
              </a:spcBef>
              <a:spcAft>
                <a:spcPts val="0"/>
              </a:spcAft>
              <a:buClr>
                <a:srgbClr val="55C2E6"/>
              </a:buClr>
              <a:buFont typeface="Webdings" panose="05030102010509060703" pitchFamily="18" charset="2"/>
              <a:buChar char="4"/>
              <a:defRPr lang="en-US" sz="2400" dirty="0">
                <a:solidFill>
                  <a:srgbClr val="404040"/>
                </a:solidFill>
                <a:latin typeface="+mn-lt"/>
                <a:ea typeface="ＭＳ Ｐゴシック" panose="020B0600070205080204" pitchFamily="34" charset="-128"/>
                <a:cs typeface="ＭＳ Ｐゴシック" panose="020B0600070205080204" pitchFamily="34" charset="-128"/>
              </a:defRPr>
            </a:lvl1pPr>
            <a:lvl2pPr marL="638175" indent="-361950" algn="l" rtl="0" eaLnBrk="1" fontAlgn="base" hangingPunct="1">
              <a:spcBef>
                <a:spcPct val="30000"/>
              </a:spcBef>
              <a:spcAft>
                <a:spcPct val="0"/>
              </a:spcAft>
              <a:buClr>
                <a:srgbClr val="55C2E6"/>
              </a:buClr>
              <a:buFont typeface="Webdings" panose="05030102010509060703" pitchFamily="18" charset="2"/>
              <a:buChar char=""/>
              <a:defRPr lang="en-US" sz="2000" dirty="0">
                <a:solidFill>
                  <a:srgbClr val="404040"/>
                </a:solidFill>
                <a:latin typeface="+mn-lt"/>
                <a:ea typeface="ＭＳ Ｐゴシック" panose="020B0600070205080204" pitchFamily="34" charset="-128"/>
                <a:cs typeface="ＭＳ Ｐゴシック" panose="020B0600070205080204" pitchFamily="34" charset="-128"/>
              </a:defRPr>
            </a:lvl2pPr>
            <a:lvl3pPr marL="103188" indent="0" algn="l" rtl="0" eaLnBrk="1" fontAlgn="base" hangingPunct="1">
              <a:spcBef>
                <a:spcPct val="30000"/>
              </a:spcBef>
              <a:spcAft>
                <a:spcPts val="900"/>
              </a:spcAft>
              <a:buClr>
                <a:srgbClr val="55C2E6"/>
              </a:buClr>
              <a:buFont typeface="Webdings" panose="05030102010509060703" pitchFamily="18" charset="2"/>
              <a:buNone/>
              <a:tabLst/>
              <a:defRPr lang="en-US" sz="2400" dirty="0">
                <a:solidFill>
                  <a:srgbClr val="404040"/>
                </a:solidFill>
                <a:latin typeface="+mn-lt"/>
                <a:ea typeface="ＭＳ Ｐゴシック" panose="020B0600070205080204" pitchFamily="34" charset="-128"/>
                <a:cs typeface="ＭＳ Ｐゴシック" panose="020B0600070205080204" pitchFamily="34" charset="-128"/>
              </a:defRPr>
            </a:lvl3pPr>
            <a:lvl4pPr marL="103188" indent="0" algn="l" rtl="0" eaLnBrk="1" fontAlgn="base" hangingPunct="1">
              <a:spcBef>
                <a:spcPct val="30000"/>
              </a:spcBef>
              <a:spcAft>
                <a:spcPct val="0"/>
              </a:spcAft>
              <a:buClr>
                <a:srgbClr val="55C2E6"/>
              </a:buClr>
              <a:buFont typeface="Webdings" panose="05030102010509060703" pitchFamily="18" charset="2"/>
              <a:buNone/>
              <a:defRPr sz="2000">
                <a:solidFill>
                  <a:schemeClr val="tx1"/>
                </a:solidFill>
                <a:latin typeface="+mn-lt"/>
                <a:ea typeface="ＭＳ Ｐゴシック" panose="020B0600070205080204" pitchFamily="34" charset="-128"/>
                <a:cs typeface="ＭＳ Ｐゴシック" panose="020B0600070205080204" pitchFamily="34" charset="-128"/>
              </a:defRPr>
            </a:lvl4pPr>
            <a:lvl5pPr marL="862013" indent="-228600" algn="l" defTabSz="931863" rtl="0" eaLnBrk="1" fontAlgn="base" hangingPunct="1">
              <a:spcBef>
                <a:spcPct val="30000"/>
              </a:spcBef>
              <a:spcAft>
                <a:spcPct val="0"/>
              </a:spcAft>
              <a:buClr>
                <a:srgbClr val="55C2E6"/>
              </a:buClr>
              <a:buFont typeface="Webdings" panose="05030102010509060703" pitchFamily="18" charset="2"/>
              <a:buChar char=""/>
              <a:tabLst/>
              <a:defRPr sz="2400">
                <a:solidFill>
                  <a:schemeClr val="tx1"/>
                </a:solidFill>
                <a:latin typeface="+mn-lt"/>
                <a:ea typeface="ＭＳ Ｐゴシック" panose="020B0600070205080204" pitchFamily="34" charset="-128"/>
                <a:cs typeface="ＭＳ Ｐゴシック" panose="020B0600070205080204" pitchFamily="34" charset="-128"/>
              </a:defRPr>
            </a:lvl5pPr>
            <a:lvl6pPr marL="25146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6pPr>
            <a:lvl7pPr marL="29718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7pPr>
            <a:lvl8pPr marL="34290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8pPr>
            <a:lvl9pPr marL="3886200" indent="-228600" algn="l" rtl="0" eaLnBrk="1" fontAlgn="base" hangingPunct="1">
              <a:spcBef>
                <a:spcPct val="30000"/>
              </a:spcBef>
              <a:spcAft>
                <a:spcPct val="0"/>
              </a:spcAft>
              <a:buClr>
                <a:schemeClr val="accent1"/>
              </a:buClr>
              <a:buFont typeface="Webdings" pitchFamily="18" charset="2"/>
              <a:buChar char=""/>
              <a:defRPr sz="1400">
                <a:solidFill>
                  <a:schemeClr val="tx1"/>
                </a:solidFill>
                <a:latin typeface="+mn-lt"/>
                <a:ea typeface="+mn-ea"/>
              </a:defRPr>
            </a:lvl9pPr>
          </a:lstStyle>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a:p>
            <a:pPr marL="0" indent="0">
              <a:buFont typeface="Webdings" panose="05030102010509060703" pitchFamily="18" charset="2"/>
              <a:buNone/>
            </a:pPr>
            <a:endParaRPr lang="en-GB" kern="0" dirty="0" smtClean="0"/>
          </a:p>
        </p:txBody>
      </p:sp>
      <p:cxnSp>
        <p:nvCxnSpPr>
          <p:cNvPr id="10" name="Straight Connector 9">
            <a:extLst>
              <a:ext uri="{FF2B5EF4-FFF2-40B4-BE49-F238E27FC236}">
                <a16:creationId xmlns:a16="http://schemas.microsoft.com/office/drawing/2014/main" id="{5B99DF1C-7866-45B7-B045-FCA2CAEEC662}"/>
              </a:ext>
            </a:extLst>
          </p:cNvPr>
          <p:cNvCxnSpPr/>
          <p:nvPr/>
        </p:nvCxnSpPr>
        <p:spPr>
          <a:xfrm>
            <a:off x="1897300" y="3424107"/>
            <a:ext cx="8192277" cy="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928E21F-337C-4BD6-BBC8-88E193111644}"/>
              </a:ext>
            </a:extLst>
          </p:cNvPr>
          <p:cNvCxnSpPr/>
          <p:nvPr/>
        </p:nvCxnSpPr>
        <p:spPr>
          <a:xfrm>
            <a:off x="6086939" y="3027556"/>
            <a:ext cx="0" cy="76200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D07DA70-CF13-4515-9951-3E59F7CA3922}"/>
              </a:ext>
            </a:extLst>
          </p:cNvPr>
          <p:cNvCxnSpPr/>
          <p:nvPr/>
        </p:nvCxnSpPr>
        <p:spPr>
          <a:xfrm>
            <a:off x="9373064" y="3027556"/>
            <a:ext cx="0" cy="76200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539BD3B-6860-4FFB-9CD6-FB6C48F6F1AE}"/>
              </a:ext>
            </a:extLst>
          </p:cNvPr>
          <p:cNvCxnSpPr/>
          <p:nvPr/>
        </p:nvCxnSpPr>
        <p:spPr>
          <a:xfrm>
            <a:off x="2953214" y="3027556"/>
            <a:ext cx="0" cy="762000"/>
          </a:xfrm>
          <a:prstGeom prst="line">
            <a:avLst/>
          </a:prstGeom>
          <a:ln w="381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5098FC4-7F4F-48AC-A958-1747048CA6F9}"/>
              </a:ext>
            </a:extLst>
          </p:cNvPr>
          <p:cNvCxnSpPr/>
          <p:nvPr/>
        </p:nvCxnSpPr>
        <p:spPr>
          <a:xfrm>
            <a:off x="4543889" y="3162169"/>
            <a:ext cx="0" cy="523875"/>
          </a:xfrm>
          <a:prstGeom prst="line">
            <a:avLst/>
          </a:prstGeom>
          <a:ln w="25400">
            <a:solidFill>
              <a:srgbClr val="57575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DFB8363-6C08-4C19-91A6-111E9CA59445}"/>
              </a:ext>
            </a:extLst>
          </p:cNvPr>
          <p:cNvCxnSpPr/>
          <p:nvPr/>
        </p:nvCxnSpPr>
        <p:spPr>
          <a:xfrm>
            <a:off x="7744289" y="3162169"/>
            <a:ext cx="0" cy="523875"/>
          </a:xfrm>
          <a:prstGeom prst="line">
            <a:avLst/>
          </a:prstGeom>
          <a:ln w="25400">
            <a:solidFill>
              <a:srgbClr val="575756"/>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540280"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23</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900</a:t>
            </a:r>
            <a:endParaRPr lang="en-GB" dirty="0">
              <a:latin typeface="Arial" panose="020B0604020202020204" pitchFamily="34" charset="0"/>
              <a:cs typeface="Arial" panose="020B0604020202020204" pitchFamily="34" charset="0"/>
            </a:endParaRPr>
          </a:p>
        </p:txBody>
      </p:sp>
      <p:sp>
        <p:nvSpPr>
          <p:cNvPr id="17" name="TextBox 16"/>
          <p:cNvSpPr txBox="1"/>
          <p:nvPr/>
        </p:nvSpPr>
        <p:spPr>
          <a:xfrm>
            <a:off x="4115833"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23</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950</a:t>
            </a:r>
            <a:endParaRPr lang="en-GB" dirty="0">
              <a:latin typeface="Arial" panose="020B0604020202020204" pitchFamily="34" charset="0"/>
              <a:cs typeface="Arial" panose="020B0604020202020204" pitchFamily="34" charset="0"/>
            </a:endParaRPr>
          </a:p>
        </p:txBody>
      </p:sp>
      <p:sp>
        <p:nvSpPr>
          <p:cNvPr id="18" name="TextBox 17"/>
          <p:cNvSpPr txBox="1"/>
          <p:nvPr/>
        </p:nvSpPr>
        <p:spPr>
          <a:xfrm>
            <a:off x="5674005"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24</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000</a:t>
            </a:r>
            <a:endParaRPr lang="en-GB" dirty="0">
              <a:latin typeface="Arial" panose="020B0604020202020204" pitchFamily="34" charset="0"/>
              <a:cs typeface="Arial" panose="020B0604020202020204" pitchFamily="34" charset="0"/>
            </a:endParaRPr>
          </a:p>
        </p:txBody>
      </p:sp>
      <p:sp>
        <p:nvSpPr>
          <p:cNvPr id="19" name="TextBox 18"/>
          <p:cNvSpPr txBox="1"/>
          <p:nvPr/>
        </p:nvSpPr>
        <p:spPr>
          <a:xfrm>
            <a:off x="7331355"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24</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050</a:t>
            </a:r>
            <a:endParaRPr lang="en-GB" dirty="0">
              <a:latin typeface="Arial" panose="020B0604020202020204" pitchFamily="34" charset="0"/>
              <a:cs typeface="Arial" panose="020B0604020202020204" pitchFamily="34" charset="0"/>
            </a:endParaRPr>
          </a:p>
        </p:txBody>
      </p:sp>
      <p:sp>
        <p:nvSpPr>
          <p:cNvPr id="20" name="TextBox 19"/>
          <p:cNvSpPr txBox="1"/>
          <p:nvPr/>
        </p:nvSpPr>
        <p:spPr>
          <a:xfrm>
            <a:off x="8960130" y="3906171"/>
            <a:ext cx="872355" cy="369332"/>
          </a:xfrm>
          <a:prstGeom prst="rect">
            <a:avLst/>
          </a:prstGeom>
          <a:noFill/>
        </p:spPr>
        <p:txBody>
          <a:bodyPr wrap="none" rtlCol="0">
            <a:spAutoFit/>
          </a:bodyPr>
          <a:lstStyle/>
          <a:p>
            <a:r>
              <a:rPr lang="en-GB" dirty="0" smtClean="0">
                <a:latin typeface="Arial" panose="020B0604020202020204" pitchFamily="34" charset="0"/>
                <a:cs typeface="Arial" panose="020B0604020202020204" pitchFamily="34" charset="0"/>
              </a:rPr>
              <a:t>24</a:t>
            </a:r>
            <a:r>
              <a:rPr lang="en-GB" sz="900"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100</a:t>
            </a:r>
            <a:endParaRPr lang="en-GB" dirty="0">
              <a:latin typeface="Arial" panose="020B0604020202020204" pitchFamily="34" charset="0"/>
              <a:cs typeface="Arial" panose="020B0604020202020204" pitchFamily="34" charset="0"/>
            </a:endParaRPr>
          </a:p>
        </p:txBody>
      </p:sp>
      <p:sp>
        <p:nvSpPr>
          <p:cNvPr id="23" name="Rectangle 22"/>
          <p:cNvSpPr/>
          <p:nvPr/>
        </p:nvSpPr>
        <p:spPr>
          <a:xfrm>
            <a:off x="4543889" y="2442117"/>
            <a:ext cx="3197263" cy="720052"/>
          </a:xfrm>
          <a:prstGeom prst="rect">
            <a:avLst/>
          </a:prstGeom>
          <a:solidFill>
            <a:srgbClr val="F9BC9A">
              <a:alpha val="20000"/>
            </a:srgbClr>
          </a:solidFill>
          <a:ln>
            <a:solidFill>
              <a:srgbClr val="EA5B0C"/>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1" name="Down Arrow 20"/>
          <p:cNvSpPr/>
          <p:nvPr/>
        </p:nvSpPr>
        <p:spPr>
          <a:xfrm>
            <a:off x="4404732" y="2442117"/>
            <a:ext cx="267629" cy="720052"/>
          </a:xfrm>
          <a:prstGeom prst="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Down Arrow 21"/>
          <p:cNvSpPr/>
          <p:nvPr/>
        </p:nvSpPr>
        <p:spPr>
          <a:xfrm>
            <a:off x="7607338" y="2443908"/>
            <a:ext cx="267629" cy="720052"/>
          </a:xfrm>
          <a:prstGeom prst="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Rounding using number lines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9556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up)">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left)">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1" grpId="0" animBg="1"/>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115021" y="1457864"/>
            <a:ext cx="8140338" cy="4655599"/>
          </a:xfrm>
        </p:spPr>
        <p:txBody>
          <a:bodyPr/>
          <a:lstStyle/>
          <a:p>
            <a:pPr marL="0" indent="0">
              <a:buNone/>
            </a:pPr>
            <a:r>
              <a:rPr lang="en-GB" dirty="0" smtClean="0">
                <a:solidFill>
                  <a:schemeClr val="tx1"/>
                </a:solidFill>
                <a:latin typeface="Arial" panose="020B0604020202020204" pitchFamily="34" charset="0"/>
                <a:cs typeface="Arial" panose="020B0604020202020204" pitchFamily="34" charset="0"/>
              </a:rPr>
              <a:t>A team cycled a total distance of 360</a:t>
            </a:r>
            <a:r>
              <a:rPr lang="en-GB" sz="1400" dirty="0" smtClean="0">
                <a:solidFill>
                  <a:schemeClr val="tx1"/>
                </a:solidFill>
                <a:latin typeface="Arial" panose="020B0604020202020204" pitchFamily="34" charset="0"/>
                <a:cs typeface="Arial" panose="020B0604020202020204" pitchFamily="34" charset="0"/>
              </a:rPr>
              <a:t> </a:t>
            </a:r>
            <a:r>
              <a:rPr lang="en-GB" dirty="0" smtClean="0">
                <a:solidFill>
                  <a:schemeClr val="tx1"/>
                </a:solidFill>
                <a:latin typeface="Arial" panose="020B0604020202020204" pitchFamily="34" charset="0"/>
                <a:cs typeface="Arial" panose="020B0604020202020204" pitchFamily="34" charset="0"/>
              </a:rPr>
              <a:t>km to </a:t>
            </a:r>
            <a:r>
              <a:rPr lang="en-GB" dirty="0">
                <a:solidFill>
                  <a:schemeClr val="tx1"/>
                </a:solidFill>
                <a:latin typeface="Arial" panose="020B0604020202020204" pitchFamily="34" charset="0"/>
                <a:cs typeface="Arial" panose="020B0604020202020204" pitchFamily="34" charset="0"/>
              </a:rPr>
              <a:t>raise funds for sports equipment</a:t>
            </a:r>
            <a:r>
              <a:rPr lang="en-GB" dirty="0" smtClean="0">
                <a:solidFill>
                  <a:schemeClr val="tx1"/>
                </a:solidFill>
                <a:latin typeface="Arial" panose="020B0604020202020204" pitchFamily="34" charset="0"/>
                <a:cs typeface="Arial" panose="020B0604020202020204" pitchFamily="34" charset="0"/>
              </a:rPr>
              <a:t>.</a:t>
            </a:r>
          </a:p>
          <a:p>
            <a:pPr marL="0" indent="0">
              <a:buNone/>
            </a:pPr>
            <a:endParaRPr lang="en-GB" dirty="0" smtClean="0">
              <a:solidFill>
                <a:schemeClr val="tx1"/>
              </a:solidFill>
              <a:latin typeface="Arial" panose="020B0604020202020204" pitchFamily="34" charset="0"/>
              <a:cs typeface="Arial" panose="020B0604020202020204" pitchFamily="34" charset="0"/>
            </a:endParaRPr>
          </a:p>
          <a:p>
            <a:pPr marL="0" indent="0">
              <a:buNone/>
            </a:pPr>
            <a:r>
              <a:rPr lang="en-GB" dirty="0" smtClean="0">
                <a:solidFill>
                  <a:schemeClr val="tx1"/>
                </a:solidFill>
                <a:latin typeface="Arial" panose="020B0604020202020204" pitchFamily="34" charset="0"/>
                <a:cs typeface="Arial" panose="020B0604020202020204" pitchFamily="34" charset="0"/>
              </a:rPr>
              <a:t>This </a:t>
            </a:r>
            <a:r>
              <a:rPr lang="en-GB" dirty="0">
                <a:solidFill>
                  <a:schemeClr val="tx1"/>
                </a:solidFill>
                <a:latin typeface="Arial" panose="020B0604020202020204" pitchFamily="34" charset="0"/>
                <a:cs typeface="Arial" panose="020B0604020202020204" pitchFamily="34" charset="0"/>
              </a:rPr>
              <a:t>number was rounded to the nearest 10.</a:t>
            </a:r>
          </a:p>
          <a:p>
            <a:pPr marL="0" indent="0">
              <a:buNone/>
            </a:pPr>
            <a:endParaRPr lang="en-GB" dirty="0" smtClean="0">
              <a:solidFill>
                <a:schemeClr val="tx1"/>
              </a:solidFill>
              <a:latin typeface="Arial" panose="020B0604020202020204" pitchFamily="34" charset="0"/>
              <a:cs typeface="Arial" panose="020B0604020202020204" pitchFamily="34" charset="0"/>
            </a:endParaRPr>
          </a:p>
          <a:p>
            <a:pPr marL="0" indent="0">
              <a:buNone/>
            </a:pPr>
            <a:r>
              <a:rPr lang="en-GB" dirty="0" smtClean="0">
                <a:solidFill>
                  <a:schemeClr val="tx1"/>
                </a:solidFill>
                <a:latin typeface="Arial" panose="020B0604020202020204" pitchFamily="34" charset="0"/>
                <a:cs typeface="Arial" panose="020B0604020202020204" pitchFamily="34" charset="0"/>
              </a:rPr>
              <a:t>What </a:t>
            </a:r>
            <a:r>
              <a:rPr lang="en-GB" dirty="0">
                <a:solidFill>
                  <a:schemeClr val="tx1"/>
                </a:solidFill>
                <a:latin typeface="Arial" panose="020B0604020202020204" pitchFamily="34" charset="0"/>
                <a:cs typeface="Arial" panose="020B0604020202020204" pitchFamily="34" charset="0"/>
              </a:rPr>
              <a:t>is the smallest possible total distance</a:t>
            </a:r>
            <a:r>
              <a:rPr lang="en-GB" dirty="0" smtClean="0">
                <a:solidFill>
                  <a:schemeClr val="tx1"/>
                </a:solidFill>
                <a:latin typeface="Arial" panose="020B0604020202020204" pitchFamily="34" charset="0"/>
                <a:cs typeface="Arial" panose="020B0604020202020204" pitchFamily="34" charset="0"/>
              </a:rPr>
              <a:t>?</a:t>
            </a:r>
            <a:br>
              <a:rPr lang="en-GB" dirty="0" smtClean="0">
                <a:solidFill>
                  <a:schemeClr val="tx1"/>
                </a:solidFill>
                <a:latin typeface="Arial" panose="020B0604020202020204" pitchFamily="34" charset="0"/>
                <a:cs typeface="Arial" panose="020B0604020202020204" pitchFamily="34" charset="0"/>
              </a:rPr>
            </a:br>
            <a:r>
              <a:rPr lang="en-GB" dirty="0" smtClean="0">
                <a:solidFill>
                  <a:schemeClr val="tx1"/>
                </a:solidFill>
                <a:latin typeface="Arial" panose="020B0604020202020204" pitchFamily="34" charset="0"/>
                <a:cs typeface="Arial" panose="020B0604020202020204" pitchFamily="34" charset="0"/>
              </a:rPr>
              <a:t/>
            </a:r>
            <a:br>
              <a:rPr lang="en-GB" dirty="0" smtClean="0">
                <a:solidFill>
                  <a:schemeClr val="tx1"/>
                </a:solidFill>
                <a:latin typeface="Arial" panose="020B0604020202020204" pitchFamily="34" charset="0"/>
                <a:cs typeface="Arial" panose="020B0604020202020204" pitchFamily="34" charset="0"/>
              </a:rPr>
            </a:br>
            <a:endParaRPr lang="en-GB" dirty="0">
              <a:solidFill>
                <a:schemeClr val="tx1"/>
              </a:solidFill>
              <a:latin typeface="Arial" panose="020B0604020202020204" pitchFamily="34" charset="0"/>
              <a:cs typeface="Arial" panose="020B0604020202020204" pitchFamily="34" charset="0"/>
            </a:endParaRPr>
          </a:p>
          <a:p>
            <a:pPr marL="0" indent="0">
              <a:buNone/>
            </a:pPr>
            <a:r>
              <a:rPr lang="en-GB" dirty="0">
                <a:solidFill>
                  <a:schemeClr val="tx1"/>
                </a:solidFill>
                <a:latin typeface="Arial" panose="020B0604020202020204" pitchFamily="34" charset="0"/>
                <a:cs typeface="Arial" panose="020B0604020202020204" pitchFamily="34" charset="0"/>
              </a:rPr>
              <a:t>What is the largest possible total distance?</a:t>
            </a:r>
          </a:p>
          <a:p>
            <a:pPr marL="0" indent="0">
              <a:buNone/>
            </a:pPr>
            <a:endParaRPr lang="en-GB" dirty="0">
              <a:solidFill>
                <a:schemeClr val="tx1"/>
              </a:solidFill>
            </a:endParaRPr>
          </a:p>
          <a:p>
            <a:pPr marL="0" indent="0">
              <a:buNone/>
            </a:pPr>
            <a:endParaRPr lang="en-GB" altLang="en-US" dirty="0"/>
          </a:p>
        </p:txBody>
      </p:sp>
      <p:sp>
        <p:nvSpPr>
          <p:cNvPr id="9" name="TextBox 8"/>
          <p:cNvSpPr txBox="1"/>
          <p:nvPr/>
        </p:nvSpPr>
        <p:spPr>
          <a:xfrm>
            <a:off x="2871003" y="4583591"/>
            <a:ext cx="1377300"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355</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km</a:t>
            </a:r>
            <a:endParaRPr lang="en-GB" sz="2800" b="1" dirty="0">
              <a:latin typeface="Arial" panose="020B0604020202020204" pitchFamily="34" charset="0"/>
              <a:cs typeface="Arial" panose="020B0604020202020204" pitchFamily="34" charset="0"/>
            </a:endParaRPr>
          </a:p>
        </p:txBody>
      </p:sp>
      <p:sp>
        <p:nvSpPr>
          <p:cNvPr id="10" name="TextBox 9"/>
          <p:cNvSpPr txBox="1"/>
          <p:nvPr/>
        </p:nvSpPr>
        <p:spPr>
          <a:xfrm>
            <a:off x="2871002" y="5882630"/>
            <a:ext cx="1377300" cy="523220"/>
          </a:xfrm>
          <a:prstGeom prst="rect">
            <a:avLst/>
          </a:prstGeom>
          <a:solidFill>
            <a:srgbClr val="F9BC9A"/>
          </a:solidFill>
        </p:spPr>
        <p:txBody>
          <a:bodyPr wrap="none" rtlCol="0">
            <a:spAutoFit/>
          </a:bodyPr>
          <a:lstStyle/>
          <a:p>
            <a:r>
              <a:rPr lang="en-GB" sz="2800" b="1" dirty="0" smtClean="0">
                <a:latin typeface="Arial" panose="020B0604020202020204" pitchFamily="34" charset="0"/>
                <a:cs typeface="Arial" panose="020B0604020202020204" pitchFamily="34" charset="0"/>
              </a:rPr>
              <a:t>364</a:t>
            </a:r>
            <a:r>
              <a:rPr lang="en-GB" sz="1400" b="1" dirty="0" smtClean="0">
                <a:latin typeface="Arial" panose="020B0604020202020204" pitchFamily="34" charset="0"/>
                <a:cs typeface="Arial" panose="020B0604020202020204" pitchFamily="34" charset="0"/>
              </a:rPr>
              <a:t> </a:t>
            </a:r>
            <a:r>
              <a:rPr lang="en-GB" sz="2800" b="1" dirty="0" smtClean="0">
                <a:latin typeface="Arial" panose="020B0604020202020204" pitchFamily="34" charset="0"/>
                <a:cs typeface="Arial" panose="020B0604020202020204" pitchFamily="34" charset="0"/>
              </a:rPr>
              <a:t>km</a:t>
            </a:r>
            <a:endParaRPr lang="en-GB" sz="2800" b="1" dirty="0">
              <a:latin typeface="Arial" panose="020B0604020202020204" pitchFamily="34" charset="0"/>
              <a:cs typeface="Arial" panose="020B0604020202020204" pitchFamily="34" charset="0"/>
            </a:endParaRPr>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55359" y="1457864"/>
            <a:ext cx="3788733" cy="2303878"/>
          </a:xfrm>
          <a:prstGeom prst="rect">
            <a:avLst/>
          </a:prstGeom>
        </p:spPr>
      </p:pic>
    </p:spTree>
    <p:extLst>
      <p:ext uri="{BB962C8B-B14F-4D97-AF65-F5344CB8AC3E}">
        <p14:creationId xmlns:p14="http://schemas.microsoft.com/office/powerpoint/2010/main" val="3203923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986</Words>
  <Application>Microsoft Office PowerPoint</Application>
  <PresentationFormat>Widescreen</PresentationFormat>
  <Paragraphs>177</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Arial</vt:lpstr>
      <vt:lpstr>Calibri</vt:lpstr>
      <vt:lpstr>Calibri Light</vt:lpstr>
      <vt:lpstr>Webdings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Cambridge Assessment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Saxton</dc:creator>
  <cp:lastModifiedBy>Liz Duncombe</cp:lastModifiedBy>
  <cp:revision>22</cp:revision>
  <dcterms:created xsi:type="dcterms:W3CDTF">2018-02-15T16:39:16Z</dcterms:created>
  <dcterms:modified xsi:type="dcterms:W3CDTF">2019-07-18T10:16:50Z</dcterms:modified>
</cp:coreProperties>
</file>