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8"/>
  </p:notesMasterIdLst>
  <p:handoutMasterIdLst>
    <p:handoutMasterId r:id="rId29"/>
  </p:handoutMasterIdLst>
  <p:sldIdLst>
    <p:sldId id="298" r:id="rId6"/>
    <p:sldId id="357" r:id="rId7"/>
    <p:sldId id="308" r:id="rId8"/>
    <p:sldId id="358" r:id="rId9"/>
    <p:sldId id="318" r:id="rId10"/>
    <p:sldId id="345" r:id="rId11"/>
    <p:sldId id="336" r:id="rId12"/>
    <p:sldId id="338" r:id="rId13"/>
    <p:sldId id="346" r:id="rId14"/>
    <p:sldId id="347" r:id="rId15"/>
    <p:sldId id="348" r:id="rId16"/>
    <p:sldId id="349" r:id="rId17"/>
    <p:sldId id="350" r:id="rId18"/>
    <p:sldId id="351" r:id="rId19"/>
    <p:sldId id="352" r:id="rId20"/>
    <p:sldId id="353" r:id="rId21"/>
    <p:sldId id="337" r:id="rId22"/>
    <p:sldId id="354" r:id="rId23"/>
    <p:sldId id="355" r:id="rId24"/>
    <p:sldId id="343" r:id="rId25"/>
    <p:sldId id="344" r:id="rId26"/>
    <p:sldId id="3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DCD0B-3B59-E30F-25BE-077FB788FC5F}" name="Rebecca" initials="R" userId="S::beccy.rushton@cambridgeinternational.org::5da41865-7dbb-4b23-af4d-ef034ccc78b8"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F7D5CD"/>
    <a:srgbClr val="D7FDF5"/>
    <a:srgbClr val="FACB2E"/>
    <a:srgbClr val="CC59AA"/>
    <a:srgbClr val="00BDB6"/>
    <a:srgbClr val="5E0A4F"/>
    <a:srgbClr val="CC59B0"/>
    <a:srgbClr val="F9DC4E"/>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398A5-1673-4C51-AAB3-35605D985383}" v="46" dt="2025-07-28T10:07:11.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4620"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28/07/2025</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28/07/2025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6883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906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61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414554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340903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0037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650" r:id="rId4"/>
    <p:sldLayoutId id="2147483686" r:id="rId5"/>
    <p:sldLayoutId id="2147483708" r:id="rId6"/>
    <p:sldLayoutId id="2147483685" r:id="rId7"/>
    <p:sldLayoutId id="2147483720" r:id="rId8"/>
    <p:sldLayoutId id="2147483709" r:id="rId9"/>
    <p:sldLayoutId id="2147483710" r:id="rId10"/>
    <p:sldLayoutId id="2147483711" r:id="rId11"/>
    <p:sldLayoutId id="2147483691" r:id="rId12"/>
    <p:sldLayoutId id="2147483689" r:id="rId13"/>
    <p:sldLayoutId id="2147483716" r:id="rId14"/>
    <p:sldLayoutId id="2147483690" r:id="rId15"/>
    <p:sldLayoutId id="2147483715" r:id="rId16"/>
    <p:sldLayoutId id="2147483692" r:id="rId17"/>
    <p:sldLayoutId id="2147483675" r:id="rId18"/>
    <p:sldLayoutId id="2147483717" r:id="rId19"/>
    <p:sldLayoutId id="2147483652" r:id="rId20"/>
    <p:sldLayoutId id="2147483697" r:id="rId21"/>
    <p:sldLayoutId id="2147483714" r:id="rId22"/>
    <p:sldLayoutId id="2147483695" r:id="rId23"/>
    <p:sldLayoutId id="2147483698" r:id="rId24"/>
    <p:sldLayoutId id="2147483699" r:id="rId25"/>
    <p:sldLayoutId id="2147483700" r:id="rId26"/>
    <p:sldLayoutId id="2147483713" r:id="rId27"/>
    <p:sldLayoutId id="2147483703" r:id="rId28"/>
    <p:sldLayoutId id="2147483701" r:id="rId29"/>
    <p:sldLayoutId id="2147483707" r:id="rId30"/>
    <p:sldLayoutId id="2147483712" r:id="rId31"/>
    <p:sldLayoutId id="214748368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www.theguardian.com/technology/2023/oct/04/school-surveillance-tech-aclu-report"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graphicFrame>
        <p:nvGraphicFramePr>
          <p:cNvPr id="2" name="Content Placeholder 1">
            <a:extLst>
              <a:ext uri="{FF2B5EF4-FFF2-40B4-BE49-F238E27FC236}">
                <a16:creationId xmlns:a16="http://schemas.microsoft.com/office/drawing/2014/main" id="{3CF19723-0794-5E94-14CD-E5DDB9A0713D}"/>
              </a:ext>
            </a:extLst>
          </p:cNvPr>
          <p:cNvGraphicFramePr>
            <a:graphicFrameLocks noGrp="1"/>
          </p:cNvGraphicFramePr>
          <p:nvPr>
            <p:ph idx="1"/>
            <p:extLst>
              <p:ext uri="{D42A27DB-BD31-4B8C-83A1-F6EECF244321}">
                <p14:modId xmlns:p14="http://schemas.microsoft.com/office/powerpoint/2010/main" val="1002310291"/>
              </p:ext>
            </p:extLst>
          </p:nvPr>
        </p:nvGraphicFramePr>
        <p:xfrm>
          <a:off x="370367" y="3923416"/>
          <a:ext cx="11451265" cy="2433765"/>
        </p:xfrm>
        <a:graphic>
          <a:graphicData uri="http://schemas.openxmlformats.org/drawingml/2006/table">
            <a:tbl>
              <a:tblPr>
                <a:tableStyleId>{5C22544A-7EE6-4342-B048-85BDC9FD1C3A}</a:tableStyleId>
              </a:tblPr>
              <a:tblGrid>
                <a:gridCol w="11451265">
                  <a:extLst>
                    <a:ext uri="{9D8B030D-6E8A-4147-A177-3AD203B41FA5}">
                      <a16:colId xmlns:a16="http://schemas.microsoft.com/office/drawing/2014/main" val="2832027675"/>
                    </a:ext>
                  </a:extLst>
                </a:gridCol>
              </a:tblGrid>
              <a:tr h="2232836">
                <a:tc>
                  <a:txBody>
                    <a:bodyPr/>
                    <a:lstStyle/>
                    <a:p>
                      <a:pPr marL="0" algn="ctr">
                        <a:lnSpc>
                          <a:spcPct val="114000"/>
                        </a:lnSpc>
                        <a:spcBef>
                          <a:spcPts val="1800"/>
                        </a:spcBef>
                        <a:spcAft>
                          <a:spcPts val="600"/>
                        </a:spcAft>
                        <a:buNone/>
                      </a:pPr>
                      <a:endParaRPr lang="en-GB" sz="36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14000"/>
                        </a:lnSpc>
                        <a:spcBef>
                          <a:spcPts val="1800"/>
                        </a:spcBef>
                        <a:spcAft>
                          <a:spcPts val="600"/>
                        </a:spcAft>
                        <a:buClrTx/>
                        <a:buSzTx/>
                        <a:buFontTx/>
                        <a:buNone/>
                        <a:tabLst/>
                        <a:defRPr/>
                      </a:pPr>
                      <a:r>
                        <a:rPr lang="en-GB" sz="3600" b="1" dirty="0">
                          <a:solidFill>
                            <a:schemeClr val="bg1"/>
                          </a:solidFill>
                          <a:effectLst/>
                        </a:rPr>
                        <a:t>Argumentative writing versus persuasive writing</a:t>
                      </a:r>
                      <a:endParaRPr lang="en-GB" sz="36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p>
                      <a:pPr marL="0" algn="ctr">
                        <a:lnSpc>
                          <a:spcPct val="114000"/>
                        </a:lnSpc>
                        <a:spcBef>
                          <a:spcPts val="1800"/>
                        </a:spcBef>
                        <a:spcAft>
                          <a:spcPts val="600"/>
                        </a:spcAft>
                        <a:buNone/>
                      </a:pPr>
                      <a:endParaRPr lang="en-GB" sz="36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solidFill>
                      <a:srgbClr val="D74120"/>
                    </a:solidFill>
                  </a:tcPr>
                </a:tc>
                <a:extLst>
                  <a:ext uri="{0D108BD9-81ED-4DB2-BD59-A6C34878D82A}">
                    <a16:rowId xmlns:a16="http://schemas.microsoft.com/office/drawing/2014/main" val="459221649"/>
                  </a:ext>
                </a:extLst>
              </a:tr>
            </a:tbl>
          </a:graphicData>
        </a:graphic>
      </p:graphicFrame>
    </p:spTree>
    <p:extLst>
      <p:ext uri="{BB962C8B-B14F-4D97-AF65-F5344CB8AC3E}">
        <p14:creationId xmlns:p14="http://schemas.microsoft.com/office/powerpoint/2010/main" val="167730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A85-FB5E-C021-85D6-B48CD6149A6C}"/>
              </a:ext>
            </a:extLst>
          </p:cNvPr>
          <p:cNvSpPr>
            <a:spLocks noGrp="1"/>
          </p:cNvSpPr>
          <p:nvPr>
            <p:ph type="title"/>
          </p:nvPr>
        </p:nvSpPr>
        <p:spPr/>
        <p:txBody>
          <a:bodyPr>
            <a:normAutofit/>
          </a:bodyPr>
          <a:lstStyle/>
          <a:p>
            <a:r>
              <a:rPr lang="en-GB" sz="3600" dirty="0">
                <a:latin typeface="+mn-lt"/>
              </a:rPr>
              <a:t>Introduce a point:</a:t>
            </a:r>
          </a:p>
        </p:txBody>
      </p:sp>
      <p:sp>
        <p:nvSpPr>
          <p:cNvPr id="4" name="Content Placeholder 3">
            <a:extLst>
              <a:ext uri="{FF2B5EF4-FFF2-40B4-BE49-F238E27FC236}">
                <a16:creationId xmlns:a16="http://schemas.microsoft.com/office/drawing/2014/main" id="{6FB4038F-1AD4-71C2-A30A-5289BCDA6F14}"/>
              </a:ext>
            </a:extLst>
          </p:cNvPr>
          <p:cNvSpPr>
            <a:spLocks noGrp="1"/>
          </p:cNvSpPr>
          <p:nvPr>
            <p:ph idx="1"/>
          </p:nvPr>
        </p:nvSpPr>
        <p:spPr>
          <a:xfrm>
            <a:off x="954014" y="2189647"/>
            <a:ext cx="8296863" cy="3809602"/>
          </a:xfrm>
        </p:spPr>
        <p:txBody>
          <a:bodyPr>
            <a:normAutofit/>
          </a:bodyPr>
          <a:lstStyle/>
          <a:p>
            <a:pPr marL="0" indent="0">
              <a:spcBef>
                <a:spcPts val="600"/>
              </a:spcBef>
              <a:spcAft>
                <a:spcPts val="600"/>
              </a:spcAft>
              <a:buNone/>
            </a:pPr>
            <a:r>
              <a:rPr lang="en-US" sz="3200" dirty="0"/>
              <a:t>Firstly / Secondly / Finally…</a:t>
            </a:r>
          </a:p>
          <a:p>
            <a:pPr marL="0" indent="0">
              <a:spcBef>
                <a:spcPts val="600"/>
              </a:spcBef>
              <a:spcAft>
                <a:spcPts val="600"/>
              </a:spcAft>
              <a:buNone/>
            </a:pPr>
            <a:r>
              <a:rPr lang="en-US" sz="3200" dirty="0"/>
              <a:t>To begin with…</a:t>
            </a:r>
          </a:p>
          <a:p>
            <a:pPr marL="0" indent="0">
              <a:spcBef>
                <a:spcPts val="600"/>
              </a:spcBef>
              <a:spcAft>
                <a:spcPts val="600"/>
              </a:spcAft>
              <a:buNone/>
            </a:pPr>
            <a:r>
              <a:rPr lang="en-US" sz="3200" dirty="0"/>
              <a:t>One important reason is…</a:t>
            </a:r>
          </a:p>
          <a:p>
            <a:pPr marL="0" indent="0">
              <a:spcBef>
                <a:spcPts val="600"/>
              </a:spcBef>
              <a:spcAft>
                <a:spcPts val="600"/>
              </a:spcAft>
              <a:buNone/>
            </a:pPr>
            <a:r>
              <a:rPr lang="en-US" sz="3200" dirty="0"/>
              <a:t>It is often argued that…</a:t>
            </a:r>
          </a:p>
          <a:p>
            <a:pPr marL="0" indent="0">
              <a:spcBef>
                <a:spcPts val="600"/>
              </a:spcBef>
              <a:spcAft>
                <a:spcPts val="600"/>
              </a:spcAft>
              <a:buNone/>
            </a:pPr>
            <a:r>
              <a:rPr lang="en-US" sz="3200" dirty="0"/>
              <a:t>Some people claim that…</a:t>
            </a:r>
          </a:p>
          <a:p>
            <a:pPr marL="0" indent="0">
              <a:spcBef>
                <a:spcPts val="600"/>
              </a:spcBef>
              <a:spcAft>
                <a:spcPts val="600"/>
              </a:spcAft>
              <a:buNone/>
            </a:pPr>
            <a:r>
              <a:rPr lang="en-US" sz="3200" dirty="0"/>
              <a:t>Often, it is said that...</a:t>
            </a:r>
            <a:endParaRPr lang="en-GB" sz="3200" dirty="0"/>
          </a:p>
        </p:txBody>
      </p:sp>
    </p:spTree>
    <p:extLst>
      <p:ext uri="{BB962C8B-B14F-4D97-AF65-F5344CB8AC3E}">
        <p14:creationId xmlns:p14="http://schemas.microsoft.com/office/powerpoint/2010/main" val="19806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21A8-8116-F434-9695-B83BCE803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F6BC8-DCAB-173B-953D-B039011337EC}"/>
              </a:ext>
            </a:extLst>
          </p:cNvPr>
          <p:cNvSpPr>
            <a:spLocks noGrp="1"/>
          </p:cNvSpPr>
          <p:nvPr>
            <p:ph type="title"/>
          </p:nvPr>
        </p:nvSpPr>
        <p:spPr/>
        <p:txBody>
          <a:bodyPr>
            <a:normAutofit/>
          </a:bodyPr>
          <a:lstStyle/>
          <a:p>
            <a:r>
              <a:rPr lang="en-GB" sz="3600" dirty="0">
                <a:latin typeface="+mn-lt"/>
              </a:rPr>
              <a:t>Add or build on a point:</a:t>
            </a:r>
          </a:p>
        </p:txBody>
      </p:sp>
      <p:sp>
        <p:nvSpPr>
          <p:cNvPr id="4" name="Content Placeholder 3">
            <a:extLst>
              <a:ext uri="{FF2B5EF4-FFF2-40B4-BE49-F238E27FC236}">
                <a16:creationId xmlns:a16="http://schemas.microsoft.com/office/drawing/2014/main" id="{1E6F8C25-E5CD-2564-DD7C-0E80DAAA6395}"/>
              </a:ext>
            </a:extLst>
          </p:cNvPr>
          <p:cNvSpPr>
            <a:spLocks noGrp="1"/>
          </p:cNvSpPr>
          <p:nvPr>
            <p:ph idx="1"/>
          </p:nvPr>
        </p:nvSpPr>
        <p:spPr>
          <a:xfrm>
            <a:off x="1074608" y="2310379"/>
            <a:ext cx="7772509" cy="3349870"/>
          </a:xfrm>
        </p:spPr>
        <p:txBody>
          <a:bodyPr>
            <a:normAutofit/>
          </a:bodyPr>
          <a:lstStyle/>
          <a:p>
            <a:pPr marL="0" indent="0">
              <a:spcBef>
                <a:spcPts val="600"/>
              </a:spcBef>
              <a:spcAft>
                <a:spcPts val="600"/>
              </a:spcAft>
              <a:buNone/>
            </a:pPr>
            <a:r>
              <a:rPr lang="en-US" sz="3200" dirty="0"/>
              <a:t>Furthermore…</a:t>
            </a:r>
          </a:p>
          <a:p>
            <a:pPr marL="0" indent="0">
              <a:spcBef>
                <a:spcPts val="600"/>
              </a:spcBef>
              <a:spcAft>
                <a:spcPts val="600"/>
              </a:spcAft>
              <a:buNone/>
            </a:pPr>
            <a:r>
              <a:rPr lang="en-US" sz="3200" dirty="0"/>
              <a:t>In addition…</a:t>
            </a:r>
          </a:p>
          <a:p>
            <a:pPr marL="0" indent="0">
              <a:spcBef>
                <a:spcPts val="600"/>
              </a:spcBef>
              <a:spcAft>
                <a:spcPts val="600"/>
              </a:spcAft>
              <a:buNone/>
            </a:pPr>
            <a:r>
              <a:rPr lang="en-US" sz="3200" dirty="0"/>
              <a:t>What’s more…</a:t>
            </a:r>
          </a:p>
          <a:p>
            <a:pPr marL="0" indent="0">
              <a:spcBef>
                <a:spcPts val="600"/>
              </a:spcBef>
              <a:spcAft>
                <a:spcPts val="600"/>
              </a:spcAft>
              <a:buNone/>
            </a:pPr>
            <a:r>
              <a:rPr lang="en-US" sz="3200" dirty="0"/>
              <a:t>Moreover…</a:t>
            </a:r>
          </a:p>
          <a:p>
            <a:pPr marL="0" indent="0">
              <a:spcBef>
                <a:spcPts val="600"/>
              </a:spcBef>
              <a:spcAft>
                <a:spcPts val="600"/>
              </a:spcAft>
              <a:buNone/>
            </a:pPr>
            <a:r>
              <a:rPr lang="en-US" sz="3200" dirty="0"/>
              <a:t>Another key point is…</a:t>
            </a:r>
            <a:endParaRPr lang="en-GB" sz="3200" dirty="0"/>
          </a:p>
        </p:txBody>
      </p:sp>
    </p:spTree>
    <p:extLst>
      <p:ext uri="{BB962C8B-B14F-4D97-AF65-F5344CB8AC3E}">
        <p14:creationId xmlns:p14="http://schemas.microsoft.com/office/powerpoint/2010/main" val="89470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A1F3-4C0F-6580-A368-118A66803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5DF3C0-A476-E6C6-C04C-A2D587F9500F}"/>
              </a:ext>
            </a:extLst>
          </p:cNvPr>
          <p:cNvSpPr>
            <a:spLocks noGrp="1"/>
          </p:cNvSpPr>
          <p:nvPr>
            <p:ph type="title"/>
          </p:nvPr>
        </p:nvSpPr>
        <p:spPr/>
        <p:txBody>
          <a:bodyPr>
            <a:normAutofit/>
          </a:bodyPr>
          <a:lstStyle/>
          <a:p>
            <a:r>
              <a:rPr lang="en-GB" sz="3600" dirty="0">
                <a:latin typeface="+mn-lt"/>
              </a:rPr>
              <a:t>To show similarity:</a:t>
            </a:r>
          </a:p>
        </p:txBody>
      </p:sp>
      <p:sp>
        <p:nvSpPr>
          <p:cNvPr id="5" name="Content Placeholder 4">
            <a:extLst>
              <a:ext uri="{FF2B5EF4-FFF2-40B4-BE49-F238E27FC236}">
                <a16:creationId xmlns:a16="http://schemas.microsoft.com/office/drawing/2014/main" id="{F38BB23D-A4F2-AF63-C06E-659E0CE40E66}"/>
              </a:ext>
            </a:extLst>
          </p:cNvPr>
          <p:cNvSpPr>
            <a:spLocks noGrp="1"/>
          </p:cNvSpPr>
          <p:nvPr>
            <p:ph idx="1"/>
          </p:nvPr>
        </p:nvSpPr>
        <p:spPr>
          <a:xfrm>
            <a:off x="1170600" y="2084090"/>
            <a:ext cx="5578544" cy="3045911"/>
          </a:xfrm>
        </p:spPr>
        <p:txBody>
          <a:bodyPr>
            <a:normAutofit/>
          </a:bodyPr>
          <a:lstStyle/>
          <a:p>
            <a:pPr marL="0" indent="0">
              <a:lnSpc>
                <a:spcPct val="114000"/>
              </a:lnSpc>
              <a:spcBef>
                <a:spcPts val="600"/>
              </a:spcBef>
              <a:spcAft>
                <a:spcPts val="600"/>
              </a:spcAft>
              <a:buNone/>
            </a:pPr>
            <a:r>
              <a:rPr lang="en-US" sz="3200" dirty="0"/>
              <a:t>Similarly…</a:t>
            </a:r>
          </a:p>
          <a:p>
            <a:pPr marL="0" indent="0">
              <a:lnSpc>
                <a:spcPct val="114000"/>
              </a:lnSpc>
              <a:spcBef>
                <a:spcPts val="600"/>
              </a:spcBef>
              <a:spcAft>
                <a:spcPts val="600"/>
              </a:spcAft>
              <a:buNone/>
            </a:pPr>
            <a:r>
              <a:rPr lang="en-US" sz="3200" dirty="0"/>
              <a:t>In the same way…</a:t>
            </a:r>
          </a:p>
          <a:p>
            <a:pPr marL="0" indent="0">
              <a:lnSpc>
                <a:spcPct val="114000"/>
              </a:lnSpc>
              <a:spcBef>
                <a:spcPts val="600"/>
              </a:spcBef>
              <a:spcAft>
                <a:spcPts val="600"/>
              </a:spcAft>
              <a:buNone/>
            </a:pPr>
            <a:r>
              <a:rPr lang="en-US" sz="3200" dirty="0"/>
              <a:t>Just like…</a:t>
            </a:r>
          </a:p>
          <a:p>
            <a:pPr marL="0" indent="0">
              <a:lnSpc>
                <a:spcPct val="114000"/>
              </a:lnSpc>
              <a:spcBef>
                <a:spcPts val="600"/>
              </a:spcBef>
              <a:spcAft>
                <a:spcPts val="600"/>
              </a:spcAft>
              <a:buNone/>
            </a:pPr>
            <a:r>
              <a:rPr lang="en-US" sz="3200" dirty="0"/>
              <a:t>Likewise…</a:t>
            </a:r>
            <a:endParaRPr lang="en-GB" sz="3200" dirty="0"/>
          </a:p>
        </p:txBody>
      </p:sp>
    </p:spTree>
    <p:extLst>
      <p:ext uri="{BB962C8B-B14F-4D97-AF65-F5344CB8AC3E}">
        <p14:creationId xmlns:p14="http://schemas.microsoft.com/office/powerpoint/2010/main" val="301342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8F743-3FF1-CD0B-F0BC-A531EF0BA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DBB26-C139-3096-9004-BF5114BA15A4}"/>
              </a:ext>
            </a:extLst>
          </p:cNvPr>
          <p:cNvSpPr>
            <a:spLocks noGrp="1"/>
          </p:cNvSpPr>
          <p:nvPr>
            <p:ph type="title"/>
          </p:nvPr>
        </p:nvSpPr>
        <p:spPr/>
        <p:txBody>
          <a:bodyPr>
            <a:normAutofit/>
          </a:bodyPr>
          <a:lstStyle/>
          <a:p>
            <a:r>
              <a:rPr lang="en-GB" sz="3600" dirty="0">
                <a:latin typeface="+mn-lt"/>
              </a:rPr>
              <a:t>To show contrast:</a:t>
            </a:r>
          </a:p>
        </p:txBody>
      </p:sp>
      <p:sp>
        <p:nvSpPr>
          <p:cNvPr id="5" name="Content Placeholder 4">
            <a:extLst>
              <a:ext uri="{FF2B5EF4-FFF2-40B4-BE49-F238E27FC236}">
                <a16:creationId xmlns:a16="http://schemas.microsoft.com/office/drawing/2014/main" id="{70CD791A-5101-63AC-521A-12980300DCAF}"/>
              </a:ext>
            </a:extLst>
          </p:cNvPr>
          <p:cNvSpPr>
            <a:spLocks noGrp="1"/>
          </p:cNvSpPr>
          <p:nvPr>
            <p:ph idx="1"/>
          </p:nvPr>
        </p:nvSpPr>
        <p:spPr>
          <a:xfrm>
            <a:off x="861842" y="2084090"/>
            <a:ext cx="5712000" cy="3509188"/>
          </a:xfrm>
        </p:spPr>
        <p:txBody>
          <a:bodyPr>
            <a:normAutofit/>
          </a:bodyPr>
          <a:lstStyle/>
          <a:p>
            <a:pPr marL="0" indent="0">
              <a:buNone/>
            </a:pPr>
            <a:r>
              <a:rPr lang="en-US" sz="3200" dirty="0"/>
              <a:t>Contrastingly…</a:t>
            </a:r>
          </a:p>
          <a:p>
            <a:pPr marL="0" indent="0">
              <a:buNone/>
            </a:pPr>
            <a:r>
              <a:rPr lang="en-US" sz="3200" dirty="0"/>
              <a:t>In a different way…</a:t>
            </a:r>
          </a:p>
          <a:p>
            <a:pPr marL="0" indent="0">
              <a:buNone/>
            </a:pPr>
            <a:r>
              <a:rPr lang="en-US" sz="3200" dirty="0"/>
              <a:t>Differently…</a:t>
            </a:r>
          </a:p>
          <a:p>
            <a:pPr marL="0" indent="0">
              <a:buNone/>
            </a:pPr>
            <a:r>
              <a:rPr lang="en-US" sz="3200" dirty="0"/>
              <a:t>On the other hand…</a:t>
            </a:r>
          </a:p>
          <a:p>
            <a:pPr marL="0" indent="0">
              <a:buNone/>
            </a:pPr>
            <a:r>
              <a:rPr lang="en-US" sz="3200" dirty="0"/>
              <a:t>Whereas…</a:t>
            </a:r>
          </a:p>
          <a:p>
            <a:pPr marL="0" indent="0">
              <a:buNone/>
            </a:pPr>
            <a:r>
              <a:rPr lang="en-US" sz="3200" dirty="0"/>
              <a:t>However…</a:t>
            </a:r>
            <a:endParaRPr lang="en-GB" sz="3200" dirty="0"/>
          </a:p>
        </p:txBody>
      </p:sp>
    </p:spTree>
    <p:extLst>
      <p:ext uri="{BB962C8B-B14F-4D97-AF65-F5344CB8AC3E}">
        <p14:creationId xmlns:p14="http://schemas.microsoft.com/office/powerpoint/2010/main" val="174373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4973D-2996-6FF0-BBD7-49C926C9F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60C24-F4E0-DB5E-B163-76AF961A57AB}"/>
              </a:ext>
            </a:extLst>
          </p:cNvPr>
          <p:cNvSpPr>
            <a:spLocks noGrp="1"/>
          </p:cNvSpPr>
          <p:nvPr>
            <p:ph type="title"/>
          </p:nvPr>
        </p:nvSpPr>
        <p:spPr/>
        <p:txBody>
          <a:bodyPr>
            <a:normAutofit/>
          </a:bodyPr>
          <a:lstStyle/>
          <a:p>
            <a:r>
              <a:rPr lang="en-GB" sz="3600" dirty="0">
                <a:latin typeface="+mn-lt"/>
              </a:rPr>
              <a:t>To give evidence:</a:t>
            </a:r>
          </a:p>
        </p:txBody>
      </p:sp>
      <p:sp>
        <p:nvSpPr>
          <p:cNvPr id="5" name="Content Placeholder 4">
            <a:extLst>
              <a:ext uri="{FF2B5EF4-FFF2-40B4-BE49-F238E27FC236}">
                <a16:creationId xmlns:a16="http://schemas.microsoft.com/office/drawing/2014/main" id="{32E54000-2227-BCB9-026A-6545348ACD39}"/>
              </a:ext>
            </a:extLst>
          </p:cNvPr>
          <p:cNvSpPr>
            <a:spLocks noGrp="1"/>
          </p:cNvSpPr>
          <p:nvPr>
            <p:ph idx="1"/>
          </p:nvPr>
        </p:nvSpPr>
        <p:spPr>
          <a:xfrm>
            <a:off x="1146849" y="2107840"/>
            <a:ext cx="5712000" cy="3319183"/>
          </a:xfrm>
        </p:spPr>
        <p:txBody>
          <a:bodyPr>
            <a:normAutofit/>
          </a:bodyPr>
          <a:lstStyle/>
          <a:p>
            <a:pPr marL="0" indent="0">
              <a:buNone/>
            </a:pPr>
            <a:r>
              <a:rPr lang="en-US" sz="3200" dirty="0"/>
              <a:t>Such as…</a:t>
            </a:r>
          </a:p>
          <a:p>
            <a:pPr marL="0" indent="0">
              <a:buNone/>
            </a:pPr>
            <a:r>
              <a:rPr lang="en-US" sz="3200" dirty="0"/>
              <a:t>For example…</a:t>
            </a:r>
          </a:p>
          <a:p>
            <a:pPr marL="0" indent="0">
              <a:buNone/>
            </a:pPr>
            <a:r>
              <a:rPr lang="en-US" sz="3200" dirty="0"/>
              <a:t>To illustrate…</a:t>
            </a:r>
          </a:p>
          <a:p>
            <a:pPr marL="0" indent="0">
              <a:buNone/>
            </a:pPr>
            <a:r>
              <a:rPr lang="en-US" sz="3200" dirty="0"/>
              <a:t>This is shown by…</a:t>
            </a:r>
          </a:p>
          <a:p>
            <a:pPr marL="0" indent="0">
              <a:buNone/>
            </a:pPr>
            <a:r>
              <a:rPr lang="en-US" sz="3200" dirty="0"/>
              <a:t>This is illustrated by…</a:t>
            </a:r>
            <a:endParaRPr lang="en-GB" sz="3200" dirty="0"/>
          </a:p>
        </p:txBody>
      </p:sp>
    </p:spTree>
    <p:extLst>
      <p:ext uri="{BB962C8B-B14F-4D97-AF65-F5344CB8AC3E}">
        <p14:creationId xmlns:p14="http://schemas.microsoft.com/office/powerpoint/2010/main" val="260341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2ABF3-5AFA-91B7-D44B-8D9F9D6D0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FB3A2-3FF2-B406-B9A9-D86ADD4D3CC3}"/>
              </a:ext>
            </a:extLst>
          </p:cNvPr>
          <p:cNvSpPr>
            <a:spLocks noGrp="1"/>
          </p:cNvSpPr>
          <p:nvPr>
            <p:ph type="title"/>
          </p:nvPr>
        </p:nvSpPr>
        <p:spPr/>
        <p:txBody>
          <a:bodyPr>
            <a:normAutofit/>
          </a:bodyPr>
          <a:lstStyle/>
          <a:p>
            <a:r>
              <a:rPr lang="en-GB" sz="3600" dirty="0">
                <a:latin typeface="+mn-lt"/>
              </a:rPr>
              <a:t>To show cause and effect:</a:t>
            </a:r>
          </a:p>
        </p:txBody>
      </p:sp>
      <p:sp>
        <p:nvSpPr>
          <p:cNvPr id="5" name="Content Placeholder 4">
            <a:extLst>
              <a:ext uri="{FF2B5EF4-FFF2-40B4-BE49-F238E27FC236}">
                <a16:creationId xmlns:a16="http://schemas.microsoft.com/office/drawing/2014/main" id="{305F1F87-36CF-BB93-1C00-108C6B4E5DC9}"/>
              </a:ext>
            </a:extLst>
          </p:cNvPr>
          <p:cNvSpPr>
            <a:spLocks noGrp="1"/>
          </p:cNvSpPr>
          <p:nvPr>
            <p:ph idx="1"/>
          </p:nvPr>
        </p:nvSpPr>
        <p:spPr>
          <a:xfrm>
            <a:off x="1075597" y="2084090"/>
            <a:ext cx="5712000" cy="3366684"/>
          </a:xfrm>
        </p:spPr>
        <p:txBody>
          <a:bodyPr>
            <a:normAutofit/>
          </a:bodyPr>
          <a:lstStyle/>
          <a:p>
            <a:pPr marL="0" indent="0">
              <a:buNone/>
            </a:pPr>
            <a:r>
              <a:rPr lang="en-US" sz="3200" dirty="0"/>
              <a:t>Therefore…</a:t>
            </a:r>
          </a:p>
          <a:p>
            <a:pPr marL="0" indent="0">
              <a:buNone/>
            </a:pPr>
            <a:r>
              <a:rPr lang="en-US" sz="3200" dirty="0"/>
              <a:t>Consequently…</a:t>
            </a:r>
          </a:p>
          <a:p>
            <a:pPr marL="0" indent="0">
              <a:buNone/>
            </a:pPr>
            <a:r>
              <a:rPr lang="en-US" sz="3200" dirty="0"/>
              <a:t>As a result…</a:t>
            </a:r>
          </a:p>
          <a:p>
            <a:pPr marL="0" indent="0">
              <a:buNone/>
            </a:pPr>
            <a:r>
              <a:rPr lang="en-US" sz="3200" dirty="0"/>
              <a:t>Because of this…</a:t>
            </a:r>
          </a:p>
          <a:p>
            <a:pPr marL="0" indent="0">
              <a:buNone/>
            </a:pPr>
            <a:r>
              <a:rPr lang="en-US" sz="3200" dirty="0"/>
              <a:t>Due to…</a:t>
            </a:r>
            <a:endParaRPr lang="en-GB" sz="3200" dirty="0"/>
          </a:p>
        </p:txBody>
      </p:sp>
    </p:spTree>
    <p:extLst>
      <p:ext uri="{BB962C8B-B14F-4D97-AF65-F5344CB8AC3E}">
        <p14:creationId xmlns:p14="http://schemas.microsoft.com/office/powerpoint/2010/main" val="74631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3D0C-3A0F-67E9-B202-C86633084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EA936-B626-AAE2-D50E-1511D88A2DA7}"/>
              </a:ext>
            </a:extLst>
          </p:cNvPr>
          <p:cNvSpPr>
            <a:spLocks noGrp="1"/>
          </p:cNvSpPr>
          <p:nvPr>
            <p:ph type="title"/>
          </p:nvPr>
        </p:nvSpPr>
        <p:spPr/>
        <p:txBody>
          <a:bodyPr>
            <a:normAutofit/>
          </a:bodyPr>
          <a:lstStyle/>
          <a:p>
            <a:r>
              <a:rPr lang="en-GB" sz="3600" dirty="0">
                <a:latin typeface="+mn-lt"/>
              </a:rPr>
              <a:t>To conclude:</a:t>
            </a:r>
          </a:p>
        </p:txBody>
      </p:sp>
      <p:sp>
        <p:nvSpPr>
          <p:cNvPr id="5" name="Content Placeholder 4">
            <a:extLst>
              <a:ext uri="{FF2B5EF4-FFF2-40B4-BE49-F238E27FC236}">
                <a16:creationId xmlns:a16="http://schemas.microsoft.com/office/drawing/2014/main" id="{A982C1BF-4206-A0F9-3AFE-2A5691F9D731}"/>
              </a:ext>
            </a:extLst>
          </p:cNvPr>
          <p:cNvSpPr>
            <a:spLocks noGrp="1"/>
          </p:cNvSpPr>
          <p:nvPr>
            <p:ph idx="1"/>
          </p:nvPr>
        </p:nvSpPr>
        <p:spPr>
          <a:xfrm>
            <a:off x="1099348" y="2084090"/>
            <a:ext cx="5712000" cy="3045911"/>
          </a:xfrm>
        </p:spPr>
        <p:txBody>
          <a:bodyPr>
            <a:normAutofit/>
          </a:bodyPr>
          <a:lstStyle/>
          <a:p>
            <a:pPr marL="0" indent="0">
              <a:buNone/>
            </a:pPr>
            <a:r>
              <a:rPr lang="en-US" sz="3200" dirty="0"/>
              <a:t>To end…</a:t>
            </a:r>
          </a:p>
          <a:p>
            <a:pPr marL="0" indent="0">
              <a:buNone/>
            </a:pPr>
            <a:r>
              <a:rPr lang="en-US" sz="3200" dirty="0"/>
              <a:t>In conclusion…</a:t>
            </a:r>
          </a:p>
          <a:p>
            <a:pPr marL="0" indent="0">
              <a:buNone/>
            </a:pPr>
            <a:r>
              <a:rPr lang="en-US" sz="3200" dirty="0"/>
              <a:t>To sum up…</a:t>
            </a:r>
          </a:p>
          <a:p>
            <a:pPr marL="0" indent="0">
              <a:buNone/>
            </a:pPr>
            <a:r>
              <a:rPr lang="en-US" sz="3200" dirty="0"/>
              <a:t>Ultimately…</a:t>
            </a:r>
          </a:p>
          <a:p>
            <a:pPr marL="0" indent="0">
              <a:buNone/>
            </a:pPr>
            <a:r>
              <a:rPr lang="en-US" sz="3200" dirty="0"/>
              <a:t>Overall…</a:t>
            </a:r>
            <a:endParaRPr lang="en-GB" sz="3200" dirty="0"/>
          </a:p>
        </p:txBody>
      </p:sp>
    </p:spTree>
    <p:extLst>
      <p:ext uri="{BB962C8B-B14F-4D97-AF65-F5344CB8AC3E}">
        <p14:creationId xmlns:p14="http://schemas.microsoft.com/office/powerpoint/2010/main" val="175110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2044-19CB-F305-4115-5D9A83F6F70F}"/>
              </a:ext>
            </a:extLst>
          </p:cNvPr>
          <p:cNvSpPr>
            <a:spLocks noGrp="1"/>
          </p:cNvSpPr>
          <p:nvPr>
            <p:ph type="title"/>
          </p:nvPr>
        </p:nvSpPr>
        <p:spPr/>
        <p:txBody>
          <a:bodyPr>
            <a:normAutofit/>
          </a:bodyPr>
          <a:lstStyle/>
          <a:p>
            <a:r>
              <a:rPr lang="en-GB" sz="3600" dirty="0">
                <a:latin typeface="+mn-lt"/>
              </a:rPr>
              <a:t>Portfolio style task</a:t>
            </a:r>
          </a:p>
        </p:txBody>
      </p:sp>
      <p:sp>
        <p:nvSpPr>
          <p:cNvPr id="4" name="Content Placeholder 3">
            <a:extLst>
              <a:ext uri="{FF2B5EF4-FFF2-40B4-BE49-F238E27FC236}">
                <a16:creationId xmlns:a16="http://schemas.microsoft.com/office/drawing/2014/main" id="{2A0256F9-2599-EEFC-B559-0F73FB46DF58}"/>
              </a:ext>
            </a:extLst>
          </p:cNvPr>
          <p:cNvSpPr>
            <a:spLocks noGrp="1"/>
          </p:cNvSpPr>
          <p:nvPr>
            <p:ph sz="half" idx="1"/>
          </p:nvPr>
        </p:nvSpPr>
        <p:spPr>
          <a:xfrm>
            <a:off x="179999" y="1836000"/>
            <a:ext cx="11235713" cy="4320000"/>
          </a:xfrm>
        </p:spPr>
        <p:txBody>
          <a:bodyPr>
            <a:normAutofit/>
          </a:bodyPr>
          <a:lstStyle/>
          <a:p>
            <a:pPr marL="0" indent="0">
              <a:buNone/>
            </a:pPr>
            <a:r>
              <a:rPr lang="en-US" b="1" dirty="0"/>
              <a:t>Assignment 1</a:t>
            </a:r>
          </a:p>
          <a:p>
            <a:pPr marL="0" indent="0">
              <a:buNone/>
            </a:pPr>
            <a:r>
              <a:rPr lang="en-US" dirty="0"/>
              <a:t>Directed writing in response to a text.</a:t>
            </a:r>
          </a:p>
          <a:p>
            <a:pPr marL="0" indent="0">
              <a:buNone/>
            </a:pPr>
            <a:r>
              <a:rPr lang="en-US" i="1" dirty="0"/>
              <a:t>	Write a letter in response to the editor in which you argue for or against the 	proposed ideas about technology in the classroom. In your discussion you 	will need to evaluate the ideas and opinions presented in the text and 	</a:t>
            </a:r>
            <a:r>
              <a:rPr lang="en-US" i="1" dirty="0" err="1"/>
              <a:t>centre</a:t>
            </a:r>
            <a:r>
              <a:rPr lang="en-US" i="1" dirty="0"/>
              <a:t> your arguments around what is said. </a:t>
            </a:r>
          </a:p>
          <a:p>
            <a:pPr marL="0" indent="0">
              <a:buNone/>
            </a:pPr>
            <a:r>
              <a:rPr lang="en-US" b="1" dirty="0"/>
              <a:t>30 marks</a:t>
            </a:r>
          </a:p>
          <a:p>
            <a:pPr marL="0" indent="0">
              <a:buNone/>
            </a:pPr>
            <a:r>
              <a:rPr lang="en-US" dirty="0"/>
              <a:t>				</a:t>
            </a:r>
            <a:endParaRPr lang="en-GB" dirty="0"/>
          </a:p>
        </p:txBody>
      </p:sp>
      <p:sp>
        <p:nvSpPr>
          <p:cNvPr id="3" name="Speech Bubble: Rectangle with Corners Rounded 2">
            <a:extLst>
              <a:ext uri="{FF2B5EF4-FFF2-40B4-BE49-F238E27FC236}">
                <a16:creationId xmlns:a16="http://schemas.microsoft.com/office/drawing/2014/main" id="{2BA58155-05F0-6B35-6ABF-F898F6F71909}"/>
              </a:ext>
            </a:extLst>
          </p:cNvPr>
          <p:cNvSpPr/>
          <p:nvPr/>
        </p:nvSpPr>
        <p:spPr>
          <a:xfrm>
            <a:off x="2873830" y="4502384"/>
            <a:ext cx="7552706" cy="1347616"/>
          </a:xfrm>
          <a:prstGeom prst="wedgeRoundRectCallout">
            <a:avLst>
              <a:gd name="adj1" fmla="val -30950"/>
              <a:gd name="adj2" fmla="val 70920"/>
              <a:gd name="adj3" fmla="val 16667"/>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First, let’s work out what the proposed ideas are. </a:t>
            </a:r>
          </a:p>
          <a:p>
            <a:pPr algn="ctr"/>
            <a:r>
              <a:rPr lang="en-GB" sz="2400" dirty="0"/>
              <a:t>Read the article and fill in your key ideas sheet.</a:t>
            </a:r>
          </a:p>
        </p:txBody>
      </p:sp>
    </p:spTree>
    <p:extLst>
      <p:ext uri="{BB962C8B-B14F-4D97-AF65-F5344CB8AC3E}">
        <p14:creationId xmlns:p14="http://schemas.microsoft.com/office/powerpoint/2010/main" val="35704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4707-FC2B-F618-5ED2-7BDC4BA48C88}"/>
              </a:ext>
            </a:extLst>
          </p:cNvPr>
          <p:cNvSpPr>
            <a:spLocks noGrp="1"/>
          </p:cNvSpPr>
          <p:nvPr>
            <p:ph type="title"/>
          </p:nvPr>
        </p:nvSpPr>
        <p:spPr>
          <a:xfrm>
            <a:off x="180000" y="795646"/>
            <a:ext cx="8773994" cy="914400"/>
          </a:xfrm>
        </p:spPr>
        <p:txBody>
          <a:bodyPr>
            <a:normAutofit fontScale="90000"/>
          </a:bodyPr>
          <a:lstStyle/>
          <a:p>
            <a:r>
              <a:rPr lang="en-GB" dirty="0">
                <a:latin typeface="+mn-lt"/>
              </a:rPr>
              <a:t>Key ideas:</a:t>
            </a:r>
            <a:br>
              <a:rPr lang="en-GB" dirty="0">
                <a:latin typeface="+mn-lt"/>
              </a:rPr>
            </a:br>
            <a:r>
              <a:rPr lang="en-GB" sz="1600" u="sng" dirty="0">
                <a:solidFill>
                  <a:schemeClr val="bg2">
                    <a:lumMod val="50000"/>
                  </a:schemeClr>
                </a:solidFill>
                <a:latin typeface="+mn-lt"/>
                <a:hlinkClick r:id="rId2">
                  <a:extLst>
                    <a:ext uri="{A12FA001-AC4F-418D-AE19-62706E023703}">
                      <ahyp:hlinkClr xmlns:ahyp="http://schemas.microsoft.com/office/drawing/2018/hyperlinkcolor" val="tx"/>
                    </a:ext>
                  </a:extLst>
                </a:hlinkClick>
              </a:rPr>
              <a:t>www.theguardian.com/technology/2023/oct/04/school-surveillance-tech-aclu-report</a:t>
            </a:r>
            <a:br>
              <a:rPr lang="en-GB" dirty="0"/>
            </a:br>
            <a:endParaRPr lang="en-GB" dirty="0"/>
          </a:p>
        </p:txBody>
      </p:sp>
      <p:sp>
        <p:nvSpPr>
          <p:cNvPr id="3" name="Picture Placeholder 2">
            <a:extLst>
              <a:ext uri="{FF2B5EF4-FFF2-40B4-BE49-F238E27FC236}">
                <a16:creationId xmlns:a16="http://schemas.microsoft.com/office/drawing/2014/main" id="{D15B39AF-27B3-29AC-D06C-1E28553D6DFB}"/>
              </a:ext>
            </a:extLst>
          </p:cNvPr>
          <p:cNvSpPr>
            <a:spLocks noGrp="1"/>
          </p:cNvSpPr>
          <p:nvPr>
            <p:ph type="pic" sz="quarter" idx="10"/>
          </p:nvPr>
        </p:nvSpPr>
        <p:spPr/>
        <p:txBody>
          <a:bodyPr/>
          <a:lstStyle/>
          <a:p>
            <a:r>
              <a:rPr lang="en-GB" dirty="0"/>
              <a:t>Your counter idea:</a:t>
            </a:r>
          </a:p>
        </p:txBody>
      </p:sp>
      <p:sp>
        <p:nvSpPr>
          <p:cNvPr id="4" name="Content Placeholder 3">
            <a:extLst>
              <a:ext uri="{FF2B5EF4-FFF2-40B4-BE49-F238E27FC236}">
                <a16:creationId xmlns:a16="http://schemas.microsoft.com/office/drawing/2014/main" id="{0598B030-9003-8B30-3884-A4099F0CAC5F}"/>
              </a:ext>
            </a:extLst>
          </p:cNvPr>
          <p:cNvSpPr>
            <a:spLocks noGrp="1"/>
          </p:cNvSpPr>
          <p:nvPr>
            <p:ph idx="1"/>
          </p:nvPr>
        </p:nvSpPr>
        <p:spPr/>
        <p:txBody>
          <a:bodyPr/>
          <a:lstStyle/>
          <a:p>
            <a:r>
              <a:rPr lang="en-GB" dirty="0"/>
              <a:t>What the article proposes:</a:t>
            </a:r>
          </a:p>
        </p:txBody>
      </p:sp>
    </p:spTree>
    <p:extLst>
      <p:ext uri="{BB962C8B-B14F-4D97-AF65-F5344CB8AC3E}">
        <p14:creationId xmlns:p14="http://schemas.microsoft.com/office/powerpoint/2010/main" val="21955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AC5A-23B7-18CA-A2FE-A2CDC125D51D}"/>
              </a:ext>
            </a:extLst>
          </p:cNvPr>
          <p:cNvSpPr>
            <a:spLocks noGrp="1"/>
          </p:cNvSpPr>
          <p:nvPr>
            <p:ph type="title"/>
          </p:nvPr>
        </p:nvSpPr>
        <p:spPr>
          <a:xfrm>
            <a:off x="180000" y="714086"/>
            <a:ext cx="11627999" cy="720000"/>
          </a:xfrm>
        </p:spPr>
        <p:txBody>
          <a:bodyPr>
            <a:normAutofit/>
          </a:bodyPr>
          <a:lstStyle/>
          <a:p>
            <a:r>
              <a:rPr lang="en-GB" sz="3600" dirty="0">
                <a:latin typeface="+mn-lt"/>
              </a:rPr>
              <a:t>Plan your letter:</a:t>
            </a:r>
          </a:p>
        </p:txBody>
      </p:sp>
      <p:sp>
        <p:nvSpPr>
          <p:cNvPr id="6" name="TextBox 5">
            <a:extLst>
              <a:ext uri="{FF2B5EF4-FFF2-40B4-BE49-F238E27FC236}">
                <a16:creationId xmlns:a16="http://schemas.microsoft.com/office/drawing/2014/main" id="{A0445B5C-F449-FDC1-115F-327E75476B02}"/>
              </a:ext>
            </a:extLst>
          </p:cNvPr>
          <p:cNvSpPr txBox="1"/>
          <p:nvPr/>
        </p:nvSpPr>
        <p:spPr>
          <a:xfrm>
            <a:off x="5312228" y="714086"/>
            <a:ext cx="6117770" cy="5632311"/>
          </a:xfrm>
          <a:prstGeom prst="rect">
            <a:avLst/>
          </a:prstGeom>
          <a:noFill/>
          <a:ln w="38100">
            <a:solidFill>
              <a:schemeClr val="tx1"/>
            </a:solidFill>
          </a:ln>
        </p:spPr>
        <p:txBody>
          <a:bodyPr wrap="square">
            <a:spAutoFit/>
          </a:bodyPr>
          <a:lstStyle/>
          <a:p>
            <a:r>
              <a:rPr lang="en-US" sz="2400" dirty="0"/>
              <a:t>Clear thesis/stance in introduction</a:t>
            </a:r>
          </a:p>
          <a:p>
            <a:endParaRPr lang="en-US" sz="2400" dirty="0"/>
          </a:p>
          <a:p>
            <a:endParaRPr lang="en-US" sz="2400" dirty="0"/>
          </a:p>
          <a:p>
            <a:r>
              <a:rPr lang="en-US" sz="2400" dirty="0"/>
              <a:t>Paragraphs presenting points with evidence (three works well)</a:t>
            </a:r>
          </a:p>
          <a:p>
            <a:endParaRPr lang="en-US" sz="2400" dirty="0"/>
          </a:p>
          <a:p>
            <a:endParaRPr lang="en-US" sz="2400" dirty="0"/>
          </a:p>
          <a:p>
            <a:r>
              <a:rPr lang="en-US" sz="2400" dirty="0"/>
              <a:t>Counter-argument paragraph(s)</a:t>
            </a:r>
          </a:p>
          <a:p>
            <a:endParaRPr lang="en-US" sz="2400" dirty="0"/>
          </a:p>
          <a:p>
            <a:endParaRPr lang="en-US" sz="2400" dirty="0"/>
          </a:p>
          <a:p>
            <a:r>
              <a:rPr lang="en-US" sz="2400" dirty="0"/>
              <a:t>One more paragraph presenting your final point with evidence</a:t>
            </a:r>
          </a:p>
          <a:p>
            <a:endParaRPr lang="en-US" sz="2400" dirty="0"/>
          </a:p>
          <a:p>
            <a:endParaRPr lang="en-US" sz="2400" dirty="0"/>
          </a:p>
          <a:p>
            <a:r>
              <a:rPr lang="en-US" sz="2400" dirty="0"/>
              <a:t>Short reassertion of stance in conclusion</a:t>
            </a:r>
          </a:p>
        </p:txBody>
      </p:sp>
      <p:sp>
        <p:nvSpPr>
          <p:cNvPr id="8" name="TextBox 7">
            <a:extLst>
              <a:ext uri="{FF2B5EF4-FFF2-40B4-BE49-F238E27FC236}">
                <a16:creationId xmlns:a16="http://schemas.microsoft.com/office/drawing/2014/main" id="{DA1CA541-DD28-2799-6987-974A7593E950}"/>
              </a:ext>
            </a:extLst>
          </p:cNvPr>
          <p:cNvSpPr txBox="1"/>
          <p:nvPr/>
        </p:nvSpPr>
        <p:spPr>
          <a:xfrm>
            <a:off x="272142" y="1588371"/>
            <a:ext cx="4528457" cy="4893647"/>
          </a:xfrm>
          <a:prstGeom prst="rect">
            <a:avLst/>
          </a:prstGeom>
          <a:noFill/>
        </p:spPr>
        <p:txBody>
          <a:bodyPr wrap="square">
            <a:spAutoFit/>
          </a:bodyPr>
          <a:lstStyle/>
          <a:p>
            <a:r>
              <a:rPr lang="en-US" sz="2400" dirty="0"/>
              <a:t>Use these section headings to create a plan for your response. </a:t>
            </a:r>
          </a:p>
          <a:p>
            <a:endParaRPr lang="en-US" sz="2400" dirty="0"/>
          </a:p>
          <a:p>
            <a:r>
              <a:rPr lang="en-US" sz="2400" dirty="0"/>
              <a:t>Remember that your letter needs to be dated and addressed to the editor. It should be clearly paragraphed and end with the appropriate sign off. If you have used ‘Dear (name)’, then it ends ‘Yours sincerely’. If you have used ‘Dear Editor’, then it ends ‘Yours truly/faithfully’.</a:t>
            </a:r>
          </a:p>
        </p:txBody>
      </p:sp>
    </p:spTree>
    <p:extLst>
      <p:ext uri="{BB962C8B-B14F-4D97-AF65-F5344CB8AC3E}">
        <p14:creationId xmlns:p14="http://schemas.microsoft.com/office/powerpoint/2010/main" val="28765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7CB9-29D7-0F11-0619-2A9C94769DBC}"/>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F5FC882-D51F-8F51-1CDD-B536C092990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0" y="0"/>
            <a:ext cx="12259026" cy="6857999"/>
          </a:xfrm>
        </p:spPr>
      </p:pic>
      <p:sp>
        <p:nvSpPr>
          <p:cNvPr id="4" name="Content Placeholder 3">
            <a:extLst>
              <a:ext uri="{FF2B5EF4-FFF2-40B4-BE49-F238E27FC236}">
                <a16:creationId xmlns:a16="http://schemas.microsoft.com/office/drawing/2014/main" id="{21275980-DC48-AD47-BBB4-93ECF7813627}"/>
              </a:ext>
            </a:extLst>
          </p:cNvPr>
          <p:cNvSpPr>
            <a:spLocks noGrp="1"/>
          </p:cNvSpPr>
          <p:nvPr>
            <p:ph idx="1"/>
          </p:nvPr>
        </p:nvSpPr>
        <p:spPr>
          <a:xfrm>
            <a:off x="364278" y="529390"/>
            <a:ext cx="11463443" cy="5889518"/>
          </a:xfrm>
          <a:solidFill>
            <a:srgbClr val="D74120">
              <a:alpha val="89804"/>
            </a:srgbClr>
          </a:solidFill>
          <a:ln>
            <a:solidFill>
              <a:schemeClr val="accent2"/>
            </a:solidFill>
          </a:ln>
        </p:spPr>
        <p:txBody>
          <a:bodyPr vert="horz" lIns="91440" tIns="45720" rIns="91440" bIns="45720" rtlCol="0" anchor="ctr">
            <a:normAutofit/>
          </a:bodyPr>
          <a:lstStyle/>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Learning objectives: </a:t>
            </a:r>
          </a:p>
          <a:p>
            <a:pPr marL="0" algn="ctr">
              <a:lnSpc>
                <a:spcPct val="114000"/>
              </a:lnSpc>
              <a:spcBef>
                <a:spcPts val="600"/>
              </a:spcBef>
              <a:spcAft>
                <a:spcPts val="600"/>
              </a:spcAft>
              <a:buNone/>
            </a:pPr>
            <a:r>
              <a:rPr lang="en-GB" dirty="0">
                <a:solidFill>
                  <a:schemeClr val="bg1"/>
                </a:solidFill>
              </a:rPr>
              <a:t>Understanding how argumentative writing differs in objective and tone from persuasive writing</a:t>
            </a:r>
          </a:p>
          <a:p>
            <a:pPr marL="0" algn="ctr">
              <a:lnSpc>
                <a:spcPct val="114000"/>
              </a:lnSpc>
              <a:spcBef>
                <a:spcPts val="600"/>
              </a:spcBef>
              <a:spcAft>
                <a:spcPts val="600"/>
              </a:spcAft>
              <a:buNone/>
            </a:pPr>
            <a:r>
              <a:rPr lang="en-GB" dirty="0">
                <a:solidFill>
                  <a:schemeClr val="bg1"/>
                </a:solidFill>
                <a:ea typeface="MS Mincho" panose="02020609040205080304" pitchFamily="49" charset="-128"/>
                <a:cs typeface="Times New Roman" panose="02020603050405020304" pitchFamily="18" charset="0"/>
              </a:rPr>
              <a:t>Exploring techniques for developing a balanced argument</a:t>
            </a:r>
          </a:p>
          <a:p>
            <a:pPr marL="0" indent="0" algn="ctr">
              <a:lnSpc>
                <a:spcPct val="115000"/>
              </a:lnSpc>
              <a:spcAft>
                <a:spcPts val="800"/>
              </a:spcAft>
              <a:buNone/>
            </a:pP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Lesson objective:</a:t>
            </a:r>
          </a:p>
          <a:p>
            <a:pPr marL="0" indent="0" algn="ctr">
              <a:lnSpc>
                <a:spcPct val="115000"/>
              </a:lnSpc>
              <a:spcAft>
                <a:spcPts val="800"/>
              </a:spcAft>
              <a:buNone/>
            </a:pPr>
            <a:r>
              <a:rPr lang="en-GB" dirty="0">
                <a:solidFill>
                  <a:schemeClr val="bg1"/>
                </a:solidFill>
              </a:rPr>
              <a:t>To draft an argument-based response in the style of the coursework portfolio.</a:t>
            </a: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9935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6221-577A-C667-DDAA-06F8C0E9EAF3}"/>
              </a:ext>
            </a:extLst>
          </p:cNvPr>
          <p:cNvSpPr>
            <a:spLocks noGrp="1"/>
          </p:cNvSpPr>
          <p:nvPr>
            <p:ph type="title"/>
          </p:nvPr>
        </p:nvSpPr>
        <p:spPr/>
        <p:txBody>
          <a:bodyPr>
            <a:normAutofit/>
          </a:bodyPr>
          <a:lstStyle/>
          <a:p>
            <a:r>
              <a:rPr lang="en-GB" sz="3600" dirty="0">
                <a:latin typeface="+mn-lt"/>
              </a:rPr>
              <a:t>Independent writing:</a:t>
            </a:r>
          </a:p>
        </p:txBody>
      </p:sp>
      <p:graphicFrame>
        <p:nvGraphicFramePr>
          <p:cNvPr id="6" name="Content Placeholder 5">
            <a:extLst>
              <a:ext uri="{FF2B5EF4-FFF2-40B4-BE49-F238E27FC236}">
                <a16:creationId xmlns:a16="http://schemas.microsoft.com/office/drawing/2014/main" id="{5B72F44C-789B-DDE2-ACE7-36BBC1E0A599}"/>
              </a:ext>
            </a:extLst>
          </p:cNvPr>
          <p:cNvGraphicFramePr>
            <a:graphicFrameLocks noGrp="1"/>
          </p:cNvGraphicFramePr>
          <p:nvPr>
            <p:ph sz="half" idx="1"/>
            <p:extLst>
              <p:ext uri="{D42A27DB-BD31-4B8C-83A1-F6EECF244321}">
                <p14:modId xmlns:p14="http://schemas.microsoft.com/office/powerpoint/2010/main" val="2455183620"/>
              </p:ext>
            </p:extLst>
          </p:nvPr>
        </p:nvGraphicFramePr>
        <p:xfrm>
          <a:off x="640896" y="1867582"/>
          <a:ext cx="10515600" cy="4363212"/>
        </p:xfrm>
        <a:graphic>
          <a:graphicData uri="http://schemas.openxmlformats.org/drawingml/2006/table">
            <a:tbl>
              <a:tblPr/>
              <a:tblGrid>
                <a:gridCol w="10515600">
                  <a:extLst>
                    <a:ext uri="{9D8B030D-6E8A-4147-A177-3AD203B41FA5}">
                      <a16:colId xmlns:a16="http://schemas.microsoft.com/office/drawing/2014/main" val="4097859287"/>
                    </a:ext>
                  </a:extLst>
                </a:gridCol>
              </a:tblGrid>
              <a:tr h="0">
                <a:tc>
                  <a:txBody>
                    <a:bodyPr/>
                    <a:lstStyle/>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Write your response to the editor.</a:t>
                      </a: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Remember to:</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start in letter format</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write in paragraphs</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keep a formal tone</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use clear topic sentences to start paragraphs</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use discourse markers and connectives</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select appropriate FEETCRRAMPSS</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provide evidence and elaborate</a:t>
                      </a:r>
                    </a:p>
                    <a:p>
                      <a:pPr marL="9000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end in letter form.</a:t>
                      </a: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r h="0">
                <a:tc>
                  <a:txBody>
                    <a:bodyPr/>
                    <a:lstStyle/>
                    <a:p>
                      <a:pPr marL="342900" indent="-342900" algn="l">
                        <a:lnSpc>
                          <a:spcPct val="110000"/>
                        </a:lnSpc>
                        <a:buFont typeface="Arial" panose="020B0604020202020204" pitchFamily="34" charset="0"/>
                        <a:buChar char="•"/>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651962860"/>
                  </a:ext>
                </a:extLst>
              </a:tr>
            </a:tbl>
          </a:graphicData>
        </a:graphic>
      </p:graphicFrame>
    </p:spTree>
    <p:extLst>
      <p:ext uri="{BB962C8B-B14F-4D97-AF65-F5344CB8AC3E}">
        <p14:creationId xmlns:p14="http://schemas.microsoft.com/office/powerpoint/2010/main" val="20891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2EC1-9418-D334-8023-8CEF81625B05}"/>
              </a:ext>
            </a:extLst>
          </p:cNvPr>
          <p:cNvSpPr>
            <a:spLocks noGrp="1"/>
          </p:cNvSpPr>
          <p:nvPr>
            <p:ph type="title"/>
          </p:nvPr>
        </p:nvSpPr>
        <p:spPr/>
        <p:txBody>
          <a:bodyPr>
            <a:normAutofit/>
          </a:bodyPr>
          <a:lstStyle/>
          <a:p>
            <a:r>
              <a:rPr lang="en-GB" sz="3600" dirty="0">
                <a:latin typeface="+mn-lt"/>
              </a:rPr>
              <a:t>Plenary:</a:t>
            </a:r>
          </a:p>
        </p:txBody>
      </p:sp>
      <p:sp>
        <p:nvSpPr>
          <p:cNvPr id="3" name="Content Placeholder 2">
            <a:extLst>
              <a:ext uri="{FF2B5EF4-FFF2-40B4-BE49-F238E27FC236}">
                <a16:creationId xmlns:a16="http://schemas.microsoft.com/office/drawing/2014/main" id="{4130B0B7-5AAD-08FD-E0DA-66EA1ABD9233}"/>
              </a:ext>
            </a:extLst>
          </p:cNvPr>
          <p:cNvSpPr>
            <a:spLocks noGrp="1"/>
          </p:cNvSpPr>
          <p:nvPr>
            <p:ph sz="half" idx="1"/>
          </p:nvPr>
        </p:nvSpPr>
        <p:spPr>
          <a:xfrm>
            <a:off x="180000" y="2264229"/>
            <a:ext cx="11492888" cy="4107995"/>
          </a:xfrm>
        </p:spPr>
        <p:txBody>
          <a:bodyPr>
            <a:normAutofit fontScale="92500" lnSpcReduction="1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r>
              <a:rPr lang="en-GB" dirty="0"/>
              <a:t>						</a:t>
            </a:r>
          </a:p>
        </p:txBody>
      </p:sp>
      <p:sp>
        <p:nvSpPr>
          <p:cNvPr id="4" name="Speech Bubble: Rectangle with Corners Rounded 3">
            <a:extLst>
              <a:ext uri="{FF2B5EF4-FFF2-40B4-BE49-F238E27FC236}">
                <a16:creationId xmlns:a16="http://schemas.microsoft.com/office/drawing/2014/main" id="{51A51D07-7626-2139-963C-27ADCC7F49C1}"/>
              </a:ext>
            </a:extLst>
          </p:cNvPr>
          <p:cNvSpPr/>
          <p:nvPr/>
        </p:nvSpPr>
        <p:spPr>
          <a:xfrm>
            <a:off x="3222171" y="762000"/>
            <a:ext cx="8153400" cy="1121229"/>
          </a:xfrm>
          <a:prstGeom prst="wedgeRoundRectCallout">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Counter my argument!</a:t>
            </a:r>
          </a:p>
        </p:txBody>
      </p:sp>
      <p:sp>
        <p:nvSpPr>
          <p:cNvPr id="6" name="Rectangle 1">
            <a:extLst>
              <a:ext uri="{FF2B5EF4-FFF2-40B4-BE49-F238E27FC236}">
                <a16:creationId xmlns:a16="http://schemas.microsoft.com/office/drawing/2014/main" id="{EC6637BC-C2A2-5022-5D31-EFB3E8CD02D1}"/>
              </a:ext>
            </a:extLst>
          </p:cNvPr>
          <p:cNvSpPr>
            <a:spLocks noChangeArrowheads="1"/>
          </p:cNvSpPr>
          <p:nvPr/>
        </p:nvSpPr>
        <p:spPr bwMode="auto">
          <a:xfrm>
            <a:off x="1310074" y="2447329"/>
            <a:ext cx="8143576" cy="37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4000"/>
              </a:lnSpc>
              <a:spcBef>
                <a:spcPts val="600"/>
              </a:spcBef>
              <a:spcAft>
                <a:spcPts val="600"/>
              </a:spcAft>
              <a:buClrTx/>
              <a:buSzTx/>
              <a:tabLst/>
            </a:pPr>
            <a:r>
              <a:rPr kumimoji="0" lang="en-US" altLang="en-US" sz="2400" b="0" u="none" strike="noStrike" cap="none" normalizeH="0" baseline="0" dirty="0">
                <a:ln>
                  <a:noFill/>
                </a:ln>
                <a:solidFill>
                  <a:schemeClr val="tx1"/>
                </a:solidFill>
                <a:effectLst/>
                <a:latin typeface="Arial" panose="020B0604020202020204" pitchFamily="34" charset="0"/>
              </a:rPr>
              <a:t>School uniforms should be banned.</a:t>
            </a:r>
          </a:p>
          <a:p>
            <a:pPr marL="0" marR="0" lvl="0" indent="0" algn="l" defTabSz="914400" rtl="0" eaLnBrk="0" fontAlgn="base" latinLnBrk="0" hangingPunct="0">
              <a:lnSpc>
                <a:spcPct val="114000"/>
              </a:lnSpc>
              <a:spcBef>
                <a:spcPts val="600"/>
              </a:spcBef>
              <a:spcAft>
                <a:spcPts val="600"/>
              </a:spcAft>
              <a:buClrTx/>
              <a:buSzTx/>
              <a:tabLst/>
            </a:pPr>
            <a:r>
              <a:rPr kumimoji="0" lang="en-US" altLang="en-US" sz="2400" b="0" u="none" strike="noStrike" cap="none" normalizeH="0" baseline="0" dirty="0">
                <a:ln>
                  <a:noFill/>
                </a:ln>
                <a:solidFill>
                  <a:schemeClr val="tx1"/>
                </a:solidFill>
                <a:effectLst/>
                <a:latin typeface="Arial" panose="020B0604020202020204" pitchFamily="34" charset="0"/>
              </a:rPr>
              <a:t>Homework does more harm than good.</a:t>
            </a:r>
          </a:p>
          <a:p>
            <a:pPr marL="0" marR="0" lvl="0" indent="0" algn="l" defTabSz="914400" rtl="0" eaLnBrk="0" fontAlgn="base" latinLnBrk="0" hangingPunct="0">
              <a:lnSpc>
                <a:spcPct val="114000"/>
              </a:lnSpc>
              <a:spcBef>
                <a:spcPts val="600"/>
              </a:spcBef>
              <a:spcAft>
                <a:spcPts val="600"/>
              </a:spcAft>
              <a:buClrTx/>
              <a:buSzTx/>
              <a:tabLst/>
            </a:pPr>
            <a:r>
              <a:rPr kumimoji="0" lang="en-US" altLang="en-US" sz="2400" b="0" u="none" strike="noStrike" cap="none" normalizeH="0" baseline="0" dirty="0">
                <a:ln>
                  <a:noFill/>
                </a:ln>
                <a:solidFill>
                  <a:schemeClr val="tx1"/>
                </a:solidFill>
                <a:effectLst/>
                <a:latin typeface="Arial" panose="020B0604020202020204" pitchFamily="34" charset="0"/>
              </a:rPr>
              <a:t>Students should be allowed to use phones in class.</a:t>
            </a:r>
          </a:p>
          <a:p>
            <a:pPr marL="0" marR="0" lvl="0" indent="0" algn="l" defTabSz="914400" rtl="0" eaLnBrk="0" fontAlgn="base" latinLnBrk="0" hangingPunct="0">
              <a:lnSpc>
                <a:spcPct val="114000"/>
              </a:lnSpc>
              <a:spcBef>
                <a:spcPts val="600"/>
              </a:spcBef>
              <a:spcAft>
                <a:spcPts val="600"/>
              </a:spcAft>
              <a:buClrTx/>
              <a:buSzTx/>
              <a:tabLst/>
            </a:pPr>
            <a:r>
              <a:rPr kumimoji="0" lang="en-US" altLang="en-US" sz="2400" b="0" u="none" strike="noStrike" cap="none" normalizeH="0" baseline="0" dirty="0">
                <a:ln>
                  <a:noFill/>
                </a:ln>
                <a:solidFill>
                  <a:schemeClr val="tx1"/>
                </a:solidFill>
                <a:effectLst/>
                <a:latin typeface="Arial" panose="020B0604020202020204" pitchFamily="34" charset="0"/>
              </a:rPr>
              <a:t>Exams are not the best way to measure intelligence.</a:t>
            </a:r>
          </a:p>
          <a:p>
            <a:pPr marL="0" marR="0" lvl="0" indent="0" algn="l" defTabSz="914400" rtl="0" eaLnBrk="0" fontAlgn="base" latinLnBrk="0" hangingPunct="0">
              <a:lnSpc>
                <a:spcPct val="114000"/>
              </a:lnSpc>
              <a:spcBef>
                <a:spcPts val="600"/>
              </a:spcBef>
              <a:spcAft>
                <a:spcPts val="600"/>
              </a:spcAft>
              <a:buClrTx/>
              <a:buSzTx/>
              <a:tabLst/>
            </a:pPr>
            <a:r>
              <a:rPr lang="en-US" altLang="en-US" sz="2400" dirty="0">
                <a:latin typeface="Arial" panose="020B0604020202020204" pitchFamily="34" charset="0"/>
              </a:rPr>
              <a:t>Social media does more harm than good.</a:t>
            </a:r>
          </a:p>
          <a:p>
            <a:pPr marL="0" marR="0" lvl="0" indent="0" algn="l" defTabSz="914400" rtl="0" eaLnBrk="0" fontAlgn="base" latinLnBrk="0" hangingPunct="0">
              <a:lnSpc>
                <a:spcPct val="114000"/>
              </a:lnSpc>
              <a:spcBef>
                <a:spcPts val="600"/>
              </a:spcBef>
              <a:spcAft>
                <a:spcPts val="600"/>
              </a:spcAft>
              <a:buClrTx/>
              <a:buSzTx/>
              <a:tabLst/>
            </a:pPr>
            <a:r>
              <a:rPr kumimoji="0" lang="en-US" altLang="en-US" sz="2400" b="0" u="none" strike="noStrike" cap="none" normalizeH="0" baseline="0" dirty="0">
                <a:ln>
                  <a:noFill/>
                </a:ln>
                <a:solidFill>
                  <a:schemeClr val="tx1"/>
                </a:solidFill>
                <a:effectLst/>
                <a:latin typeface="Arial" panose="020B0604020202020204" pitchFamily="34" charset="0"/>
              </a:rPr>
              <a:t>Everyone should be forced to go vegan to save the planet.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920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2357-D70D-7917-14CD-B9B54FA16548}"/>
              </a:ext>
            </a:extLst>
          </p:cNvPr>
          <p:cNvSpPr>
            <a:spLocks noGrp="1"/>
          </p:cNvSpPr>
          <p:nvPr>
            <p:ph type="title"/>
          </p:nvPr>
        </p:nvSpPr>
        <p:spPr/>
        <p:txBody>
          <a:bodyPr>
            <a:normAutofit/>
          </a:bodyPr>
          <a:lstStyle/>
          <a:p>
            <a:r>
              <a:rPr lang="en-GB" sz="3600" dirty="0">
                <a:latin typeface="+mn-lt"/>
              </a:rPr>
              <a:t>Review time:</a:t>
            </a:r>
          </a:p>
        </p:txBody>
      </p:sp>
      <p:sp>
        <p:nvSpPr>
          <p:cNvPr id="5" name="Speech Bubble: Rectangle with Corners Rounded 4">
            <a:extLst>
              <a:ext uri="{FF2B5EF4-FFF2-40B4-BE49-F238E27FC236}">
                <a16:creationId xmlns:a16="http://schemas.microsoft.com/office/drawing/2014/main" id="{586DD5C1-678B-B102-09F4-49EA3E1B4978}"/>
              </a:ext>
            </a:extLst>
          </p:cNvPr>
          <p:cNvSpPr/>
          <p:nvPr/>
        </p:nvSpPr>
        <p:spPr>
          <a:xfrm>
            <a:off x="674914" y="2111829"/>
            <a:ext cx="4767943" cy="3738171"/>
          </a:xfrm>
          <a:prstGeom prst="wedgeRoundRectCallout">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u="sng" dirty="0"/>
              <a:t>Tell</a:t>
            </a:r>
            <a:r>
              <a:rPr lang="en-GB" sz="3600" dirty="0"/>
              <a:t> me 1 thing you have learned today about creating an argument…</a:t>
            </a:r>
          </a:p>
        </p:txBody>
      </p:sp>
      <p:sp>
        <p:nvSpPr>
          <p:cNvPr id="6" name="Speech Bubble: Rectangle with Corners Rounded 5">
            <a:extLst>
              <a:ext uri="{FF2B5EF4-FFF2-40B4-BE49-F238E27FC236}">
                <a16:creationId xmlns:a16="http://schemas.microsoft.com/office/drawing/2014/main" id="{3551D823-C93B-5FAA-1A4F-04793F218B97}"/>
              </a:ext>
            </a:extLst>
          </p:cNvPr>
          <p:cNvSpPr/>
          <p:nvPr/>
        </p:nvSpPr>
        <p:spPr>
          <a:xfrm>
            <a:off x="6411686" y="2111828"/>
            <a:ext cx="4767943" cy="3738171"/>
          </a:xfrm>
          <a:prstGeom prst="wedgeRoundRectCallout">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Ask</a:t>
            </a:r>
            <a:r>
              <a:rPr lang="en-GB" sz="3600" dirty="0"/>
              <a:t> me one thing you would still like to know about creating an argument…</a:t>
            </a:r>
          </a:p>
        </p:txBody>
      </p:sp>
    </p:spTree>
    <p:extLst>
      <p:ext uri="{BB962C8B-B14F-4D97-AF65-F5344CB8AC3E}">
        <p14:creationId xmlns:p14="http://schemas.microsoft.com/office/powerpoint/2010/main" val="297272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Content Placeholder 3">
            <a:extLst>
              <a:ext uri="{FF2B5EF4-FFF2-40B4-BE49-F238E27FC236}">
                <a16:creationId xmlns:a16="http://schemas.microsoft.com/office/drawing/2014/main" id="{9F542D84-5AC4-8421-87AA-A286AE8C1A42}"/>
              </a:ext>
            </a:extLst>
          </p:cNvPr>
          <p:cNvSpPr>
            <a:spLocks noGrp="1"/>
          </p:cNvSpPr>
          <p:nvPr>
            <p:ph idx="1"/>
          </p:nvPr>
        </p:nvSpPr>
        <p:spPr>
          <a:xfrm>
            <a:off x="518447" y="1683229"/>
            <a:ext cx="11155105" cy="4957716"/>
          </a:xfrm>
        </p:spPr>
        <p:txBody>
          <a:bodyPr>
            <a:noAutofit/>
          </a:bodyPr>
          <a:lstStyle/>
          <a:p>
            <a:pPr marL="0" indent="0">
              <a:buNone/>
            </a:pPr>
            <a:r>
              <a:rPr lang="en-US" sz="2000" dirty="0"/>
              <a:t>Read these two texts from speeches on the same topic and then think, pair and share. </a:t>
            </a:r>
          </a:p>
          <a:p>
            <a:pPr marL="0" indent="0">
              <a:buNone/>
            </a:pPr>
            <a:r>
              <a:rPr lang="en-US" sz="2000" dirty="0"/>
              <a:t>How are they different? Consider: style, use of evidence and use of rhetorical devices</a:t>
            </a:r>
          </a:p>
          <a:p>
            <a:pPr marL="914400" lvl="2" indent="0">
              <a:buNone/>
            </a:pPr>
            <a:r>
              <a:rPr lang="en-GB" b="1" dirty="0">
                <a:solidFill>
                  <a:srgbClr val="D74120"/>
                </a:solidFill>
              </a:rPr>
              <a:t>F</a:t>
            </a:r>
            <a:r>
              <a:rPr lang="en-GB" dirty="0"/>
              <a:t>acts</a:t>
            </a:r>
          </a:p>
          <a:p>
            <a:pPr marL="914400" lvl="2" indent="0">
              <a:buNone/>
            </a:pPr>
            <a:r>
              <a:rPr lang="en-GB" b="1" dirty="0">
                <a:solidFill>
                  <a:srgbClr val="D74120"/>
                </a:solidFill>
              </a:rPr>
              <a:t>E</a:t>
            </a:r>
            <a:r>
              <a:rPr lang="en-GB" dirty="0"/>
              <a:t>motive vocabulary</a:t>
            </a:r>
          </a:p>
          <a:p>
            <a:pPr marL="914400" lvl="2" indent="0">
              <a:buNone/>
            </a:pPr>
            <a:r>
              <a:rPr lang="en-GB" b="1" dirty="0">
                <a:solidFill>
                  <a:srgbClr val="D74120"/>
                </a:solidFill>
              </a:rPr>
              <a:t>E</a:t>
            </a:r>
            <a:r>
              <a:rPr lang="en-GB" dirty="0"/>
              <a:t>xaggeration</a:t>
            </a:r>
          </a:p>
          <a:p>
            <a:pPr marL="914400" lvl="2" indent="0">
              <a:buNone/>
            </a:pPr>
            <a:r>
              <a:rPr lang="en-GB" b="1" dirty="0">
                <a:solidFill>
                  <a:srgbClr val="D74120"/>
                </a:solidFill>
              </a:rPr>
              <a:t>T</a:t>
            </a:r>
            <a:r>
              <a:rPr lang="en-GB" dirty="0"/>
              <a:t>one</a:t>
            </a:r>
          </a:p>
          <a:p>
            <a:pPr marL="914400" lvl="2" indent="0">
              <a:buNone/>
            </a:pPr>
            <a:r>
              <a:rPr lang="en-GB" b="1" dirty="0">
                <a:solidFill>
                  <a:srgbClr val="D74120"/>
                </a:solidFill>
              </a:rPr>
              <a:t>C</a:t>
            </a:r>
            <a:r>
              <a:rPr lang="en-GB" dirty="0"/>
              <a:t>ommands</a:t>
            </a:r>
          </a:p>
          <a:p>
            <a:pPr marL="914400" lvl="2" indent="0">
              <a:buNone/>
            </a:pPr>
            <a:r>
              <a:rPr lang="en-GB" b="1" dirty="0">
                <a:solidFill>
                  <a:srgbClr val="D74120"/>
                </a:solidFill>
              </a:rPr>
              <a:t>R</a:t>
            </a:r>
            <a:r>
              <a:rPr lang="en-GB" dirty="0"/>
              <a:t>hetorical questions</a:t>
            </a:r>
          </a:p>
          <a:p>
            <a:pPr marL="914400" lvl="2" indent="0">
              <a:buNone/>
            </a:pPr>
            <a:r>
              <a:rPr lang="en-GB" b="1" dirty="0">
                <a:solidFill>
                  <a:srgbClr val="D74120"/>
                </a:solidFill>
              </a:rPr>
              <a:t>R</a:t>
            </a:r>
            <a:r>
              <a:rPr lang="en-GB" dirty="0"/>
              <a:t>epetition</a:t>
            </a:r>
          </a:p>
          <a:p>
            <a:pPr marL="914400" lvl="2" indent="0">
              <a:buNone/>
            </a:pPr>
            <a:r>
              <a:rPr lang="en-GB" b="1" dirty="0">
                <a:solidFill>
                  <a:srgbClr val="D74120"/>
                </a:solidFill>
              </a:rPr>
              <a:t>A</a:t>
            </a:r>
            <a:r>
              <a:rPr lang="en-GB" dirty="0"/>
              <a:t>lliteration</a:t>
            </a:r>
          </a:p>
          <a:p>
            <a:pPr marL="914400" lvl="2" indent="0">
              <a:buNone/>
            </a:pPr>
            <a:r>
              <a:rPr lang="en-GB" b="1" dirty="0">
                <a:solidFill>
                  <a:srgbClr val="D74120"/>
                </a:solidFill>
              </a:rPr>
              <a:t>M</a:t>
            </a:r>
            <a:r>
              <a:rPr lang="en-GB" dirty="0"/>
              <a:t>agic three</a:t>
            </a:r>
          </a:p>
          <a:p>
            <a:pPr marL="914400" lvl="2" indent="0">
              <a:buNone/>
            </a:pPr>
            <a:r>
              <a:rPr lang="en-GB" b="1" dirty="0">
                <a:solidFill>
                  <a:srgbClr val="D74120"/>
                </a:solidFill>
              </a:rPr>
              <a:t>P</a:t>
            </a:r>
            <a:r>
              <a:rPr lang="en-GB" dirty="0"/>
              <a:t>ersonal pronouns</a:t>
            </a:r>
          </a:p>
          <a:p>
            <a:pPr marL="914400" lvl="2" indent="0">
              <a:buNone/>
            </a:pPr>
            <a:r>
              <a:rPr lang="en-GB" b="1" dirty="0">
                <a:solidFill>
                  <a:srgbClr val="D74120"/>
                </a:solidFill>
              </a:rPr>
              <a:t>S</a:t>
            </a:r>
            <a:r>
              <a:rPr lang="en-GB" dirty="0"/>
              <a:t>tatistics</a:t>
            </a:r>
          </a:p>
          <a:p>
            <a:pPr marL="914400" lvl="2" indent="0">
              <a:buNone/>
            </a:pPr>
            <a:r>
              <a:rPr lang="en-GB" b="1" dirty="0">
                <a:solidFill>
                  <a:srgbClr val="D74120"/>
                </a:solidFill>
              </a:rPr>
              <a:t>S</a:t>
            </a:r>
            <a:r>
              <a:rPr lang="en-GB" dirty="0"/>
              <a:t>hort sentences</a:t>
            </a:r>
            <a:r>
              <a:rPr lang="en-US" dirty="0"/>
              <a:t> </a:t>
            </a:r>
          </a:p>
          <a:p>
            <a:pPr marL="914400" lvl="2" indent="0">
              <a:buNone/>
            </a:pPr>
            <a:r>
              <a:rPr lang="en-US" dirty="0"/>
              <a:t>(FEETCRRAMPSS)</a:t>
            </a:r>
          </a:p>
        </p:txBody>
      </p:sp>
      <p:sp>
        <p:nvSpPr>
          <p:cNvPr id="9" name="Title 1">
            <a:extLst>
              <a:ext uri="{FF2B5EF4-FFF2-40B4-BE49-F238E27FC236}">
                <a16:creationId xmlns:a16="http://schemas.microsoft.com/office/drawing/2014/main" id="{17B9AAED-76D2-A879-90A1-DF62ACF5E452}"/>
              </a:ext>
            </a:extLst>
          </p:cNvPr>
          <p:cNvSpPr>
            <a:spLocks noGrp="1"/>
          </p:cNvSpPr>
          <p:nvPr>
            <p:ph type="title"/>
          </p:nvPr>
        </p:nvSpPr>
        <p:spPr>
          <a:xfrm>
            <a:off x="518447" y="806648"/>
            <a:ext cx="2729454" cy="720000"/>
          </a:xfrm>
        </p:spPr>
        <p:txBody>
          <a:bodyPr anchor="ctr">
            <a:normAutofit/>
          </a:bodyPr>
          <a:lstStyle/>
          <a:p>
            <a:r>
              <a:rPr lang="en-GB" sz="3600" dirty="0">
                <a:latin typeface="+mn-lt"/>
              </a:rPr>
              <a:t>Starter task:</a:t>
            </a:r>
          </a:p>
        </p:txBody>
      </p:sp>
    </p:spTree>
    <p:extLst>
      <p:ext uri="{BB962C8B-B14F-4D97-AF65-F5344CB8AC3E}">
        <p14:creationId xmlns:p14="http://schemas.microsoft.com/office/powerpoint/2010/main" val="77623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A8E9-0A81-0490-9663-B2FBB428F37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9B7132D-4538-CA3C-FE20-BF3B812D4515}"/>
              </a:ext>
            </a:extLst>
          </p:cNvPr>
          <p:cNvSpPr txBox="1"/>
          <p:nvPr/>
        </p:nvSpPr>
        <p:spPr>
          <a:xfrm>
            <a:off x="704604" y="2260646"/>
            <a:ext cx="5094514" cy="3170099"/>
          </a:xfrm>
          <a:prstGeom prst="rect">
            <a:avLst/>
          </a:prstGeom>
          <a:noFill/>
        </p:spPr>
        <p:txBody>
          <a:bodyPr wrap="square">
            <a:spAutoFit/>
          </a:bodyPr>
          <a:lstStyle/>
          <a:p>
            <a:r>
              <a:rPr lang="en-US" sz="2000" dirty="0"/>
              <a:t>Text A</a:t>
            </a:r>
          </a:p>
          <a:p>
            <a:r>
              <a:rPr lang="en-US" sz="2000" dirty="0"/>
              <a:t>Every cigarette you light is stealing11 minutes from your life. That’s 11 minutes you could spend watching your child grow up, laughing with friends, loving your family, or simply breathing freely. Smoking doesn’t just hurt you—it hurts, no devastates, everyone who loves you. Isn’t it time to choose life over addiction? The clock is ticking…</a:t>
            </a:r>
            <a:endParaRPr lang="en-GB" sz="2000" dirty="0"/>
          </a:p>
        </p:txBody>
      </p:sp>
      <p:sp>
        <p:nvSpPr>
          <p:cNvPr id="8" name="TextBox 7">
            <a:extLst>
              <a:ext uri="{FF2B5EF4-FFF2-40B4-BE49-F238E27FC236}">
                <a16:creationId xmlns:a16="http://schemas.microsoft.com/office/drawing/2014/main" id="{E0C13D78-121F-2DDB-CBFA-E44A3771051D}"/>
              </a:ext>
            </a:extLst>
          </p:cNvPr>
          <p:cNvSpPr txBox="1"/>
          <p:nvPr/>
        </p:nvSpPr>
        <p:spPr>
          <a:xfrm>
            <a:off x="6392884" y="2260646"/>
            <a:ext cx="5094514" cy="3170099"/>
          </a:xfrm>
          <a:prstGeom prst="rect">
            <a:avLst/>
          </a:prstGeom>
          <a:noFill/>
        </p:spPr>
        <p:txBody>
          <a:bodyPr wrap="square">
            <a:spAutoFit/>
          </a:bodyPr>
          <a:lstStyle/>
          <a:p>
            <a:r>
              <a:rPr lang="en-US" sz="2000" dirty="0"/>
              <a:t>Text B</a:t>
            </a:r>
          </a:p>
          <a:p>
            <a:r>
              <a:rPr lang="en-US" sz="2000" dirty="0"/>
              <a:t>The World Health Organization estimates that smoking causes over 8 million deaths annually. The financial burden of this on healthcare systems is immense as the risk of developing respiratory illnesses and heart problems is far higher for those that smoke. The evidence is clear: quitting smoking isn’t just a personal choice—it’s a public health priority.</a:t>
            </a:r>
            <a:endParaRPr lang="en-GB" sz="2000" dirty="0"/>
          </a:p>
        </p:txBody>
      </p:sp>
      <p:sp>
        <p:nvSpPr>
          <p:cNvPr id="9" name="Title 1">
            <a:extLst>
              <a:ext uri="{FF2B5EF4-FFF2-40B4-BE49-F238E27FC236}">
                <a16:creationId xmlns:a16="http://schemas.microsoft.com/office/drawing/2014/main" id="{97DDA473-C9AB-34F4-3647-3338A15F12B4}"/>
              </a:ext>
            </a:extLst>
          </p:cNvPr>
          <p:cNvSpPr>
            <a:spLocks noGrp="1"/>
          </p:cNvSpPr>
          <p:nvPr>
            <p:ph type="title"/>
          </p:nvPr>
        </p:nvSpPr>
        <p:spPr>
          <a:xfrm>
            <a:off x="518447" y="806648"/>
            <a:ext cx="4487662" cy="720000"/>
          </a:xfrm>
        </p:spPr>
        <p:txBody>
          <a:bodyPr anchor="ctr">
            <a:normAutofit fontScale="90000"/>
          </a:bodyPr>
          <a:lstStyle/>
          <a:p>
            <a:r>
              <a:rPr lang="en-GB" sz="3600" dirty="0">
                <a:latin typeface="+mn-lt"/>
              </a:rPr>
              <a:t>Starter task continued:</a:t>
            </a:r>
          </a:p>
        </p:txBody>
      </p:sp>
    </p:spTree>
    <p:extLst>
      <p:ext uri="{BB962C8B-B14F-4D97-AF65-F5344CB8AC3E}">
        <p14:creationId xmlns:p14="http://schemas.microsoft.com/office/powerpoint/2010/main" val="329836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2BF5-092F-1975-C7A7-4732BBDE15B7}"/>
              </a:ext>
            </a:extLst>
          </p:cNvPr>
          <p:cNvSpPr>
            <a:spLocks noGrp="1"/>
          </p:cNvSpPr>
          <p:nvPr>
            <p:ph type="title"/>
          </p:nvPr>
        </p:nvSpPr>
        <p:spPr>
          <a:xfrm>
            <a:off x="180001" y="1008000"/>
            <a:ext cx="11627999" cy="720000"/>
          </a:xfrm>
        </p:spPr>
        <p:txBody>
          <a:bodyPr anchor="ctr">
            <a:normAutofit/>
          </a:bodyPr>
          <a:lstStyle/>
          <a:p>
            <a:r>
              <a:rPr lang="en-GB" sz="3600" dirty="0">
                <a:latin typeface="+mn-lt"/>
              </a:rPr>
              <a:t>What did you find?</a:t>
            </a:r>
          </a:p>
        </p:txBody>
      </p:sp>
      <p:graphicFrame>
        <p:nvGraphicFramePr>
          <p:cNvPr id="4" name="Table 3">
            <a:extLst>
              <a:ext uri="{FF2B5EF4-FFF2-40B4-BE49-F238E27FC236}">
                <a16:creationId xmlns:a16="http://schemas.microsoft.com/office/drawing/2014/main" id="{DB5950CA-335F-ADC9-43BB-77ECF730FA00}"/>
              </a:ext>
            </a:extLst>
          </p:cNvPr>
          <p:cNvGraphicFramePr>
            <a:graphicFrameLocks noGrp="1"/>
          </p:cNvGraphicFramePr>
          <p:nvPr>
            <p:extLst>
              <p:ext uri="{D42A27DB-BD31-4B8C-83A1-F6EECF244321}">
                <p14:modId xmlns:p14="http://schemas.microsoft.com/office/powerpoint/2010/main" val="1525149223"/>
              </p:ext>
            </p:extLst>
          </p:nvPr>
        </p:nvGraphicFramePr>
        <p:xfrm>
          <a:off x="967563" y="1881963"/>
          <a:ext cx="10017938" cy="4622089"/>
        </p:xfrm>
        <a:graphic>
          <a:graphicData uri="http://schemas.openxmlformats.org/drawingml/2006/table">
            <a:tbl>
              <a:tblPr firstRow="1" bandRow="1">
                <a:tableStyleId>{5C22544A-7EE6-4342-B048-85BDC9FD1C3A}</a:tableStyleId>
              </a:tblPr>
              <a:tblGrid>
                <a:gridCol w="5008969">
                  <a:extLst>
                    <a:ext uri="{9D8B030D-6E8A-4147-A177-3AD203B41FA5}">
                      <a16:colId xmlns:a16="http://schemas.microsoft.com/office/drawing/2014/main" val="2799395102"/>
                    </a:ext>
                  </a:extLst>
                </a:gridCol>
                <a:gridCol w="5008969">
                  <a:extLst>
                    <a:ext uri="{9D8B030D-6E8A-4147-A177-3AD203B41FA5}">
                      <a16:colId xmlns:a16="http://schemas.microsoft.com/office/drawing/2014/main" val="269457781"/>
                    </a:ext>
                  </a:extLst>
                </a:gridCol>
              </a:tblGrid>
              <a:tr h="398362">
                <a:tc>
                  <a:txBody>
                    <a:bodyPr/>
                    <a:lstStyle/>
                    <a:p>
                      <a:r>
                        <a:rPr lang="en-GB" dirty="0"/>
                        <a:t>Text A</a:t>
                      </a:r>
                    </a:p>
                  </a:txBody>
                  <a:tcPr>
                    <a:solidFill>
                      <a:srgbClr val="D74120"/>
                    </a:solidFill>
                  </a:tcPr>
                </a:tc>
                <a:tc>
                  <a:txBody>
                    <a:bodyPr/>
                    <a:lstStyle/>
                    <a:p>
                      <a:r>
                        <a:rPr lang="en-GB" dirty="0"/>
                        <a:t>Text B</a:t>
                      </a:r>
                    </a:p>
                  </a:txBody>
                  <a:tcPr>
                    <a:solidFill>
                      <a:srgbClr val="D74120"/>
                    </a:solidFill>
                  </a:tcPr>
                </a:tc>
                <a:extLst>
                  <a:ext uri="{0D108BD9-81ED-4DB2-BD59-A6C34878D82A}">
                    <a16:rowId xmlns:a16="http://schemas.microsoft.com/office/drawing/2014/main" val="2957150007"/>
                  </a:ext>
                </a:extLst>
              </a:tr>
              <a:tr h="4223727">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51846070"/>
                  </a:ext>
                </a:extLst>
              </a:tr>
            </a:tbl>
          </a:graphicData>
        </a:graphic>
      </p:graphicFrame>
    </p:spTree>
    <p:extLst>
      <p:ext uri="{BB962C8B-B14F-4D97-AF65-F5344CB8AC3E}">
        <p14:creationId xmlns:p14="http://schemas.microsoft.com/office/powerpoint/2010/main" val="180051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5E9E3E-051C-0491-C1DD-F838D67B5DB9}"/>
              </a:ext>
            </a:extLst>
          </p:cNvPr>
          <p:cNvSpPr>
            <a:spLocks noGrp="1"/>
          </p:cNvSpPr>
          <p:nvPr>
            <p:ph type="pic" sz="quarter" idx="10"/>
          </p:nvPr>
        </p:nvSpPr>
        <p:spPr/>
        <p:txBody>
          <a:bodyPr/>
          <a:lstStyle/>
          <a:p>
            <a:pPr marL="0" indent="0">
              <a:buNone/>
            </a:pPr>
            <a:r>
              <a:rPr lang="en-GB" dirty="0"/>
              <a:t>Text B</a:t>
            </a:r>
          </a:p>
          <a:p>
            <a:pPr marL="0" indent="0">
              <a:buNone/>
            </a:pPr>
            <a:endParaRPr lang="en-GB" dirty="0"/>
          </a:p>
          <a:p>
            <a:pPr marL="0" indent="0">
              <a:buNone/>
            </a:pPr>
            <a:r>
              <a:rPr lang="en-GB" sz="2800" b="1" dirty="0"/>
              <a:t>ARGUMENT</a:t>
            </a:r>
          </a:p>
          <a:p>
            <a:pPr marL="0" indent="0">
              <a:buNone/>
            </a:pPr>
            <a:endParaRPr lang="en-GB" dirty="0"/>
          </a:p>
          <a:p>
            <a:pPr marL="0" indent="0">
              <a:buNone/>
            </a:pPr>
            <a:r>
              <a:rPr lang="en-GB" sz="2800" dirty="0">
                <a:effectLst/>
                <a:latin typeface="Arial" panose="020B0604020202020204" pitchFamily="34" charset="0"/>
                <a:ea typeface="MS Mincho" panose="02020609040205080304" pitchFamily="49" charset="-128"/>
                <a:cs typeface="Times New Roman" panose="02020603050405020304" pitchFamily="18" charset="0"/>
              </a:rPr>
              <a:t>Argument is presenting reasoned viewpoints and drawing conclusions</a:t>
            </a:r>
            <a:endParaRPr lang="en-GB" sz="2800" dirty="0"/>
          </a:p>
        </p:txBody>
      </p:sp>
      <p:sp>
        <p:nvSpPr>
          <p:cNvPr id="4" name="Content Placeholder 3">
            <a:extLst>
              <a:ext uri="{FF2B5EF4-FFF2-40B4-BE49-F238E27FC236}">
                <a16:creationId xmlns:a16="http://schemas.microsoft.com/office/drawing/2014/main" id="{39129397-BB58-CB13-2FB0-BD71CEDFE8A1}"/>
              </a:ext>
            </a:extLst>
          </p:cNvPr>
          <p:cNvSpPr>
            <a:spLocks noGrp="1"/>
          </p:cNvSpPr>
          <p:nvPr>
            <p:ph idx="1"/>
          </p:nvPr>
        </p:nvSpPr>
        <p:spPr>
          <a:solidFill>
            <a:schemeClr val="tx1">
              <a:lumMod val="10000"/>
              <a:lumOff val="90000"/>
            </a:schemeClr>
          </a:solidFill>
        </p:spPr>
        <p:txBody>
          <a:bodyPr/>
          <a:lstStyle/>
          <a:p>
            <a:pPr marL="0" indent="0">
              <a:buNone/>
            </a:pPr>
            <a:r>
              <a:rPr lang="en-GB" dirty="0"/>
              <a:t>Text A</a:t>
            </a:r>
          </a:p>
          <a:p>
            <a:pPr marL="0" indent="0">
              <a:buNone/>
            </a:pPr>
            <a:endParaRPr lang="en-GB" dirty="0"/>
          </a:p>
          <a:p>
            <a:pPr marL="0" indent="0">
              <a:buNone/>
            </a:pPr>
            <a:r>
              <a:rPr lang="en-GB" sz="3200" b="1" dirty="0"/>
              <a:t>PERSUASION</a:t>
            </a:r>
          </a:p>
          <a:p>
            <a:pPr marL="0" indent="0">
              <a:buNone/>
            </a:pPr>
            <a:endParaRPr lang="en-GB" dirty="0"/>
          </a:p>
          <a:p>
            <a:pPr marL="0" indent="0">
              <a:buNone/>
            </a:pPr>
            <a:r>
              <a:rPr lang="en-GB" sz="2800" dirty="0">
                <a:ea typeface="MS Mincho" panose="02020609040205080304" pitchFamily="49" charset="-128"/>
                <a:cs typeface="Times New Roman" panose="02020603050405020304" pitchFamily="18" charset="0"/>
              </a:rPr>
              <a:t>P</a:t>
            </a:r>
            <a:r>
              <a:rPr lang="en-GB" sz="2800" dirty="0">
                <a:effectLst/>
                <a:latin typeface="Arial" panose="020B0604020202020204" pitchFamily="34" charset="0"/>
                <a:ea typeface="MS Mincho" panose="02020609040205080304" pitchFamily="49" charset="-128"/>
                <a:cs typeface="Times New Roman" panose="02020603050405020304" pitchFamily="18" charset="0"/>
              </a:rPr>
              <a:t>ersuasion is convincing with emotion</a:t>
            </a:r>
            <a:endParaRPr lang="en-GB" sz="2800" dirty="0"/>
          </a:p>
        </p:txBody>
      </p:sp>
    </p:spTree>
    <p:extLst>
      <p:ext uri="{BB962C8B-B14F-4D97-AF65-F5344CB8AC3E}">
        <p14:creationId xmlns:p14="http://schemas.microsoft.com/office/powerpoint/2010/main" val="146597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301901"/>
            <a:ext cx="11463443" cy="6270349"/>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4000" b="1" dirty="0">
                <a:solidFill>
                  <a:schemeClr val="bg1"/>
                </a:solidFill>
                <a:latin typeface="Arial"/>
                <a:cs typeface="Arial"/>
              </a:rPr>
              <a:t>Writing to argue</a:t>
            </a:r>
          </a:p>
          <a:p>
            <a:pPr marL="0" indent="0" algn="ctr">
              <a:buNone/>
            </a:pPr>
            <a:r>
              <a:rPr lang="en-GB" sz="3200" dirty="0">
                <a:solidFill>
                  <a:schemeClr val="bg1"/>
                </a:solidFill>
                <a:latin typeface="Arial"/>
                <a:cs typeface="Arial"/>
              </a:rPr>
              <a:t>What is it? Do you know?</a:t>
            </a: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p>
        </p:txBody>
      </p:sp>
      <p:sp>
        <p:nvSpPr>
          <p:cNvPr id="5" name="Speech Bubble: Rectangle with Corners Rounded 4">
            <a:extLst>
              <a:ext uri="{FF2B5EF4-FFF2-40B4-BE49-F238E27FC236}">
                <a16:creationId xmlns:a16="http://schemas.microsoft.com/office/drawing/2014/main" id="{B83DC445-7144-91B9-FB59-7488BD0E77CA}"/>
              </a:ext>
            </a:extLst>
          </p:cNvPr>
          <p:cNvSpPr/>
          <p:nvPr/>
        </p:nvSpPr>
        <p:spPr>
          <a:xfrm>
            <a:off x="1496786" y="3437075"/>
            <a:ext cx="9472613" cy="1814512"/>
          </a:xfrm>
          <a:prstGeom prst="wedgeRoundRectCallout">
            <a:avLst/>
          </a:prstGeom>
          <a:solidFill>
            <a:srgbClr val="F7D5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Argumentative writing aims to present a reasoned viewpoint. It uses key ideas and counter ideas to produce a balanced argument or a reasoned and informed conclusion. It is often more formal and discursive in tone and form.</a:t>
            </a:r>
          </a:p>
        </p:txBody>
      </p:sp>
    </p:spTree>
    <p:extLst>
      <p:ext uri="{BB962C8B-B14F-4D97-AF65-F5344CB8AC3E}">
        <p14:creationId xmlns:p14="http://schemas.microsoft.com/office/powerpoint/2010/main" val="30619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8859-65A6-1D78-B775-BC349B13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5FC8-A414-3124-F97D-A7C241A0B8D8}"/>
              </a:ext>
            </a:extLst>
          </p:cNvPr>
          <p:cNvSpPr>
            <a:spLocks noGrp="1"/>
          </p:cNvSpPr>
          <p:nvPr>
            <p:ph type="title"/>
          </p:nvPr>
        </p:nvSpPr>
        <p:spPr/>
        <p:txBody>
          <a:bodyPr>
            <a:normAutofit/>
          </a:bodyPr>
          <a:lstStyle/>
          <a:p>
            <a:r>
              <a:rPr lang="en-GB" sz="3600" dirty="0">
                <a:latin typeface="+mn-lt"/>
              </a:rPr>
              <a:t>Structuring an argument:</a:t>
            </a:r>
          </a:p>
        </p:txBody>
      </p:sp>
      <p:sp>
        <p:nvSpPr>
          <p:cNvPr id="10" name="TextBox 9">
            <a:extLst>
              <a:ext uri="{FF2B5EF4-FFF2-40B4-BE49-F238E27FC236}">
                <a16:creationId xmlns:a16="http://schemas.microsoft.com/office/drawing/2014/main" id="{22E43670-FBEB-8D18-6F96-FF5BFBAE103F}"/>
              </a:ext>
            </a:extLst>
          </p:cNvPr>
          <p:cNvSpPr txBox="1"/>
          <p:nvPr/>
        </p:nvSpPr>
        <p:spPr>
          <a:xfrm>
            <a:off x="924295" y="1728000"/>
            <a:ext cx="10537371" cy="4431983"/>
          </a:xfrm>
          <a:prstGeom prst="rect">
            <a:avLst/>
          </a:prstGeom>
          <a:noFill/>
        </p:spPr>
        <p:txBody>
          <a:bodyPr wrap="square">
            <a:spAutoFit/>
          </a:bodyPr>
          <a:lstStyle/>
          <a:p>
            <a:r>
              <a:rPr lang="en-US" sz="2400" dirty="0"/>
              <a:t>Whether you are writing a speech, letter, article or essay, writing to argue has a clear structure:</a:t>
            </a:r>
          </a:p>
          <a:p>
            <a:endParaRPr lang="en-US" dirty="0"/>
          </a:p>
          <a:p>
            <a:pPr marL="285750" indent="-285750">
              <a:buFont typeface="Arial" panose="020B0604020202020204" pitchFamily="34" charset="0"/>
              <a:buChar char="•"/>
            </a:pPr>
            <a:r>
              <a:rPr lang="en-US" sz="2400" dirty="0"/>
              <a:t>A clear thesis/stance in introduction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Paragraphs presenting points with evidence (three works well)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Counter-argument paragraph(s)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One more paragraph presenting your final point with evidence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Short reassertion of stance in conclusion</a:t>
            </a:r>
          </a:p>
        </p:txBody>
      </p:sp>
    </p:spTree>
    <p:extLst>
      <p:ext uri="{BB962C8B-B14F-4D97-AF65-F5344CB8AC3E}">
        <p14:creationId xmlns:p14="http://schemas.microsoft.com/office/powerpoint/2010/main" val="302902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DF40-06AD-DBBC-D77D-EF7EE613E10D}"/>
              </a:ext>
            </a:extLst>
          </p:cNvPr>
          <p:cNvSpPr>
            <a:spLocks noGrp="1"/>
          </p:cNvSpPr>
          <p:nvPr>
            <p:ph type="title"/>
          </p:nvPr>
        </p:nvSpPr>
        <p:spPr>
          <a:xfrm>
            <a:off x="180000" y="779400"/>
            <a:ext cx="4190119" cy="720000"/>
          </a:xfrm>
        </p:spPr>
        <p:txBody>
          <a:bodyPr>
            <a:normAutofit/>
          </a:bodyPr>
          <a:lstStyle/>
          <a:p>
            <a:r>
              <a:rPr lang="en-GB" sz="3600" dirty="0">
                <a:latin typeface="+mn-lt"/>
              </a:rPr>
              <a:t>Language devices</a:t>
            </a:r>
          </a:p>
        </p:txBody>
      </p:sp>
      <p:sp>
        <p:nvSpPr>
          <p:cNvPr id="3" name="Picture Placeholder 2">
            <a:extLst>
              <a:ext uri="{FF2B5EF4-FFF2-40B4-BE49-F238E27FC236}">
                <a16:creationId xmlns:a16="http://schemas.microsoft.com/office/drawing/2014/main" id="{2A327689-86C3-FF88-EF3B-0234E37FFD30}"/>
              </a:ext>
            </a:extLst>
          </p:cNvPr>
          <p:cNvSpPr>
            <a:spLocks noGrp="1"/>
          </p:cNvSpPr>
          <p:nvPr>
            <p:ph type="pic" sz="quarter" idx="10"/>
          </p:nvPr>
        </p:nvSpPr>
        <p:spPr>
          <a:xfrm>
            <a:off x="5892000" y="598714"/>
            <a:ext cx="5916001" cy="5905338"/>
          </a:xfrm>
        </p:spPr>
        <p:txBody>
          <a:bodyPr>
            <a:normAutofit fontScale="92500" lnSpcReduction="20000"/>
          </a:bodyPr>
          <a:lstStyle/>
          <a:p>
            <a:pPr marL="0" indent="0">
              <a:buNone/>
            </a:pPr>
            <a:r>
              <a:rPr lang="en-GB" sz="2600" b="1" dirty="0"/>
              <a:t>Language devices can help you to:</a:t>
            </a:r>
          </a:p>
          <a:p>
            <a:pPr marL="0" indent="0">
              <a:buNone/>
            </a:pPr>
            <a:endParaRPr lang="en-GB" sz="2600" dirty="0"/>
          </a:p>
          <a:p>
            <a:r>
              <a:rPr lang="en-GB" sz="2600" dirty="0"/>
              <a:t>introduce a point</a:t>
            </a:r>
          </a:p>
          <a:p>
            <a:endParaRPr lang="en-GB" sz="2600" dirty="0"/>
          </a:p>
          <a:p>
            <a:r>
              <a:rPr lang="en-GB" sz="2600" dirty="0"/>
              <a:t>add or build on a point</a:t>
            </a:r>
          </a:p>
          <a:p>
            <a:endParaRPr lang="en-GB" sz="2600" dirty="0"/>
          </a:p>
          <a:p>
            <a:r>
              <a:rPr lang="en-GB" sz="2600" dirty="0"/>
              <a:t>show similarity</a:t>
            </a:r>
          </a:p>
          <a:p>
            <a:endParaRPr lang="en-GB" sz="2600" dirty="0"/>
          </a:p>
          <a:p>
            <a:r>
              <a:rPr lang="en-GB" sz="2600" dirty="0"/>
              <a:t>show contrast</a:t>
            </a:r>
          </a:p>
          <a:p>
            <a:endParaRPr lang="en-GB" sz="2600" dirty="0"/>
          </a:p>
          <a:p>
            <a:r>
              <a:rPr lang="en-GB" sz="2600" dirty="0"/>
              <a:t>give evidence</a:t>
            </a:r>
          </a:p>
          <a:p>
            <a:endParaRPr lang="en-GB" sz="2600" dirty="0"/>
          </a:p>
          <a:p>
            <a:r>
              <a:rPr lang="en-GB" sz="2600" dirty="0"/>
              <a:t>show cause and effect</a:t>
            </a:r>
          </a:p>
          <a:p>
            <a:endParaRPr lang="en-GB" sz="2600" dirty="0"/>
          </a:p>
          <a:p>
            <a:r>
              <a:rPr lang="en-GB" sz="2600" dirty="0"/>
              <a:t>conclude.</a:t>
            </a:r>
          </a:p>
          <a:p>
            <a:pPr marL="0" indent="0">
              <a:buNone/>
            </a:pPr>
            <a:endParaRPr lang="en-GB" dirty="0"/>
          </a:p>
        </p:txBody>
      </p:sp>
      <p:sp>
        <p:nvSpPr>
          <p:cNvPr id="4" name="Content Placeholder 3">
            <a:extLst>
              <a:ext uri="{FF2B5EF4-FFF2-40B4-BE49-F238E27FC236}">
                <a16:creationId xmlns:a16="http://schemas.microsoft.com/office/drawing/2014/main" id="{CD218178-02BE-8202-BCC0-148BE36FFC6E}"/>
              </a:ext>
            </a:extLst>
          </p:cNvPr>
          <p:cNvSpPr>
            <a:spLocks noGrp="1"/>
          </p:cNvSpPr>
          <p:nvPr>
            <p:ph idx="1"/>
          </p:nvPr>
        </p:nvSpPr>
        <p:spPr>
          <a:xfrm>
            <a:off x="180000" y="2316169"/>
            <a:ext cx="5712000" cy="2225662"/>
          </a:xfrm>
        </p:spPr>
        <p:txBody>
          <a:bodyPr>
            <a:normAutofit/>
          </a:bodyPr>
          <a:lstStyle/>
          <a:p>
            <a:pPr marL="0" indent="0">
              <a:lnSpc>
                <a:spcPct val="114000"/>
              </a:lnSpc>
              <a:spcBef>
                <a:spcPts val="600"/>
              </a:spcBef>
              <a:spcAft>
                <a:spcPts val="600"/>
              </a:spcAft>
              <a:buNone/>
            </a:pPr>
            <a:r>
              <a:rPr lang="en-GB" dirty="0"/>
              <a:t>In addition to your FEETCRRAMPSS you will need to consider how to use discourse markers and connectives to help you present your ideas logically.</a:t>
            </a:r>
          </a:p>
        </p:txBody>
      </p:sp>
    </p:spTree>
    <p:extLst>
      <p:ext uri="{BB962C8B-B14F-4D97-AF65-F5344CB8AC3E}">
        <p14:creationId xmlns:p14="http://schemas.microsoft.com/office/powerpoint/2010/main" val="2617856903"/>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7VPTP7ZE6X33-1933993375-2256</_dlc_DocId>
    <_dlc_DocIdUrl xmlns="9ad1216b-cdc1-40e2-a0c2-94597fd44697">
      <Url>https://cambridgeorg.sharepoint.com/sites/cie/education/pd/Curriculum_Support/_layouts/15/DocIdRedir.aspx?ID=7VPTP7ZE6X33-1933993375-2256</Url>
      <Description>7VPTP7ZE6X33-1933993375-2256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74337C6-E4D1-4A49-BD6E-E0144C57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30E657-8217-4B2F-96A4-D1EE5A57D447}">
  <ds:schemaRefs>
    <ds:schemaRef ds:uri="http://purl.org/dc/terms/"/>
    <ds:schemaRef ds:uri="3fcf4a81-aca0-43b6-bff7-87efdc296efa"/>
    <ds:schemaRef ds:uri="http://schemas.microsoft.com/office/2006/documentManagement/types"/>
    <ds:schemaRef ds:uri="http://schemas.microsoft.com/office/2006/metadata/properties"/>
    <ds:schemaRef ds:uri="7424b78e-8606-4fd1-9a19-b6b90bbc0a1b"/>
    <ds:schemaRef ds:uri="http://purl.org/dc/elements/1.1/"/>
    <ds:schemaRef ds:uri="9ad1216b-cdc1-40e2-a0c2-94597fd44697"/>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4.xml><?xml version="1.0" encoding="utf-8"?>
<ds:datastoreItem xmlns:ds="http://schemas.openxmlformats.org/officeDocument/2006/customXml" ds:itemID="{3B36F522-99CC-44C6-897D-F8F89591E08F}">
  <ds:schemaRefs>
    <ds:schemaRef ds:uri="http://schemas.microsoft.com/sharepoint/event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8909</TotalTime>
  <Words>976</Words>
  <Application>Microsoft Office PowerPoint</Application>
  <PresentationFormat>Widescreen</PresentationFormat>
  <Paragraphs>191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MS Mincho</vt:lpstr>
      <vt:lpstr>Aptos</vt:lpstr>
      <vt:lpstr>Arial</vt:lpstr>
      <vt:lpstr>Calibri</vt:lpstr>
      <vt:lpstr>Georgia</vt:lpstr>
      <vt:lpstr>Office Theme</vt:lpstr>
      <vt:lpstr>PowerPoint Presentation</vt:lpstr>
      <vt:lpstr>PowerPoint Presentation</vt:lpstr>
      <vt:lpstr>Starter task:</vt:lpstr>
      <vt:lpstr>Starter task continued:</vt:lpstr>
      <vt:lpstr>What did you find?</vt:lpstr>
      <vt:lpstr>PowerPoint Presentation</vt:lpstr>
      <vt:lpstr>PowerPoint Presentation</vt:lpstr>
      <vt:lpstr>Structuring an argument:</vt:lpstr>
      <vt:lpstr>Language devices</vt:lpstr>
      <vt:lpstr>Introduce a point:</vt:lpstr>
      <vt:lpstr>Add or build on a point:</vt:lpstr>
      <vt:lpstr>To show similarity:</vt:lpstr>
      <vt:lpstr>To show contrast:</vt:lpstr>
      <vt:lpstr>To give evidence:</vt:lpstr>
      <vt:lpstr>To show cause and effect:</vt:lpstr>
      <vt:lpstr>To conclude:</vt:lpstr>
      <vt:lpstr>Portfolio style task</vt:lpstr>
      <vt:lpstr>Key ideas: www.theguardian.com/technology/2023/oct/04/school-surveillance-tech-aclu-report </vt:lpstr>
      <vt:lpstr>Plan your letter:</vt:lpstr>
      <vt:lpstr>Independent writing:</vt:lpstr>
      <vt:lpstr>Plenary:</vt:lpstr>
      <vt:lpstr>Review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Sally Ellis</cp:lastModifiedBy>
  <cp:revision>6</cp:revision>
  <dcterms:created xsi:type="dcterms:W3CDTF">2023-10-09T12:44:25Z</dcterms:created>
  <dcterms:modified xsi:type="dcterms:W3CDTF">2025-07-28T10:13:15Z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MediaServiceImageTags">
    <vt:lpwstr/>
  </property>
  <property fmtid="{D5CDD505-2E9C-101B-9397-08002B2CF9AE}" pid="4" name="_dlc_DocIdItemGuid">
    <vt:lpwstr>687d9f0a-07ce-46cb-a09f-c65156403263</vt:lpwstr>
  </property>
</Properties>
</file>