
<file path=[Content_Types].xml><?xml version="1.0" encoding="utf-8"?>
<Types xmlns="http://schemas.openxmlformats.org/package/2006/content-types">
  <Default Extension="tmp"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49" r:id="rId2"/>
    <p:sldId id="350" r:id="rId3"/>
    <p:sldId id="329" r:id="rId4"/>
    <p:sldId id="339" r:id="rId5"/>
    <p:sldId id="353" r:id="rId6"/>
    <p:sldId id="352" r:id="rId7"/>
    <p:sldId id="354" r:id="rId8"/>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00CC00"/>
    <a:srgbClr val="904692"/>
    <a:srgbClr val="FF00FF"/>
    <a:srgbClr val="000099"/>
    <a:srgbClr val="99CC00"/>
    <a:srgbClr val="FFC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5672" autoAdjust="0"/>
  </p:normalViewPr>
  <p:slideViewPr>
    <p:cSldViewPr snapToGrid="0">
      <p:cViewPr varScale="1">
        <p:scale>
          <a:sx n="79" d="100"/>
          <a:sy n="79" d="100"/>
        </p:scale>
        <p:origin x="120"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AA5EAAC-A2A0-406F-93BD-8DB209C49A3C}" type="datetimeFigureOut">
              <a:rPr lang="en-GB" smtClean="0"/>
              <a:t>18/07/2019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BA4D6A3F-9099-452E-9E43-ACAAFCD6441B}" type="slidenum">
              <a:rPr lang="en-GB" smtClean="0"/>
              <a:t>‹#›</a:t>
            </a:fld>
            <a:endParaRPr lang="en-GB"/>
          </a:p>
        </p:txBody>
      </p:sp>
    </p:spTree>
    <p:extLst>
      <p:ext uri="{BB962C8B-B14F-4D97-AF65-F5344CB8AC3E}">
        <p14:creationId xmlns:p14="http://schemas.microsoft.com/office/powerpoint/2010/main" val="1154934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nrich.maths.org/4958"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gapminder.org/data/"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When developing your curriculum plan for mathematics it may be worth considering teaching unit 5.1 on unit conversions before this unit. The ability to convert between units and understand the links to proportional reasoning are important for this unit. If you've not already taught unit 5.1 you will need to consider teaching elements of it to support this unit. </a:t>
            </a:r>
            <a:br>
              <a:rPr lang="en-GB" dirty="0" smtClean="0"/>
            </a:b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1</a:t>
            </a:fld>
            <a:endParaRPr lang="en-GB"/>
          </a:p>
        </p:txBody>
      </p:sp>
    </p:spTree>
    <p:extLst>
      <p:ext uri="{BB962C8B-B14F-4D97-AF65-F5344CB8AC3E}">
        <p14:creationId xmlns:p14="http://schemas.microsoft.com/office/powerpoint/2010/main" val="1453407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lesson will take an investigative approach to consider the impact on area when we make scale drawings.</a:t>
            </a:r>
            <a:endParaRPr lang="en-GB" baseline="0" dirty="0"/>
          </a:p>
        </p:txBody>
      </p:sp>
      <p:sp>
        <p:nvSpPr>
          <p:cNvPr id="4" name="Slide Number Placeholder 3"/>
          <p:cNvSpPr>
            <a:spLocks noGrp="1"/>
          </p:cNvSpPr>
          <p:nvPr>
            <p:ph type="sldNum" sz="quarter" idx="10"/>
          </p:nvPr>
        </p:nvSpPr>
        <p:spPr/>
        <p:txBody>
          <a:bodyPr/>
          <a:lstStyle/>
          <a:p>
            <a:fld id="{D411221F-D471-4286-B865-C445ABC3F7C8}" type="slidenum">
              <a:rPr lang="en-GB" smtClean="0"/>
              <a:t>2</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3</a:t>
            </a:fld>
            <a:endParaRPr lang="en-GB"/>
          </a:p>
        </p:txBody>
      </p:sp>
    </p:spTree>
    <p:extLst>
      <p:ext uri="{BB962C8B-B14F-4D97-AF65-F5344CB8AC3E}">
        <p14:creationId xmlns:p14="http://schemas.microsoft.com/office/powerpoint/2010/main" val="1642389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4</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5</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PAUSE. Let students attempt this independently before animating the next slide.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If necessary remind student about the outcomes of the last slide which is that the scale factor for area is the scale factor for length squared. Ask students if their answer makes sense? Yes you can see from the diagram that the answer makes sense. </a:t>
            </a:r>
          </a:p>
          <a:p>
            <a:r>
              <a:rPr lang="en-GB" dirty="0" smtClean="0"/>
              <a:t>You can also challenge student to consider this algebraically by using the formula for area ½ (base × height ) if we multiply the length by a scale factor of 2 we get ½ (2 × base × 2 × height) = ½ ×4 (base × height) = 2</a:t>
            </a:r>
            <a:r>
              <a:rPr lang="en-GB" baseline="30000" dirty="0" smtClean="0"/>
              <a:t>2</a:t>
            </a:r>
            <a:r>
              <a:rPr lang="en-GB" dirty="0" smtClean="0"/>
              <a:t> ×½(base × height) This is 2</a:t>
            </a:r>
            <a:r>
              <a:rPr lang="en-GB" baseline="30000" dirty="0" smtClean="0"/>
              <a:t>2 </a:t>
            </a:r>
            <a:r>
              <a:rPr lang="en-GB" baseline="0" dirty="0" smtClean="0"/>
              <a:t>times the area of the original triangle. </a:t>
            </a:r>
          </a:p>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6</a:t>
            </a:fld>
            <a:endParaRPr lang="en-GB"/>
          </a:p>
        </p:txBody>
      </p:sp>
    </p:spTree>
    <p:extLst>
      <p:ext uri="{BB962C8B-B14F-4D97-AF65-F5344CB8AC3E}">
        <p14:creationId xmlns:p14="http://schemas.microsoft.com/office/powerpoint/2010/main" val="4138891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b="0" dirty="0" smtClean="0"/>
              <a:t>Students can now have a go at this extension activity</a:t>
            </a:r>
            <a:r>
              <a:rPr lang="en-GB" b="1" dirty="0" smtClean="0"/>
              <a:t> Rescaled </a:t>
            </a:r>
            <a:r>
              <a:rPr lang="en-GB" b="1" smtClean="0"/>
              <a:t>map </a:t>
            </a:r>
            <a:r>
              <a:rPr lang="en-GB" smtClean="0">
                <a:hlinkClick r:id="rId3"/>
              </a:rPr>
              <a:t>https</a:t>
            </a:r>
            <a:r>
              <a:rPr lang="en-GB" dirty="0" smtClean="0">
                <a:hlinkClick r:id="rId3"/>
              </a:rPr>
              <a:t>://nrich.maths.org/4958</a:t>
            </a:r>
            <a:r>
              <a:rPr lang="en-GB" dirty="0" smtClean="0"/>
              <a:t> You could find additional data to use with the activity at </a:t>
            </a:r>
            <a:r>
              <a:rPr lang="en-GB" dirty="0" smtClean="0">
                <a:hlinkClick r:id="rId4"/>
              </a:rPr>
              <a:t>https://www.gapminder.org/data/</a:t>
            </a:r>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7</a:t>
            </a:fld>
            <a:endParaRPr lang="en-GB"/>
          </a:p>
        </p:txBody>
      </p:sp>
    </p:spTree>
    <p:extLst>
      <p:ext uri="{BB962C8B-B14F-4D97-AF65-F5344CB8AC3E}">
        <p14:creationId xmlns:p14="http://schemas.microsoft.com/office/powerpoint/2010/main" val="75578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234553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79684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85486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38417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9139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98510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1E7E9C-2DF8-4740-8A22-E5DF3F1116FB}" type="datetimeFigureOut">
              <a:rPr lang="en-GB" smtClean="0"/>
              <a:t>18/07/2019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30252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1E7E9C-2DF8-4740-8A22-E5DF3F1116FB}" type="datetimeFigureOut">
              <a:rPr lang="en-GB" smtClean="0"/>
              <a:t>18/07/2019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8602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E7E9C-2DF8-4740-8A22-E5DF3F1116FB}" type="datetimeFigureOut">
              <a:rPr lang="en-GB" smtClean="0"/>
              <a:t>18/07/2019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5608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1987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2936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E7E9C-2DF8-4740-8A22-E5DF3F1116FB}" type="datetimeFigureOut">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08EBA-7194-4BE8-B1FE-0F2353F5452E}" type="slidenum">
              <a:rPr lang="en-GB" smtClean="0"/>
              <a:t>‹#›</a:t>
            </a:fld>
            <a:endParaRPr lang="en-GB"/>
          </a:p>
        </p:txBody>
      </p:sp>
    </p:spTree>
    <p:extLst>
      <p:ext uri="{BB962C8B-B14F-4D97-AF65-F5344CB8AC3E}">
        <p14:creationId xmlns:p14="http://schemas.microsoft.com/office/powerpoint/2010/main" val="164640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1.bin"/><Relationship Id="rId4" Type="http://schemas.openxmlformats.org/officeDocument/2006/relationships/image" Target="../media/image8.tmp"/></Relationships>
</file>

<file path=ppt/slides/_rels/slide7.xml.rels><?xml version="1.0" encoding="UTF-8" standalone="yes"?>
<Relationships xmlns="http://schemas.openxmlformats.org/package/2006/relationships"><Relationship Id="rId3" Type="http://schemas.openxmlformats.org/officeDocument/2006/relationships/hyperlink" Target="https://nrich.maths.org/4958"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202536" cy="2215991"/>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 </a:t>
            </a:r>
            <a:r>
              <a:rPr lang="en-GB" sz="2600" b="1" dirty="0" smtClean="0">
                <a:latin typeface="Arial" panose="020B0604020202020204" pitchFamily="34" charset="0"/>
                <a:cs typeface="Arial" panose="020B0604020202020204" pitchFamily="34" charset="0"/>
              </a:rPr>
              <a:t>Pack – Scale drawings</a:t>
            </a:r>
          </a:p>
          <a:p>
            <a:r>
              <a:rPr lang="en-GB" sz="1600" b="1" dirty="0" smtClean="0">
                <a:latin typeface="Arial" panose="020B0604020202020204" pitchFamily="34" charset="0"/>
                <a:cs typeface="Arial" panose="020B0604020202020204" pitchFamily="34" charset="0"/>
              </a:rPr>
              <a:t> </a:t>
            </a:r>
          </a:p>
          <a:p>
            <a:r>
              <a:rPr lang="en-GB" sz="2600" dirty="0" smtClean="0">
                <a:latin typeface="Arial" panose="020B0604020202020204" pitchFamily="34" charset="0"/>
                <a:cs typeface="Arial" panose="020B0604020202020204" pitchFamily="34" charset="0"/>
              </a:rPr>
              <a:t>Lesson 4 – Extended scale and area</a:t>
            </a: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077228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3" y="1703437"/>
            <a:ext cx="11516139" cy="523220"/>
          </a:xfrm>
          <a:prstGeom prst="rect">
            <a:avLst/>
          </a:prstGeom>
          <a:noFill/>
        </p:spPr>
        <p:txBody>
          <a:bodyPr wrap="square" rtlCol="0">
            <a:spAutoFit/>
          </a:bodyPr>
          <a:lstStyle/>
          <a:p>
            <a:pPr marL="45720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The impact on the area of a shape when we make a scale drawing.</a:t>
            </a:r>
            <a:endParaRPr lang="en-GB" sz="2800" dirty="0">
              <a:latin typeface="Arial" panose="020B0604020202020204" pitchFamily="34" charset="0"/>
              <a:cs typeface="Arial" panose="020B0604020202020204" pitchFamily="34" charset="0"/>
            </a:endParaRP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Lesson objective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354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Scale drawings and area</a:t>
            </a:r>
            <a:endParaRPr lang="en-GB" sz="2800" b="1" dirty="0">
              <a:latin typeface="Arial" panose="020B0604020202020204" pitchFamily="34" charset="0"/>
              <a:cs typeface="Arial" panose="020B0604020202020204" pitchFamily="34" charset="0"/>
            </a:endParaRPr>
          </a:p>
        </p:txBody>
      </p:sp>
      <p:sp>
        <p:nvSpPr>
          <p:cNvPr id="20" name="TextBox 19"/>
          <p:cNvSpPr txBox="1"/>
          <p:nvPr/>
        </p:nvSpPr>
        <p:spPr>
          <a:xfrm>
            <a:off x="124780" y="1338834"/>
            <a:ext cx="11942440" cy="1938992"/>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So far we have looked at scale factors for lengths and used this to convert these lengths onto scale drawing.</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We are now going to look at the impact on the area of a shape when we make a scale drawing.</a:t>
            </a:r>
          </a:p>
        </p:txBody>
      </p:sp>
      <p:sp>
        <p:nvSpPr>
          <p:cNvPr id="14" name="TextBox 13"/>
          <p:cNvSpPr txBox="1"/>
          <p:nvPr/>
        </p:nvSpPr>
        <p:spPr>
          <a:xfrm>
            <a:off x="124780" y="3458420"/>
            <a:ext cx="11942440"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This diagram shows a square with side of 1</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 and a square with side of 2</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a:t>
            </a:r>
          </a:p>
          <a:p>
            <a:endParaRPr lang="en-GB" sz="2400" dirty="0" smtClean="0">
              <a:latin typeface="Arial" panose="020B0604020202020204" pitchFamily="34" charset="0"/>
              <a:cs typeface="Arial" panose="020B0604020202020204" pitchFamily="34" charset="0"/>
            </a:endParaRPr>
          </a:p>
        </p:txBody>
      </p:sp>
      <p:sp>
        <p:nvSpPr>
          <p:cNvPr id="2" name="Rectangle 1"/>
          <p:cNvSpPr/>
          <p:nvPr/>
        </p:nvSpPr>
        <p:spPr>
          <a:xfrm>
            <a:off x="124780" y="4174343"/>
            <a:ext cx="6931528" cy="1200329"/>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The area of the square with side of 1</a:t>
            </a:r>
            <a:r>
              <a:rPr lang="en-GB" sz="2400" i="1" dirty="0">
                <a:latin typeface="Arial" panose="020B0604020202020204" pitchFamily="34" charset="0"/>
                <a:cs typeface="Arial" panose="020B0604020202020204" pitchFamily="34" charset="0"/>
              </a:rPr>
              <a:t>cm</a:t>
            </a:r>
            <a:r>
              <a:rPr lang="en-GB" sz="2400" dirty="0">
                <a:latin typeface="Arial" panose="020B0604020202020204" pitchFamily="34" charset="0"/>
                <a:cs typeface="Arial" panose="020B0604020202020204" pitchFamily="34" charset="0"/>
              </a:rPr>
              <a:t> is 1</a:t>
            </a:r>
            <a:r>
              <a:rPr lang="en-GB" sz="2400" i="1" dirty="0">
                <a:latin typeface="Arial" panose="020B0604020202020204" pitchFamily="34" charset="0"/>
                <a:cs typeface="Arial" panose="020B0604020202020204" pitchFamily="34" charset="0"/>
              </a:rPr>
              <a:t>cm</a:t>
            </a:r>
            <a:r>
              <a:rPr lang="en-GB" sz="2400" baseline="30000" dirty="0">
                <a:latin typeface="Arial" panose="020B0604020202020204" pitchFamily="34" charset="0"/>
                <a:cs typeface="Arial" panose="020B0604020202020204" pitchFamily="34" charset="0"/>
              </a:rPr>
              <a:t>2</a:t>
            </a:r>
            <a:r>
              <a:rPr lang="en-GB" sz="2400" dirty="0">
                <a:latin typeface="Arial" panose="020B0604020202020204" pitchFamily="34" charset="0"/>
                <a:cs typeface="Arial" panose="020B0604020202020204" pitchFamily="34" charset="0"/>
              </a:rPr>
              <a:t> .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area of the square with side of 2</a:t>
            </a:r>
            <a:r>
              <a:rPr lang="en-GB" sz="2400" i="1" dirty="0">
                <a:latin typeface="Arial" panose="020B0604020202020204" pitchFamily="34" charset="0"/>
                <a:cs typeface="Arial" panose="020B0604020202020204" pitchFamily="34" charset="0"/>
              </a:rPr>
              <a:t>cm</a:t>
            </a:r>
            <a:r>
              <a:rPr lang="en-GB" sz="2400" dirty="0">
                <a:latin typeface="Arial" panose="020B0604020202020204" pitchFamily="34" charset="0"/>
                <a:cs typeface="Arial" panose="020B0604020202020204" pitchFamily="34" charset="0"/>
              </a:rPr>
              <a:t> is </a:t>
            </a:r>
            <a:r>
              <a:rPr lang="en-GB" sz="2400" dirty="0" smtClean="0">
                <a:latin typeface="Arial" panose="020B0604020202020204" pitchFamily="34" charset="0"/>
                <a:cs typeface="Arial" panose="020B0604020202020204" pitchFamily="34" charset="0"/>
              </a:rPr>
              <a:t>4</a:t>
            </a:r>
            <a:r>
              <a:rPr lang="en-GB" sz="2400" i="1" dirty="0" smtClean="0">
                <a:latin typeface="Arial" panose="020B0604020202020204" pitchFamily="34" charset="0"/>
                <a:cs typeface="Arial" panose="020B0604020202020204" pitchFamily="34" charset="0"/>
              </a:rPr>
              <a:t>cm</a:t>
            </a:r>
            <a:r>
              <a:rPr lang="en-GB" sz="2400" baseline="30000" dirty="0" smtClean="0">
                <a:latin typeface="Arial" panose="020B0604020202020204" pitchFamily="34" charset="0"/>
                <a:cs typeface="Arial" panose="020B0604020202020204" pitchFamily="34" charset="0"/>
              </a:rPr>
              <a:t>2</a:t>
            </a:r>
            <a:r>
              <a:rPr lang="en-GB" sz="2400" dirty="0">
                <a:latin typeface="Arial" panose="020B0604020202020204" pitchFamily="34" charset="0"/>
                <a:cs typeface="Arial" panose="020B0604020202020204" pitchFamily="34" charset="0"/>
              </a:rPr>
              <a:t>. </a:t>
            </a:r>
          </a:p>
        </p:txBody>
      </p:sp>
      <p:pic>
        <p:nvPicPr>
          <p:cNvPr id="15" name="Picture 14">
            <a:extLst>
              <a:ext uri="{FF2B5EF4-FFF2-40B4-BE49-F238E27FC236}">
                <a16:creationId xmlns:a16="http://schemas.microsoft.com/office/drawing/2014/main" id="{69349A6E-8A0C-41BC-9745-680D644D57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87456" y="4174343"/>
            <a:ext cx="3172268" cy="2010056"/>
          </a:xfrm>
          <a:prstGeom prst="rect">
            <a:avLst/>
          </a:prstGeom>
        </p:spPr>
      </p:pic>
      <p:sp>
        <p:nvSpPr>
          <p:cNvPr id="17" name="Rectangle 16"/>
          <p:cNvSpPr/>
          <p:nvPr/>
        </p:nvSpPr>
        <p:spPr>
          <a:xfrm>
            <a:off x="124780" y="5360480"/>
            <a:ext cx="6931528" cy="1200329"/>
          </a:xfrm>
          <a:prstGeom prst="rect">
            <a:avLst/>
          </a:prstGeom>
        </p:spPr>
        <p:txBody>
          <a:bodyPr wrap="square">
            <a:spAutoFit/>
          </a:bodyPr>
          <a:lstStyle/>
          <a:p>
            <a:r>
              <a:rPr lang="en-GB" sz="2400" b="1" dirty="0" smtClean="0">
                <a:latin typeface="Arial" panose="020B0604020202020204" pitchFamily="34" charset="0"/>
                <a:cs typeface="Arial" panose="020B0604020202020204" pitchFamily="34" charset="0"/>
              </a:rPr>
              <a:t>So</a:t>
            </a:r>
          </a:p>
          <a:p>
            <a:r>
              <a:rPr lang="en-GB" sz="2400" b="1" dirty="0" smtClean="0">
                <a:latin typeface="Arial" panose="020B0604020202020204" pitchFamily="34" charset="0"/>
                <a:cs typeface="Arial" panose="020B0604020202020204" pitchFamily="34" charset="0"/>
              </a:rPr>
              <a:t>When the side is multiplied by 2 the area is multiplied by: 2</a:t>
            </a:r>
            <a:r>
              <a:rPr lang="en-GB" sz="2400" b="1" baseline="30000" dirty="0" smtClean="0">
                <a:latin typeface="Arial" panose="020B0604020202020204" pitchFamily="34" charset="0"/>
                <a:cs typeface="Arial" panose="020B0604020202020204" pitchFamily="34" charset="0"/>
              </a:rPr>
              <a:t>2</a:t>
            </a:r>
            <a:r>
              <a:rPr lang="en-GB" sz="2400" b="1" dirty="0" smtClean="0">
                <a:latin typeface="Arial" panose="020B0604020202020204" pitchFamily="34" charset="0"/>
                <a:cs typeface="Arial" panose="020B0604020202020204" pitchFamily="34" charset="0"/>
              </a:rPr>
              <a:t> = 4 .</a:t>
            </a:r>
            <a:endParaRPr lang="en-GB"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00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Scale drawings and area</a:t>
            </a:r>
            <a:endParaRPr lang="en-GB" sz="2800" b="1" dirty="0">
              <a:latin typeface="Arial" panose="020B0604020202020204" pitchFamily="34" charset="0"/>
              <a:cs typeface="Arial" panose="020B0604020202020204" pitchFamily="34" charset="0"/>
            </a:endParaRPr>
          </a:p>
        </p:txBody>
      </p:sp>
      <p:pic>
        <p:nvPicPr>
          <p:cNvPr id="23" name="Picture 22">
            <a:extLst>
              <a:ext uri="{FF2B5EF4-FFF2-40B4-BE49-F238E27FC236}">
                <a16:creationId xmlns:a16="http://schemas.microsoft.com/office/drawing/2014/main" id="{20299223-EBFB-4246-A0FA-6D927BF3C0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9043" y="2795969"/>
            <a:ext cx="4239217" cy="2724530"/>
          </a:xfrm>
          <a:prstGeom prst="rect">
            <a:avLst/>
          </a:prstGeom>
        </p:spPr>
      </p:pic>
      <p:sp>
        <p:nvSpPr>
          <p:cNvPr id="24" name="TextBox 23"/>
          <p:cNvSpPr txBox="1"/>
          <p:nvPr/>
        </p:nvSpPr>
        <p:spPr>
          <a:xfrm>
            <a:off x="55820" y="1410164"/>
            <a:ext cx="11942440"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This diagram shows a square with side of 1</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 and a square with side of 3</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a:t>
            </a:r>
          </a:p>
          <a:p>
            <a:endParaRPr lang="en-GB" sz="2400" dirty="0" smtClean="0">
              <a:latin typeface="Arial" panose="020B0604020202020204" pitchFamily="34" charset="0"/>
              <a:cs typeface="Arial" panose="020B0604020202020204" pitchFamily="34" charset="0"/>
            </a:endParaRPr>
          </a:p>
        </p:txBody>
      </p:sp>
      <p:sp>
        <p:nvSpPr>
          <p:cNvPr id="25" name="Rectangle 24"/>
          <p:cNvSpPr/>
          <p:nvPr/>
        </p:nvSpPr>
        <p:spPr>
          <a:xfrm>
            <a:off x="124780" y="2795969"/>
            <a:ext cx="6931528" cy="1200329"/>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The area of the square with side of 1</a:t>
            </a:r>
            <a:r>
              <a:rPr lang="en-GB" sz="2400" i="1" dirty="0">
                <a:latin typeface="Arial" panose="020B0604020202020204" pitchFamily="34" charset="0"/>
                <a:cs typeface="Arial" panose="020B0604020202020204" pitchFamily="34" charset="0"/>
              </a:rPr>
              <a:t>cm</a:t>
            </a:r>
            <a:r>
              <a:rPr lang="en-GB" sz="2400" dirty="0">
                <a:latin typeface="Arial" panose="020B0604020202020204" pitchFamily="34" charset="0"/>
                <a:cs typeface="Arial" panose="020B0604020202020204" pitchFamily="34" charset="0"/>
              </a:rPr>
              <a:t> is 1</a:t>
            </a:r>
            <a:r>
              <a:rPr lang="en-GB" sz="2400" i="1" dirty="0">
                <a:latin typeface="Arial" panose="020B0604020202020204" pitchFamily="34" charset="0"/>
                <a:cs typeface="Arial" panose="020B0604020202020204" pitchFamily="34" charset="0"/>
              </a:rPr>
              <a:t>cm</a:t>
            </a:r>
            <a:r>
              <a:rPr lang="en-GB" sz="2400" baseline="30000" dirty="0">
                <a:latin typeface="Arial" panose="020B0604020202020204" pitchFamily="34" charset="0"/>
                <a:cs typeface="Arial" panose="020B0604020202020204" pitchFamily="34" charset="0"/>
              </a:rPr>
              <a:t>2</a:t>
            </a:r>
            <a:r>
              <a:rPr lang="en-GB" sz="2400" dirty="0">
                <a:latin typeface="Arial" panose="020B0604020202020204" pitchFamily="34" charset="0"/>
                <a:cs typeface="Arial" panose="020B0604020202020204" pitchFamily="34" charset="0"/>
              </a:rPr>
              <a:t> .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area of the square with side of </a:t>
            </a:r>
            <a:r>
              <a:rPr lang="en-GB" sz="2400" dirty="0" smtClean="0">
                <a:latin typeface="Arial" panose="020B0604020202020204" pitchFamily="34" charset="0"/>
                <a:cs typeface="Arial" panose="020B0604020202020204" pitchFamily="34" charset="0"/>
              </a:rPr>
              <a:t>3</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is </a:t>
            </a:r>
            <a:r>
              <a:rPr lang="en-GB" sz="2400" dirty="0" smtClean="0">
                <a:latin typeface="Arial" panose="020B0604020202020204" pitchFamily="34" charset="0"/>
                <a:cs typeface="Arial" panose="020B0604020202020204" pitchFamily="34" charset="0"/>
              </a:rPr>
              <a:t>9</a:t>
            </a:r>
            <a:r>
              <a:rPr lang="en-GB" sz="2400" i="1" dirty="0" smtClean="0">
                <a:latin typeface="Arial" panose="020B0604020202020204" pitchFamily="34" charset="0"/>
                <a:cs typeface="Arial" panose="020B0604020202020204" pitchFamily="34" charset="0"/>
              </a:rPr>
              <a:t>cm</a:t>
            </a:r>
            <a:r>
              <a:rPr lang="en-GB" sz="2400" baseline="30000" dirty="0" smtClean="0">
                <a:latin typeface="Arial" panose="020B0604020202020204" pitchFamily="34" charset="0"/>
                <a:cs typeface="Arial" panose="020B0604020202020204" pitchFamily="34" charset="0"/>
              </a:rPr>
              <a:t>2</a:t>
            </a:r>
            <a:r>
              <a:rPr lang="en-GB" sz="2400" dirty="0">
                <a:latin typeface="Arial" panose="020B0604020202020204" pitchFamily="34" charset="0"/>
                <a:cs typeface="Arial" panose="020B0604020202020204" pitchFamily="34" charset="0"/>
              </a:rPr>
              <a:t>. </a:t>
            </a:r>
          </a:p>
        </p:txBody>
      </p:sp>
      <p:sp>
        <p:nvSpPr>
          <p:cNvPr id="26" name="Rectangle 25"/>
          <p:cNvSpPr/>
          <p:nvPr/>
        </p:nvSpPr>
        <p:spPr>
          <a:xfrm>
            <a:off x="124780" y="4446080"/>
            <a:ext cx="6931528" cy="1200329"/>
          </a:xfrm>
          <a:prstGeom prst="rect">
            <a:avLst/>
          </a:prstGeom>
        </p:spPr>
        <p:txBody>
          <a:bodyPr wrap="square">
            <a:spAutoFit/>
          </a:bodyPr>
          <a:lstStyle/>
          <a:p>
            <a:r>
              <a:rPr lang="en-GB" sz="2400" b="1" dirty="0" smtClean="0">
                <a:latin typeface="Arial" panose="020B0604020202020204" pitchFamily="34" charset="0"/>
                <a:cs typeface="Arial" panose="020B0604020202020204" pitchFamily="34" charset="0"/>
              </a:rPr>
              <a:t>So</a:t>
            </a:r>
          </a:p>
          <a:p>
            <a:r>
              <a:rPr lang="en-GB" sz="2400" b="1" dirty="0" smtClean="0">
                <a:latin typeface="Arial" panose="020B0604020202020204" pitchFamily="34" charset="0"/>
                <a:cs typeface="Arial" panose="020B0604020202020204" pitchFamily="34" charset="0"/>
              </a:rPr>
              <a:t>When the side is multiplied by 3 the area is multiplied by: 3</a:t>
            </a:r>
            <a:r>
              <a:rPr lang="en-GB" sz="2400" b="1" baseline="30000" dirty="0" smtClean="0">
                <a:latin typeface="Arial" panose="020B0604020202020204" pitchFamily="34" charset="0"/>
                <a:cs typeface="Arial" panose="020B0604020202020204" pitchFamily="34" charset="0"/>
              </a:rPr>
              <a:t>2</a:t>
            </a:r>
            <a:r>
              <a:rPr lang="en-GB" sz="2400" b="1" dirty="0" smtClean="0">
                <a:latin typeface="Arial" panose="020B0604020202020204" pitchFamily="34" charset="0"/>
                <a:cs typeface="Arial" panose="020B0604020202020204" pitchFamily="34" charset="0"/>
              </a:rPr>
              <a:t> = 9 .</a:t>
            </a:r>
            <a:endParaRPr lang="en-GB"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937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Scale drawings and area</a:t>
            </a:r>
            <a:endParaRPr lang="en-GB" sz="2800" b="1" dirty="0">
              <a:latin typeface="Arial" panose="020B0604020202020204" pitchFamily="34" charset="0"/>
              <a:cs typeface="Arial" panose="020B0604020202020204" pitchFamily="34" charset="0"/>
            </a:endParaRPr>
          </a:p>
        </p:txBody>
      </p:sp>
      <p:sp>
        <p:nvSpPr>
          <p:cNvPr id="24" name="TextBox 23"/>
          <p:cNvSpPr txBox="1"/>
          <p:nvPr/>
        </p:nvSpPr>
        <p:spPr>
          <a:xfrm>
            <a:off x="55820" y="1410164"/>
            <a:ext cx="11942440"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This diagram shows a square with side of 1</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 and a square with side of 4</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a:t>
            </a:r>
          </a:p>
        </p:txBody>
      </p:sp>
      <p:sp>
        <p:nvSpPr>
          <p:cNvPr id="25" name="Rectangle 24"/>
          <p:cNvSpPr/>
          <p:nvPr/>
        </p:nvSpPr>
        <p:spPr>
          <a:xfrm>
            <a:off x="124780" y="2149793"/>
            <a:ext cx="6931528" cy="1200329"/>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The area of the square with side of 1</a:t>
            </a:r>
            <a:r>
              <a:rPr lang="en-GB" sz="2400" i="1" dirty="0">
                <a:latin typeface="Arial" panose="020B0604020202020204" pitchFamily="34" charset="0"/>
                <a:cs typeface="Arial" panose="020B0604020202020204" pitchFamily="34" charset="0"/>
              </a:rPr>
              <a:t>cm</a:t>
            </a:r>
            <a:r>
              <a:rPr lang="en-GB" sz="2400" dirty="0">
                <a:latin typeface="Arial" panose="020B0604020202020204" pitchFamily="34" charset="0"/>
                <a:cs typeface="Arial" panose="020B0604020202020204" pitchFamily="34" charset="0"/>
              </a:rPr>
              <a:t> is 1</a:t>
            </a:r>
            <a:r>
              <a:rPr lang="en-GB" sz="2400" i="1" dirty="0">
                <a:latin typeface="Arial" panose="020B0604020202020204" pitchFamily="34" charset="0"/>
                <a:cs typeface="Arial" panose="020B0604020202020204" pitchFamily="34" charset="0"/>
              </a:rPr>
              <a:t>cm</a:t>
            </a:r>
            <a:r>
              <a:rPr lang="en-GB" sz="2400" baseline="30000" dirty="0">
                <a:latin typeface="Arial" panose="020B0604020202020204" pitchFamily="34" charset="0"/>
                <a:cs typeface="Arial" panose="020B0604020202020204" pitchFamily="34" charset="0"/>
              </a:rPr>
              <a:t>2</a:t>
            </a:r>
            <a:r>
              <a:rPr lang="en-GB" sz="2400" dirty="0">
                <a:latin typeface="Arial" panose="020B0604020202020204" pitchFamily="34" charset="0"/>
                <a:cs typeface="Arial" panose="020B0604020202020204" pitchFamily="34" charset="0"/>
              </a:rPr>
              <a:t> .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area of the square with side of 4</a:t>
            </a:r>
            <a:r>
              <a:rPr lang="en-GB" sz="2400" i="1" dirty="0" smtClean="0">
                <a:latin typeface="Arial" panose="020B0604020202020204" pitchFamily="34" charset="0"/>
                <a:cs typeface="Arial" panose="020B0604020202020204" pitchFamily="34" charset="0"/>
              </a:rPr>
              <a:t>cm</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is </a:t>
            </a:r>
            <a:r>
              <a:rPr lang="en-GB" sz="2400" dirty="0" smtClean="0">
                <a:latin typeface="Arial" panose="020B0604020202020204" pitchFamily="34" charset="0"/>
                <a:cs typeface="Arial" panose="020B0604020202020204" pitchFamily="34" charset="0"/>
              </a:rPr>
              <a:t>16</a:t>
            </a:r>
            <a:r>
              <a:rPr lang="en-GB" sz="2400" i="1" dirty="0" smtClean="0">
                <a:latin typeface="Arial" panose="020B0604020202020204" pitchFamily="34" charset="0"/>
                <a:cs typeface="Arial" panose="020B0604020202020204" pitchFamily="34" charset="0"/>
              </a:rPr>
              <a:t>cm</a:t>
            </a:r>
            <a:r>
              <a:rPr lang="en-GB" sz="2400" baseline="30000" dirty="0" smtClean="0">
                <a:latin typeface="Arial" panose="020B0604020202020204" pitchFamily="34" charset="0"/>
                <a:cs typeface="Arial" panose="020B0604020202020204" pitchFamily="34" charset="0"/>
              </a:rPr>
              <a:t>2</a:t>
            </a:r>
            <a:r>
              <a:rPr lang="en-GB" sz="2400" dirty="0">
                <a:latin typeface="Arial" panose="020B0604020202020204" pitchFamily="34" charset="0"/>
                <a:cs typeface="Arial" panose="020B0604020202020204" pitchFamily="34" charset="0"/>
              </a:rPr>
              <a:t>. </a:t>
            </a:r>
          </a:p>
        </p:txBody>
      </p:sp>
      <p:sp>
        <p:nvSpPr>
          <p:cNvPr id="26" name="Rectangle 25"/>
          <p:cNvSpPr/>
          <p:nvPr/>
        </p:nvSpPr>
        <p:spPr>
          <a:xfrm>
            <a:off x="124780" y="3396133"/>
            <a:ext cx="6931528" cy="1200329"/>
          </a:xfrm>
          <a:prstGeom prst="rect">
            <a:avLst/>
          </a:prstGeom>
        </p:spPr>
        <p:txBody>
          <a:bodyPr wrap="square">
            <a:spAutoFit/>
          </a:bodyPr>
          <a:lstStyle/>
          <a:p>
            <a:r>
              <a:rPr lang="en-GB" sz="2400" b="1" dirty="0" smtClean="0">
                <a:latin typeface="Arial" panose="020B0604020202020204" pitchFamily="34" charset="0"/>
                <a:cs typeface="Arial" panose="020B0604020202020204" pitchFamily="34" charset="0"/>
              </a:rPr>
              <a:t>So</a:t>
            </a:r>
          </a:p>
          <a:p>
            <a:r>
              <a:rPr lang="en-GB" sz="2400" b="1" dirty="0" smtClean="0">
                <a:latin typeface="Arial" panose="020B0604020202020204" pitchFamily="34" charset="0"/>
                <a:cs typeface="Arial" panose="020B0604020202020204" pitchFamily="34" charset="0"/>
              </a:rPr>
              <a:t>When the side is multiplied by 4 the area is multiplied by: 4</a:t>
            </a:r>
            <a:r>
              <a:rPr lang="en-GB" sz="2400" b="1" baseline="30000" dirty="0" smtClean="0">
                <a:latin typeface="Arial" panose="020B0604020202020204" pitchFamily="34" charset="0"/>
                <a:cs typeface="Arial" panose="020B0604020202020204" pitchFamily="34" charset="0"/>
              </a:rPr>
              <a:t>2</a:t>
            </a:r>
            <a:r>
              <a:rPr lang="en-GB" sz="2400" b="1" dirty="0" smtClean="0">
                <a:latin typeface="Arial" panose="020B0604020202020204" pitchFamily="34" charset="0"/>
                <a:cs typeface="Arial" panose="020B0604020202020204" pitchFamily="34" charset="0"/>
              </a:rPr>
              <a:t> = 16 .</a:t>
            </a:r>
            <a:endParaRPr lang="en-GB" sz="2400" b="1"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1C630DE7-E2F2-4343-9ACB-610A6531E2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3707" y="2495901"/>
            <a:ext cx="4620270" cy="3000794"/>
          </a:xfrm>
          <a:prstGeom prst="rect">
            <a:avLst/>
          </a:prstGeom>
        </p:spPr>
      </p:pic>
      <p:sp>
        <p:nvSpPr>
          <p:cNvPr id="9" name="Rectangle 8"/>
          <p:cNvSpPr/>
          <p:nvPr/>
        </p:nvSpPr>
        <p:spPr>
          <a:xfrm>
            <a:off x="124780" y="4621507"/>
            <a:ext cx="6931528" cy="461665"/>
          </a:xfrm>
          <a:prstGeom prst="rect">
            <a:avLst/>
          </a:prstGeom>
        </p:spPr>
        <p:txBody>
          <a:bodyPr wrap="square">
            <a:spAutoFit/>
          </a:bodyPr>
          <a:lstStyle/>
          <a:p>
            <a:r>
              <a:rPr lang="en-GB" sz="2400" dirty="0" smtClean="0">
                <a:latin typeface="Arial" panose="020B0604020202020204" pitchFamily="34" charset="0"/>
                <a:cs typeface="Arial" panose="020B0604020202020204" pitchFamily="34" charset="0"/>
              </a:rPr>
              <a:t>Can you see the pattern?</a:t>
            </a:r>
            <a:endParaRPr lang="en-GB" sz="2400" dirty="0">
              <a:latin typeface="Arial" panose="020B0604020202020204" pitchFamily="34" charset="0"/>
              <a:cs typeface="Arial" panose="020B0604020202020204" pitchFamily="34" charset="0"/>
            </a:endParaRPr>
          </a:p>
        </p:txBody>
      </p:sp>
      <p:sp>
        <p:nvSpPr>
          <p:cNvPr id="10" name="Rectangle 9"/>
          <p:cNvSpPr/>
          <p:nvPr/>
        </p:nvSpPr>
        <p:spPr>
          <a:xfrm>
            <a:off x="124780" y="5108217"/>
            <a:ext cx="6931528" cy="830997"/>
          </a:xfrm>
          <a:prstGeom prst="rect">
            <a:avLst/>
          </a:prstGeom>
        </p:spPr>
        <p:txBody>
          <a:bodyPr wrap="square">
            <a:spAutoFit/>
          </a:bodyPr>
          <a:lstStyle/>
          <a:p>
            <a:r>
              <a:rPr lang="en-GB" sz="2400" dirty="0" smtClean="0">
                <a:latin typeface="Arial" panose="020B0604020202020204" pitchFamily="34" charset="0"/>
                <a:cs typeface="Arial" panose="020B0604020202020204" pitchFamily="34" charset="0"/>
              </a:rPr>
              <a:t>When the side is multiplied by d the </a:t>
            </a:r>
            <a:r>
              <a:rPr lang="en-GB" sz="2400" b="1" dirty="0" smtClean="0">
                <a:latin typeface="Arial" panose="020B0604020202020204" pitchFamily="34" charset="0"/>
                <a:cs typeface="Arial" panose="020B0604020202020204" pitchFamily="34" charset="0"/>
              </a:rPr>
              <a:t>area</a:t>
            </a:r>
            <a:r>
              <a:rPr lang="en-GB" sz="2400" dirty="0" smtClean="0">
                <a:latin typeface="Arial" panose="020B0604020202020204" pitchFamily="34" charset="0"/>
                <a:cs typeface="Arial" panose="020B0604020202020204" pitchFamily="34" charset="0"/>
              </a:rPr>
              <a:t> is multiplied by </a:t>
            </a:r>
            <a:r>
              <a:rPr lang="en-GB" sz="2400" b="1" dirty="0" smtClean="0">
                <a:latin typeface="Arial" panose="020B0604020202020204" pitchFamily="34" charset="0"/>
                <a:cs typeface="Arial" panose="020B0604020202020204" pitchFamily="34" charset="0"/>
              </a:rPr>
              <a:t>d</a:t>
            </a:r>
            <a:r>
              <a:rPr lang="en-GB" sz="2400" b="1" baseline="30000" dirty="0" smtClean="0">
                <a:latin typeface="Arial" panose="020B0604020202020204" pitchFamily="34" charset="0"/>
                <a:cs typeface="Arial" panose="020B0604020202020204" pitchFamily="34" charset="0"/>
              </a:rPr>
              <a:t>2</a:t>
            </a:r>
            <a:r>
              <a:rPr lang="en-GB" sz="2400" dirty="0" smtClean="0">
                <a:latin typeface="Arial" panose="020B0604020202020204" pitchFamily="34" charset="0"/>
                <a:cs typeface="Arial" panose="020B0604020202020204" pitchFamily="34" charset="0"/>
              </a:rPr>
              <a:t> .</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183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13" name="TextBox 12"/>
          <p:cNvSpPr txBox="1"/>
          <p:nvPr/>
        </p:nvSpPr>
        <p:spPr>
          <a:xfrm>
            <a:off x="249560" y="1290066"/>
            <a:ext cx="11695697" cy="1384995"/>
          </a:xfrm>
          <a:prstGeom prst="rect">
            <a:avLst/>
          </a:prstGeom>
          <a:noFill/>
        </p:spPr>
        <p:txBody>
          <a:bodyPr wrap="square" rtlCol="0">
            <a:spAutoFit/>
          </a:bodyPr>
          <a:lstStyle/>
          <a:p>
            <a:r>
              <a:rPr lang="en-US" sz="2800" dirty="0" smtClean="0">
                <a:latin typeface="Arial" panose="020B0604020202020204" pitchFamily="34" charset="0"/>
                <a:cs typeface="Arial" panose="020B0604020202020204" pitchFamily="34" charset="0"/>
              </a:rPr>
              <a:t>Triangle B is a scale drawings of triangle A with a scale of 1:2.</a:t>
            </a:r>
          </a:p>
          <a:p>
            <a:endParaRPr lang="en-US"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Work out the perimeter and area of the triangle on the scale drawing? </a:t>
            </a:r>
            <a:endParaRPr lang="en-US" sz="2800" dirty="0">
              <a:latin typeface="Arial" panose="020B0604020202020204" pitchFamily="34" charset="0"/>
              <a:cs typeface="Arial" panose="020B0604020202020204" pitchFamily="34" charset="0"/>
            </a:endParaRPr>
          </a:p>
        </p:txBody>
      </p:sp>
      <p:pic>
        <p:nvPicPr>
          <p:cNvPr id="4" name="Picture 3"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5698" y="3383992"/>
            <a:ext cx="3448532" cy="2886478"/>
          </a:xfrm>
          <a:prstGeom prst="rect">
            <a:avLst/>
          </a:prstGeom>
        </p:spPr>
      </p:pic>
      <p:grpSp>
        <p:nvGrpSpPr>
          <p:cNvPr id="3" name="Group 2"/>
          <p:cNvGrpSpPr/>
          <p:nvPr/>
        </p:nvGrpSpPr>
        <p:grpSpPr>
          <a:xfrm>
            <a:off x="346870" y="2738459"/>
            <a:ext cx="7858346" cy="2553891"/>
            <a:chOff x="346870" y="2738459"/>
            <a:chExt cx="7858346" cy="2553891"/>
          </a:xfrm>
        </p:grpSpPr>
        <p:sp>
          <p:nvSpPr>
            <p:cNvPr id="5" name="TextBox 4"/>
            <p:cNvSpPr txBox="1"/>
            <p:nvPr/>
          </p:nvSpPr>
          <p:spPr>
            <a:xfrm>
              <a:off x="346870" y="2738459"/>
              <a:ext cx="7858346" cy="2553891"/>
            </a:xfrm>
            <a:prstGeom prst="roundRect">
              <a:avLst/>
            </a:prstGeom>
            <a:solidFill>
              <a:srgbClr val="F9BC9A"/>
            </a:solidFill>
          </p:spPr>
          <p:txBody>
            <a:bodyPr wrap="square" rtlCol="0">
              <a:spAutoFit/>
            </a:bodyPr>
            <a:lstStyle/>
            <a:p>
              <a:r>
                <a:rPr lang="en-GB" sz="2400" dirty="0" smtClean="0">
                  <a:latin typeface="Arial" panose="020B0604020202020204" pitchFamily="34" charset="0"/>
                  <a:cs typeface="Arial" panose="020B0604020202020204" pitchFamily="34" charset="0"/>
                </a:rPr>
                <a:t>The perimeter of triangle A is 1 + 2 + 2.24 = 5.24.</a:t>
              </a:r>
            </a:p>
            <a:p>
              <a:endParaRPr lang="en-GB" sz="2400" dirty="0" smtClean="0">
                <a:latin typeface="Arial" panose="020B0604020202020204" pitchFamily="34" charset="0"/>
                <a:cs typeface="Arial" panose="020B0604020202020204" pitchFamily="34" charset="0"/>
              </a:endParaRPr>
            </a:p>
            <a:p>
              <a:r>
                <a:rPr lang="en-GB" sz="2400" dirty="0" smtClean="0">
                  <a:solidFill>
                    <a:schemeClr val="tx1"/>
                  </a:solidFill>
                  <a:latin typeface="Arial" panose="020B0604020202020204" pitchFamily="34" charset="0"/>
                  <a:cs typeface="Arial" panose="020B0604020202020204" pitchFamily="34" charset="0"/>
                </a:rPr>
                <a:t>The area of triangle A is                         .</a:t>
              </a:r>
            </a:p>
            <a:p>
              <a:endParaRPr lang="en-GB" sz="2400" dirty="0" smtClean="0">
                <a:solidFill>
                  <a:schemeClr val="tx1"/>
                </a:solidFill>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The perimeter of triangle B on the scale drawings is:</a:t>
              </a:r>
            </a:p>
            <a:p>
              <a:r>
                <a:rPr lang="en-GB" sz="2400" dirty="0" smtClean="0">
                  <a:latin typeface="Arial" panose="020B0604020202020204" pitchFamily="34" charset="0"/>
                  <a:cs typeface="Arial" panose="020B0604020202020204" pitchFamily="34" charset="0"/>
                </a:rPr>
                <a:t>Perimeter of triangle A x scale factor of 2 = 10.48 </a:t>
              </a:r>
              <a:r>
                <a:rPr lang="en-GB" sz="2400" i="1" dirty="0" smtClean="0">
                  <a:latin typeface="Arial" panose="020B0604020202020204" pitchFamily="34" charset="0"/>
                  <a:cs typeface="Arial" panose="020B0604020202020204" pitchFamily="34" charset="0"/>
                </a:rPr>
                <a:t>cm</a:t>
              </a:r>
              <a:endParaRPr lang="en-GB" sz="2400" dirty="0">
                <a:solidFill>
                  <a:schemeClr val="tx1"/>
                </a:solidFill>
                <a:latin typeface="Arial" panose="020B0604020202020204" pitchFamily="34" charset="0"/>
                <a:cs typeface="Arial" panose="020B0604020202020204"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486582512"/>
                </p:ext>
              </p:extLst>
            </p:nvPr>
          </p:nvGraphicFramePr>
          <p:xfrm>
            <a:off x="3802125" y="3478574"/>
            <a:ext cx="2071864" cy="813010"/>
          </p:xfrm>
          <a:graphic>
            <a:graphicData uri="http://schemas.openxmlformats.org/presentationml/2006/ole">
              <mc:AlternateContent xmlns:mc="http://schemas.openxmlformats.org/markup-compatibility/2006">
                <mc:Choice xmlns:v="urn:schemas-microsoft-com:vml" Requires="v">
                  <p:oleObj spid="_x0000_s9226" name="Equation" r:id="rId5" imgW="1002960" imgH="393480" progId="Equation.DSMT4">
                    <p:embed/>
                  </p:oleObj>
                </mc:Choice>
                <mc:Fallback>
                  <p:oleObj name="Equation" r:id="rId5" imgW="1002960" imgH="393480" progId="Equation.DSMT4">
                    <p:embed/>
                    <p:pic>
                      <p:nvPicPr>
                        <p:cNvPr id="0" name=""/>
                        <p:cNvPicPr/>
                        <p:nvPr/>
                      </p:nvPicPr>
                      <p:blipFill>
                        <a:blip r:embed="rId6"/>
                        <a:stretch>
                          <a:fillRect/>
                        </a:stretch>
                      </p:blipFill>
                      <p:spPr>
                        <a:xfrm>
                          <a:off x="3802125" y="3478574"/>
                          <a:ext cx="2071864" cy="813010"/>
                        </a:xfrm>
                        <a:prstGeom prst="rect">
                          <a:avLst/>
                        </a:prstGeom>
                      </p:spPr>
                    </p:pic>
                  </p:oleObj>
                </mc:Fallback>
              </mc:AlternateContent>
            </a:graphicData>
          </a:graphic>
        </p:graphicFrame>
      </p:grpSp>
      <p:sp>
        <p:nvSpPr>
          <p:cNvPr id="8" name="TextBox 7"/>
          <p:cNvSpPr txBox="1"/>
          <p:nvPr/>
        </p:nvSpPr>
        <p:spPr>
          <a:xfrm>
            <a:off x="346870" y="5444750"/>
            <a:ext cx="7858346" cy="919401"/>
          </a:xfrm>
          <a:prstGeom prst="roundRect">
            <a:avLst/>
          </a:prstGeom>
          <a:solidFill>
            <a:srgbClr val="F9BC9A"/>
          </a:solidFill>
        </p:spPr>
        <p:txBody>
          <a:bodyPr wrap="square" rtlCol="0">
            <a:spAutoFit/>
          </a:bodyPr>
          <a:lstStyle/>
          <a:p>
            <a:r>
              <a:rPr lang="en-GB" sz="2400" dirty="0" smtClean="0">
                <a:solidFill>
                  <a:schemeClr val="tx1"/>
                </a:solidFill>
                <a:latin typeface="Arial" panose="020B0604020202020204" pitchFamily="34" charset="0"/>
                <a:cs typeface="Arial" panose="020B0604020202020204" pitchFamily="34" charset="0"/>
              </a:rPr>
              <a:t>The area of triangle B is:</a:t>
            </a:r>
          </a:p>
          <a:p>
            <a:r>
              <a:rPr lang="en-GB" sz="2400" dirty="0" smtClean="0">
                <a:latin typeface="Arial" panose="020B0604020202020204" pitchFamily="34" charset="0"/>
                <a:cs typeface="Arial" panose="020B0604020202020204" pitchFamily="34" charset="0"/>
              </a:rPr>
              <a:t>Area of triangle A x (scale factor of 2)</a:t>
            </a:r>
            <a:r>
              <a:rPr lang="en-GB" sz="2400" baseline="30000" dirty="0" smtClean="0">
                <a:latin typeface="Arial" panose="020B0604020202020204" pitchFamily="34" charset="0"/>
                <a:cs typeface="Arial" panose="020B0604020202020204" pitchFamily="34" charset="0"/>
              </a:rPr>
              <a:t>2</a:t>
            </a:r>
            <a:r>
              <a:rPr lang="en-GB" sz="2400" dirty="0" smtClean="0">
                <a:latin typeface="Arial" panose="020B0604020202020204" pitchFamily="34" charset="0"/>
                <a:cs typeface="Arial" panose="020B0604020202020204" pitchFamily="34" charset="0"/>
              </a:rPr>
              <a:t> = 1 x 4 = 4 </a:t>
            </a:r>
            <a:r>
              <a:rPr lang="en-GB" sz="2400" i="1" dirty="0" smtClean="0">
                <a:latin typeface="Arial" panose="020B0604020202020204" pitchFamily="34" charset="0"/>
                <a:cs typeface="Arial" panose="020B0604020202020204" pitchFamily="34" charset="0"/>
              </a:rPr>
              <a:t>cm</a:t>
            </a:r>
            <a:r>
              <a:rPr lang="en-GB" sz="2400" baseline="30000" dirty="0" smtClean="0">
                <a:latin typeface="Arial" panose="020B0604020202020204" pitchFamily="34" charset="0"/>
                <a:cs typeface="Arial" panose="020B0604020202020204" pitchFamily="34" charset="0"/>
              </a:rPr>
              <a:t>2</a:t>
            </a:r>
            <a:r>
              <a:rPr lang="en-GB" sz="2400" dirty="0" smtClean="0">
                <a:latin typeface="Arial" panose="020B0604020202020204" pitchFamily="34" charset="0"/>
                <a:cs typeface="Arial" panose="020B0604020202020204" pitchFamily="34" charset="0"/>
              </a:rPr>
              <a:t> </a:t>
            </a:r>
            <a:endParaRPr lang="en-GB" sz="2400" baseline="30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502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B52EE3C-8729-4A24-BF40-4B382CC16248}"/>
              </a:ext>
            </a:extLst>
          </p:cNvPr>
          <p:cNvSpPr>
            <a:spLocks noGrp="1"/>
          </p:cNvSpPr>
          <p:nvPr>
            <p:ph idx="1"/>
          </p:nvPr>
        </p:nvSpPr>
        <p:spPr>
          <a:xfrm>
            <a:off x="206068" y="1457864"/>
            <a:ext cx="11779864" cy="4655599"/>
          </a:xfrm>
        </p:spPr>
        <p:txBody>
          <a:bodyPr/>
          <a:lstStyle/>
          <a:p>
            <a:pPr marL="0" indent="0">
              <a:buNone/>
            </a:pPr>
            <a:r>
              <a:rPr lang="en-GB" b="1" dirty="0"/>
              <a:t>Rescaled map </a:t>
            </a:r>
            <a:r>
              <a:rPr lang="en-GB" dirty="0">
                <a:hlinkClick r:id="rId3"/>
              </a:rPr>
              <a:t>https://</a:t>
            </a:r>
            <a:r>
              <a:rPr lang="en-GB" dirty="0" smtClean="0">
                <a:hlinkClick r:id="rId3"/>
              </a:rPr>
              <a:t>nrich.maths.org/4958</a:t>
            </a:r>
            <a:endParaRPr lang="en-GB" dirty="0"/>
          </a:p>
          <a:p>
            <a:pPr marL="0" indent="0">
              <a:buNone/>
            </a:pPr>
            <a:endParaRPr lang="en-GB" altLang="en-US" dirty="0"/>
          </a:p>
          <a:p>
            <a:pPr marL="0" indent="0">
              <a:buNone/>
            </a:pPr>
            <a:endParaRPr lang="en-GB" altLang="en-US" dirty="0"/>
          </a:p>
        </p:txBody>
      </p:sp>
      <p:pic>
        <p:nvPicPr>
          <p:cNvPr id="6" name="Picture 5">
            <a:extLst>
              <a:ext uri="{FF2B5EF4-FFF2-40B4-BE49-F238E27FC236}">
                <a16:creationId xmlns:a16="http://schemas.microsoft.com/office/drawing/2014/main" id="{681FF7F3-6A63-439D-B84D-CD3DA1B858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82595" y="2508015"/>
            <a:ext cx="3638935" cy="3605448"/>
          </a:xfrm>
          <a:prstGeom prst="rect">
            <a:avLst/>
          </a:prstGeom>
        </p:spPr>
      </p:pic>
    </p:spTree>
    <p:extLst>
      <p:ext uri="{BB962C8B-B14F-4D97-AF65-F5344CB8AC3E}">
        <p14:creationId xmlns:p14="http://schemas.microsoft.com/office/powerpoint/2010/main" val="4287450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7563</TotalTime>
  <Words>647</Words>
  <Application>Microsoft Office PowerPoint</Application>
  <PresentationFormat>Widescreen</PresentationFormat>
  <Paragraphs>63</Paragraphs>
  <Slides>7</Slides>
  <Notes>7</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2" baseType="lpstr">
      <vt:lpstr>Arial</vt:lpstr>
      <vt:lpstr>Calibri</vt:lpstr>
      <vt:lpstr>Calibri Light</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Carr Hill High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Potts</dc:creator>
  <cp:lastModifiedBy>Liz Duncombe</cp:lastModifiedBy>
  <cp:revision>180</cp:revision>
  <cp:lastPrinted>2017-09-28T18:06:59Z</cp:lastPrinted>
  <dcterms:created xsi:type="dcterms:W3CDTF">2016-05-16T13:35:50Z</dcterms:created>
  <dcterms:modified xsi:type="dcterms:W3CDTF">2019-07-18T14:49:54Z</dcterms:modified>
</cp:coreProperties>
</file>