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6" r:id="rId2"/>
    <p:sldId id="363" r:id="rId3"/>
    <p:sldId id="364" r:id="rId4"/>
    <p:sldId id="365" r:id="rId5"/>
    <p:sldId id="358" r:id="rId6"/>
    <p:sldId id="338" r:id="rId7"/>
    <p:sldId id="359" r:id="rId8"/>
    <p:sldId id="341" r:id="rId9"/>
    <p:sldId id="360" r:id="rId10"/>
    <p:sldId id="342" r:id="rId11"/>
    <p:sldId id="343" r:id="rId12"/>
    <p:sldId id="344" r:id="rId13"/>
    <p:sldId id="353" r:id="rId14"/>
    <p:sldId id="362" r:id="rId15"/>
    <p:sldId id="346" r:id="rId16"/>
    <p:sldId id="348" r:id="rId17"/>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Bedford" initials="SB" lastIdx="1" clrIdx="0">
    <p:extLst>
      <p:ext uri="{19B8F6BF-5375-455C-9EA6-DF929625EA0E}">
        <p15:presenceInfo xmlns:p15="http://schemas.microsoft.com/office/powerpoint/2012/main" userId="03e93dfb8e0f178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EA5B0C"/>
    <a:srgbClr val="CC3300"/>
    <a:srgbClr val="FF8D3E"/>
    <a:srgbClr val="FDC652"/>
    <a:srgbClr val="117CC0"/>
    <a:srgbClr val="6CB52D"/>
    <a:srgbClr val="8C1D82"/>
    <a:srgbClr val="575756"/>
    <a:srgbClr val="E788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E1C491-44EB-48F4-9735-DAF0B63E03B7}" v="15" dt="2019-02-11T17:43:39.0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89586" autoAdjust="0"/>
  </p:normalViewPr>
  <p:slideViewPr>
    <p:cSldViewPr snapToGrid="0">
      <p:cViewPr varScale="1">
        <p:scale>
          <a:sx n="99" d="100"/>
          <a:sy n="99" d="100"/>
        </p:scale>
        <p:origin x="936" y="90"/>
      </p:cViewPr>
      <p:guideLst>
        <p:guide orient="horz" pos="2160"/>
        <p:guide pos="3840"/>
      </p:guideLst>
    </p:cSldViewPr>
  </p:slideViewPr>
  <p:notesTextViewPr>
    <p:cViewPr>
      <p:scale>
        <a:sx n="300" d="100"/>
        <a:sy n="300" d="100"/>
      </p:scale>
      <p:origin x="0" y="0"/>
    </p:cViewPr>
  </p:notesTextViewPr>
  <p:sorterViewPr>
    <p:cViewPr>
      <p:scale>
        <a:sx n="100" d="100"/>
        <a:sy n="100" d="100"/>
      </p:scale>
      <p:origin x="0" y="-470"/>
    </p:cViewPr>
  </p:sorterViewPr>
  <p:notesViewPr>
    <p:cSldViewPr snapToGrid="0">
      <p:cViewPr varScale="1">
        <p:scale>
          <a:sx n="59" d="100"/>
          <a:sy n="59" d="100"/>
        </p:scale>
        <p:origin x="3293" y="8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FEE1C491-44EB-48F4-9735-DAF0B63E03B7}"/>
    <pc:docChg chg="undo custSel modSld">
      <pc:chgData name="Sarah Bedford" userId="03e93dfb8e0f1780" providerId="LiveId" clId="{FEE1C491-44EB-48F4-9735-DAF0B63E03B7}" dt="2019-02-11T18:11:25.459" v="14630" actId="20577"/>
      <pc:docMkLst>
        <pc:docMk/>
      </pc:docMkLst>
      <pc:sldChg chg="modSp">
        <pc:chgData name="Sarah Bedford" userId="03e93dfb8e0f1780" providerId="LiveId" clId="{FEE1C491-44EB-48F4-9735-DAF0B63E03B7}" dt="2019-02-04T10:03:30.537" v="16" actId="13926"/>
        <pc:sldMkLst>
          <pc:docMk/>
          <pc:sldMk cId="4183809300" sldId="296"/>
        </pc:sldMkLst>
        <pc:spChg chg="mod">
          <ac:chgData name="Sarah Bedford" userId="03e93dfb8e0f1780" providerId="LiveId" clId="{FEE1C491-44EB-48F4-9735-DAF0B63E03B7}" dt="2019-02-04T10:03:30.537" v="16" actId="13926"/>
          <ac:spMkLst>
            <pc:docMk/>
            <pc:sldMk cId="4183809300" sldId="296"/>
            <ac:spMk id="3" creationId="{00000000-0000-0000-0000-000000000000}"/>
          </ac:spMkLst>
        </pc:spChg>
      </pc:sldChg>
      <pc:sldChg chg="modSp">
        <pc:chgData name="Sarah Bedford" userId="03e93dfb8e0f1780" providerId="LiveId" clId="{FEE1C491-44EB-48F4-9735-DAF0B63E03B7}" dt="2019-02-04T10:07:20.812" v="17" actId="20577"/>
        <pc:sldMkLst>
          <pc:docMk/>
          <pc:sldMk cId="505661241" sldId="337"/>
        </pc:sldMkLst>
        <pc:spChg chg="mod">
          <ac:chgData name="Sarah Bedford" userId="03e93dfb8e0f1780" providerId="LiveId" clId="{FEE1C491-44EB-48F4-9735-DAF0B63E03B7}" dt="2019-02-04T10:07:20.812" v="17" actId="20577"/>
          <ac:spMkLst>
            <pc:docMk/>
            <pc:sldMk cId="505661241" sldId="337"/>
            <ac:spMk id="2" creationId="{00000000-0000-0000-0000-000000000000}"/>
          </ac:spMkLst>
        </pc:spChg>
      </pc:sldChg>
      <pc:sldChg chg="modSp">
        <pc:chgData name="Sarah Bedford" userId="03e93dfb8e0f1780" providerId="LiveId" clId="{FEE1C491-44EB-48F4-9735-DAF0B63E03B7}" dt="2019-02-11T17:38:24.217" v="14541" actId="20577"/>
        <pc:sldMkLst>
          <pc:docMk/>
          <pc:sldMk cId="1071564735" sldId="338"/>
        </pc:sldMkLst>
        <pc:spChg chg="mod">
          <ac:chgData name="Sarah Bedford" userId="03e93dfb8e0f1780" providerId="LiveId" clId="{FEE1C491-44EB-48F4-9735-DAF0B63E03B7}" dt="2019-02-11T17:38:24.217" v="14541" actId="20577"/>
          <ac:spMkLst>
            <pc:docMk/>
            <pc:sldMk cId="1071564735" sldId="338"/>
            <ac:spMk id="2" creationId="{00000000-0000-0000-0000-000000000000}"/>
          </ac:spMkLst>
        </pc:spChg>
      </pc:sldChg>
      <pc:sldChg chg="modSp modNotesTx">
        <pc:chgData name="Sarah Bedford" userId="03e93dfb8e0f1780" providerId="LiveId" clId="{FEE1C491-44EB-48F4-9735-DAF0B63E03B7}" dt="2019-02-11T18:09:44.132" v="14622" actId="20577"/>
        <pc:sldMkLst>
          <pc:docMk/>
          <pc:sldMk cId="160846399" sldId="340"/>
        </pc:sldMkLst>
        <pc:spChg chg="mod">
          <ac:chgData name="Sarah Bedford" userId="03e93dfb8e0f1780" providerId="LiveId" clId="{FEE1C491-44EB-48F4-9735-DAF0B63E03B7}" dt="2019-02-11T18:09:44.132" v="14622" actId="20577"/>
          <ac:spMkLst>
            <pc:docMk/>
            <pc:sldMk cId="160846399" sldId="340"/>
            <ac:spMk id="2" creationId="{00000000-0000-0000-0000-000000000000}"/>
          </ac:spMkLst>
        </pc:spChg>
      </pc:sldChg>
      <pc:sldChg chg="modSp modNotesTx">
        <pc:chgData name="Sarah Bedford" userId="03e93dfb8e0f1780" providerId="LiveId" clId="{FEE1C491-44EB-48F4-9735-DAF0B63E03B7}" dt="2019-02-11T18:11:25.459" v="14630" actId="20577"/>
        <pc:sldMkLst>
          <pc:docMk/>
          <pc:sldMk cId="2136246682" sldId="341"/>
        </pc:sldMkLst>
        <pc:spChg chg="mod">
          <ac:chgData name="Sarah Bedford" userId="03e93dfb8e0f1780" providerId="LiveId" clId="{FEE1C491-44EB-48F4-9735-DAF0B63E03B7}" dt="2019-02-11T18:11:25.459" v="14630" actId="20577"/>
          <ac:spMkLst>
            <pc:docMk/>
            <pc:sldMk cId="2136246682" sldId="341"/>
            <ac:spMk id="2" creationId="{00000000-0000-0000-0000-000000000000}"/>
          </ac:spMkLst>
        </pc:spChg>
        <pc:spChg chg="mod">
          <ac:chgData name="Sarah Bedford" userId="03e93dfb8e0f1780" providerId="LiveId" clId="{FEE1C491-44EB-48F4-9735-DAF0B63E03B7}" dt="2019-02-04T15:16:56.860" v="9293" actId="20577"/>
          <ac:spMkLst>
            <pc:docMk/>
            <pc:sldMk cId="2136246682" sldId="341"/>
            <ac:spMk id="5" creationId="{F114649B-2B0F-4811-ADAC-2019D2705C6E}"/>
          </ac:spMkLst>
        </pc:spChg>
      </pc:sldChg>
      <pc:sldChg chg="modSp">
        <pc:chgData name="Sarah Bedford" userId="03e93dfb8e0f1780" providerId="LiveId" clId="{FEE1C491-44EB-48F4-9735-DAF0B63E03B7}" dt="2019-02-04T16:47:47.267" v="14375" actId="1076"/>
        <pc:sldMkLst>
          <pc:docMk/>
          <pc:sldMk cId="328192470" sldId="342"/>
        </pc:sldMkLst>
        <pc:spChg chg="mod">
          <ac:chgData name="Sarah Bedford" userId="03e93dfb8e0f1780" providerId="LiveId" clId="{FEE1C491-44EB-48F4-9735-DAF0B63E03B7}" dt="2019-02-04T16:16:09.525" v="11944" actId="20577"/>
          <ac:spMkLst>
            <pc:docMk/>
            <pc:sldMk cId="328192470" sldId="342"/>
            <ac:spMk id="3" creationId="{00000000-0000-0000-0000-000000000000}"/>
          </ac:spMkLst>
        </pc:spChg>
        <pc:spChg chg="mod">
          <ac:chgData name="Sarah Bedford" userId="03e93dfb8e0f1780" providerId="LiveId" clId="{FEE1C491-44EB-48F4-9735-DAF0B63E03B7}" dt="2019-02-04T16:47:47.267" v="14375" actId="1076"/>
          <ac:spMkLst>
            <pc:docMk/>
            <pc:sldMk cId="328192470" sldId="342"/>
            <ac:spMk id="7" creationId="{00000000-0000-0000-0000-000000000000}"/>
          </ac:spMkLst>
        </pc:spChg>
        <pc:spChg chg="mod">
          <ac:chgData name="Sarah Bedford" userId="03e93dfb8e0f1780" providerId="LiveId" clId="{FEE1C491-44EB-48F4-9735-DAF0B63E03B7}" dt="2019-02-04T16:16:13.329" v="11945" actId="1076"/>
          <ac:spMkLst>
            <pc:docMk/>
            <pc:sldMk cId="328192470" sldId="342"/>
            <ac:spMk id="8" creationId="{71D7AC2D-0C69-45E1-AE47-A5D42DD33E29}"/>
          </ac:spMkLst>
        </pc:spChg>
      </pc:sldChg>
      <pc:sldChg chg="modSp">
        <pc:chgData name="Sarah Bedford" userId="03e93dfb8e0f1780" providerId="LiveId" clId="{FEE1C491-44EB-48F4-9735-DAF0B63E03B7}" dt="2019-02-04T16:45:54.710" v="14373" actId="20577"/>
        <pc:sldMkLst>
          <pc:docMk/>
          <pc:sldMk cId="2502755575" sldId="343"/>
        </pc:sldMkLst>
        <pc:spChg chg="mod">
          <ac:chgData name="Sarah Bedford" userId="03e93dfb8e0f1780" providerId="LiveId" clId="{FEE1C491-44EB-48F4-9735-DAF0B63E03B7}" dt="2019-02-04T16:18:18.125" v="12076" actId="20577"/>
          <ac:spMkLst>
            <pc:docMk/>
            <pc:sldMk cId="2502755575" sldId="343"/>
            <ac:spMk id="3" creationId="{00000000-0000-0000-0000-000000000000}"/>
          </ac:spMkLst>
        </pc:spChg>
        <pc:spChg chg="mod">
          <ac:chgData name="Sarah Bedford" userId="03e93dfb8e0f1780" providerId="LiveId" clId="{FEE1C491-44EB-48F4-9735-DAF0B63E03B7}" dt="2019-02-04T16:16:30.754" v="11946"/>
          <ac:spMkLst>
            <pc:docMk/>
            <pc:sldMk cId="2502755575" sldId="343"/>
            <ac:spMk id="7" creationId="{00000000-0000-0000-0000-000000000000}"/>
          </ac:spMkLst>
        </pc:spChg>
        <pc:spChg chg="mod">
          <ac:chgData name="Sarah Bedford" userId="03e93dfb8e0f1780" providerId="LiveId" clId="{FEE1C491-44EB-48F4-9735-DAF0B63E03B7}" dt="2019-02-04T16:45:54.710" v="14373" actId="20577"/>
          <ac:spMkLst>
            <pc:docMk/>
            <pc:sldMk cId="2502755575" sldId="343"/>
            <ac:spMk id="10" creationId="{B7FE5FD7-132E-4579-8075-2931AC3001C5}"/>
          </ac:spMkLst>
        </pc:spChg>
      </pc:sldChg>
      <pc:sldChg chg="modSp">
        <pc:chgData name="Sarah Bedford" userId="03e93dfb8e0f1780" providerId="LiveId" clId="{FEE1C491-44EB-48F4-9735-DAF0B63E03B7}" dt="2019-02-04T16:22:41.197" v="12700" actId="313"/>
        <pc:sldMkLst>
          <pc:docMk/>
          <pc:sldMk cId="919642890" sldId="344"/>
        </pc:sldMkLst>
        <pc:spChg chg="mod">
          <ac:chgData name="Sarah Bedford" userId="03e93dfb8e0f1780" providerId="LiveId" clId="{FEE1C491-44EB-48F4-9735-DAF0B63E03B7}" dt="2019-02-04T16:22:41.197" v="12700" actId="313"/>
          <ac:spMkLst>
            <pc:docMk/>
            <pc:sldMk cId="919642890" sldId="344"/>
            <ac:spMk id="3" creationId="{00000000-0000-0000-0000-000000000000}"/>
          </ac:spMkLst>
        </pc:spChg>
        <pc:spChg chg="mod">
          <ac:chgData name="Sarah Bedford" userId="03e93dfb8e0f1780" providerId="LiveId" clId="{FEE1C491-44EB-48F4-9735-DAF0B63E03B7}" dt="2019-02-04T16:18:50.741" v="12096" actId="20577"/>
          <ac:spMkLst>
            <pc:docMk/>
            <pc:sldMk cId="919642890" sldId="344"/>
            <ac:spMk id="6" creationId="{00000000-0000-0000-0000-000000000000}"/>
          </ac:spMkLst>
        </pc:spChg>
        <pc:spChg chg="mod">
          <ac:chgData name="Sarah Bedford" userId="03e93dfb8e0f1780" providerId="LiveId" clId="{FEE1C491-44EB-48F4-9735-DAF0B63E03B7}" dt="2019-02-04T16:18:37.247" v="12080" actId="20577"/>
          <ac:spMkLst>
            <pc:docMk/>
            <pc:sldMk cId="919642890" sldId="344"/>
            <ac:spMk id="7" creationId="{00000000-0000-0000-0000-000000000000}"/>
          </ac:spMkLst>
        </pc:spChg>
      </pc:sldChg>
      <pc:sldChg chg="modSp">
        <pc:chgData name="Sarah Bedford" userId="03e93dfb8e0f1780" providerId="LiveId" clId="{FEE1C491-44EB-48F4-9735-DAF0B63E03B7}" dt="2019-02-04T17:03:16.822" v="14414" actId="20577"/>
        <pc:sldMkLst>
          <pc:docMk/>
          <pc:sldMk cId="2729185945" sldId="345"/>
        </pc:sldMkLst>
        <pc:spChg chg="mod">
          <ac:chgData name="Sarah Bedford" userId="03e93dfb8e0f1780" providerId="LiveId" clId="{FEE1C491-44EB-48F4-9735-DAF0B63E03B7}" dt="2019-02-04T17:03:16.822" v="14414" actId="20577"/>
          <ac:spMkLst>
            <pc:docMk/>
            <pc:sldMk cId="2729185945" sldId="345"/>
            <ac:spMk id="3" creationId="{00000000-0000-0000-0000-000000000000}"/>
          </ac:spMkLst>
        </pc:spChg>
        <pc:spChg chg="mod">
          <ac:chgData name="Sarah Bedford" userId="03e93dfb8e0f1780" providerId="LiveId" clId="{FEE1C491-44EB-48F4-9735-DAF0B63E03B7}" dt="2019-02-04T16:24:27.126" v="12701"/>
          <ac:spMkLst>
            <pc:docMk/>
            <pc:sldMk cId="2729185945" sldId="345"/>
            <ac:spMk id="7" creationId="{00000000-0000-0000-0000-000000000000}"/>
          </ac:spMkLst>
        </pc:spChg>
      </pc:sldChg>
      <pc:sldChg chg="modSp">
        <pc:chgData name="Sarah Bedford" userId="03e93dfb8e0f1780" providerId="LiveId" clId="{FEE1C491-44EB-48F4-9735-DAF0B63E03B7}" dt="2019-02-04T16:40:48.182" v="14362" actId="20577"/>
        <pc:sldMkLst>
          <pc:docMk/>
          <pc:sldMk cId="660007767" sldId="346"/>
        </pc:sldMkLst>
        <pc:spChg chg="mod">
          <ac:chgData name="Sarah Bedford" userId="03e93dfb8e0f1780" providerId="LiveId" clId="{FEE1C491-44EB-48F4-9735-DAF0B63E03B7}" dt="2019-02-04T16:40:48.182" v="14362" actId="20577"/>
          <ac:spMkLst>
            <pc:docMk/>
            <pc:sldMk cId="660007767" sldId="346"/>
            <ac:spMk id="3" creationId="{00000000-0000-0000-0000-000000000000}"/>
          </ac:spMkLst>
        </pc:spChg>
        <pc:spChg chg="mod">
          <ac:chgData name="Sarah Bedford" userId="03e93dfb8e0f1780" providerId="LiveId" clId="{FEE1C491-44EB-48F4-9735-DAF0B63E03B7}" dt="2019-02-04T16:40:00.334" v="14227"/>
          <ac:spMkLst>
            <pc:docMk/>
            <pc:sldMk cId="660007767" sldId="346"/>
            <ac:spMk id="7" creationId="{00000000-0000-0000-0000-000000000000}"/>
          </ac:spMkLst>
        </pc:spChg>
      </pc:sldChg>
      <pc:sldChg chg="modSp modNotesTx">
        <pc:chgData name="Sarah Bedford" userId="03e93dfb8e0f1780" providerId="LiveId" clId="{FEE1C491-44EB-48F4-9735-DAF0B63E03B7}" dt="2019-02-11T17:42:46.757" v="14567" actId="20577"/>
        <pc:sldMkLst>
          <pc:docMk/>
          <pc:sldMk cId="143346155" sldId="351"/>
        </pc:sldMkLst>
        <pc:spChg chg="mod">
          <ac:chgData name="Sarah Bedford" userId="03e93dfb8e0f1780" providerId="LiveId" clId="{FEE1C491-44EB-48F4-9735-DAF0B63E03B7}" dt="2019-02-04T13:24:54.165" v="4580" actId="14100"/>
          <ac:spMkLst>
            <pc:docMk/>
            <pc:sldMk cId="143346155" sldId="351"/>
            <ac:spMk id="2" creationId="{00000000-0000-0000-0000-000000000000}"/>
          </ac:spMkLst>
        </pc:spChg>
        <pc:spChg chg="mod">
          <ac:chgData name="Sarah Bedford" userId="03e93dfb8e0f1780" providerId="LiveId" clId="{FEE1C491-44EB-48F4-9735-DAF0B63E03B7}" dt="2019-02-04T13:27:27.501" v="4726" actId="20577"/>
          <ac:spMkLst>
            <pc:docMk/>
            <pc:sldMk cId="143346155" sldId="351"/>
            <ac:spMk id="5" creationId="{C0B31F0D-C5FB-4B46-A183-F09EE9CDC48A}"/>
          </ac:spMkLst>
        </pc:spChg>
        <pc:spChg chg="mod">
          <ac:chgData name="Sarah Bedford" userId="03e93dfb8e0f1780" providerId="LiveId" clId="{FEE1C491-44EB-48F4-9735-DAF0B63E03B7}" dt="2019-02-11T17:42:15.352" v="14547" actId="20577"/>
          <ac:spMkLst>
            <pc:docMk/>
            <pc:sldMk cId="143346155" sldId="351"/>
            <ac:spMk id="7" creationId="{393846EB-A727-49CD-B17B-300B3475BBA5}"/>
          </ac:spMkLst>
        </pc:spChg>
      </pc:sldChg>
      <pc:sldChg chg="delSp modSp modNotesTx">
        <pc:chgData name="Sarah Bedford" userId="03e93dfb8e0f1780" providerId="LiveId" clId="{FEE1C491-44EB-48F4-9735-DAF0B63E03B7}" dt="2019-02-04T10:46:08.139" v="3245" actId="20577"/>
        <pc:sldMkLst>
          <pc:docMk/>
          <pc:sldMk cId="2267956763" sldId="352"/>
        </pc:sldMkLst>
        <pc:spChg chg="mod">
          <ac:chgData name="Sarah Bedford" userId="03e93dfb8e0f1780" providerId="LiveId" clId="{FEE1C491-44EB-48F4-9735-DAF0B63E03B7}" dt="2019-02-04T10:46:08.139" v="3245" actId="20577"/>
          <ac:spMkLst>
            <pc:docMk/>
            <pc:sldMk cId="2267956763" sldId="352"/>
            <ac:spMk id="2" creationId="{00000000-0000-0000-0000-000000000000}"/>
          </ac:spMkLst>
        </pc:spChg>
        <pc:spChg chg="del">
          <ac:chgData name="Sarah Bedford" userId="03e93dfb8e0f1780" providerId="LiveId" clId="{FEE1C491-44EB-48F4-9735-DAF0B63E03B7}" dt="2019-02-04T10:45:25.862" v="3175" actId="478"/>
          <ac:spMkLst>
            <pc:docMk/>
            <pc:sldMk cId="2267956763" sldId="352"/>
            <ac:spMk id="5" creationId="{DB0FB6F2-A0C3-43E6-8CFE-564BCF1D5631}"/>
          </ac:spMkLst>
        </pc:spChg>
      </pc:sldChg>
      <pc:sldChg chg="modSp">
        <pc:chgData name="Sarah Bedford" userId="03e93dfb8e0f1780" providerId="LiveId" clId="{FEE1C491-44EB-48F4-9735-DAF0B63E03B7}" dt="2019-02-04T17:06:06.440" v="14492" actId="14100"/>
        <pc:sldMkLst>
          <pc:docMk/>
          <pc:sldMk cId="244065763" sldId="353"/>
        </pc:sldMkLst>
        <pc:spChg chg="mod">
          <ac:chgData name="Sarah Bedford" userId="03e93dfb8e0f1780" providerId="LiveId" clId="{FEE1C491-44EB-48F4-9735-DAF0B63E03B7}" dt="2019-02-04T17:06:06.440" v="14492" actId="14100"/>
          <ac:spMkLst>
            <pc:docMk/>
            <pc:sldMk cId="244065763" sldId="353"/>
            <ac:spMk id="3" creationId="{00000000-0000-0000-0000-000000000000}"/>
          </ac:spMkLst>
        </pc:spChg>
        <pc:spChg chg="mod">
          <ac:chgData name="Sarah Bedford" userId="03e93dfb8e0f1780" providerId="LiveId" clId="{FEE1C491-44EB-48F4-9735-DAF0B63E03B7}" dt="2019-02-04T16:32:31.948" v="13681" actId="20577"/>
          <ac:spMkLst>
            <pc:docMk/>
            <pc:sldMk cId="244065763" sldId="353"/>
            <ac:spMk id="7" creationId="{00000000-0000-0000-0000-000000000000}"/>
          </ac:spMkLst>
        </pc:spChg>
      </pc:sldChg>
      <pc:sldChg chg="modSp">
        <pc:chgData name="Sarah Bedford" userId="03e93dfb8e0f1780" providerId="LiveId" clId="{FEE1C491-44EB-48F4-9735-DAF0B63E03B7}" dt="2019-02-11T17:39:45.228" v="14546" actId="14100"/>
        <pc:sldMkLst>
          <pc:docMk/>
          <pc:sldMk cId="1450956767" sldId="354"/>
        </pc:sldMkLst>
        <pc:spChg chg="mod">
          <ac:chgData name="Sarah Bedford" userId="03e93dfb8e0f1780" providerId="LiveId" clId="{FEE1C491-44EB-48F4-9735-DAF0B63E03B7}" dt="2019-02-11T17:39:45.228" v="14546" actId="14100"/>
          <ac:spMkLst>
            <pc:docMk/>
            <pc:sldMk cId="1450956767" sldId="354"/>
            <ac:spMk id="2" creationId="{00000000-0000-0000-0000-000000000000}"/>
          </ac:spMkLst>
        </pc:spChg>
        <pc:spChg chg="mod">
          <ac:chgData name="Sarah Bedford" userId="03e93dfb8e0f1780" providerId="LiveId" clId="{FEE1C491-44EB-48F4-9735-DAF0B63E03B7}" dt="2019-02-04T10:42:56.896" v="3093" actId="255"/>
          <ac:spMkLst>
            <pc:docMk/>
            <pc:sldMk cId="1450956767" sldId="354"/>
            <ac:spMk id="4" creationId="{92A4E92B-C493-4C68-AE5D-408270FE2983}"/>
          </ac:spMkLst>
        </pc:spChg>
      </pc:sldChg>
      <pc:sldChg chg="modSp modNotesTx">
        <pc:chgData name="Sarah Bedford" userId="03e93dfb8e0f1780" providerId="LiveId" clId="{FEE1C491-44EB-48F4-9735-DAF0B63E03B7}" dt="2019-02-11T17:45:11.010" v="14606" actId="20577"/>
        <pc:sldMkLst>
          <pc:docMk/>
          <pc:sldMk cId="3817544336" sldId="355"/>
        </pc:sldMkLst>
        <pc:spChg chg="mod">
          <ac:chgData name="Sarah Bedford" userId="03e93dfb8e0f1780" providerId="LiveId" clId="{FEE1C491-44EB-48F4-9735-DAF0B63E03B7}" dt="2019-02-04T14:19:28.659" v="6765" actId="20577"/>
          <ac:spMkLst>
            <pc:docMk/>
            <pc:sldMk cId="3817544336" sldId="355"/>
            <ac:spMk id="2" creationId="{00000000-0000-0000-0000-000000000000}"/>
          </ac:spMkLst>
        </pc:spChg>
        <pc:spChg chg="mod">
          <ac:chgData name="Sarah Bedford" userId="03e93dfb8e0f1780" providerId="LiveId" clId="{FEE1C491-44EB-48F4-9735-DAF0B63E03B7}" dt="2019-02-11T17:45:11.010" v="14606" actId="20577"/>
          <ac:spMkLst>
            <pc:docMk/>
            <pc:sldMk cId="3817544336" sldId="355"/>
            <ac:spMk id="5" creationId="{7F54B3C8-5D78-45DB-904A-AC978380935E}"/>
          </ac:spMkLst>
        </pc:spChg>
        <pc:spChg chg="mod">
          <ac:chgData name="Sarah Bedford" userId="03e93dfb8e0f1780" providerId="LiveId" clId="{FEE1C491-44EB-48F4-9735-DAF0B63E03B7}" dt="2019-02-04T14:11:59.449" v="6457" actId="1076"/>
          <ac:spMkLst>
            <pc:docMk/>
            <pc:sldMk cId="3817544336" sldId="355"/>
            <ac:spMk id="7" creationId="{DB8B45DD-A638-4F1B-95FA-BF5917489698}"/>
          </ac:spMkLst>
        </pc:spChg>
      </pc:sldChg>
    </pc:docChg>
  </pc:docChgLst>
  <pc:docChgLst>
    <pc:chgData name="Sarah Bedford" userId="03e93dfb8e0f1780" providerId="LiveId" clId="{53AF6969-A24F-453C-A7C1-7334CC1FD6ED}"/>
    <pc:docChg chg="undo custSel modSld sldOrd">
      <pc:chgData name="Sarah Bedford" userId="03e93dfb8e0f1780" providerId="LiveId" clId="{53AF6969-A24F-453C-A7C1-7334CC1FD6ED}" dt="2019-01-28T12:03:50.840" v="1166" actId="20577"/>
      <pc:docMkLst>
        <pc:docMk/>
      </pc:docMkLst>
      <pc:sldChg chg="modSp">
        <pc:chgData name="Sarah Bedford" userId="03e93dfb8e0f1780" providerId="LiveId" clId="{53AF6969-A24F-453C-A7C1-7334CC1FD6ED}" dt="2019-01-28T09:54:40.227" v="32" actId="20577"/>
        <pc:sldMkLst>
          <pc:docMk/>
          <pc:sldMk cId="1403718187" sldId="336"/>
        </pc:sldMkLst>
        <pc:spChg chg="mod">
          <ac:chgData name="Sarah Bedford" userId="03e93dfb8e0f1780" providerId="LiveId" clId="{53AF6969-A24F-453C-A7C1-7334CC1FD6ED}" dt="2019-01-28T09:54:40.227" v="32" actId="20577"/>
          <ac:spMkLst>
            <pc:docMk/>
            <pc:sldMk cId="1403718187" sldId="336"/>
            <ac:spMk id="2" creationId="{00000000-0000-0000-0000-000000000000}"/>
          </ac:spMkLst>
        </pc:spChg>
      </pc:sldChg>
      <pc:sldChg chg="modSp ord">
        <pc:chgData name="Sarah Bedford" userId="03e93dfb8e0f1780" providerId="LiveId" clId="{53AF6969-A24F-453C-A7C1-7334CC1FD6ED}" dt="2019-01-28T10:06:22.287" v="249" actId="20577"/>
        <pc:sldMkLst>
          <pc:docMk/>
          <pc:sldMk cId="160846399" sldId="340"/>
        </pc:sldMkLst>
        <pc:spChg chg="mod">
          <ac:chgData name="Sarah Bedford" userId="03e93dfb8e0f1780" providerId="LiveId" clId="{53AF6969-A24F-453C-A7C1-7334CC1FD6ED}" dt="2019-01-28T10:06:22.287" v="249" actId="20577"/>
          <ac:spMkLst>
            <pc:docMk/>
            <pc:sldMk cId="160846399" sldId="340"/>
            <ac:spMk id="2" creationId="{00000000-0000-0000-0000-000000000000}"/>
          </ac:spMkLst>
        </pc:spChg>
      </pc:sldChg>
      <pc:sldChg chg="modSp">
        <pc:chgData name="Sarah Bedford" userId="03e93dfb8e0f1780" providerId="LiveId" clId="{53AF6969-A24F-453C-A7C1-7334CC1FD6ED}" dt="2019-01-28T10:09:27.831" v="250" actId="20578"/>
        <pc:sldMkLst>
          <pc:docMk/>
          <pc:sldMk cId="2136246682" sldId="341"/>
        </pc:sldMkLst>
        <pc:spChg chg="mod">
          <ac:chgData name="Sarah Bedford" userId="03e93dfb8e0f1780" providerId="LiveId" clId="{53AF6969-A24F-453C-A7C1-7334CC1FD6ED}" dt="2019-01-28T10:09:27.831" v="250" actId="20578"/>
          <ac:spMkLst>
            <pc:docMk/>
            <pc:sldMk cId="2136246682" sldId="341"/>
            <ac:spMk id="5" creationId="{F114649B-2B0F-4811-ADAC-2019D2705C6E}"/>
          </ac:spMkLst>
        </pc:spChg>
      </pc:sldChg>
      <pc:sldChg chg="modSp">
        <pc:chgData name="Sarah Bedford" userId="03e93dfb8e0f1780" providerId="LiveId" clId="{53AF6969-A24F-453C-A7C1-7334CC1FD6ED}" dt="2019-01-28T12:03:19.741" v="1158" actId="20577"/>
        <pc:sldMkLst>
          <pc:docMk/>
          <pc:sldMk cId="328192470" sldId="342"/>
        </pc:sldMkLst>
        <pc:spChg chg="mod">
          <ac:chgData name="Sarah Bedford" userId="03e93dfb8e0f1780" providerId="LiveId" clId="{53AF6969-A24F-453C-A7C1-7334CC1FD6ED}" dt="2019-01-28T10:19:35.105" v="261" actId="20577"/>
          <ac:spMkLst>
            <pc:docMk/>
            <pc:sldMk cId="328192470" sldId="342"/>
            <ac:spMk id="2" creationId="{00000000-0000-0000-0000-000000000000}"/>
          </ac:spMkLst>
        </pc:spChg>
        <pc:spChg chg="mod">
          <ac:chgData name="Sarah Bedford" userId="03e93dfb8e0f1780" providerId="LiveId" clId="{53AF6969-A24F-453C-A7C1-7334CC1FD6ED}" dt="2019-01-28T12:03:19.741" v="1158" actId="20577"/>
          <ac:spMkLst>
            <pc:docMk/>
            <pc:sldMk cId="328192470" sldId="342"/>
            <ac:spMk id="3" creationId="{00000000-0000-0000-0000-000000000000}"/>
          </ac:spMkLst>
        </pc:spChg>
        <pc:spChg chg="mod">
          <ac:chgData name="Sarah Bedford" userId="03e93dfb8e0f1780" providerId="LiveId" clId="{53AF6969-A24F-453C-A7C1-7334CC1FD6ED}" dt="2019-01-28T10:24:56.607" v="274" actId="20577"/>
          <ac:spMkLst>
            <pc:docMk/>
            <pc:sldMk cId="328192470" sldId="342"/>
            <ac:spMk id="7" creationId="{00000000-0000-0000-0000-000000000000}"/>
          </ac:spMkLst>
        </pc:spChg>
        <pc:spChg chg="mod">
          <ac:chgData name="Sarah Bedford" userId="03e93dfb8e0f1780" providerId="LiveId" clId="{53AF6969-A24F-453C-A7C1-7334CC1FD6ED}" dt="2019-01-28T10:23:52.006" v="271"/>
          <ac:spMkLst>
            <pc:docMk/>
            <pc:sldMk cId="328192470" sldId="342"/>
            <ac:spMk id="8" creationId="{71D7AC2D-0C69-45E1-AE47-A5D42DD33E29}"/>
          </ac:spMkLst>
        </pc:spChg>
      </pc:sldChg>
      <pc:sldChg chg="modSp">
        <pc:chgData name="Sarah Bedford" userId="03e93dfb8e0f1780" providerId="LiveId" clId="{53AF6969-A24F-453C-A7C1-7334CC1FD6ED}" dt="2019-01-28T12:03:34.375" v="1165" actId="20577"/>
        <pc:sldMkLst>
          <pc:docMk/>
          <pc:sldMk cId="2502755575" sldId="343"/>
        </pc:sldMkLst>
        <pc:spChg chg="mod">
          <ac:chgData name="Sarah Bedford" userId="03e93dfb8e0f1780" providerId="LiveId" clId="{53AF6969-A24F-453C-A7C1-7334CC1FD6ED}" dt="2019-01-28T12:03:34.375" v="1165" actId="20577"/>
          <ac:spMkLst>
            <pc:docMk/>
            <pc:sldMk cId="2502755575" sldId="343"/>
            <ac:spMk id="3" creationId="{00000000-0000-0000-0000-000000000000}"/>
          </ac:spMkLst>
        </pc:spChg>
        <pc:spChg chg="mod">
          <ac:chgData name="Sarah Bedford" userId="03e93dfb8e0f1780" providerId="LiveId" clId="{53AF6969-A24F-453C-A7C1-7334CC1FD6ED}" dt="2019-01-28T10:29:25.807" v="288" actId="20577"/>
          <ac:spMkLst>
            <pc:docMk/>
            <pc:sldMk cId="2502755575" sldId="343"/>
            <ac:spMk id="6" creationId="{00000000-0000-0000-0000-000000000000}"/>
          </ac:spMkLst>
        </pc:spChg>
        <pc:spChg chg="mod">
          <ac:chgData name="Sarah Bedford" userId="03e93dfb8e0f1780" providerId="LiveId" clId="{53AF6969-A24F-453C-A7C1-7334CC1FD6ED}" dt="2019-01-28T10:29:41.677" v="291" actId="20577"/>
          <ac:spMkLst>
            <pc:docMk/>
            <pc:sldMk cId="2502755575" sldId="343"/>
            <ac:spMk id="7" creationId="{00000000-0000-0000-0000-000000000000}"/>
          </ac:spMkLst>
        </pc:spChg>
        <pc:spChg chg="mod">
          <ac:chgData name="Sarah Bedford" userId="03e93dfb8e0f1780" providerId="LiveId" clId="{53AF6969-A24F-453C-A7C1-7334CC1FD6ED}" dt="2019-01-28T10:29:16.272" v="286"/>
          <ac:spMkLst>
            <pc:docMk/>
            <pc:sldMk cId="2502755575" sldId="343"/>
            <ac:spMk id="10" creationId="{B7FE5FD7-132E-4579-8075-2931AC3001C5}"/>
          </ac:spMkLst>
        </pc:spChg>
      </pc:sldChg>
      <pc:sldChg chg="modSp">
        <pc:chgData name="Sarah Bedford" userId="03e93dfb8e0f1780" providerId="LiveId" clId="{53AF6969-A24F-453C-A7C1-7334CC1FD6ED}" dt="2019-01-28T12:03:50.840" v="1166" actId="20577"/>
        <pc:sldMkLst>
          <pc:docMk/>
          <pc:sldMk cId="919642890" sldId="344"/>
        </pc:sldMkLst>
        <pc:spChg chg="mod">
          <ac:chgData name="Sarah Bedford" userId="03e93dfb8e0f1780" providerId="LiveId" clId="{53AF6969-A24F-453C-A7C1-7334CC1FD6ED}" dt="2019-01-28T12:03:50.840" v="1166" actId="20577"/>
          <ac:spMkLst>
            <pc:docMk/>
            <pc:sldMk cId="919642890" sldId="344"/>
            <ac:spMk id="3" creationId="{00000000-0000-0000-0000-000000000000}"/>
          </ac:spMkLst>
        </pc:spChg>
        <pc:spChg chg="mod">
          <ac:chgData name="Sarah Bedford" userId="03e93dfb8e0f1780" providerId="LiveId" clId="{53AF6969-A24F-453C-A7C1-7334CC1FD6ED}" dt="2019-01-28T10:29:53.100" v="300" actId="20577"/>
          <ac:spMkLst>
            <pc:docMk/>
            <pc:sldMk cId="919642890" sldId="344"/>
            <ac:spMk id="7" creationId="{00000000-0000-0000-0000-000000000000}"/>
          </ac:spMkLst>
        </pc:spChg>
      </pc:sldChg>
      <pc:sldChg chg="modSp">
        <pc:chgData name="Sarah Bedford" userId="03e93dfb8e0f1780" providerId="LiveId" clId="{53AF6969-A24F-453C-A7C1-7334CC1FD6ED}" dt="2019-01-28T11:45:02.474" v="1150" actId="20577"/>
        <pc:sldMkLst>
          <pc:docMk/>
          <pc:sldMk cId="2729185945" sldId="345"/>
        </pc:sldMkLst>
        <pc:spChg chg="mod">
          <ac:chgData name="Sarah Bedford" userId="03e93dfb8e0f1780" providerId="LiveId" clId="{53AF6969-A24F-453C-A7C1-7334CC1FD6ED}" dt="2019-01-28T11:45:02.474" v="1150" actId="20577"/>
          <ac:spMkLst>
            <pc:docMk/>
            <pc:sldMk cId="2729185945" sldId="345"/>
            <ac:spMk id="3" creationId="{00000000-0000-0000-0000-000000000000}"/>
          </ac:spMkLst>
        </pc:spChg>
        <pc:spChg chg="mod">
          <ac:chgData name="Sarah Bedford" userId="03e93dfb8e0f1780" providerId="LiveId" clId="{53AF6969-A24F-453C-A7C1-7334CC1FD6ED}" dt="2019-01-28T10:37:11.254" v="1077" actId="14100"/>
          <ac:spMkLst>
            <pc:docMk/>
            <pc:sldMk cId="2729185945" sldId="345"/>
            <ac:spMk id="7" creationId="{00000000-0000-0000-0000-000000000000}"/>
          </ac:spMkLst>
        </pc:spChg>
      </pc:sldChg>
      <pc:sldChg chg="modSp">
        <pc:chgData name="Sarah Bedford" userId="03e93dfb8e0f1780" providerId="LiveId" clId="{53AF6969-A24F-453C-A7C1-7334CC1FD6ED}" dt="2019-01-28T10:40:38.286" v="1149" actId="20577"/>
        <pc:sldMkLst>
          <pc:docMk/>
          <pc:sldMk cId="660007767" sldId="346"/>
        </pc:sldMkLst>
        <pc:spChg chg="mod">
          <ac:chgData name="Sarah Bedford" userId="03e93dfb8e0f1780" providerId="LiveId" clId="{53AF6969-A24F-453C-A7C1-7334CC1FD6ED}" dt="2019-01-28T10:40:38.286" v="1149" actId="20577"/>
          <ac:spMkLst>
            <pc:docMk/>
            <pc:sldMk cId="660007767" sldId="346"/>
            <ac:spMk id="3" creationId="{00000000-0000-0000-0000-000000000000}"/>
          </ac:spMkLst>
        </pc:spChg>
        <pc:spChg chg="mod">
          <ac:chgData name="Sarah Bedford" userId="03e93dfb8e0f1780" providerId="LiveId" clId="{53AF6969-A24F-453C-A7C1-7334CC1FD6ED}" dt="2019-01-28T10:40:18.128" v="1118" actId="20577"/>
          <ac:spMkLst>
            <pc:docMk/>
            <pc:sldMk cId="660007767" sldId="346"/>
            <ac:spMk id="7" creationId="{00000000-0000-0000-0000-000000000000}"/>
          </ac:spMkLst>
        </pc:spChg>
      </pc:sldChg>
      <pc:sldChg chg="modSp">
        <pc:chgData name="Sarah Bedford" userId="03e93dfb8e0f1780" providerId="LiveId" clId="{53AF6969-A24F-453C-A7C1-7334CC1FD6ED}" dt="2019-01-28T10:02:56.614" v="233" actId="20577"/>
        <pc:sldMkLst>
          <pc:docMk/>
          <pc:sldMk cId="143346155" sldId="351"/>
        </pc:sldMkLst>
        <pc:spChg chg="mod">
          <ac:chgData name="Sarah Bedford" userId="03e93dfb8e0f1780" providerId="LiveId" clId="{53AF6969-A24F-453C-A7C1-7334CC1FD6ED}" dt="2019-01-28T10:02:04.982" v="224" actId="20577"/>
          <ac:spMkLst>
            <pc:docMk/>
            <pc:sldMk cId="143346155" sldId="351"/>
            <ac:spMk id="2" creationId="{00000000-0000-0000-0000-000000000000}"/>
          </ac:spMkLst>
        </pc:spChg>
        <pc:spChg chg="mod">
          <ac:chgData name="Sarah Bedford" userId="03e93dfb8e0f1780" providerId="LiveId" clId="{53AF6969-A24F-453C-A7C1-7334CC1FD6ED}" dt="2019-01-28T10:02:56.614" v="233" actId="20577"/>
          <ac:spMkLst>
            <pc:docMk/>
            <pc:sldMk cId="143346155" sldId="351"/>
            <ac:spMk id="5" creationId="{C0B31F0D-C5FB-4B46-A183-F09EE9CDC48A}"/>
          </ac:spMkLst>
        </pc:spChg>
      </pc:sldChg>
      <pc:sldChg chg="modSp">
        <pc:chgData name="Sarah Bedford" userId="03e93dfb8e0f1780" providerId="LiveId" clId="{53AF6969-A24F-453C-A7C1-7334CC1FD6ED}" dt="2019-01-28T11:49:03.032" v="1151" actId="313"/>
        <pc:sldMkLst>
          <pc:docMk/>
          <pc:sldMk cId="244065763" sldId="353"/>
        </pc:sldMkLst>
        <pc:spChg chg="mod">
          <ac:chgData name="Sarah Bedford" userId="03e93dfb8e0f1780" providerId="LiveId" clId="{53AF6969-A24F-453C-A7C1-7334CC1FD6ED}" dt="2019-01-28T11:49:03.032" v="1151" actId="313"/>
          <ac:spMkLst>
            <pc:docMk/>
            <pc:sldMk cId="244065763" sldId="353"/>
            <ac:spMk id="3" creationId="{00000000-0000-0000-0000-000000000000}"/>
          </ac:spMkLst>
        </pc:spChg>
        <pc:spChg chg="mod">
          <ac:chgData name="Sarah Bedford" userId="03e93dfb8e0f1780" providerId="LiveId" clId="{53AF6969-A24F-453C-A7C1-7334CC1FD6ED}" dt="2019-01-28T10:38:46.113" v="1084" actId="20577"/>
          <ac:spMkLst>
            <pc:docMk/>
            <pc:sldMk cId="244065763" sldId="353"/>
            <ac:spMk id="7" creationId="{00000000-0000-0000-0000-000000000000}"/>
          </ac:spMkLst>
        </pc:spChg>
      </pc:sldChg>
      <pc:sldChg chg="modSp">
        <pc:chgData name="Sarah Bedford" userId="03e93dfb8e0f1780" providerId="LiveId" clId="{53AF6969-A24F-453C-A7C1-7334CC1FD6ED}" dt="2019-01-28T10:01:03.783" v="223" actId="20577"/>
        <pc:sldMkLst>
          <pc:docMk/>
          <pc:sldMk cId="1450956767" sldId="354"/>
        </pc:sldMkLst>
        <pc:spChg chg="mod">
          <ac:chgData name="Sarah Bedford" userId="03e93dfb8e0f1780" providerId="LiveId" clId="{53AF6969-A24F-453C-A7C1-7334CC1FD6ED}" dt="2019-01-28T10:01:03.783" v="223" actId="20577"/>
          <ac:spMkLst>
            <pc:docMk/>
            <pc:sldMk cId="1450956767" sldId="354"/>
            <ac:spMk id="2" creationId="{00000000-0000-0000-0000-000000000000}"/>
          </ac:spMkLst>
        </pc:spChg>
        <pc:spChg chg="mod">
          <ac:chgData name="Sarah Bedford" userId="03e93dfb8e0f1780" providerId="LiveId" clId="{53AF6969-A24F-453C-A7C1-7334CC1FD6ED}" dt="2019-01-28T09:59:28.073" v="137" actId="1076"/>
          <ac:spMkLst>
            <pc:docMk/>
            <pc:sldMk cId="1450956767" sldId="354"/>
            <ac:spMk id="4" creationId="{92A4E92B-C493-4C68-AE5D-408270FE29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44B6BB2-EF4E-464E-92C1-9DD4A900C5D5}" type="slidenum">
              <a:rPr lang="en-IE" smtClean="0"/>
              <a:t>1</a:t>
            </a:fld>
            <a:endParaRPr lang="en-IE"/>
          </a:p>
        </p:txBody>
      </p:sp>
    </p:spTree>
    <p:extLst>
      <p:ext uri="{BB962C8B-B14F-4D97-AF65-F5344CB8AC3E}">
        <p14:creationId xmlns:p14="http://schemas.microsoft.com/office/powerpoint/2010/main" val="1236497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1055591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dirty="0"/>
          </a:p>
        </p:txBody>
      </p:sp>
    </p:spTree>
    <p:extLst>
      <p:ext uri="{BB962C8B-B14F-4D97-AF65-F5344CB8AC3E}">
        <p14:creationId xmlns:p14="http://schemas.microsoft.com/office/powerpoint/2010/main" val="3829637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dirty="0"/>
          </a:p>
        </p:txBody>
      </p:sp>
    </p:spTree>
    <p:extLst>
      <p:ext uri="{BB962C8B-B14F-4D97-AF65-F5344CB8AC3E}">
        <p14:creationId xmlns:p14="http://schemas.microsoft.com/office/powerpoint/2010/main" val="1801085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dirty="0"/>
          </a:p>
        </p:txBody>
      </p:sp>
    </p:spTree>
    <p:extLst>
      <p:ext uri="{BB962C8B-B14F-4D97-AF65-F5344CB8AC3E}">
        <p14:creationId xmlns:p14="http://schemas.microsoft.com/office/powerpoint/2010/main" val="1894525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dirty="0"/>
          </a:p>
        </p:txBody>
      </p:sp>
    </p:spTree>
    <p:extLst>
      <p:ext uri="{BB962C8B-B14F-4D97-AF65-F5344CB8AC3E}">
        <p14:creationId xmlns:p14="http://schemas.microsoft.com/office/powerpoint/2010/main" val="2486076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dirty="0"/>
          </a:p>
        </p:txBody>
      </p:sp>
    </p:spTree>
    <p:extLst>
      <p:ext uri="{BB962C8B-B14F-4D97-AF65-F5344CB8AC3E}">
        <p14:creationId xmlns:p14="http://schemas.microsoft.com/office/powerpoint/2010/main" val="1383634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dirty="0"/>
          </a:p>
        </p:txBody>
      </p:sp>
    </p:spTree>
    <p:extLst>
      <p:ext uri="{BB962C8B-B14F-4D97-AF65-F5344CB8AC3E}">
        <p14:creationId xmlns:p14="http://schemas.microsoft.com/office/powerpoint/2010/main" val="1709096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456582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5118" y="2457130"/>
            <a:ext cx="7853082" cy="2677656"/>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AO3 Analysis</a:t>
            </a:r>
          </a:p>
          <a:p>
            <a:r>
              <a:rPr lang="en-GB" sz="2600" dirty="0" smtClean="0">
                <a:latin typeface="Arial" panose="020B0604020202020204" pitchFamily="34" charset="0"/>
                <a:cs typeface="Arial" panose="020B0604020202020204" pitchFamily="34" charset="0"/>
              </a:rPr>
              <a:t>Marketing</a:t>
            </a: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endParaRPr lang="en-GB" sz="2600" b="1" dirty="0">
              <a:solidFill>
                <a:srgbClr val="EA5B0C"/>
              </a:solidFill>
              <a:latin typeface="Arial" panose="020B0604020202020204" pitchFamily="34" charset="0"/>
              <a:cs typeface="Arial" panose="020B0604020202020204" pitchFamily="34" charset="0"/>
            </a:endParaRPr>
          </a:p>
          <a:p>
            <a:r>
              <a:rPr lang="en-GB" sz="2600" dirty="0">
                <a:solidFill>
                  <a:srgbClr val="EA5B0C"/>
                </a:solidFill>
                <a:latin typeface="Arial" panose="020B0604020202020204" pitchFamily="34" charset="0"/>
                <a:cs typeface="Arial" panose="020B0604020202020204" pitchFamily="34" charset="0"/>
              </a:rPr>
              <a:t>Business 0450</a:t>
            </a:r>
          </a:p>
          <a:p>
            <a:endParaRPr lang="en-GB" sz="2600" dirty="0">
              <a:solidFill>
                <a:srgbClr val="EA5B0C"/>
              </a:solidFill>
              <a:latin typeface="Arial" panose="020B0604020202020204" pitchFamily="34" charset="0"/>
              <a:cs typeface="Arial" panose="020B0604020202020204" pitchFamily="34" charset="0"/>
            </a:endParaRPr>
          </a:p>
          <a:p>
            <a:endParaRPr lang="en-GB" dirty="0">
              <a:highlight>
                <a:srgbClr val="FFFF00"/>
              </a:highlight>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a:t>
            </a: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smtClean="0">
                <a:solidFill>
                  <a:prstClr val="white"/>
                </a:solidFill>
                <a:latin typeface="Arial" panose="020B0604020202020204" pitchFamily="34" charset="0"/>
                <a:cs typeface="Arial" panose="020B0604020202020204" pitchFamily="34" charset="0"/>
              </a:rPr>
              <a:t>Activity </a:t>
            </a:r>
            <a:r>
              <a:rPr lang="en-GB" sz="2800" b="1" dirty="0">
                <a:solidFill>
                  <a:prstClr val="white"/>
                </a:solidFill>
                <a:latin typeface="Arial" panose="020B0604020202020204" pitchFamily="34" charset="0"/>
                <a:cs typeface="Arial" panose="020B0604020202020204" pitchFamily="34" charset="0"/>
              </a:rPr>
              <a:t>3: Building an answer to a question that requires an analytical response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00026" y="1406267"/>
            <a:ext cx="11663082" cy="357878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90000" rtlCol="0" anchor="t">
            <a:spAutoFit/>
          </a:bodyPr>
          <a:lstStyle/>
          <a:p>
            <a:r>
              <a:rPr lang="en-GB" sz="2000" dirty="0">
                <a:solidFill>
                  <a:schemeClr val="tx1"/>
                </a:solidFill>
                <a:latin typeface="Arial" panose="020B0604020202020204" pitchFamily="34" charset="0"/>
                <a:cs typeface="Arial" panose="020B0604020202020204" pitchFamily="34" charset="0"/>
              </a:rPr>
              <a:t>Bill and Daisy own two </a:t>
            </a:r>
            <a:r>
              <a:rPr lang="en-GB" sz="2000" dirty="0" smtClean="0">
                <a:solidFill>
                  <a:schemeClr val="tx1"/>
                </a:solidFill>
                <a:latin typeface="Arial" panose="020B0604020202020204" pitchFamily="34" charset="0"/>
                <a:cs typeface="Arial" panose="020B0604020202020204" pitchFamily="34" charset="0"/>
              </a:rPr>
              <a:t>bistros </a:t>
            </a:r>
            <a:r>
              <a:rPr lang="en-GB" sz="2000" dirty="0">
                <a:solidFill>
                  <a:schemeClr val="tx1"/>
                </a:solidFill>
                <a:latin typeface="Arial" panose="020B0604020202020204" pitchFamily="34" charset="0"/>
                <a:cs typeface="Arial" panose="020B0604020202020204" pitchFamily="34" charset="0"/>
              </a:rPr>
              <a:t>within 20km of each other, in the local area. They would like to open two more bistros over the next six years.  Their unique selling point is good quality food sourced from local </a:t>
            </a:r>
            <a:r>
              <a:rPr lang="en-GB" sz="2000" dirty="0" smtClean="0">
                <a:solidFill>
                  <a:schemeClr val="tx1"/>
                </a:solidFill>
                <a:latin typeface="Arial" panose="020B0604020202020204" pitchFamily="34" charset="0"/>
                <a:cs typeface="Arial" panose="020B0604020202020204" pitchFamily="34" charset="0"/>
              </a:rPr>
              <a:t>suppliers and a menu designed </a:t>
            </a:r>
            <a:r>
              <a:rPr lang="en-GB" sz="2000" dirty="0">
                <a:solidFill>
                  <a:schemeClr val="tx1"/>
                </a:solidFill>
                <a:latin typeface="Arial" panose="020B0604020202020204" pitchFamily="34" charset="0"/>
                <a:cs typeface="Arial" panose="020B0604020202020204" pitchFamily="34" charset="0"/>
              </a:rPr>
              <a:t>around dishes which have become local specialities</a:t>
            </a:r>
            <a:r>
              <a:rPr lang="en-GB" sz="2000" dirty="0" smtClean="0">
                <a:solidFill>
                  <a:schemeClr val="tx1"/>
                </a:solidFill>
                <a:latin typeface="Arial" panose="020B0604020202020204" pitchFamily="34" charset="0"/>
                <a:cs typeface="Arial" panose="020B0604020202020204" pitchFamily="34" charset="0"/>
              </a:rPr>
              <a:t>. </a:t>
            </a:r>
            <a:r>
              <a:rPr lang="en-GB" sz="2000" dirty="0">
                <a:solidFill>
                  <a:schemeClr val="tx1"/>
                </a:solidFill>
                <a:latin typeface="Arial" panose="020B0604020202020204" pitchFamily="34" charset="0"/>
                <a:cs typeface="Arial" panose="020B0604020202020204" pitchFamily="34" charset="0"/>
              </a:rPr>
              <a:t>Another selling feature for them is the way the interior of their bistro’s are </a:t>
            </a:r>
            <a:r>
              <a:rPr lang="en-GB" sz="2000" dirty="0" smtClean="0">
                <a:solidFill>
                  <a:schemeClr val="tx1"/>
                </a:solidFill>
                <a:latin typeface="Arial" panose="020B0604020202020204" pitchFamily="34" charset="0"/>
                <a:cs typeface="Arial" panose="020B0604020202020204" pitchFamily="34" charset="0"/>
              </a:rPr>
              <a:t>designed. Their spaces are zoned </a:t>
            </a:r>
            <a:r>
              <a:rPr lang="en-GB" sz="2000" dirty="0">
                <a:solidFill>
                  <a:schemeClr val="tx1"/>
                </a:solidFill>
                <a:latin typeface="Arial" panose="020B0604020202020204" pitchFamily="34" charset="0"/>
                <a:cs typeface="Arial" panose="020B0604020202020204" pitchFamily="34" charset="0"/>
              </a:rPr>
              <a:t>depending on </a:t>
            </a:r>
            <a:r>
              <a:rPr lang="en-GB" sz="2000" dirty="0" smtClean="0">
                <a:solidFill>
                  <a:schemeClr val="tx1"/>
                </a:solidFill>
                <a:latin typeface="Arial" panose="020B0604020202020204" pitchFamily="34" charset="0"/>
                <a:cs typeface="Arial" panose="020B0604020202020204" pitchFamily="34" charset="0"/>
              </a:rPr>
              <a:t>the </a:t>
            </a:r>
            <a:r>
              <a:rPr lang="en-GB" sz="2000" dirty="0">
                <a:solidFill>
                  <a:schemeClr val="tx1"/>
                </a:solidFill>
                <a:latin typeface="Arial" panose="020B0604020202020204" pitchFamily="34" charset="0"/>
                <a:cs typeface="Arial" panose="020B0604020202020204" pitchFamily="34" charset="0"/>
              </a:rPr>
              <a:t>purpose of </a:t>
            </a:r>
            <a:r>
              <a:rPr lang="en-GB" sz="2000" dirty="0" smtClean="0">
                <a:solidFill>
                  <a:schemeClr val="tx1"/>
                </a:solidFill>
                <a:latin typeface="Arial" panose="020B0604020202020204" pitchFamily="34" charset="0"/>
                <a:cs typeface="Arial" panose="020B0604020202020204" pitchFamily="34" charset="0"/>
              </a:rPr>
              <a:t>customers’ visit. </a:t>
            </a:r>
            <a:r>
              <a:rPr lang="en-GB" sz="2000" dirty="0">
                <a:solidFill>
                  <a:schemeClr val="tx1"/>
                </a:solidFill>
                <a:latin typeface="Arial" panose="020B0604020202020204" pitchFamily="34" charset="0"/>
                <a:cs typeface="Arial" panose="020B0604020202020204" pitchFamily="34" charset="0"/>
              </a:rPr>
              <a:t>For example, there is an area for formal dining, one for taking coffee, one for quick snacks and one for more informal </a:t>
            </a:r>
            <a:r>
              <a:rPr lang="en-GB" sz="2000" dirty="0" smtClean="0">
                <a:solidFill>
                  <a:schemeClr val="tx1"/>
                </a:solidFill>
                <a:latin typeface="Arial" panose="020B0604020202020204" pitchFamily="34" charset="0"/>
                <a:cs typeface="Arial" panose="020B0604020202020204" pitchFamily="34" charset="0"/>
              </a:rPr>
              <a:t>dining.</a:t>
            </a:r>
          </a:p>
          <a:p>
            <a:endParaRPr lang="en-GB" sz="2000" dirty="0">
              <a:solidFill>
                <a:schemeClr val="tx1"/>
              </a:solidFill>
              <a:latin typeface="Arial" panose="020B0604020202020204" pitchFamily="34" charset="0"/>
              <a:cs typeface="Arial" panose="020B0604020202020204" pitchFamily="34" charset="0"/>
            </a:endParaRPr>
          </a:p>
          <a:p>
            <a:r>
              <a:rPr lang="en-GB" sz="2000" dirty="0" smtClean="0">
                <a:solidFill>
                  <a:schemeClr val="tx1"/>
                </a:solidFill>
                <a:latin typeface="Arial" panose="020B0604020202020204" pitchFamily="34" charset="0"/>
                <a:cs typeface="Arial" panose="020B0604020202020204" pitchFamily="34" charset="0"/>
              </a:rPr>
              <a:t>They </a:t>
            </a:r>
            <a:r>
              <a:rPr lang="en-GB" sz="2000" dirty="0">
                <a:solidFill>
                  <a:schemeClr val="tx1"/>
                </a:solidFill>
                <a:latin typeface="Arial" panose="020B0604020202020204" pitchFamily="34" charset="0"/>
                <a:cs typeface="Arial" panose="020B0604020202020204" pitchFamily="34" charset="0"/>
              </a:rPr>
              <a:t>have yet to fully understand how creating a brand image will benefit them. They understand that </a:t>
            </a:r>
            <a:r>
              <a:rPr lang="en-GB" sz="2000" dirty="0" smtClean="0">
                <a:solidFill>
                  <a:schemeClr val="tx1"/>
                </a:solidFill>
                <a:latin typeface="Arial" panose="020B0604020202020204" pitchFamily="34" charset="0"/>
                <a:cs typeface="Arial" panose="020B0604020202020204" pitchFamily="34" charset="0"/>
              </a:rPr>
              <a:t>to </a:t>
            </a:r>
            <a:r>
              <a:rPr lang="en-GB" sz="2000" dirty="0">
                <a:solidFill>
                  <a:schemeClr val="tx1"/>
                </a:solidFill>
                <a:latin typeface="Arial" panose="020B0604020202020204" pitchFamily="34" charset="0"/>
                <a:cs typeface="Arial" panose="020B0604020202020204" pitchFamily="34" charset="0"/>
              </a:rPr>
              <a:t>open further </a:t>
            </a:r>
            <a:r>
              <a:rPr lang="en-GB" sz="2000" dirty="0" smtClean="0">
                <a:solidFill>
                  <a:schemeClr val="tx1"/>
                </a:solidFill>
                <a:latin typeface="Arial" panose="020B0604020202020204" pitchFamily="34" charset="0"/>
                <a:cs typeface="Arial" panose="020B0604020202020204" pitchFamily="34" charset="0"/>
              </a:rPr>
              <a:t>bistros </a:t>
            </a:r>
            <a:r>
              <a:rPr lang="en-GB" sz="2000" dirty="0">
                <a:solidFill>
                  <a:schemeClr val="tx1"/>
                </a:solidFill>
                <a:latin typeface="Arial" panose="020B0604020202020204" pitchFamily="34" charset="0"/>
                <a:cs typeface="Arial" panose="020B0604020202020204" pitchFamily="34" charset="0"/>
              </a:rPr>
              <a:t>they will need to increase their sales and </a:t>
            </a:r>
            <a:r>
              <a:rPr lang="en-GB" sz="2000" dirty="0" smtClean="0">
                <a:solidFill>
                  <a:schemeClr val="tx1"/>
                </a:solidFill>
                <a:latin typeface="Arial" panose="020B0604020202020204" pitchFamily="34" charset="0"/>
                <a:cs typeface="Arial" panose="020B0604020202020204" pitchFamily="34" charset="0"/>
              </a:rPr>
              <a:t>revenue.</a:t>
            </a:r>
          </a:p>
          <a:p>
            <a:endParaRPr lang="en-GB" sz="2000" b="1" dirty="0">
              <a:solidFill>
                <a:schemeClr val="tx1"/>
              </a:solidFill>
              <a:latin typeface="Arial" panose="020B0604020202020204" pitchFamily="34" charset="0"/>
              <a:cs typeface="Arial" panose="020B0604020202020204" pitchFamily="34" charset="0"/>
            </a:endParaRPr>
          </a:p>
          <a:p>
            <a:r>
              <a:rPr lang="en-GB" sz="2000" b="1" dirty="0" smtClean="0">
                <a:solidFill>
                  <a:schemeClr val="tx1"/>
                </a:solidFill>
                <a:latin typeface="Arial" panose="020B0604020202020204" pitchFamily="34" charset="0"/>
                <a:cs typeface="Arial" panose="020B0604020202020204" pitchFamily="34" charset="0"/>
              </a:rPr>
              <a:t>You </a:t>
            </a:r>
            <a:r>
              <a:rPr lang="en-GB" sz="2000" b="1" dirty="0">
                <a:solidFill>
                  <a:schemeClr val="tx1"/>
                </a:solidFill>
                <a:latin typeface="Arial" panose="020B0604020202020204" pitchFamily="34" charset="0"/>
                <a:cs typeface="Arial" panose="020B0604020202020204" pitchFamily="34" charset="0"/>
              </a:rPr>
              <a:t>have been asked to explain to them how creating a brand image will help them do this.</a:t>
            </a:r>
          </a:p>
        </p:txBody>
      </p:sp>
      <p:sp>
        <p:nvSpPr>
          <p:cNvPr id="9" name="Rounded Rectangle 6">
            <a:extLst>
              <a:ext uri="{FF2B5EF4-FFF2-40B4-BE49-F238E27FC236}">
                <a16:creationId xmlns:a16="http://schemas.microsoft.com/office/drawing/2014/main" id="{B04C5559-6FA1-4A13-BDAF-29BEA26796DA}"/>
              </a:ext>
            </a:extLst>
          </p:cNvPr>
          <p:cNvSpPr/>
          <p:nvPr/>
        </p:nvSpPr>
        <p:spPr>
          <a:xfrm>
            <a:off x="200026" y="5256931"/>
            <a:ext cx="11687175" cy="754153"/>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Question:</a:t>
            </a:r>
          </a:p>
          <a:p>
            <a:pPr algn="ctr"/>
            <a:r>
              <a:rPr lang="en-GB" sz="2200" dirty="0">
                <a:solidFill>
                  <a:schemeClr val="bg1"/>
                </a:solidFill>
                <a:latin typeface="Arial" panose="020B0604020202020204" pitchFamily="34" charset="0"/>
                <a:cs typeface="Arial" panose="020B0604020202020204" pitchFamily="34" charset="0"/>
              </a:rPr>
              <a:t>Explain </a:t>
            </a:r>
            <a:r>
              <a:rPr lang="en-GB" sz="2200" dirty="0" smtClean="0">
                <a:solidFill>
                  <a:schemeClr val="bg1"/>
                </a:solidFill>
                <a:latin typeface="Arial" panose="020B0604020202020204" pitchFamily="34" charset="0"/>
                <a:cs typeface="Arial" panose="020B0604020202020204" pitchFamily="34" charset="0"/>
              </a:rPr>
              <a:t>to Bill and Daisy how </a:t>
            </a:r>
            <a:r>
              <a:rPr lang="en-GB" sz="2200" dirty="0">
                <a:solidFill>
                  <a:schemeClr val="bg1"/>
                </a:solidFill>
                <a:latin typeface="Arial" panose="020B0604020202020204" pitchFamily="34" charset="0"/>
                <a:cs typeface="Arial" panose="020B0604020202020204" pitchFamily="34" charset="0"/>
              </a:rPr>
              <a:t>creating a brand image will help </a:t>
            </a:r>
            <a:r>
              <a:rPr lang="en-GB" sz="2200" dirty="0" smtClean="0">
                <a:solidFill>
                  <a:schemeClr val="bg1"/>
                </a:solidFill>
                <a:latin typeface="Arial" panose="020B0604020202020204" pitchFamily="34" charset="0"/>
                <a:cs typeface="Arial" panose="020B0604020202020204" pitchFamily="34" charset="0"/>
              </a:rPr>
              <a:t>them to expand their business</a:t>
            </a: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smtClean="0">
                <a:solidFill>
                  <a:prstClr val="white"/>
                </a:solidFill>
                <a:latin typeface="Arial" panose="020B0604020202020204" pitchFamily="34" charset="0"/>
                <a:cs typeface="Arial" panose="020B0604020202020204" pitchFamily="34" charset="0"/>
              </a:rPr>
              <a:t>Activity </a:t>
            </a:r>
            <a:r>
              <a:rPr lang="en-GB" sz="2800" b="1" dirty="0">
                <a:solidFill>
                  <a:prstClr val="white"/>
                </a:solidFill>
                <a:latin typeface="Arial" panose="020B0604020202020204" pitchFamily="34" charset="0"/>
                <a:cs typeface="Arial" panose="020B0604020202020204" pitchFamily="34" charset="0"/>
              </a:rPr>
              <a:t>3: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673249" y="3234899"/>
            <a:ext cx="10764221" cy="325149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The question is about explaining how creating a brand image will help Bill and Daisy increase the sales and revenue in their bistros to help with their long term goal of opening more outlets</a:t>
            </a:r>
            <a:r>
              <a:rPr lang="en-GB" sz="2400" dirty="0" smtClean="0">
                <a:solidFill>
                  <a:schemeClr val="tx1"/>
                </a:solidFill>
                <a:latin typeface="Arial" panose="020B0604020202020204" pitchFamily="34" charset="0"/>
                <a:cs typeface="Arial" panose="020B0604020202020204" pitchFamily="34" charset="0"/>
              </a:rPr>
              <a:t>.</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To answer this question you must first show you understand what is meant by </a:t>
            </a:r>
            <a:r>
              <a:rPr lang="en-GB" sz="2400" dirty="0" smtClean="0">
                <a:solidFill>
                  <a:schemeClr val="tx1"/>
                </a:solidFill>
                <a:latin typeface="Arial" panose="020B0604020202020204" pitchFamily="34" charset="0"/>
                <a:cs typeface="Arial" panose="020B0604020202020204" pitchFamily="34" charset="0"/>
              </a:rPr>
              <a:t>brand image in </a:t>
            </a:r>
            <a:r>
              <a:rPr lang="en-GB" sz="2400" dirty="0">
                <a:solidFill>
                  <a:schemeClr val="tx1"/>
                </a:solidFill>
                <a:latin typeface="Arial" panose="020B0604020202020204" pitchFamily="34" charset="0"/>
                <a:cs typeface="Arial" panose="020B0604020202020204" pitchFamily="34" charset="0"/>
              </a:rPr>
              <a:t>the context of the business in the case study. This is the knowledge element.</a:t>
            </a:r>
          </a:p>
        </p:txBody>
      </p:sp>
      <p:sp>
        <p:nvSpPr>
          <p:cNvPr id="7" name="Rounded Rectangle 6"/>
          <p:cNvSpPr/>
          <p:nvPr/>
        </p:nvSpPr>
        <p:spPr>
          <a:xfrm>
            <a:off x="335280" y="1564774"/>
            <a:ext cx="11440160" cy="1361306"/>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to Bill and Daisy how creating a brand image will help them to expand their </a:t>
            </a:r>
            <a:r>
              <a:rPr lang="en-GB" sz="2400" dirty="0" smtClean="0">
                <a:solidFill>
                  <a:schemeClr val="bg1"/>
                </a:solidFill>
                <a:latin typeface="Arial" panose="020B0604020202020204" pitchFamily="34" charset="0"/>
                <a:cs typeface="Arial" panose="020B0604020202020204" pitchFamily="34" charset="0"/>
              </a:rPr>
              <a:t>business</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2755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smtClean="0">
                <a:solidFill>
                  <a:prstClr val="white"/>
                </a:solidFill>
                <a:latin typeface="Arial" panose="020B0604020202020204" pitchFamily="34" charset="0"/>
                <a:cs typeface="Arial" panose="020B0604020202020204" pitchFamily="34" charset="0"/>
              </a:rPr>
              <a:t>Activity </a:t>
            </a:r>
            <a:r>
              <a:rPr lang="en-GB" sz="2800" b="1" dirty="0">
                <a:solidFill>
                  <a:prstClr val="white"/>
                </a:solidFill>
                <a:latin typeface="Arial" panose="020B0604020202020204" pitchFamily="34" charset="0"/>
                <a:cs typeface="Arial" panose="020B0604020202020204" pitchFamily="34" charset="0"/>
              </a:rPr>
              <a:t>3: Step 2 – how to analyse in the context of the business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94639" y="1524000"/>
            <a:ext cx="11582399" cy="510138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You need to explain in detail how creating a brand image help Bill and Daisy. This means you need to develop an explanation for each point you make that identifies how a brand image will help. If you do not explain </a:t>
            </a:r>
            <a:r>
              <a:rPr lang="en-GB" sz="2400" b="1" dirty="0">
                <a:solidFill>
                  <a:schemeClr val="tx1"/>
                </a:solidFill>
                <a:latin typeface="Arial" panose="020B0604020202020204" pitchFamily="34" charset="0"/>
                <a:cs typeface="Arial" panose="020B0604020202020204" pitchFamily="34" charset="0"/>
              </a:rPr>
              <a:t>why</a:t>
            </a:r>
            <a:r>
              <a:rPr lang="en-GB" sz="2400" dirty="0">
                <a:solidFill>
                  <a:schemeClr val="tx1"/>
                </a:solidFill>
                <a:latin typeface="Arial" panose="020B0604020202020204" pitchFamily="34" charset="0"/>
                <a:cs typeface="Arial" panose="020B0604020202020204" pitchFamily="34" charset="0"/>
              </a:rPr>
              <a:t> in your answer, you will not pick up the top marks for analysis. You must also make sure you contextualise your knowledge of brand image into the context of a bistro and developing each point using this</a:t>
            </a:r>
            <a:r>
              <a:rPr lang="en-GB" sz="2400" dirty="0" smtClean="0">
                <a:solidFill>
                  <a:schemeClr val="tx1"/>
                </a:solidFill>
                <a:latin typeface="Arial" panose="020B0604020202020204" pitchFamily="34" charset="0"/>
                <a:cs typeface="Arial" panose="020B0604020202020204" pitchFamily="34" charset="0"/>
              </a:rPr>
              <a:t>.</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Breaking down the topic into smaller parts will enable you to examine each part (in this case explaining how it will help them) in more detail, linking each strand of your explanation together to form a chain of argument from start to end.</a:t>
            </a:r>
          </a:p>
          <a:p>
            <a:r>
              <a:rPr lang="en-GB" sz="2400" dirty="0">
                <a:solidFill>
                  <a:schemeClr val="tx1"/>
                </a:solidFill>
                <a:latin typeface="Arial" panose="020B0604020202020204" pitchFamily="34" charset="0"/>
                <a:cs typeface="Arial" panose="020B0604020202020204" pitchFamily="34" charset="0"/>
              </a:rPr>
              <a:t>Make sure there are plenty of references to the type of business, Bill and Daisy’s bistros, throughout your answer for context.</a:t>
            </a:r>
            <a:endParaRPr lang="en-GB"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9642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smtClean="0">
                <a:solidFill>
                  <a:prstClr val="white"/>
                </a:solidFill>
                <a:latin typeface="Arial" panose="020B0604020202020204" pitchFamily="34" charset="0"/>
                <a:cs typeface="Arial" panose="020B0604020202020204" pitchFamily="34" charset="0"/>
              </a:rPr>
              <a:t>Activity </a:t>
            </a:r>
            <a:r>
              <a:rPr lang="en-GB" sz="2800" b="1" dirty="0">
                <a:solidFill>
                  <a:prstClr val="white"/>
                </a:solidFill>
                <a:latin typeface="Arial" panose="020B0604020202020204" pitchFamily="34" charset="0"/>
                <a:cs typeface="Arial" panose="020B0604020202020204" pitchFamily="34" charset="0"/>
              </a:rPr>
              <a:t>3: Step 3 – what the content looks like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485886" y="1331495"/>
            <a:ext cx="11220227" cy="526294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200" dirty="0">
                <a:solidFill>
                  <a:schemeClr val="tx1"/>
                </a:solidFill>
                <a:latin typeface="Arial" panose="020B0604020202020204" pitchFamily="34" charset="0"/>
                <a:cs typeface="Arial" panose="020B0604020202020204" pitchFamily="34" charset="0"/>
              </a:rPr>
              <a:t>The number of marks and the way the question is phrased will give you an idea of how many points you will need. In this example we will look at developing explanations for two.</a:t>
            </a:r>
          </a:p>
          <a:p>
            <a:r>
              <a:rPr lang="en-GB" sz="2200" dirty="0">
                <a:solidFill>
                  <a:schemeClr val="tx1"/>
                </a:solidFill>
                <a:latin typeface="Arial" panose="020B0604020202020204" pitchFamily="34" charset="0"/>
                <a:cs typeface="Arial" panose="020B0604020202020204" pitchFamily="34" charset="0"/>
              </a:rPr>
              <a:t> </a:t>
            </a:r>
          </a:p>
          <a:p>
            <a:r>
              <a:rPr lang="en-GB" sz="2200" dirty="0">
                <a:solidFill>
                  <a:schemeClr val="tx1"/>
                </a:solidFill>
                <a:latin typeface="Arial" panose="020B0604020202020204" pitchFamily="34" charset="0"/>
                <a:cs typeface="Arial" panose="020B0604020202020204" pitchFamily="34" charset="0"/>
              </a:rPr>
              <a:t>Firstly, show you understand what is meant by the term brand image in the context of the bistro. Talk about it being the perception or impression that customers/consumers have over a product or service. In this case it is the general perception or impression customers and potential customers have over Billy and Daisy’s bistros. Then using your knowledge, identify your first argument for how creating a brand image will help Bill and Daisy to increase sales and revenue. Think about how having a brand image helps customers / consumers identify a product or service more easily when comparing and looking at similar ones. Go on to examine this in more detail by explaining that this in turn builds trust, which results in repeat purchases helping to increase sales and revenue. Remember to contextualise your answer to Bill and Daisy’s Bistro businesses.</a:t>
            </a:r>
          </a:p>
        </p:txBody>
      </p:sp>
    </p:spTree>
    <p:extLst>
      <p:ext uri="{BB962C8B-B14F-4D97-AF65-F5344CB8AC3E}">
        <p14:creationId xmlns:p14="http://schemas.microsoft.com/office/powerpoint/2010/main" val="244065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smtClean="0">
                <a:solidFill>
                  <a:prstClr val="white"/>
                </a:solidFill>
                <a:latin typeface="Arial" panose="020B0604020202020204" pitchFamily="34" charset="0"/>
                <a:cs typeface="Arial" panose="020B0604020202020204" pitchFamily="34" charset="0"/>
              </a:rPr>
              <a:t>Activity </a:t>
            </a:r>
            <a:r>
              <a:rPr lang="en-GB" sz="2800" b="1" dirty="0">
                <a:solidFill>
                  <a:prstClr val="white"/>
                </a:solidFill>
                <a:latin typeface="Arial" panose="020B0604020202020204" pitchFamily="34" charset="0"/>
                <a:cs typeface="Arial" panose="020B0604020202020204" pitchFamily="34" charset="0"/>
              </a:rPr>
              <a:t>3: Step 3 – what the content looks like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629433" y="2037346"/>
            <a:ext cx="11220227" cy="381802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smtClean="0">
                <a:solidFill>
                  <a:schemeClr val="tx1"/>
                </a:solidFill>
                <a:latin typeface="Arial" panose="020B0604020202020204" pitchFamily="34" charset="0"/>
                <a:cs typeface="Arial" panose="020B0604020202020204" pitchFamily="34" charset="0"/>
              </a:rPr>
              <a:t>Now </a:t>
            </a:r>
            <a:r>
              <a:rPr lang="en-GB" sz="2400" dirty="0">
                <a:solidFill>
                  <a:schemeClr val="tx1"/>
                </a:solidFill>
                <a:latin typeface="Arial" panose="020B0604020202020204" pitchFamily="34" charset="0"/>
                <a:cs typeface="Arial" panose="020B0604020202020204" pitchFamily="34" charset="0"/>
              </a:rPr>
              <a:t>do the same putting forward a second argument for how creating a brand image will help Bill and Daisy increase sales and revenue at their bistros.</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Think about how creating a brand image will help with the opening of future bistros for them</a:t>
            </a:r>
            <a:r>
              <a:rPr lang="en-GB" sz="2400" dirty="0" smtClean="0">
                <a:solidFill>
                  <a:schemeClr val="tx1"/>
                </a:solidFill>
                <a:latin typeface="Arial" panose="020B0604020202020204" pitchFamily="34" charset="0"/>
                <a:cs typeface="Arial" panose="020B0604020202020204" pitchFamily="34" charset="0"/>
              </a:rPr>
              <a:t>. </a:t>
            </a:r>
            <a:r>
              <a:rPr lang="en-GB" sz="2400" dirty="0">
                <a:solidFill>
                  <a:schemeClr val="tx1"/>
                </a:solidFill>
                <a:latin typeface="Arial" panose="020B0604020202020204" pitchFamily="34" charset="0"/>
                <a:cs typeface="Arial" panose="020B0604020202020204" pitchFamily="34" charset="0"/>
              </a:rPr>
              <a:t>This is because it is easier to launch additional products and services when you have a brand image, as consumers are already familiar with the brand and trust it</a:t>
            </a:r>
            <a:r>
              <a:rPr lang="en-GB" sz="2400" dirty="0" smtClean="0">
                <a:solidFill>
                  <a:schemeClr val="tx1"/>
                </a:solidFill>
                <a:latin typeface="Arial" panose="020B0604020202020204" pitchFamily="34" charset="0"/>
                <a:cs typeface="Arial" panose="020B0604020202020204" pitchFamily="34" charset="0"/>
              </a:rPr>
              <a:t>,. This means </a:t>
            </a:r>
            <a:r>
              <a:rPr lang="en-GB" sz="2400" dirty="0">
                <a:solidFill>
                  <a:schemeClr val="tx1"/>
                </a:solidFill>
                <a:latin typeface="Arial" panose="020B0604020202020204" pitchFamily="34" charset="0"/>
                <a:cs typeface="Arial" panose="020B0604020202020204" pitchFamily="34" charset="0"/>
              </a:rPr>
              <a:t>customers are more likely to try a new bistro Bill and Daisy </a:t>
            </a:r>
            <a:r>
              <a:rPr lang="en-GB" sz="2400" dirty="0" smtClean="0">
                <a:solidFill>
                  <a:schemeClr val="tx1"/>
                </a:solidFill>
                <a:latin typeface="Arial" panose="020B0604020202020204" pitchFamily="34" charset="0"/>
                <a:cs typeface="Arial" panose="020B0604020202020204" pitchFamily="34" charset="0"/>
              </a:rPr>
              <a:t>open because they already know </a:t>
            </a:r>
            <a:r>
              <a:rPr lang="en-GB" sz="2400" dirty="0">
                <a:solidFill>
                  <a:schemeClr val="tx1"/>
                </a:solidFill>
                <a:latin typeface="Arial" panose="020B0604020202020204" pitchFamily="34" charset="0"/>
                <a:cs typeface="Arial" panose="020B0604020202020204" pitchFamily="34" charset="0"/>
              </a:rPr>
              <a:t>what to expect, rather </a:t>
            </a:r>
            <a:r>
              <a:rPr lang="en-GB" sz="2400" dirty="0" smtClean="0">
                <a:solidFill>
                  <a:schemeClr val="tx1"/>
                </a:solidFill>
                <a:latin typeface="Arial" panose="020B0604020202020204" pitchFamily="34" charset="0"/>
                <a:cs typeface="Arial" panose="020B0604020202020204" pitchFamily="34" charset="0"/>
              </a:rPr>
              <a:t>than with a brand they are less familiar with.</a:t>
            </a:r>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7681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6080" y="3332480"/>
            <a:ext cx="11358880" cy="3132865"/>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in steps 1, 2 and 3 to write your own answer to this question.  Use your knowledge and the content of the answer in Step 3 to help you. </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Remember to contextualise your answer and link each developed point with connectives.</a:t>
            </a:r>
          </a:p>
        </p:txBody>
      </p:sp>
      <p:sp>
        <p:nvSpPr>
          <p:cNvPr id="5" name="Rounded Rectangle 6">
            <a:extLst>
              <a:ext uri="{FF2B5EF4-FFF2-40B4-BE49-F238E27FC236}">
                <a16:creationId xmlns:a16="http://schemas.microsoft.com/office/drawing/2014/main" id="{F187154B-FD9B-4B60-9F4E-687E9A6D2B6C}"/>
              </a:ext>
            </a:extLst>
          </p:cNvPr>
          <p:cNvSpPr/>
          <p:nvPr/>
        </p:nvSpPr>
        <p:spPr>
          <a:xfrm>
            <a:off x="386080" y="1564774"/>
            <a:ext cx="11358880" cy="13935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to Bill and Daisy how creating a brand image will help them to expand their business</a:t>
            </a:r>
          </a:p>
        </p:txBody>
      </p:sp>
    </p:spTree>
    <p:extLst>
      <p:ext uri="{BB962C8B-B14F-4D97-AF65-F5344CB8AC3E}">
        <p14:creationId xmlns:p14="http://schemas.microsoft.com/office/powerpoint/2010/main" val="66000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29320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is accurate</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our next lesson you will be developing your analytical skills further.</a:t>
            </a: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24731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write analytical answers to exam questions which assess higher order </a:t>
            </a:r>
            <a:r>
              <a:rPr lang="en-GB" sz="2400" dirty="0" smtClean="0">
                <a:latin typeface="Arial" panose="020B0604020202020204" pitchFamily="34" charset="0"/>
                <a:cs typeface="Arial" panose="020B0604020202020204" pitchFamily="34" charset="0"/>
              </a:rPr>
              <a:t>skills.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a challenging higher order skill, so practice is key in helping you to develop and improve your use of </a:t>
            </a:r>
            <a:r>
              <a:rPr lang="en-GB" sz="2400" dirty="0" smtClean="0">
                <a:latin typeface="Arial" panose="020B0604020202020204" pitchFamily="34" charset="0"/>
                <a:cs typeface="Arial" panose="020B0604020202020204" pitchFamily="34" charset="0"/>
              </a:rPr>
              <a:t>it.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It is a skill that is needed if you want to access the higher marks, and requires  deep </a:t>
            </a:r>
            <a:r>
              <a:rPr lang="en-GB" sz="2400" dirty="0" smtClean="0">
                <a:latin typeface="Arial" panose="020B0604020202020204" pitchFamily="34" charset="0"/>
                <a:cs typeface="Arial" panose="020B0604020202020204" pitchFamily="34" charset="0"/>
              </a:rPr>
              <a:t>thinking.</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skill is about breaking down complex topics into smaller parts to help explain and examine them in more detail, so that a better understanding of them is gained – it is a skill that requires you to show how each of the these smaller parts are linked to together.</a:t>
            </a:r>
          </a:p>
        </p:txBody>
      </p:sp>
    </p:spTree>
    <p:extLst>
      <p:ext uri="{BB962C8B-B14F-4D97-AF65-F5344CB8AC3E}">
        <p14:creationId xmlns:p14="http://schemas.microsoft.com/office/powerpoint/2010/main" val="168686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77053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US" sz="2400" dirty="0">
                <a:latin typeface="Arial" panose="020B0604020202020204" pitchFamily="34" charset="0"/>
                <a:cs typeface="Arial" panose="020B0604020202020204" pitchFamily="34" charset="0"/>
              </a:rPr>
              <a:t>You will need to be able to </a:t>
            </a:r>
            <a:r>
              <a:rPr lang="en-US" sz="2400" dirty="0" err="1">
                <a:latin typeface="Arial" panose="020B0604020202020204" pitchFamily="34" charset="0"/>
                <a:cs typeface="Arial" panose="020B0604020202020204" pitchFamily="34" charset="0"/>
              </a:rPr>
              <a:t>analyse</a:t>
            </a:r>
            <a:r>
              <a:rPr lang="en-US" sz="2400" dirty="0">
                <a:latin typeface="Arial" panose="020B0604020202020204" pitchFamily="34" charset="0"/>
                <a:cs typeface="Arial" panose="020B0604020202020204" pitchFamily="34" charset="0"/>
              </a:rPr>
              <a:t> information that is narrative, numerical and in graphical </a:t>
            </a:r>
            <a:r>
              <a:rPr lang="en-US" sz="2400" dirty="0" smtClean="0">
                <a:latin typeface="Arial" panose="020B0604020202020204" pitchFamily="34" charset="0"/>
                <a:cs typeface="Arial" panose="020B0604020202020204" pitchFamily="34" charset="0"/>
              </a:rPr>
              <a:t>form.</a:t>
            </a:r>
            <a:endParaRPr 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US" sz="2400" dirty="0">
                <a:latin typeface="Arial" panose="020B0604020202020204" pitchFamily="34" charset="0"/>
                <a:cs typeface="Arial" panose="020B0604020202020204" pitchFamily="34" charset="0"/>
              </a:rPr>
              <a:t>This involves selecting, interpreting or explaining information to demonstrate a good understanding of the effects of decision </a:t>
            </a:r>
            <a:r>
              <a:rPr lang="en-US" sz="2400" dirty="0" smtClean="0">
                <a:latin typeface="Arial" panose="020B0604020202020204" pitchFamily="34" charset="0"/>
                <a:cs typeface="Arial" panose="020B0604020202020204" pitchFamily="34" charset="0"/>
              </a:rPr>
              <a:t>making.</a:t>
            </a:r>
            <a:r>
              <a:rPr lang="en-US" sz="2400" dirty="0">
                <a:latin typeface="Arial" panose="020B0604020202020204" pitchFamily="34" charset="0"/>
                <a:cs typeface="Arial" panose="020B0604020202020204" pitchFamily="34" charset="0"/>
              </a:rPr>
              <a:t>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Analysis is not about producing a list of points or underdeveloped points, rather it is a series of steps developing a point from the start to its end, explaining a series of links between each point along the </a:t>
            </a:r>
            <a:r>
              <a:rPr lang="en-GB" sz="2400" dirty="0" smtClean="0">
                <a:latin typeface="Arial" panose="020B0604020202020204" pitchFamily="34" charset="0"/>
                <a:cs typeface="Arial" panose="020B0604020202020204" pitchFamily="34" charset="0"/>
              </a:rPr>
              <a:t>way.</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other words, you are breaking down a topic into smaller parts so you can examine each part in more detail and linking each together to form a chain of argument from start to </a:t>
            </a:r>
            <a:r>
              <a:rPr lang="en-GB" sz="2400" dirty="0" smtClean="0">
                <a:latin typeface="Arial" panose="020B0604020202020204" pitchFamily="34" charset="0"/>
                <a:cs typeface="Arial" panose="020B0604020202020204" pitchFamily="34" charset="0"/>
              </a:rPr>
              <a:t>end.</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will enable you to give a detailed explanation of </a:t>
            </a:r>
            <a:r>
              <a:rPr lang="en-GB" sz="2400" dirty="0" smtClean="0">
                <a:latin typeface="Arial" panose="020B0604020202020204" pitchFamily="34" charset="0"/>
                <a:cs typeface="Arial" panose="020B0604020202020204" pitchFamily="34" charset="0"/>
              </a:rPr>
              <a:t>something.</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41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arn(inVertical)">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Vertic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developing the skill</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Analytical skills can be developed by forming chains of argument, or a series of steps in an </a:t>
            </a:r>
            <a:r>
              <a:rPr lang="en-GB" sz="2400" dirty="0" smtClean="0">
                <a:latin typeface="Arial" panose="020B0604020202020204" pitchFamily="34" charset="0"/>
                <a:cs typeface="Arial" panose="020B0604020202020204" pitchFamily="34" charset="0"/>
              </a:rPr>
              <a:t>argument.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think about connecting the starting point to the end point, with a series of steps in between linking </a:t>
            </a:r>
            <a:r>
              <a:rPr lang="en-GB" sz="2400" dirty="0" smtClean="0">
                <a:latin typeface="Arial" panose="020B0604020202020204" pitchFamily="34" charset="0"/>
                <a:cs typeface="Arial" panose="020B0604020202020204" pitchFamily="34" charset="0"/>
              </a:rPr>
              <a:t>together.</a:t>
            </a:r>
            <a:endParaRPr lang="en-GB" sz="2400" dirty="0">
              <a:latin typeface="Arial" panose="020B0604020202020204" pitchFamily="34" charset="0"/>
              <a:cs typeface="Arial" panose="020B0604020202020204" pitchFamily="34" charset="0"/>
            </a:endParaRP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311EA21-D3B6-4E3D-B15E-BEBE0615144B}"/>
              </a:ext>
            </a:extLst>
          </p:cNvPr>
          <p:cNvSpPr/>
          <p:nvPr/>
        </p:nvSpPr>
        <p:spPr>
          <a:xfrm>
            <a:off x="355002" y="3915784"/>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4" name="Arrow: Right 3">
            <a:extLst>
              <a:ext uri="{FF2B5EF4-FFF2-40B4-BE49-F238E27FC236}">
                <a16:creationId xmlns:a16="http://schemas.microsoft.com/office/drawing/2014/main" id="{E937E6C6-30DA-4381-A45F-A04E1DF2B83E}"/>
              </a:ext>
            </a:extLst>
          </p:cNvPr>
          <p:cNvSpPr/>
          <p:nvPr/>
        </p:nvSpPr>
        <p:spPr>
          <a:xfrm>
            <a:off x="1721224" y="4036807"/>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7" name="Rectangle 6">
            <a:extLst>
              <a:ext uri="{FF2B5EF4-FFF2-40B4-BE49-F238E27FC236}">
                <a16:creationId xmlns:a16="http://schemas.microsoft.com/office/drawing/2014/main" id="{351D7FE7-75D0-49BC-B9C3-6FFB2E2D0B83}"/>
              </a:ext>
            </a:extLst>
          </p:cNvPr>
          <p:cNvSpPr/>
          <p:nvPr/>
        </p:nvSpPr>
        <p:spPr>
          <a:xfrm>
            <a:off x="3732904" y="3906820"/>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8" name="Arrow: Right 7">
            <a:extLst>
              <a:ext uri="{FF2B5EF4-FFF2-40B4-BE49-F238E27FC236}">
                <a16:creationId xmlns:a16="http://schemas.microsoft.com/office/drawing/2014/main" id="{A80ABA78-7CCF-4802-9ED7-426D444BB464}"/>
              </a:ext>
            </a:extLst>
          </p:cNvPr>
          <p:cNvSpPr/>
          <p:nvPr/>
        </p:nvSpPr>
        <p:spPr>
          <a:xfrm>
            <a:off x="5099126" y="4027843"/>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9" name="Rectangle 8">
            <a:extLst>
              <a:ext uri="{FF2B5EF4-FFF2-40B4-BE49-F238E27FC236}">
                <a16:creationId xmlns:a16="http://schemas.microsoft.com/office/drawing/2014/main" id="{ADDBCC37-F5FC-4B0E-8DED-2ECC5F9E4B17}"/>
              </a:ext>
            </a:extLst>
          </p:cNvPr>
          <p:cNvSpPr/>
          <p:nvPr/>
        </p:nvSpPr>
        <p:spPr>
          <a:xfrm>
            <a:off x="7187901" y="3915784"/>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10" name="Arrow: Right 9">
            <a:extLst>
              <a:ext uri="{FF2B5EF4-FFF2-40B4-BE49-F238E27FC236}">
                <a16:creationId xmlns:a16="http://schemas.microsoft.com/office/drawing/2014/main" id="{F2F7DCE4-FB2F-4C09-9FBC-221A6A51FF2D}"/>
              </a:ext>
            </a:extLst>
          </p:cNvPr>
          <p:cNvSpPr/>
          <p:nvPr/>
        </p:nvSpPr>
        <p:spPr>
          <a:xfrm>
            <a:off x="8554123" y="4036807"/>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11" name="Rectangle 10">
            <a:extLst>
              <a:ext uri="{FF2B5EF4-FFF2-40B4-BE49-F238E27FC236}">
                <a16:creationId xmlns:a16="http://schemas.microsoft.com/office/drawing/2014/main" id="{AA01998B-A47C-432C-A654-4953EBC532D2}"/>
              </a:ext>
            </a:extLst>
          </p:cNvPr>
          <p:cNvSpPr/>
          <p:nvPr/>
        </p:nvSpPr>
        <p:spPr>
          <a:xfrm>
            <a:off x="10642898" y="3905242"/>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Tree>
    <p:extLst>
      <p:ext uri="{BB962C8B-B14F-4D97-AF65-F5344CB8AC3E}">
        <p14:creationId xmlns:p14="http://schemas.microsoft.com/office/powerpoint/2010/main" val="32945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8000"/>
          </a:schemeClr>
        </a:solidFill>
        <a:effectLst/>
      </p:bgPr>
    </p:bg>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an example in practise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268942" y="1279763"/>
            <a:ext cx="11654118" cy="430887"/>
          </a:xfrm>
          <a:prstGeom prst="rect">
            <a:avLst/>
          </a:prstGeom>
          <a:noFill/>
        </p:spPr>
        <p:txBody>
          <a:bodyPr wrap="square" rtlCol="0">
            <a:spAutoFit/>
          </a:bodyPr>
          <a:lstStyle/>
          <a:p>
            <a:pPr>
              <a:spcAft>
                <a:spcPts val="1200"/>
              </a:spcAft>
              <a:buClr>
                <a:srgbClr val="EA5B0C"/>
              </a:buClr>
            </a:pPr>
            <a:r>
              <a:rPr lang="en-US" sz="2200" dirty="0">
                <a:latin typeface="Arial" panose="020B0604020202020204" pitchFamily="34" charset="0"/>
                <a:cs typeface="Arial" panose="020B0604020202020204" pitchFamily="34" charset="0"/>
              </a:rPr>
              <a:t>Explain one </a:t>
            </a:r>
            <a:r>
              <a:rPr lang="en-US" sz="2200" b="1" i="1" dirty="0">
                <a:latin typeface="Arial" panose="020B0604020202020204" pitchFamily="34" charset="0"/>
                <a:cs typeface="Arial" panose="020B0604020202020204" pitchFamily="34" charset="0"/>
              </a:rPr>
              <a:t>benefit</a:t>
            </a:r>
            <a:r>
              <a:rPr lang="en-US" sz="2200" dirty="0">
                <a:latin typeface="Arial" panose="020B0604020202020204" pitchFamily="34" charset="0"/>
                <a:cs typeface="Arial" panose="020B0604020202020204" pitchFamily="34" charset="0"/>
              </a:rPr>
              <a:t> to a business of them producing products that are of a high quality</a:t>
            </a:r>
          </a:p>
        </p:txBody>
      </p:sp>
      <p:sp>
        <p:nvSpPr>
          <p:cNvPr id="3" name="Rectangle 2">
            <a:extLst>
              <a:ext uri="{FF2B5EF4-FFF2-40B4-BE49-F238E27FC236}">
                <a16:creationId xmlns:a16="http://schemas.microsoft.com/office/drawing/2014/main" id="{D311EA21-D3B6-4E3D-B15E-BEBE0615144B}"/>
              </a:ext>
            </a:extLst>
          </p:cNvPr>
          <p:cNvSpPr/>
          <p:nvPr/>
        </p:nvSpPr>
        <p:spPr>
          <a:xfrm>
            <a:off x="268942" y="2232501"/>
            <a:ext cx="1440000" cy="153599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High quality products are likely to have less defects in them</a:t>
            </a:r>
          </a:p>
        </p:txBody>
      </p:sp>
      <p:sp>
        <p:nvSpPr>
          <p:cNvPr id="4" name="Arrow: Right 3">
            <a:extLst>
              <a:ext uri="{FF2B5EF4-FFF2-40B4-BE49-F238E27FC236}">
                <a16:creationId xmlns:a16="http://schemas.microsoft.com/office/drawing/2014/main" id="{E937E6C6-30DA-4381-A45F-A04E1DF2B83E}"/>
              </a:ext>
            </a:extLst>
          </p:cNvPr>
          <p:cNvSpPr/>
          <p:nvPr/>
        </p:nvSpPr>
        <p:spPr>
          <a:xfrm>
            <a:off x="1768739" y="2675077"/>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7" name="Rectangle 6">
            <a:extLst>
              <a:ext uri="{FF2B5EF4-FFF2-40B4-BE49-F238E27FC236}">
                <a16:creationId xmlns:a16="http://schemas.microsoft.com/office/drawing/2014/main" id="{351D7FE7-75D0-49BC-B9C3-6FFB2E2D0B83}"/>
              </a:ext>
            </a:extLst>
          </p:cNvPr>
          <p:cNvSpPr/>
          <p:nvPr/>
        </p:nvSpPr>
        <p:spPr>
          <a:xfrm>
            <a:off x="3219180" y="2232501"/>
            <a:ext cx="1440000" cy="153599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Fewer customer complaints</a:t>
            </a:r>
          </a:p>
        </p:txBody>
      </p:sp>
      <p:sp>
        <p:nvSpPr>
          <p:cNvPr id="8" name="Arrow: Right 7">
            <a:extLst>
              <a:ext uri="{FF2B5EF4-FFF2-40B4-BE49-F238E27FC236}">
                <a16:creationId xmlns:a16="http://schemas.microsoft.com/office/drawing/2014/main" id="{A80ABA78-7CCF-4802-9ED7-426D444BB464}"/>
              </a:ext>
            </a:extLst>
          </p:cNvPr>
          <p:cNvSpPr/>
          <p:nvPr/>
        </p:nvSpPr>
        <p:spPr>
          <a:xfrm>
            <a:off x="4724748" y="2698598"/>
            <a:ext cx="1698244"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which results in</a:t>
            </a:r>
          </a:p>
        </p:txBody>
      </p:sp>
      <p:sp>
        <p:nvSpPr>
          <p:cNvPr id="9" name="Rectangle 8">
            <a:extLst>
              <a:ext uri="{FF2B5EF4-FFF2-40B4-BE49-F238E27FC236}">
                <a16:creationId xmlns:a16="http://schemas.microsoft.com/office/drawing/2014/main" id="{ADDBCC37-F5FC-4B0E-8DED-2ECC5F9E4B17}"/>
              </a:ext>
            </a:extLst>
          </p:cNvPr>
          <p:cNvSpPr/>
          <p:nvPr/>
        </p:nvSpPr>
        <p:spPr>
          <a:xfrm>
            <a:off x="6468931" y="2252103"/>
            <a:ext cx="1440000" cy="1516388"/>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Lower costs for the business</a:t>
            </a:r>
          </a:p>
        </p:txBody>
      </p:sp>
      <p:sp>
        <p:nvSpPr>
          <p:cNvPr id="10" name="Arrow: Right 9">
            <a:extLst>
              <a:ext uri="{FF2B5EF4-FFF2-40B4-BE49-F238E27FC236}">
                <a16:creationId xmlns:a16="http://schemas.microsoft.com/office/drawing/2014/main" id="{F2F7DCE4-FB2F-4C09-9FBC-221A6A51FF2D}"/>
              </a:ext>
            </a:extLst>
          </p:cNvPr>
          <p:cNvSpPr/>
          <p:nvPr/>
        </p:nvSpPr>
        <p:spPr>
          <a:xfrm>
            <a:off x="7990908" y="2607522"/>
            <a:ext cx="1860228" cy="832988"/>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which means that</a:t>
            </a:r>
          </a:p>
        </p:txBody>
      </p:sp>
      <p:sp>
        <p:nvSpPr>
          <p:cNvPr id="11" name="Rectangle 10">
            <a:extLst>
              <a:ext uri="{FF2B5EF4-FFF2-40B4-BE49-F238E27FC236}">
                <a16:creationId xmlns:a16="http://schemas.microsoft.com/office/drawing/2014/main" id="{AA01998B-A47C-432C-A654-4953EBC532D2}"/>
              </a:ext>
            </a:extLst>
          </p:cNvPr>
          <p:cNvSpPr/>
          <p:nvPr/>
        </p:nvSpPr>
        <p:spPr>
          <a:xfrm>
            <a:off x="9933113" y="2271308"/>
            <a:ext cx="1440000" cy="1505415"/>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The business could lower its price to gain a competitive advantage</a:t>
            </a:r>
          </a:p>
        </p:txBody>
      </p:sp>
      <p:sp>
        <p:nvSpPr>
          <p:cNvPr id="12" name="Arrow: Right 11">
            <a:extLst>
              <a:ext uri="{FF2B5EF4-FFF2-40B4-BE49-F238E27FC236}">
                <a16:creationId xmlns:a16="http://schemas.microsoft.com/office/drawing/2014/main" id="{2E3DC59C-4E5A-4214-B99B-8C9A23DF1193}"/>
              </a:ext>
            </a:extLst>
          </p:cNvPr>
          <p:cNvSpPr/>
          <p:nvPr/>
        </p:nvSpPr>
        <p:spPr>
          <a:xfrm rot="5400000">
            <a:off x="9832014" y="4315433"/>
            <a:ext cx="1642197" cy="785645"/>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leading to</a:t>
            </a:r>
          </a:p>
        </p:txBody>
      </p:sp>
      <p:sp>
        <p:nvSpPr>
          <p:cNvPr id="13" name="Rectangle 12">
            <a:extLst>
              <a:ext uri="{FF2B5EF4-FFF2-40B4-BE49-F238E27FC236}">
                <a16:creationId xmlns:a16="http://schemas.microsoft.com/office/drawing/2014/main" id="{1BD561C6-0E74-427B-889C-AE28F3088DD4}"/>
              </a:ext>
            </a:extLst>
          </p:cNvPr>
          <p:cNvSpPr/>
          <p:nvPr/>
        </p:nvSpPr>
        <p:spPr>
          <a:xfrm>
            <a:off x="9933112" y="5621592"/>
            <a:ext cx="1440000"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An increase in customers</a:t>
            </a:r>
          </a:p>
        </p:txBody>
      </p:sp>
      <p:sp>
        <p:nvSpPr>
          <p:cNvPr id="5" name="Arrow: Left 4">
            <a:extLst>
              <a:ext uri="{FF2B5EF4-FFF2-40B4-BE49-F238E27FC236}">
                <a16:creationId xmlns:a16="http://schemas.microsoft.com/office/drawing/2014/main" id="{3CE751BD-F8B3-4219-9EF4-29A71C12329A}"/>
              </a:ext>
            </a:extLst>
          </p:cNvPr>
          <p:cNvSpPr/>
          <p:nvPr/>
        </p:nvSpPr>
        <p:spPr>
          <a:xfrm>
            <a:off x="8380026" y="5742615"/>
            <a:ext cx="1471110" cy="650837"/>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resulting in</a:t>
            </a:r>
          </a:p>
        </p:txBody>
      </p:sp>
      <p:sp>
        <p:nvSpPr>
          <p:cNvPr id="15" name="Rectangle 14">
            <a:extLst>
              <a:ext uri="{FF2B5EF4-FFF2-40B4-BE49-F238E27FC236}">
                <a16:creationId xmlns:a16="http://schemas.microsoft.com/office/drawing/2014/main" id="{E1EDCF5A-411B-4289-BE88-E8074B18F3BD}"/>
              </a:ext>
            </a:extLst>
          </p:cNvPr>
          <p:cNvSpPr/>
          <p:nvPr/>
        </p:nvSpPr>
        <p:spPr>
          <a:xfrm>
            <a:off x="6899038" y="5621592"/>
            <a:ext cx="1440000"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An increase in sales revenue</a:t>
            </a:r>
          </a:p>
        </p:txBody>
      </p:sp>
      <p:sp>
        <p:nvSpPr>
          <p:cNvPr id="14" name="TextBox 13">
            <a:extLst>
              <a:ext uri="{FF2B5EF4-FFF2-40B4-BE49-F238E27FC236}">
                <a16:creationId xmlns:a16="http://schemas.microsoft.com/office/drawing/2014/main" id="{A78F79B1-B684-4025-8551-BDD4001F0306}"/>
              </a:ext>
            </a:extLst>
          </p:cNvPr>
          <p:cNvSpPr txBox="1"/>
          <p:nvPr/>
        </p:nvSpPr>
        <p:spPr>
          <a:xfrm>
            <a:off x="268942" y="4290342"/>
            <a:ext cx="4645957" cy="1938992"/>
          </a:xfrm>
          <a:prstGeom prst="rect">
            <a:avLst/>
          </a:prstGeom>
          <a:solidFill>
            <a:srgbClr val="EA5B0C">
              <a:alpha val="24000"/>
            </a:srgbClr>
          </a:solidFill>
        </p:spPr>
        <p:txBody>
          <a:bodyPr wrap="square" rtlCol="0">
            <a:spAutoFit/>
          </a:bodyPr>
          <a:lstStyle/>
          <a:p>
            <a:pPr algn="ctr"/>
            <a:r>
              <a:rPr lang="en-US" sz="2000" dirty="0">
                <a:latin typeface="Arial" panose="020B0604020202020204" pitchFamily="34" charset="0"/>
                <a:cs typeface="Arial" panose="020B0604020202020204" pitchFamily="34" charset="0"/>
              </a:rPr>
              <a:t>Look at the </a:t>
            </a:r>
            <a:r>
              <a:rPr lang="en-US" sz="2000" dirty="0" smtClean="0">
                <a:latin typeface="Arial" panose="020B0604020202020204" pitchFamily="34" charset="0"/>
                <a:cs typeface="Arial" panose="020B0604020202020204" pitchFamily="34" charset="0"/>
              </a:rPr>
              <a:t>connectives </a:t>
            </a:r>
            <a:r>
              <a:rPr lang="en-US" sz="2000" dirty="0">
                <a:latin typeface="Arial" panose="020B0604020202020204" pitchFamily="34" charset="0"/>
                <a:cs typeface="Arial" panose="020B0604020202020204" pitchFamily="34" charset="0"/>
              </a:rPr>
              <a:t>linking each point together to form a chain</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Other connectives could be;  therefore, this allows, this could cause,  this will, as a result</a:t>
            </a:r>
          </a:p>
        </p:txBody>
      </p:sp>
    </p:spTree>
    <p:extLst>
      <p:ext uri="{BB962C8B-B14F-4D97-AF65-F5344CB8AC3E}">
        <p14:creationId xmlns:p14="http://schemas.microsoft.com/office/powerpoint/2010/main" val="70178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33935" y="1444765"/>
            <a:ext cx="11524129" cy="190821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Sort the cards into the correct chain to </a:t>
            </a:r>
            <a:r>
              <a:rPr lang="en-GB" sz="2200" dirty="0" smtClean="0">
                <a:latin typeface="Arial" panose="020B0604020202020204" pitchFamily="34" charset="0"/>
                <a:cs typeface="Arial" panose="020B0604020202020204" pitchFamily="34" charset="0"/>
              </a:rPr>
              <a:t>explain:</a:t>
            </a:r>
          </a:p>
          <a:p>
            <a:pPr algn="ctr">
              <a:spcAft>
                <a:spcPts val="1200"/>
              </a:spcAft>
              <a:buClr>
                <a:srgbClr val="EA5B0C"/>
              </a:buClr>
            </a:pPr>
            <a:r>
              <a:rPr lang="en-GB" sz="2200" dirty="0" smtClean="0">
                <a:latin typeface="Arial" panose="020B0604020202020204" pitchFamily="34" charset="0"/>
                <a:cs typeface="Arial" panose="020B0604020202020204" pitchFamily="34" charset="0"/>
              </a:rPr>
              <a:t> </a:t>
            </a:r>
            <a:r>
              <a:rPr lang="en-GB" sz="2200" b="1" i="1" dirty="0" smtClean="0">
                <a:latin typeface="Arial" panose="020B0604020202020204" pitchFamily="34" charset="0"/>
                <a:cs typeface="Arial" panose="020B0604020202020204" pitchFamily="34" charset="0"/>
              </a:rPr>
              <a:t>how </a:t>
            </a:r>
            <a:r>
              <a:rPr lang="en-GB" sz="2200" b="1" i="1" dirty="0">
                <a:latin typeface="Arial" panose="020B0604020202020204" pitchFamily="34" charset="0"/>
                <a:cs typeface="Arial" panose="020B0604020202020204" pitchFamily="34" charset="0"/>
              </a:rPr>
              <a:t>a business improving its efficiency will help it to become more </a:t>
            </a:r>
            <a:r>
              <a:rPr lang="en-GB" sz="2200" b="1" i="1" dirty="0" smtClean="0">
                <a:latin typeface="Arial" panose="020B0604020202020204" pitchFamily="34" charset="0"/>
                <a:cs typeface="Arial" panose="020B0604020202020204" pitchFamily="34" charset="0"/>
              </a:rPr>
              <a:t>competitive</a:t>
            </a:r>
            <a:endParaRPr lang="en-GB" sz="2200" b="1" i="1"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You have 5 minutes</a:t>
            </a:r>
          </a:p>
          <a:p>
            <a:pPr>
              <a:spcAft>
                <a:spcPts val="1200"/>
              </a:spcAft>
              <a:buClr>
                <a:srgbClr val="EA5B0C"/>
              </a:buCl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1564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1 Answers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Rectangle 6">
            <a:extLst>
              <a:ext uri="{FF2B5EF4-FFF2-40B4-BE49-F238E27FC236}">
                <a16:creationId xmlns:a16="http://schemas.microsoft.com/office/drawing/2014/main" id="{97E9D6D2-4F1E-46F4-99DA-F1F6C91012EA}"/>
              </a:ext>
            </a:extLst>
          </p:cNvPr>
          <p:cNvSpPr/>
          <p:nvPr/>
        </p:nvSpPr>
        <p:spPr>
          <a:xfrm>
            <a:off x="333935" y="2329369"/>
            <a:ext cx="2160000" cy="1429667"/>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If businesses use the resources they have more efficiently,  their average costs will fall</a:t>
            </a:r>
          </a:p>
        </p:txBody>
      </p:sp>
      <p:sp>
        <p:nvSpPr>
          <p:cNvPr id="8" name="Arrow: Right 7">
            <a:extLst>
              <a:ext uri="{FF2B5EF4-FFF2-40B4-BE49-F238E27FC236}">
                <a16:creationId xmlns:a16="http://schemas.microsoft.com/office/drawing/2014/main" id="{4C3C901C-40FC-4CDC-83E3-7599C7F2A462}"/>
              </a:ext>
            </a:extLst>
          </p:cNvPr>
          <p:cNvSpPr/>
          <p:nvPr/>
        </p:nvSpPr>
        <p:spPr>
          <a:xfrm>
            <a:off x="2980069" y="2675175"/>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1" name="Rectangle 20">
            <a:extLst>
              <a:ext uri="{FF2B5EF4-FFF2-40B4-BE49-F238E27FC236}">
                <a16:creationId xmlns:a16="http://schemas.microsoft.com/office/drawing/2014/main" id="{F4EF3B50-C407-4FCC-A56B-FA66D2F77820}"/>
              </a:ext>
            </a:extLst>
          </p:cNvPr>
          <p:cNvSpPr/>
          <p:nvPr/>
        </p:nvSpPr>
        <p:spPr>
          <a:xfrm>
            <a:off x="4821666" y="2346694"/>
            <a:ext cx="2160000" cy="1429666"/>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Businesses being able to lower the selling prices of their products</a:t>
            </a:r>
          </a:p>
        </p:txBody>
      </p:sp>
      <p:sp>
        <p:nvSpPr>
          <p:cNvPr id="22" name="Arrow: Right 21">
            <a:extLst>
              <a:ext uri="{FF2B5EF4-FFF2-40B4-BE49-F238E27FC236}">
                <a16:creationId xmlns:a16="http://schemas.microsoft.com/office/drawing/2014/main" id="{FAED727E-E047-4259-B11A-74DEAF2CE700}"/>
              </a:ext>
            </a:extLst>
          </p:cNvPr>
          <p:cNvSpPr/>
          <p:nvPr/>
        </p:nvSpPr>
        <p:spPr>
          <a:xfrm>
            <a:off x="7607897" y="2675176"/>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as a result</a:t>
            </a:r>
          </a:p>
        </p:txBody>
      </p:sp>
      <p:sp>
        <p:nvSpPr>
          <p:cNvPr id="23" name="Rectangle 22">
            <a:extLst>
              <a:ext uri="{FF2B5EF4-FFF2-40B4-BE49-F238E27FC236}">
                <a16:creationId xmlns:a16="http://schemas.microsoft.com/office/drawing/2014/main" id="{5408FC15-2F7E-46C5-83B6-050AF6CC7D2D}"/>
              </a:ext>
            </a:extLst>
          </p:cNvPr>
          <p:cNvSpPr/>
          <p:nvPr/>
        </p:nvSpPr>
        <p:spPr>
          <a:xfrm>
            <a:off x="9522758" y="2114551"/>
            <a:ext cx="2160000" cy="16444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Businesses are likely to see an increase in sales as more customers choose their products over competitors</a:t>
            </a:r>
          </a:p>
        </p:txBody>
      </p:sp>
      <p:sp>
        <p:nvSpPr>
          <p:cNvPr id="25" name="Arrow: Right 24">
            <a:extLst>
              <a:ext uri="{FF2B5EF4-FFF2-40B4-BE49-F238E27FC236}">
                <a16:creationId xmlns:a16="http://schemas.microsoft.com/office/drawing/2014/main" id="{C2D0F194-62CE-4C68-8346-B5C7D3A61CE0}"/>
              </a:ext>
            </a:extLst>
          </p:cNvPr>
          <p:cNvSpPr/>
          <p:nvPr/>
        </p:nvSpPr>
        <p:spPr>
          <a:xfrm rot="5400000">
            <a:off x="9931302" y="4290129"/>
            <a:ext cx="134291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6" name="Rectangle 25">
            <a:extLst>
              <a:ext uri="{FF2B5EF4-FFF2-40B4-BE49-F238E27FC236}">
                <a16:creationId xmlns:a16="http://schemas.microsoft.com/office/drawing/2014/main" id="{059B5864-0FF1-452E-8ED5-79B1B3E00262}"/>
              </a:ext>
            </a:extLst>
          </p:cNvPr>
          <p:cNvSpPr/>
          <p:nvPr/>
        </p:nvSpPr>
        <p:spPr>
          <a:xfrm>
            <a:off x="9522758" y="5414689"/>
            <a:ext cx="2160000"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A gain in customers</a:t>
            </a:r>
          </a:p>
        </p:txBody>
      </p:sp>
      <p:sp>
        <p:nvSpPr>
          <p:cNvPr id="27" name="Arrow: Left 26">
            <a:extLst>
              <a:ext uri="{FF2B5EF4-FFF2-40B4-BE49-F238E27FC236}">
                <a16:creationId xmlns:a16="http://schemas.microsoft.com/office/drawing/2014/main" id="{2A854BA4-2F38-4988-922D-52D47217FB62}"/>
              </a:ext>
            </a:extLst>
          </p:cNvPr>
          <p:cNvSpPr/>
          <p:nvPr/>
        </p:nvSpPr>
        <p:spPr>
          <a:xfrm>
            <a:off x="7407645" y="5521278"/>
            <a:ext cx="1755965" cy="728924"/>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and therefore</a:t>
            </a:r>
          </a:p>
        </p:txBody>
      </p:sp>
      <p:sp>
        <p:nvSpPr>
          <p:cNvPr id="28" name="Rectangle 27">
            <a:extLst>
              <a:ext uri="{FF2B5EF4-FFF2-40B4-BE49-F238E27FC236}">
                <a16:creationId xmlns:a16="http://schemas.microsoft.com/office/drawing/2014/main" id="{3AC04BF4-CB70-4D63-820E-0B455375CC49}"/>
              </a:ext>
            </a:extLst>
          </p:cNvPr>
          <p:cNvSpPr/>
          <p:nvPr/>
        </p:nvSpPr>
        <p:spPr>
          <a:xfrm>
            <a:off x="4888497" y="5414689"/>
            <a:ext cx="2160000"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An increase in market share</a:t>
            </a:r>
          </a:p>
        </p:txBody>
      </p:sp>
      <p:sp>
        <p:nvSpPr>
          <p:cNvPr id="14" name="TextBox 13">
            <a:extLst>
              <a:ext uri="{FF2B5EF4-FFF2-40B4-BE49-F238E27FC236}">
                <a16:creationId xmlns:a16="http://schemas.microsoft.com/office/drawing/2014/main" id="{8666205C-BD62-4982-8E55-DC3CCB65B718}"/>
              </a:ext>
            </a:extLst>
          </p:cNvPr>
          <p:cNvSpPr txBox="1"/>
          <p:nvPr/>
        </p:nvSpPr>
        <p:spPr>
          <a:xfrm>
            <a:off x="333935" y="1444765"/>
            <a:ext cx="11858065" cy="861774"/>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Explain ‘</a:t>
            </a:r>
            <a:r>
              <a:rPr lang="en-GB" sz="2000" b="1" i="1" dirty="0">
                <a:latin typeface="Arial" panose="020B0604020202020204" pitchFamily="34" charset="0"/>
                <a:cs typeface="Arial" panose="020B0604020202020204" pitchFamily="34" charset="0"/>
              </a:rPr>
              <a:t>how a business improving its efficiency will help it to become more competitive’</a:t>
            </a:r>
          </a:p>
          <a:p>
            <a:pPr>
              <a:spcAft>
                <a:spcPts val="1200"/>
              </a:spcAft>
              <a:buClr>
                <a:srgbClr val="EA5B0C"/>
              </a:buClr>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35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577072" y="1494908"/>
            <a:ext cx="5267687" cy="5016758"/>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A cheap method of promotion</a:t>
            </a:r>
          </a:p>
          <a:p>
            <a:r>
              <a:rPr lang="en-GB" sz="2000" dirty="0">
                <a:latin typeface="Arial" panose="020B0604020202020204" pitchFamily="34" charset="0"/>
                <a:cs typeface="Arial" panose="020B0604020202020204" pitchFamily="34" charset="0"/>
              </a:rPr>
              <a:t>Can reach many potential customers and quickly</a:t>
            </a:r>
          </a:p>
          <a:p>
            <a:r>
              <a:rPr lang="en-GB" sz="2000" dirty="0">
                <a:latin typeface="Arial" panose="020B0604020202020204" pitchFamily="34" charset="0"/>
                <a:cs typeface="Arial" panose="020B0604020202020204" pitchFamily="34" charset="0"/>
              </a:rPr>
              <a:t>Many of these people may have ponds and aquariums already</a:t>
            </a:r>
          </a:p>
          <a:p>
            <a:r>
              <a:rPr lang="en-GB" sz="2000" dirty="0">
                <a:latin typeface="Arial" panose="020B0604020202020204" pitchFamily="34" charset="0"/>
                <a:cs typeface="Arial" panose="020B0604020202020204" pitchFamily="34" charset="0"/>
              </a:rPr>
              <a:t>Raises awareness of Greta’s business to potential customers</a:t>
            </a:r>
          </a:p>
          <a:p>
            <a:r>
              <a:rPr lang="en-GB" sz="2000" dirty="0">
                <a:latin typeface="Arial" panose="020B0604020202020204" pitchFamily="34" charset="0"/>
                <a:cs typeface="Arial" panose="020B0604020202020204" pitchFamily="34" charset="0"/>
              </a:rPr>
              <a:t>Increasing opportunity to gain more sales</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However….</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Easy for one dissatisfied customer to complain publicly</a:t>
            </a:r>
          </a:p>
          <a:p>
            <a:r>
              <a:rPr lang="en-GB" sz="2000" dirty="0">
                <a:latin typeface="Arial" panose="020B0604020202020204" pitchFamily="34" charset="0"/>
                <a:cs typeface="Arial" panose="020B0604020202020204" pitchFamily="34" charset="0"/>
              </a:rPr>
              <a:t>Give the business a bad reputation</a:t>
            </a:r>
          </a:p>
          <a:p>
            <a:r>
              <a:rPr lang="en-GB" sz="2000" dirty="0">
                <a:latin typeface="Arial" panose="020B0604020202020204" pitchFamily="34" charset="0"/>
                <a:cs typeface="Arial" panose="020B0604020202020204" pitchFamily="34" charset="0"/>
              </a:rPr>
              <a:t>Affect future sales</a:t>
            </a:r>
          </a:p>
          <a:p>
            <a:r>
              <a:rPr lang="en-GB" sz="2000" dirty="0">
                <a:latin typeface="Arial" panose="020B0604020202020204" pitchFamily="34" charset="0"/>
                <a:cs typeface="Arial" panose="020B0604020202020204" pitchFamily="34" charset="0"/>
              </a:rPr>
              <a:t>Impact on profit</a:t>
            </a:r>
            <a:endParaRPr lang="en-GB" sz="2000" b="1" dirty="0">
              <a:solidFill>
                <a:srgbClr val="EA5B0C"/>
              </a:solidFill>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349298"/>
            <a:ext cx="5748759" cy="53079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Greta owns a small aquatics business. She specialises in rare species of Koi Carp for ponds and tropical fish for home aquariums</a:t>
            </a: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b="1" dirty="0">
                <a:solidFill>
                  <a:schemeClr val="bg1"/>
                </a:solidFill>
                <a:latin typeface="Arial" panose="020B0604020202020204" pitchFamily="34" charset="0"/>
                <a:cs typeface="Arial" panose="020B0604020202020204" pitchFamily="34" charset="0"/>
              </a:rPr>
              <a:t>Explain one advantage and one disadvantage </a:t>
            </a:r>
            <a:r>
              <a:rPr lang="en-GB" sz="2200" b="1" dirty="0" smtClean="0">
                <a:solidFill>
                  <a:schemeClr val="bg1"/>
                </a:solidFill>
                <a:latin typeface="Arial" panose="020B0604020202020204" pitchFamily="34" charset="0"/>
                <a:cs typeface="Arial" panose="020B0604020202020204" pitchFamily="34" charset="0"/>
              </a:rPr>
              <a:t>of using </a:t>
            </a:r>
            <a:r>
              <a:rPr lang="en-GB" sz="2200" b="1" dirty="0">
                <a:solidFill>
                  <a:schemeClr val="bg1"/>
                </a:solidFill>
                <a:latin typeface="Arial" panose="020B0604020202020204" pitchFamily="34" charset="0"/>
                <a:cs typeface="Arial" panose="020B0604020202020204" pitchFamily="34" charset="0"/>
              </a:rPr>
              <a:t>social media as a method of promoting </a:t>
            </a:r>
            <a:r>
              <a:rPr lang="en-GB" sz="2200" b="1" dirty="0" smtClean="0">
                <a:solidFill>
                  <a:schemeClr val="bg1"/>
                </a:solidFill>
                <a:latin typeface="Arial" panose="020B0604020202020204" pitchFamily="34" charset="0"/>
                <a:cs typeface="Arial" panose="020B0604020202020204" pitchFamily="34" charset="0"/>
              </a:rPr>
              <a:t>Greta’s </a:t>
            </a:r>
            <a:r>
              <a:rPr lang="en-GB" sz="2200" b="1" dirty="0">
                <a:solidFill>
                  <a:schemeClr val="bg1"/>
                </a:solidFill>
                <a:latin typeface="Arial" panose="020B0604020202020204" pitchFamily="34" charset="0"/>
                <a:cs typeface="Arial" panose="020B0604020202020204" pitchFamily="34" charset="0"/>
              </a:rPr>
              <a:t>business</a:t>
            </a:r>
          </a:p>
          <a:p>
            <a:pPr algn="ctr"/>
            <a:r>
              <a:rPr lang="en-GB" sz="2200" b="1" dirty="0">
                <a:solidFill>
                  <a:schemeClr val="bg1"/>
                </a:solidFill>
                <a:latin typeface="Arial" panose="020B0604020202020204" pitchFamily="34" charset="0"/>
                <a:cs typeface="Arial" panose="020B0604020202020204" pitchFamily="34" charset="0"/>
              </a:rPr>
              <a:t> </a:t>
            </a:r>
          </a:p>
          <a:p>
            <a:pPr algn="ctr"/>
            <a:r>
              <a:rPr lang="en-GB" sz="2200" dirty="0">
                <a:solidFill>
                  <a:schemeClr val="bg1"/>
                </a:solidFill>
                <a:latin typeface="Arial" panose="020B0604020202020204" pitchFamily="34" charset="0"/>
                <a:cs typeface="Arial" panose="020B0604020202020204" pitchFamily="34" charset="0"/>
              </a:rPr>
              <a:t>Use the points on the right hand side to help you put your answer together. Remember to link each point using </a:t>
            </a:r>
            <a:r>
              <a:rPr lang="en-GB" sz="2200" dirty="0" smtClean="0">
                <a:solidFill>
                  <a:schemeClr val="bg1"/>
                </a:solidFill>
                <a:latin typeface="Arial" panose="020B0604020202020204" pitchFamily="34" charset="0"/>
                <a:cs typeface="Arial" panose="020B0604020202020204" pitchFamily="34" charset="0"/>
              </a:rPr>
              <a:t>connectives</a:t>
            </a: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2 MODEL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Rounded Rectangle 2">
            <a:extLst>
              <a:ext uri="{FF2B5EF4-FFF2-40B4-BE49-F238E27FC236}">
                <a16:creationId xmlns:a16="http://schemas.microsoft.com/office/drawing/2014/main" id="{596CF107-F4BE-4F9C-A5DA-EFEA9ED87C63}"/>
              </a:ext>
            </a:extLst>
          </p:cNvPr>
          <p:cNvSpPr/>
          <p:nvPr/>
        </p:nvSpPr>
        <p:spPr>
          <a:xfrm>
            <a:off x="6448425" y="1349297"/>
            <a:ext cx="5396334" cy="530797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endParaRPr lang="en-GB" sz="2000" dirty="0">
              <a:solidFill>
                <a:schemeClr val="tx1"/>
              </a:solidFill>
              <a:latin typeface="Arial" panose="020B0604020202020204" pitchFamily="34" charset="0"/>
              <a:cs typeface="Arial" panose="020B0604020202020204" pitchFamily="34" charset="0"/>
            </a:endParaRPr>
          </a:p>
        </p:txBody>
      </p:sp>
      <p:sp>
        <p:nvSpPr>
          <p:cNvPr id="8" name="Rounded Rectangle 6">
            <a:extLst>
              <a:ext uri="{FF2B5EF4-FFF2-40B4-BE49-F238E27FC236}">
                <a16:creationId xmlns:a16="http://schemas.microsoft.com/office/drawing/2014/main" id="{0E4CC020-8797-4782-8B74-B7A641F7A2CE}"/>
              </a:ext>
            </a:extLst>
          </p:cNvPr>
          <p:cNvSpPr/>
          <p:nvPr/>
        </p:nvSpPr>
        <p:spPr>
          <a:xfrm>
            <a:off x="190499" y="1349298"/>
            <a:ext cx="5667375" cy="53079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Greta owns a small aquatics business. She specialises in rare species of Koi Carp for ponds and tropical fish for home aquariums</a:t>
            </a: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b="1" dirty="0">
                <a:solidFill>
                  <a:schemeClr val="bg1"/>
                </a:solidFill>
                <a:latin typeface="Arial" panose="020B0604020202020204" pitchFamily="34" charset="0"/>
                <a:cs typeface="Arial" panose="020B0604020202020204" pitchFamily="34" charset="0"/>
              </a:rPr>
              <a:t>Explain one advantage and one disadvantage of </a:t>
            </a:r>
            <a:r>
              <a:rPr lang="en-GB" sz="2200" b="1" dirty="0" smtClean="0">
                <a:solidFill>
                  <a:schemeClr val="bg1"/>
                </a:solidFill>
                <a:latin typeface="Arial" panose="020B0604020202020204" pitchFamily="34" charset="0"/>
                <a:cs typeface="Arial" panose="020B0604020202020204" pitchFamily="34" charset="0"/>
              </a:rPr>
              <a:t>using </a:t>
            </a:r>
            <a:r>
              <a:rPr lang="en-GB" sz="2200" b="1" dirty="0">
                <a:solidFill>
                  <a:schemeClr val="bg1"/>
                </a:solidFill>
                <a:latin typeface="Arial" panose="020B0604020202020204" pitchFamily="34" charset="0"/>
                <a:cs typeface="Arial" panose="020B0604020202020204" pitchFamily="34" charset="0"/>
              </a:rPr>
              <a:t>social media as a method of promoting </a:t>
            </a:r>
            <a:r>
              <a:rPr lang="en-GB" sz="2200" b="1" dirty="0" smtClean="0">
                <a:solidFill>
                  <a:schemeClr val="bg1"/>
                </a:solidFill>
                <a:latin typeface="Arial" panose="020B0604020202020204" pitchFamily="34" charset="0"/>
                <a:cs typeface="Arial" panose="020B0604020202020204" pitchFamily="34" charset="0"/>
              </a:rPr>
              <a:t>Greta’s business</a:t>
            </a:r>
            <a:endParaRPr lang="en-GB" sz="2200" b="1" dirty="0">
              <a:solidFill>
                <a:schemeClr val="bg1"/>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302E0979-4D8B-4F61-B607-729FA5031733}"/>
              </a:ext>
            </a:extLst>
          </p:cNvPr>
          <p:cNvSpPr/>
          <p:nvPr/>
        </p:nvSpPr>
        <p:spPr>
          <a:xfrm>
            <a:off x="6646279" y="1602629"/>
            <a:ext cx="5000625" cy="4524315"/>
          </a:xfrm>
          <a:prstGeom prst="rect">
            <a:avLst/>
          </a:prstGeom>
        </p:spPr>
        <p:txBody>
          <a:bodyPr wrap="square">
            <a:spAutoFit/>
          </a:bodyPr>
          <a:lstStyle/>
          <a:p>
            <a:r>
              <a:rPr lang="en-GB" dirty="0">
                <a:latin typeface="Arial" panose="020B0604020202020204" pitchFamily="34" charset="0"/>
                <a:cs typeface="Arial" panose="020B0604020202020204" pitchFamily="34" charset="0"/>
              </a:rPr>
              <a:t>Using social media is a cheap method of promotion that Great could use. </a:t>
            </a:r>
            <a:r>
              <a:rPr lang="en-GB" dirty="0" smtClean="0">
                <a:latin typeface="Arial" panose="020B0604020202020204" pitchFamily="34" charset="0"/>
                <a:cs typeface="Arial" panose="020B0604020202020204" pitchFamily="34" charset="0"/>
              </a:rPr>
              <a:t>She </a:t>
            </a:r>
            <a:r>
              <a:rPr lang="en-GB" dirty="0">
                <a:latin typeface="Arial" panose="020B0604020202020204" pitchFamily="34" charset="0"/>
                <a:cs typeface="Arial" panose="020B0604020202020204" pitchFamily="34" charset="0"/>
              </a:rPr>
              <a:t>will be able to reach a wide number of potential customers and quickly, therefore raising awareness of her </a:t>
            </a:r>
            <a:r>
              <a:rPr lang="en-GB" dirty="0" smtClean="0">
                <a:latin typeface="Arial" panose="020B0604020202020204" pitchFamily="34" charset="0"/>
                <a:cs typeface="Arial" panose="020B0604020202020204" pitchFamily="34" charset="0"/>
              </a:rPr>
              <a:t>business. Many </a:t>
            </a:r>
            <a:r>
              <a:rPr lang="en-GB" dirty="0">
                <a:latin typeface="Arial" panose="020B0604020202020204" pitchFamily="34" charset="0"/>
                <a:cs typeface="Arial" panose="020B0604020202020204" pitchFamily="34" charset="0"/>
              </a:rPr>
              <a:t>of these people may have ponds and aquariums already, wishing to add to what they already have</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This increases her opportunity to gain more sales, and therefore increase </a:t>
            </a:r>
            <a:r>
              <a:rPr lang="en-GB" dirty="0" smtClean="0">
                <a:latin typeface="Arial" panose="020B0604020202020204" pitchFamily="34" charset="0"/>
                <a:cs typeface="Arial" panose="020B0604020202020204" pitchFamily="34" charset="0"/>
              </a:rPr>
              <a:t>revenue</a:t>
            </a:r>
            <a:r>
              <a:rPr lang="en-GB" dirty="0">
                <a:latin typeface="Arial" panose="020B0604020202020204" pitchFamily="34" charset="0"/>
                <a:cs typeface="Arial" panose="020B0604020202020204" pitchFamily="34" charset="0"/>
              </a:rPr>
              <a:t>.</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However, social media makes it easy for one dissatisfied customer to complain publicly</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This could lead to giving Greta’s business a bad reputation, which could result in future sales being affected</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 fall in sales revenue will have a negative impact on her profits.</a:t>
            </a:r>
          </a:p>
        </p:txBody>
      </p:sp>
    </p:spTree>
    <p:extLst>
      <p:ext uri="{BB962C8B-B14F-4D97-AF65-F5344CB8AC3E}">
        <p14:creationId xmlns:p14="http://schemas.microsoft.com/office/powerpoint/2010/main" val="4111373074"/>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12304</TotalTime>
  <Words>1523</Words>
  <Application>Microsoft Office PowerPoint</Application>
  <PresentationFormat>Widescreen</PresentationFormat>
  <Paragraphs>136</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475</cp:revision>
  <cp:lastPrinted>2018-01-14T21:28:16Z</cp:lastPrinted>
  <dcterms:created xsi:type="dcterms:W3CDTF">2018-01-14T21:11:47Z</dcterms:created>
  <dcterms:modified xsi:type="dcterms:W3CDTF">2019-07-10T16:00:20Z</dcterms:modified>
</cp:coreProperties>
</file>