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343" r:id="rId6"/>
    <p:sldId id="298" r:id="rId7"/>
    <p:sldId id="322" r:id="rId8"/>
    <p:sldId id="339" r:id="rId9"/>
    <p:sldId id="336" r:id="rId10"/>
    <p:sldId id="333" r:id="rId11"/>
    <p:sldId id="340" r:id="rId12"/>
    <p:sldId id="341" r:id="rId13"/>
    <p:sldId id="30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4EC74C-BDEE-4662-93A5-22EE3FA41278}" v="2" dt="2026-01-07T10:24:52.7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1-07T10:26:36.890" v="46" actId="20577"/>
      <pc:docMkLst>
        <pc:docMk/>
      </pc:docMkLst>
      <pc:sldChg chg="modSp mod">
        <pc:chgData name="Karolyn Feliciani" userId="4076af5d-4c02-40b8-bc9d-56f6c404e751" providerId="ADAL" clId="{099CAC30-79AE-4DCE-97A7-3B8E8A0057CB}" dt="2026-01-07T10:25:08.211" v="10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1-07T10:25:08.211" v="10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1-07T10:26:36.890" v="46" actId="20577"/>
        <pc:sldMkLst>
          <pc:docMk/>
          <pc:sldMk cId="2771976208" sldId="307"/>
        </pc:sldMkLst>
        <pc:spChg chg="mod">
          <ac:chgData name="Karolyn Feliciani" userId="4076af5d-4c02-40b8-bc9d-56f6c404e751" providerId="ADAL" clId="{099CAC30-79AE-4DCE-97A7-3B8E8A0057CB}" dt="2026-01-07T10:26:36.890" v="46" actId="20577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Karolyn Feliciani" userId="4076af5d-4c02-40b8-bc9d-56f6c404e751" providerId="ADAL" clId="{099CAC30-79AE-4DCE-97A7-3B8E8A0057CB}" dt="2026-01-07T10:25:32.110" v="14" actId="120"/>
        <pc:sldMkLst>
          <pc:docMk/>
          <pc:sldMk cId="2489020089" sldId="322"/>
        </pc:sldMkLst>
        <pc:spChg chg="mod">
          <ac:chgData name="Karolyn Feliciani" userId="4076af5d-4c02-40b8-bc9d-56f6c404e751" providerId="ADAL" clId="{099CAC30-79AE-4DCE-97A7-3B8E8A0057CB}" dt="2026-01-07T10:25:32.110" v="14" actId="120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">
        <pc:chgData name="Karolyn Feliciani" userId="4076af5d-4c02-40b8-bc9d-56f6c404e751" providerId="ADAL" clId="{099CAC30-79AE-4DCE-97A7-3B8E8A0057CB}" dt="2026-01-07T10:25:42.987" v="25" actId="20577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1-07T10:25:42.987" v="25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099CAC30-79AE-4DCE-97A7-3B8E8A0057CB}" dt="2026-01-07T10:25:01.159" v="9" actId="2696"/>
        <pc:sldMkLst>
          <pc:docMk/>
          <pc:sldMk cId="2185037172" sldId="338"/>
        </pc:sldMkLst>
      </pc:sldChg>
      <pc:sldChg chg="modSp mod">
        <pc:chgData name="Karolyn Feliciani" userId="4076af5d-4c02-40b8-bc9d-56f6c404e751" providerId="ADAL" clId="{099CAC30-79AE-4DCE-97A7-3B8E8A0057CB}" dt="2026-01-07T10:25:26.427" v="13" actId="255"/>
        <pc:sldMkLst>
          <pc:docMk/>
          <pc:sldMk cId="595696140" sldId="339"/>
        </pc:sldMkLst>
        <pc:spChg chg="mod">
          <ac:chgData name="Karolyn Feliciani" userId="4076af5d-4c02-40b8-bc9d-56f6c404e751" providerId="ADAL" clId="{099CAC30-79AE-4DCE-97A7-3B8E8A0057CB}" dt="2026-01-07T10:25:26.427" v="13" actId="255"/>
          <ac:spMkLst>
            <pc:docMk/>
            <pc:sldMk cId="595696140" sldId="339"/>
            <ac:spMk id="4" creationId="{42D34337-1DF7-CD5B-725F-3781A6ABE7EE}"/>
          </ac:spMkLst>
        </pc:spChg>
      </pc:sldChg>
      <pc:sldChg chg="modSp mod">
        <pc:chgData name="Karolyn Feliciani" userId="4076af5d-4c02-40b8-bc9d-56f6c404e751" providerId="ADAL" clId="{099CAC30-79AE-4DCE-97A7-3B8E8A0057CB}" dt="2026-01-07T10:25:59.050" v="36" actId="20577"/>
        <pc:sldMkLst>
          <pc:docMk/>
          <pc:sldMk cId="1000399279" sldId="340"/>
        </pc:sldMkLst>
        <pc:spChg chg="mod">
          <ac:chgData name="Karolyn Feliciani" userId="4076af5d-4c02-40b8-bc9d-56f6c404e751" providerId="ADAL" clId="{099CAC30-79AE-4DCE-97A7-3B8E8A0057CB}" dt="2026-01-07T10:25:59.050" v="36" actId="20577"/>
          <ac:spMkLst>
            <pc:docMk/>
            <pc:sldMk cId="1000399279" sldId="340"/>
            <ac:spMk id="4" creationId="{BDC7DC35-61FC-7FBB-60B0-7EE967CB3726}"/>
          </ac:spMkLst>
        </pc:spChg>
      </pc:sldChg>
      <pc:sldChg chg="modSp add mod">
        <pc:chgData name="Karolyn Feliciani" userId="4076af5d-4c02-40b8-bc9d-56f6c404e751" providerId="ADAL" clId="{099CAC30-79AE-4DCE-97A7-3B8E8A0057CB}" dt="2026-01-07T10:24:58.304" v="8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1-07T10:24:58.304" v="8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dlifetrusts.org/webcams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dlifetrusts.org/webcams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structured and unstructured observation</a:t>
            </a:r>
          </a:p>
          <a:p>
            <a:r>
              <a:rPr lang="en-GB" dirty="0"/>
              <a:t>Explain the use of tally and checklist methods</a:t>
            </a:r>
          </a:p>
          <a:p>
            <a:r>
              <a:rPr lang="en-GB" dirty="0"/>
              <a:t>Apply knowledge of the observations to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task: Create a tally sheet for use for the behavioural category ‘attention’ from the previous lesson.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/>
              <a:t>structured observation </a:t>
            </a:r>
            <a:r>
              <a:rPr lang="en-US" dirty="0"/>
              <a:t>is: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‘observing a fixed set of </a:t>
            </a:r>
            <a:r>
              <a:rPr lang="en-US" dirty="0" err="1"/>
              <a:t>behaviours</a:t>
            </a:r>
            <a:r>
              <a:rPr lang="en-US" dirty="0"/>
              <a:t> that the researcher sets in advance’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6FB17-C96F-E932-7E6D-E5FB11DE0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59116-01AE-41B9-76C2-9AEC25785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3F8657F-0D40-FD5B-05BA-0B01965E41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34337-1DF7-CD5B-725F-3781A6ABE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An </a:t>
            </a:r>
            <a:r>
              <a:rPr lang="en-US" b="1" dirty="0"/>
              <a:t>unstructured observation </a:t>
            </a:r>
            <a:r>
              <a:rPr lang="en-US" dirty="0"/>
              <a:t>is: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‘observing a complete range of possible </a:t>
            </a:r>
            <a:r>
              <a:rPr lang="en-US" dirty="0" err="1"/>
              <a:t>behaviours</a:t>
            </a:r>
            <a:r>
              <a:rPr lang="en-US" dirty="0"/>
              <a:t> that the researcher does not select in advance’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5696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Practical: Watch five minutes of </a:t>
            </a:r>
            <a:r>
              <a:rPr lang="en-GB" dirty="0">
                <a:latin typeface="Arial"/>
                <a:cs typeface="Arial"/>
                <a:hlinkClick r:id="rId3"/>
              </a:rPr>
              <a:t>wildlife webcam</a:t>
            </a:r>
            <a:r>
              <a:rPr lang="en-GB" dirty="0">
                <a:latin typeface="Arial"/>
                <a:cs typeface="Arial"/>
              </a:rPr>
              <a:t>. Create a tally list of behaviours you expect to see.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arenR"/>
            </a:pPr>
            <a:r>
              <a:rPr lang="en-US" dirty="0"/>
              <a:t>What </a:t>
            </a:r>
            <a:r>
              <a:rPr lang="en-US" dirty="0" err="1"/>
              <a:t>behaviours</a:t>
            </a:r>
            <a:r>
              <a:rPr lang="en-US" dirty="0"/>
              <a:t> were most frequently recorded?</a:t>
            </a:r>
          </a:p>
          <a:p>
            <a:pPr marL="457200" indent="-457200">
              <a:buAutoNum type="arabicParenR"/>
            </a:pPr>
            <a:endParaRPr lang="en-US" dirty="0"/>
          </a:p>
          <a:p>
            <a:pPr marL="457200" indent="-457200">
              <a:buAutoNum type="arabicParenR"/>
            </a:pPr>
            <a:r>
              <a:rPr lang="en-US" dirty="0"/>
              <a:t>What challenges did you experience doing the observation?</a:t>
            </a:r>
          </a:p>
          <a:p>
            <a:pPr marL="457200" indent="-457200">
              <a:buAutoNum type="arabicParenR"/>
            </a:pPr>
            <a:endParaRPr lang="en-US" dirty="0"/>
          </a:p>
          <a:p>
            <a:pPr marL="457200" indent="-457200">
              <a:buAutoNum type="arabicParenR"/>
            </a:pPr>
            <a:r>
              <a:rPr lang="en-US" dirty="0"/>
              <a:t>Why do you think psychologists use structured observation?</a:t>
            </a:r>
          </a:p>
          <a:p>
            <a:pPr marL="457200" indent="-457200">
              <a:buAutoNum type="arabicParenR"/>
            </a:pPr>
            <a:endParaRPr lang="en-US" dirty="0"/>
          </a:p>
          <a:p>
            <a:pPr marL="457200" indent="-457200">
              <a:buAutoNum type="arabicParenR"/>
            </a:pPr>
            <a:r>
              <a:rPr lang="en-US" dirty="0"/>
              <a:t>How could you conduct an unstructured observation for this task?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40311-03C6-0A14-A292-B95D9FFAC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7FF37D31-AB9C-9598-EE5C-1A47E972ED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7DC35-61FC-7FBB-60B0-7EE967CB3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Practical: Watch five minutes of </a:t>
            </a:r>
            <a:r>
              <a:rPr lang="en-GB" dirty="0">
                <a:latin typeface="Arial"/>
                <a:cs typeface="Arial"/>
                <a:hlinkClick r:id="rId3"/>
              </a:rPr>
              <a:t>wildlife webcam</a:t>
            </a:r>
            <a:r>
              <a:rPr lang="en-GB" dirty="0">
                <a:latin typeface="Arial"/>
                <a:cs typeface="Arial"/>
              </a:rPr>
              <a:t>. Complete an unstructured observation.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399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7233-80A8-973A-1BC7-B48700E6A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539AB45-D193-E92E-5F82-ECEED368AD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BFB3A7-C7BB-88B5-FE5B-EBB2569F6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138FA6-0609-6574-1814-A851FECE9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en-US" dirty="0"/>
              <a:t>What new </a:t>
            </a:r>
            <a:r>
              <a:rPr lang="en-US" dirty="0" err="1"/>
              <a:t>behaviours</a:t>
            </a:r>
            <a:r>
              <a:rPr lang="en-US" dirty="0"/>
              <a:t> did you record?</a:t>
            </a:r>
          </a:p>
          <a:p>
            <a:pPr marL="457200" indent="-457200">
              <a:buAutoNum type="arabicParenR"/>
            </a:pPr>
            <a:endParaRPr lang="en-US" dirty="0"/>
          </a:p>
          <a:p>
            <a:pPr marL="457200" indent="-457200">
              <a:buAutoNum type="arabicParenR"/>
            </a:pPr>
            <a:r>
              <a:rPr lang="en-US" dirty="0"/>
              <a:t>What challenges did you experience doing the observation?</a:t>
            </a:r>
          </a:p>
          <a:p>
            <a:pPr marL="457200" indent="-457200">
              <a:buAutoNum type="arabicParenR"/>
            </a:pPr>
            <a:endParaRPr lang="en-US" dirty="0"/>
          </a:p>
          <a:p>
            <a:pPr marL="457200" indent="-457200">
              <a:buAutoNum type="arabicParenR"/>
            </a:pPr>
            <a:r>
              <a:rPr lang="en-US" dirty="0"/>
              <a:t>Why do you think psychologists use unstructured observation instead of structured observation?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10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1001" y="1889760"/>
            <a:ext cx="8901176" cy="4236720"/>
          </a:xfrm>
        </p:spPr>
        <p:txBody>
          <a:bodyPr>
            <a:normAutofit/>
          </a:bodyPr>
          <a:lstStyle/>
          <a:p>
            <a:r>
              <a:rPr lang="en-GB" sz="3900" dirty="0"/>
              <a:t>Check your understanding:</a:t>
            </a:r>
          </a:p>
          <a:p>
            <a:endParaRPr lang="en-GB" dirty="0"/>
          </a:p>
          <a:p>
            <a:pPr algn="l"/>
            <a:r>
              <a:rPr lang="en-GB" sz="3000" dirty="0">
                <a:latin typeface="+mn-lt"/>
              </a:rPr>
              <a:t>1. Write a definition of structured and unstructured observation</a:t>
            </a:r>
          </a:p>
          <a:p>
            <a:pPr algn="l"/>
            <a:r>
              <a:rPr lang="en-GB" sz="3000" dirty="0">
                <a:latin typeface="+mn-lt"/>
              </a:rPr>
              <a:t>2. Give </a:t>
            </a:r>
            <a:r>
              <a:rPr lang="en-GB" sz="3000" b="1" dirty="0">
                <a:latin typeface="+mn-lt"/>
              </a:rPr>
              <a:t>one</a:t>
            </a:r>
            <a:r>
              <a:rPr lang="en-GB" sz="3000" dirty="0">
                <a:latin typeface="+mn-lt"/>
              </a:rPr>
              <a:t> example of when to use each type</a:t>
            </a: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3137829d7f629485cc5f2d3ce764b0b0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f3a422f46ed8e5e82733829ffd8d4e6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7VPTP7ZE6X33-783906844-8166</_dlc_DocId>
    <_dlc_DocIdUrl xmlns="9ad1216b-cdc1-40e2-a0c2-94597fd44697">
      <Url>https://cambridgeorg.sharepoint.com/sites/cie/education/pd/Curriculum_Support/_layouts/15/DocIdRedir.aspx?ID=7VPTP7ZE6X33-783906844-8166</Url>
      <Description>7VPTP7ZE6X33-783906844-8166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60BBE56-C264-4A07-8D6D-6710016664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630E657-8217-4B2F-96A4-D1EE5A57D447}">
  <ds:schemaRefs>
    <ds:schemaRef ds:uri="http://purl.org/dc/elements/1.1/"/>
    <ds:schemaRef ds:uri="http://schemas.microsoft.com/office/2006/metadata/properties"/>
    <ds:schemaRef ds:uri="7424b78e-8606-4fd1-9a19-b6b90bbc0a1b"/>
    <ds:schemaRef ds:uri="http://purl.org/dc/terms/"/>
    <ds:schemaRef ds:uri="9ad1216b-cdc1-40e2-a0c2-94597fd44697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c075f540-5f70-45df-a134-17c4911f7fbe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366</TotalTime>
  <Words>216</Words>
  <Application>Microsoft Office PowerPoint</Application>
  <PresentationFormat>Widescreen</PresentationFormat>
  <Paragraphs>35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Key terms</vt:lpstr>
      <vt:lpstr>Key terms</vt:lpstr>
      <vt:lpstr>PowerPoint Presentation</vt:lpstr>
      <vt:lpstr>Discussion</vt:lpstr>
      <vt:lpstr>PowerPoint Presentation</vt:lpstr>
      <vt:lpstr>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3</cp:revision>
  <dcterms:created xsi:type="dcterms:W3CDTF">2023-10-09T12:44:25Z</dcterms:created>
  <dcterms:modified xsi:type="dcterms:W3CDTF">2026-01-07T10:26:44Z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7b936175-5b93-4372-a9a7-751a262c2ff2</vt:lpwstr>
  </property>
</Properties>
</file>