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96" r:id="rId2"/>
    <p:sldId id="298" r:id="rId3"/>
    <p:sldId id="299" r:id="rId4"/>
    <p:sldId id="301" r:id="rId5"/>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FF"/>
    <a:srgbClr val="FF0066"/>
    <a:srgbClr val="003300"/>
    <a:srgbClr val="0066FF"/>
    <a:srgbClr val="336600"/>
    <a:srgbClr val="00CC00"/>
    <a:srgbClr val="009900"/>
    <a:srgbClr val="CC3300"/>
    <a:srgbClr val="FF9933"/>
    <a:srgbClr val="E219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162" autoAdjust="0"/>
    <p:restoredTop sz="63509" autoAdjust="0"/>
  </p:normalViewPr>
  <p:slideViewPr>
    <p:cSldViewPr snapToGrid="0">
      <p:cViewPr varScale="1">
        <p:scale>
          <a:sx n="73" d="100"/>
          <a:sy n="73" d="100"/>
        </p:scale>
        <p:origin x="1482" y="60"/>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02F6DA5C-4951-490A-806D-C6E233A1CCC4}" type="datetimeFigureOut">
              <a:rPr lang="en-GB" smtClean="0"/>
              <a:t>11/02/2019</a:t>
            </a:fld>
            <a:endParaRPr lang="en-GB"/>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821238"/>
            <a:ext cx="5510213" cy="3944937"/>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517063"/>
            <a:ext cx="2984500" cy="50165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902075" y="9517063"/>
            <a:ext cx="2984500" cy="501650"/>
          </a:xfrm>
          <a:prstGeom prst="rect">
            <a:avLst/>
          </a:prstGeom>
        </p:spPr>
        <p:txBody>
          <a:bodyPr vert="horz" lIns="91440" tIns="45720" rIns="91440" bIns="45720" rtlCol="0" anchor="b"/>
          <a:lstStyle>
            <a:lvl1pPr algn="r">
              <a:defRPr sz="1200"/>
            </a:lvl1pPr>
          </a:lstStyle>
          <a:p>
            <a:fld id="{EC591581-0ADF-470F-AAC7-05EDE80DB34F}" type="slidenum">
              <a:rPr lang="en-GB" smtClean="0"/>
              <a:t>‹#›</a:t>
            </a:fld>
            <a:endParaRPr lang="en-GB"/>
          </a:p>
        </p:txBody>
      </p:sp>
    </p:spTree>
    <p:extLst>
      <p:ext uri="{BB962C8B-B14F-4D97-AF65-F5344CB8AC3E}">
        <p14:creationId xmlns:p14="http://schemas.microsoft.com/office/powerpoint/2010/main" val="620633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i="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C591581-0ADF-470F-AAC7-05EDE80DB34F}" type="slidenum">
              <a:rPr lang="en-GB" smtClean="0"/>
              <a:t>1</a:t>
            </a:fld>
            <a:endParaRPr lang="en-GB"/>
          </a:p>
        </p:txBody>
      </p:sp>
    </p:spTree>
    <p:extLst>
      <p:ext uri="{BB962C8B-B14F-4D97-AF65-F5344CB8AC3E}">
        <p14:creationId xmlns:p14="http://schemas.microsoft.com/office/powerpoint/2010/main" val="3069277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i="1" kern="1200" dirty="0" smtClean="0">
                <a:solidFill>
                  <a:schemeClr val="tx1"/>
                </a:solidFill>
                <a:effectLst/>
                <a:latin typeface="+mn-lt"/>
                <a:ea typeface="+mn-ea"/>
                <a:cs typeface="+mn-cs"/>
              </a:rPr>
              <a:t>This </a:t>
            </a:r>
            <a:r>
              <a:rPr lang="en-GB" sz="1200" i="1" kern="1200" dirty="0" smtClean="0">
                <a:solidFill>
                  <a:schemeClr val="tx1"/>
                </a:solidFill>
                <a:effectLst/>
                <a:latin typeface="+mn-lt"/>
                <a:ea typeface="+mn-ea"/>
                <a:cs typeface="+mn-cs"/>
              </a:rPr>
              <a:t>lesson is designed to build on learners’ previous knowledge of listing outcomes or creating sample spaces and introduces advanced counting methods.</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i="1" kern="1200" dirty="0" smtClean="0">
                <a:solidFill>
                  <a:schemeClr val="tx1"/>
                </a:solidFill>
                <a:effectLst/>
                <a:latin typeface="+mn-lt"/>
                <a:ea typeface="+mn-ea"/>
                <a:cs typeface="+mn-cs"/>
              </a:rPr>
              <a:t>Why do we need study it?</a:t>
            </a:r>
            <a:endParaRPr lang="en-GB" sz="1200" kern="1200" dirty="0" smtClean="0">
              <a:solidFill>
                <a:schemeClr val="tx1"/>
              </a:solidFill>
              <a:effectLst/>
              <a:latin typeface="+mn-lt"/>
              <a:ea typeface="+mn-ea"/>
              <a:cs typeface="+mn-cs"/>
            </a:endParaRPr>
          </a:p>
          <a:p>
            <a:pPr marL="171450" indent="-171450" algn="r">
              <a:buFont typeface="Arial" panose="020B0604020202020204" pitchFamily="34" charset="0"/>
              <a:buChar char="•"/>
            </a:pPr>
            <a:r>
              <a:rPr lang="en-GB" dirty="0" smtClean="0"/>
              <a:t>1 Click to reveal ‘Why do we need study</a:t>
            </a:r>
            <a:r>
              <a:rPr lang="en-GB" baseline="0" dirty="0" smtClean="0"/>
              <a:t> it?’</a:t>
            </a:r>
          </a:p>
          <a:p>
            <a:pPr marL="0" indent="0" algn="l">
              <a:buFont typeface="Arial" panose="020B0604020202020204" pitchFamily="34" charset="0"/>
              <a:buNone/>
            </a:pPr>
            <a:r>
              <a:rPr lang="en-GB" sz="1200" i="1" kern="1200" dirty="0" smtClean="0">
                <a:solidFill>
                  <a:schemeClr val="tx1"/>
                </a:solidFill>
                <a:effectLst/>
                <a:latin typeface="+mn-lt"/>
                <a:ea typeface="+mn-ea"/>
                <a:cs typeface="+mn-cs"/>
              </a:rPr>
              <a:t>The product rule, or multiplication rule, for counting is an advanced counting method</a:t>
            </a:r>
            <a:endParaRPr lang="en-GB" baseline="0" dirty="0" smtClean="0"/>
          </a:p>
          <a:p>
            <a:pPr marL="171450" indent="-171450" algn="r">
              <a:buFont typeface="Arial" panose="020B0604020202020204" pitchFamily="34" charset="0"/>
              <a:buChar char="•"/>
            </a:pPr>
            <a:r>
              <a:rPr lang="en-GB" baseline="0" dirty="0" smtClean="0"/>
              <a:t>1 Click to reveal the first statement</a:t>
            </a:r>
          </a:p>
          <a:p>
            <a:pPr>
              <a:spcAft>
                <a:spcPts val="0"/>
              </a:spcAft>
            </a:pPr>
            <a:r>
              <a:rPr lang="en-GB" sz="1200" i="1" kern="1200" dirty="0" smtClean="0">
                <a:solidFill>
                  <a:srgbClr val="000000"/>
                </a:solidFill>
                <a:effectLst/>
                <a:latin typeface="Arial"/>
                <a:ea typeface="+mn-ea"/>
              </a:rPr>
              <a:t>Listing outcomes is not a very efficient way to find the number of outcomes of an event or events.</a:t>
            </a:r>
          </a:p>
          <a:p>
            <a:pPr marL="171450" marR="0" indent="-171450" algn="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aseline="0" dirty="0" smtClean="0"/>
              <a:t>1 Click to reveal the second statement</a:t>
            </a:r>
          </a:p>
          <a:p>
            <a:pPr>
              <a:spcAft>
                <a:spcPts val="0"/>
              </a:spcAft>
            </a:pPr>
            <a:r>
              <a:rPr lang="en-GB" sz="1200" i="1" kern="1200" dirty="0" smtClean="0">
                <a:solidFill>
                  <a:srgbClr val="000000"/>
                </a:solidFill>
                <a:effectLst/>
                <a:latin typeface="Arial"/>
                <a:ea typeface="+mn-ea"/>
              </a:rPr>
              <a:t>At this level more advanced methods are needed to be able to solve the problems given. These are also a good test of logical thinking!</a:t>
            </a:r>
            <a:endParaRPr lang="en-GB" sz="1000" dirty="0" smtClean="0">
              <a:solidFill>
                <a:srgbClr val="000000"/>
              </a:solidFill>
              <a:effectLst/>
              <a:latin typeface="Times New Roman"/>
              <a:ea typeface="Calibri"/>
            </a:endParaRPr>
          </a:p>
          <a:p>
            <a:pPr marL="171450" marR="0" lvl="0" indent="-171450" algn="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smtClean="0">
                <a:ln>
                  <a:noFill/>
                </a:ln>
                <a:solidFill>
                  <a:prstClr val="black"/>
                </a:solidFill>
                <a:effectLst/>
                <a:uLnTx/>
                <a:uFillTx/>
                <a:latin typeface="+mn-lt"/>
                <a:ea typeface="+mn-ea"/>
                <a:cs typeface="+mn-cs"/>
              </a:rPr>
              <a:t>1 Click to reveal the third statement</a:t>
            </a:r>
          </a:p>
          <a:p>
            <a:pPr marL="0"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rPr>
              <a:t> </a:t>
            </a:r>
            <a:r>
              <a:rPr kumimoji="0" lang="en-GB" sz="1200" b="0" i="0" u="none" strike="noStrike" kern="1200" cap="none" spc="0" normalizeH="0" baseline="0" noProof="0" dirty="0" smtClean="0">
                <a:ln>
                  <a:noFill/>
                </a:ln>
                <a:solidFill>
                  <a:prstClr val="black"/>
                </a:solidFill>
                <a:effectLst/>
                <a:uLnTx/>
                <a:uFillTx/>
                <a:latin typeface="+mn-lt"/>
                <a:ea typeface="+mn-ea"/>
                <a:cs typeface="+mn-cs"/>
                <a:sym typeface="Wingdings"/>
              </a:rPr>
              <a:t>Click for next slide</a:t>
            </a: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indent="0" algn="r">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EC591581-0ADF-470F-AAC7-05EDE80DB34F}" type="slidenum">
              <a:rPr lang="en-GB" smtClean="0"/>
              <a:t>2</a:t>
            </a:fld>
            <a:endParaRPr lang="en-GB"/>
          </a:p>
        </p:txBody>
      </p:sp>
    </p:spTree>
    <p:extLst>
      <p:ext uri="{BB962C8B-B14F-4D97-AF65-F5344CB8AC3E}">
        <p14:creationId xmlns:p14="http://schemas.microsoft.com/office/powerpoint/2010/main" val="28072897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0"/>
              </a:spcAft>
            </a:pPr>
            <a:r>
              <a:rPr lang="en-GB" sz="1200" i="1" dirty="0" smtClean="0">
                <a:solidFill>
                  <a:srgbClr val="000000"/>
                </a:solidFill>
                <a:effectLst/>
                <a:latin typeface="Arial"/>
                <a:ea typeface="Calibri"/>
              </a:rPr>
              <a:t>What </a:t>
            </a:r>
            <a:r>
              <a:rPr lang="en-GB" sz="1200" i="1" dirty="0" smtClean="0">
                <a:solidFill>
                  <a:srgbClr val="000000"/>
                </a:solidFill>
                <a:effectLst/>
                <a:latin typeface="Arial"/>
                <a:ea typeface="Calibri"/>
              </a:rPr>
              <a:t>else can we use it for?</a:t>
            </a:r>
            <a:endParaRPr lang="en-GB" sz="1000" dirty="0" smtClean="0">
              <a:solidFill>
                <a:srgbClr val="000000"/>
              </a:solidFill>
              <a:effectLst/>
              <a:latin typeface="Times New Roman"/>
              <a:ea typeface="Calibri"/>
            </a:endParaRPr>
          </a:p>
          <a:p>
            <a:pPr>
              <a:spcAft>
                <a:spcPts val="0"/>
              </a:spcAft>
            </a:pPr>
            <a:r>
              <a:rPr lang="en-GB" sz="1200" i="1" dirty="0" smtClean="0">
                <a:solidFill>
                  <a:srgbClr val="000000"/>
                </a:solidFill>
                <a:effectLst/>
                <a:latin typeface="Arial"/>
                <a:ea typeface="Calibri"/>
              </a:rPr>
              <a:t>Advanced counting methods are useful to solve probability problems, for example, to find the number of outcomes in a large, finite sample space.</a:t>
            </a:r>
            <a:endParaRPr lang="en-GB" sz="1000" dirty="0" smtClean="0">
              <a:solidFill>
                <a:srgbClr val="000000"/>
              </a:solidFill>
              <a:effectLst/>
              <a:latin typeface="Times New Roman"/>
              <a:ea typeface="Calibri"/>
            </a:endParaRPr>
          </a:p>
          <a:p>
            <a:pPr marL="171450" marR="0" lvl="0" indent="-171450" algn="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sym typeface="Wingdings"/>
              </a:rPr>
              <a:t>1 click to reveal what else we use it for</a:t>
            </a:r>
          </a:p>
          <a:p>
            <a:pPr>
              <a:spcAft>
                <a:spcPts val="0"/>
              </a:spcAft>
            </a:pPr>
            <a:r>
              <a:rPr lang="en-GB" sz="1200" i="1" dirty="0" smtClean="0">
                <a:solidFill>
                  <a:srgbClr val="000000"/>
                </a:solidFill>
                <a:effectLst/>
                <a:latin typeface="Arial"/>
                <a:ea typeface="Calibri"/>
              </a:rPr>
              <a:t>What might learners find difficult?</a:t>
            </a:r>
            <a:endParaRPr lang="en-GB" sz="1000" dirty="0" smtClean="0">
              <a:solidFill>
                <a:srgbClr val="000000"/>
              </a:solidFill>
              <a:effectLst/>
              <a:latin typeface="Times New Roman"/>
              <a:ea typeface="Calibri"/>
            </a:endParaRPr>
          </a:p>
          <a:p>
            <a:pPr>
              <a:spcAft>
                <a:spcPts val="0"/>
              </a:spcAft>
            </a:pPr>
            <a:r>
              <a:rPr lang="en-GB" sz="1200" i="1" dirty="0" smtClean="0">
                <a:solidFill>
                  <a:srgbClr val="000000"/>
                </a:solidFill>
                <a:effectLst/>
                <a:latin typeface="Arial"/>
                <a:ea typeface="Calibri"/>
              </a:rPr>
              <a:t>Language may be a difficulty for some. Understanding how to answer a question will always depend on whether learners have been able to make sense out of the scenario given to them. Looking for key words and lots of practice should help with this. </a:t>
            </a:r>
            <a:r>
              <a:rPr lang="en-GB" sz="1200" i="1" dirty="0" smtClean="0">
                <a:solidFill>
                  <a:srgbClr val="000000"/>
                </a:solidFill>
                <a:effectLst/>
                <a:latin typeface="Arial"/>
                <a:ea typeface="Calibri"/>
              </a:rPr>
              <a:t>You should teach </a:t>
            </a:r>
            <a:r>
              <a:rPr lang="en-GB" sz="1200" i="1" dirty="0" smtClean="0">
                <a:solidFill>
                  <a:srgbClr val="000000"/>
                </a:solidFill>
                <a:effectLst/>
                <a:latin typeface="Arial"/>
                <a:ea typeface="Calibri"/>
              </a:rPr>
              <a:t>these topics in English </a:t>
            </a:r>
            <a:r>
              <a:rPr lang="en-GB" sz="1200" i="1" dirty="0" smtClean="0">
                <a:solidFill>
                  <a:srgbClr val="000000"/>
                </a:solidFill>
                <a:effectLst/>
                <a:latin typeface="Arial"/>
                <a:ea typeface="Calibri"/>
              </a:rPr>
              <a:t>as it will </a:t>
            </a:r>
            <a:r>
              <a:rPr lang="en-GB" sz="1200" i="1" dirty="0" smtClean="0">
                <a:solidFill>
                  <a:srgbClr val="000000"/>
                </a:solidFill>
                <a:effectLst/>
                <a:latin typeface="Arial"/>
                <a:ea typeface="Calibri"/>
              </a:rPr>
              <a:t>help </a:t>
            </a:r>
            <a:r>
              <a:rPr lang="en-GB" sz="1200" i="1" dirty="0" smtClean="0">
                <a:solidFill>
                  <a:srgbClr val="000000"/>
                </a:solidFill>
                <a:effectLst/>
                <a:latin typeface="Arial"/>
                <a:ea typeface="Calibri"/>
              </a:rPr>
              <a:t>your </a:t>
            </a:r>
            <a:r>
              <a:rPr lang="en-GB" sz="1200" i="1" dirty="0" smtClean="0">
                <a:solidFill>
                  <a:srgbClr val="000000"/>
                </a:solidFill>
                <a:effectLst/>
                <a:latin typeface="Arial"/>
                <a:ea typeface="Calibri"/>
              </a:rPr>
              <a:t>learners. </a:t>
            </a:r>
            <a:endParaRPr lang="en-GB" sz="1000" dirty="0" smtClean="0">
              <a:solidFill>
                <a:srgbClr val="000000"/>
              </a:solidFill>
              <a:effectLst/>
              <a:latin typeface="Times New Roman"/>
              <a:ea typeface="Calibri"/>
            </a:endParaRPr>
          </a:p>
          <a:p>
            <a:pPr marL="171450" marR="0" lvl="0" indent="-171450" algn="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sym typeface="Wingdings"/>
              </a:rPr>
              <a:t>1 click to reveal the difficulties</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rPr>
              <a:t> </a:t>
            </a:r>
            <a:r>
              <a:rPr kumimoji="0" lang="en-GB" sz="1200" b="0" i="0" u="none" strike="noStrike" kern="1200" cap="none" spc="0" normalizeH="0" baseline="0" noProof="0" dirty="0" smtClean="0">
                <a:ln>
                  <a:noFill/>
                </a:ln>
                <a:solidFill>
                  <a:prstClr val="black"/>
                </a:solidFill>
                <a:effectLst/>
                <a:uLnTx/>
                <a:uFillTx/>
                <a:latin typeface="+mn-lt"/>
                <a:ea typeface="+mn-ea"/>
                <a:cs typeface="+mn-cs"/>
                <a:sym typeface="Wingdings"/>
              </a:rPr>
              <a:t>Click for next slide</a:t>
            </a: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EC591581-0ADF-470F-AAC7-05EDE80DB34F}" type="slidenum">
              <a:rPr lang="en-GB" smtClean="0">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28072897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0"/>
              </a:spcAft>
            </a:pPr>
            <a:r>
              <a:rPr lang="en-GB" sz="1200" i="1" dirty="0" smtClean="0">
                <a:solidFill>
                  <a:srgbClr val="000000"/>
                </a:solidFill>
                <a:effectLst/>
                <a:latin typeface="Arial"/>
                <a:ea typeface="Calibri"/>
              </a:rPr>
              <a:t>Here </a:t>
            </a:r>
            <a:r>
              <a:rPr lang="en-GB" sz="1200" i="1" dirty="0" smtClean="0">
                <a:solidFill>
                  <a:srgbClr val="000000"/>
                </a:solidFill>
                <a:effectLst/>
                <a:latin typeface="Arial"/>
                <a:ea typeface="Calibri"/>
              </a:rPr>
              <a:t>is an example of the type of question your learners should be working towards. This would form part of</a:t>
            </a:r>
            <a:r>
              <a:rPr lang="en-GB" sz="1200" i="1" baseline="0" dirty="0" smtClean="0">
                <a:solidFill>
                  <a:srgbClr val="000000"/>
                </a:solidFill>
                <a:effectLst/>
                <a:latin typeface="Arial"/>
                <a:ea typeface="Calibri"/>
              </a:rPr>
              <a:t> a more complex problem, perhaps the first part of a question.</a:t>
            </a:r>
            <a:endParaRPr lang="en-GB" sz="1000" dirty="0" smtClean="0">
              <a:solidFill>
                <a:srgbClr val="000000"/>
              </a:solidFill>
              <a:effectLst/>
              <a:latin typeface="Times New Roman"/>
              <a:ea typeface="Calibri"/>
            </a:endParaRPr>
          </a:p>
          <a:p>
            <a:pPr>
              <a:spcAft>
                <a:spcPts val="0"/>
              </a:spcAft>
            </a:pPr>
            <a:r>
              <a:rPr lang="en-GB" sz="1200" i="1" dirty="0" smtClean="0">
                <a:effectLst/>
                <a:latin typeface="Arial"/>
                <a:ea typeface="Times New Roman"/>
              </a:rPr>
              <a:t>The objects must be grouped together. </a:t>
            </a:r>
            <a:r>
              <a:rPr lang="en-GB" sz="1200" i="1" kern="1200" dirty="0" smtClean="0">
                <a:solidFill>
                  <a:srgbClr val="000000"/>
                </a:solidFill>
                <a:effectLst/>
                <a:latin typeface="Arial"/>
                <a:ea typeface="Times New Roman"/>
              </a:rPr>
              <a:t>Encourage your learners to draw or make use of diagrams to help them see the solution.</a:t>
            </a:r>
            <a:endParaRPr lang="en-GB" sz="1200" dirty="0" smtClean="0">
              <a:effectLst/>
              <a:latin typeface="Times New Roman"/>
              <a:ea typeface="Times New Roman"/>
            </a:endParaRPr>
          </a:p>
          <a:p>
            <a:pPr>
              <a:spcAft>
                <a:spcPts val="0"/>
              </a:spcAft>
            </a:pPr>
            <a:r>
              <a:rPr lang="en-GB" sz="1200" i="1" kern="1200" dirty="0" smtClean="0">
                <a:solidFill>
                  <a:srgbClr val="000000"/>
                </a:solidFill>
                <a:effectLst/>
                <a:latin typeface="Arial"/>
                <a:ea typeface="Times New Roman"/>
              </a:rPr>
              <a:t>Encourage them to think in blocks when groups must be kept together. </a:t>
            </a:r>
          </a:p>
          <a:p>
            <a:pPr marL="171450" indent="-171450" algn="r">
              <a:spcAft>
                <a:spcPts val="0"/>
              </a:spcAft>
              <a:buFont typeface="Arial" panose="020B0604020202020204" pitchFamily="34" charset="0"/>
              <a:buChar char="•"/>
            </a:pPr>
            <a:r>
              <a:rPr lang="en-GB" sz="1200" i="1" kern="1200" dirty="0" smtClean="0">
                <a:solidFill>
                  <a:srgbClr val="000000"/>
                </a:solidFill>
                <a:effectLst/>
                <a:latin typeface="Arial"/>
                <a:ea typeface="Times New Roman"/>
              </a:rPr>
              <a:t>4 clicks to reveal the 4 rounded rectangles</a:t>
            </a:r>
          </a:p>
          <a:p>
            <a:pPr>
              <a:spcAft>
                <a:spcPts val="0"/>
              </a:spcAft>
            </a:pPr>
            <a:r>
              <a:rPr lang="en-GB" sz="1200" i="1" kern="1200" dirty="0" smtClean="0">
                <a:solidFill>
                  <a:srgbClr val="000000"/>
                </a:solidFill>
                <a:effectLst/>
                <a:latin typeface="Arial"/>
                <a:ea typeface="Times New Roman"/>
              </a:rPr>
              <a:t>That way, they should be able to see that, here, there are 4! ways of arranging the ‘blocks’. As well as that of course, the shapes can be rearranged within each block. So for example there are 3! ways of rearranging the circles. As the shades of red and blue are different there is no repetition to worry about. </a:t>
            </a:r>
          </a:p>
          <a:p>
            <a:pPr>
              <a:spcAft>
                <a:spcPts val="0"/>
              </a:spcAft>
            </a:pPr>
            <a:r>
              <a:rPr lang="en-GB" sz="1200" i="1" kern="1200" dirty="0" smtClean="0">
                <a:solidFill>
                  <a:srgbClr val="000000"/>
                </a:solidFill>
                <a:effectLst/>
                <a:latin typeface="Arial"/>
                <a:ea typeface="Times New Roman"/>
              </a:rPr>
              <a:t>When</a:t>
            </a:r>
            <a:r>
              <a:rPr lang="en-GB" sz="1200" i="1" kern="1200" baseline="0" dirty="0" smtClean="0">
                <a:solidFill>
                  <a:srgbClr val="000000"/>
                </a:solidFill>
                <a:effectLst/>
                <a:latin typeface="Arial"/>
                <a:ea typeface="Times New Roman"/>
              </a:rPr>
              <a:t> a problem contains restrictions, it is a good tip to encourage your learners to work with those restrictions first as this generally simplifies the  thinking.</a:t>
            </a:r>
            <a:endParaRPr lang="en-GB" sz="1200" i="1" kern="1200" dirty="0" smtClean="0">
              <a:solidFill>
                <a:srgbClr val="000000"/>
              </a:solidFill>
              <a:effectLst/>
              <a:latin typeface="Arial"/>
              <a:ea typeface="Times New Roman"/>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rPr>
              <a:t> </a:t>
            </a:r>
            <a:r>
              <a:rPr kumimoji="0" lang="en-GB" sz="1200" b="0" i="0" u="none" strike="noStrike" kern="1200" cap="none" spc="0" normalizeH="0" baseline="0" noProof="0" dirty="0" smtClean="0">
                <a:ln>
                  <a:noFill/>
                </a:ln>
                <a:solidFill>
                  <a:prstClr val="black"/>
                </a:solidFill>
                <a:effectLst/>
                <a:uLnTx/>
                <a:uFillTx/>
                <a:latin typeface="+mn-lt"/>
                <a:ea typeface="+mn-ea"/>
                <a:cs typeface="+mn-cs"/>
                <a:sym typeface="Wingdings"/>
              </a:rPr>
              <a:t>Click for end slide</a:t>
            </a: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a:spcAft>
                <a:spcPts val="0"/>
              </a:spcAft>
            </a:pPr>
            <a:endParaRPr lang="en-GB" sz="1200" dirty="0">
              <a:effectLst/>
              <a:latin typeface="Times New Roman"/>
              <a:ea typeface="Times New Roman"/>
            </a:endParaRPr>
          </a:p>
        </p:txBody>
      </p:sp>
      <p:sp>
        <p:nvSpPr>
          <p:cNvPr id="4" name="Slide Number Placeholder 3"/>
          <p:cNvSpPr>
            <a:spLocks noGrp="1"/>
          </p:cNvSpPr>
          <p:nvPr>
            <p:ph type="sldNum" sz="quarter" idx="10"/>
          </p:nvPr>
        </p:nvSpPr>
        <p:spPr/>
        <p:txBody>
          <a:bodyPr/>
          <a:lstStyle/>
          <a:p>
            <a:fld id="{EC591581-0ADF-470F-AAC7-05EDE80DB34F}" type="slidenum">
              <a:rPr lang="en-GB" smtClean="0"/>
              <a:t>4</a:t>
            </a:fld>
            <a:endParaRPr lang="en-GB"/>
          </a:p>
        </p:txBody>
      </p:sp>
    </p:spTree>
    <p:extLst>
      <p:ext uri="{BB962C8B-B14F-4D97-AF65-F5344CB8AC3E}">
        <p14:creationId xmlns:p14="http://schemas.microsoft.com/office/powerpoint/2010/main" val="279665074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pic>
        <p:nvPicPr>
          <p:cNvPr id="13" name="Picture 12"/>
          <p:cNvPicPr/>
          <p:nvPr userDrawn="1"/>
        </p:nvPicPr>
        <p:blipFill>
          <a:blip r:embed="rId3"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14" name="Picture 13"/>
          <p:cNvPicPr>
            <a:picLocks noChangeAspect="1"/>
          </p:cNvPicPr>
          <p:nvPr userDrawn="1"/>
        </p:nvPicPr>
        <p:blipFill>
          <a:blip r:embed="rId4"/>
          <a:stretch>
            <a:fillRect/>
          </a:stretch>
        </p:blipFill>
        <p:spPr>
          <a:xfrm>
            <a:off x="7836964" y="3117570"/>
            <a:ext cx="3913001" cy="2736000"/>
          </a:xfrm>
          <a:prstGeom prst="rect">
            <a:avLst/>
          </a:prstGeom>
        </p:spPr>
      </p:pic>
    </p:spTree>
    <p:extLst>
      <p:ext uri="{BB962C8B-B14F-4D97-AF65-F5344CB8AC3E}">
        <p14:creationId xmlns:p14="http://schemas.microsoft.com/office/powerpoint/2010/main" val="1108230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Rectangle 4"/>
          <p:cNvSpPr/>
          <p:nvPr userDrawn="1"/>
        </p:nvSpPr>
        <p:spPr>
          <a:xfrm>
            <a:off x="0" y="0"/>
            <a:ext cx="12192000" cy="900000"/>
          </a:xfrm>
          <a:prstGeom prst="rect">
            <a:avLst/>
          </a:prstGeom>
          <a:solidFill>
            <a:srgbClr val="E21951"/>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endParaRPr lang="en-GB" sz="2800" b="1" dirty="0" smtClean="0">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B11C3206-257D-4762-B461-A249DF0C704C}"/>
              </a:ext>
            </a:extLst>
          </p:cNvPr>
          <p:cNvSpPr>
            <a:spLocks noGrp="1"/>
          </p:cNvSpPr>
          <p:nvPr>
            <p:ph type="title"/>
          </p:nvPr>
        </p:nvSpPr>
        <p:spPr>
          <a:xfrm>
            <a:off x="331788" y="173140"/>
            <a:ext cx="11524932" cy="553720"/>
          </a:xfrm>
          <a:prstGeom prst="rect">
            <a:avLst/>
          </a:prstGeom>
        </p:spPr>
        <p:txBody>
          <a:bodyPr anchor="b">
            <a:normAutofit/>
          </a:bodyPr>
          <a:lstStyle>
            <a:lvl1pPr>
              <a:defRPr sz="2800" b="1" i="0" baseline="0">
                <a:solidFill>
                  <a:schemeClr val="bg1"/>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8" name="Text Placeholder 7"/>
          <p:cNvSpPr>
            <a:spLocks noGrp="1"/>
          </p:cNvSpPr>
          <p:nvPr>
            <p:ph type="body" sz="quarter" idx="10"/>
          </p:nvPr>
        </p:nvSpPr>
        <p:spPr>
          <a:xfrm>
            <a:off x="331788" y="1270000"/>
            <a:ext cx="11525250" cy="5324475"/>
          </a:xfrm>
          <a:prstGeom prst="rect">
            <a:avLst/>
          </a:prstGeom>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549982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7876781"/>
      </p:ext>
    </p:extLst>
  </p:cSld>
  <p:clrMap bg1="lt1" tx1="dk1" bg2="lt2" tx2="dk2" accent1="accent1" accent2="accent2" accent3="accent3" accent4="accent4" accent5="accent5" accent6="accent6" hlink="hlink" folHlink="folHlink"/>
  <p:sldLayoutIdLst>
    <p:sldLayoutId id="2147483654" r:id="rId1"/>
    <p:sldLayoutId id="2147483655" r:id="rId2"/>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idx="4294967295"/>
          </p:nvPr>
        </p:nvSpPr>
        <p:spPr>
          <a:xfrm>
            <a:off x="1053296" y="1733703"/>
            <a:ext cx="10803424" cy="1958619"/>
          </a:xfrm>
          <a:prstGeom prst="rect">
            <a:avLst/>
          </a:prstGeom>
        </p:spPr>
        <p:txBody>
          <a:bodyPr>
            <a:noAutofit/>
          </a:bodyPr>
          <a:lstStyle/>
          <a:p>
            <a:pPr>
              <a:lnSpc>
                <a:spcPts val="3500"/>
              </a:lnSpc>
            </a:pPr>
            <a:r>
              <a:rPr lang="en-GB" sz="2800" b="1" dirty="0" smtClean="0"/>
              <a:t>Teacher tutorial</a:t>
            </a:r>
            <a:br>
              <a:rPr lang="en-GB" sz="2800" b="1" dirty="0" smtClean="0"/>
            </a:br>
            <a:r>
              <a:rPr lang="en-GB" sz="2600" dirty="0" smtClean="0"/>
              <a:t>Topic: </a:t>
            </a:r>
            <a:r>
              <a:rPr lang="en-GB" sz="2600" dirty="0" smtClean="0"/>
              <a:t>5.2 Permutations and combinations</a:t>
            </a:r>
            <a:br>
              <a:rPr lang="en-GB" sz="2600" dirty="0" smtClean="0"/>
            </a:br>
            <a:r>
              <a:rPr lang="en-GB" sz="2600" dirty="0" smtClean="0"/>
              <a:t>Lesson 1</a:t>
            </a:r>
            <a:endParaRPr lang="en-GB" sz="2600" dirty="0"/>
          </a:p>
        </p:txBody>
      </p:sp>
      <p:sp>
        <p:nvSpPr>
          <p:cNvPr id="9" name="Title 7"/>
          <p:cNvSpPr txBox="1">
            <a:spLocks/>
          </p:cNvSpPr>
          <p:nvPr/>
        </p:nvSpPr>
        <p:spPr>
          <a:xfrm>
            <a:off x="1053296" y="6261336"/>
            <a:ext cx="1005068" cy="266785"/>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r>
              <a:rPr lang="en-GB" sz="1400" b="1" dirty="0" smtClean="0"/>
              <a:t>Version </a:t>
            </a:r>
            <a:r>
              <a:rPr lang="en-GB" sz="1400" b="1" dirty="0" smtClean="0"/>
              <a:t>1</a:t>
            </a:r>
            <a:endParaRPr lang="en-GB" sz="1400" b="1" dirty="0"/>
          </a:p>
        </p:txBody>
      </p:sp>
    </p:spTree>
    <p:extLst>
      <p:ext uri="{BB962C8B-B14F-4D97-AF65-F5344CB8AC3E}">
        <p14:creationId xmlns:p14="http://schemas.microsoft.com/office/powerpoint/2010/main" val="41838093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Introduction to arrangements: Lesson </a:t>
            </a:r>
            <a:r>
              <a:rPr lang="en-GB" dirty="0"/>
              <a:t>1</a:t>
            </a:r>
          </a:p>
        </p:txBody>
      </p:sp>
      <p:sp>
        <p:nvSpPr>
          <p:cNvPr id="3" name="Text Placeholder 2"/>
          <p:cNvSpPr>
            <a:spLocks noGrp="1"/>
          </p:cNvSpPr>
          <p:nvPr>
            <p:ph type="body" sz="quarter" idx="10"/>
          </p:nvPr>
        </p:nvSpPr>
        <p:spPr/>
        <p:txBody>
          <a:bodyPr/>
          <a:lstStyle/>
          <a:p>
            <a:pPr marL="0" indent="0">
              <a:buNone/>
            </a:pPr>
            <a:r>
              <a:rPr lang="en-GB" dirty="0" smtClean="0"/>
              <a:t>This lesson builds on learners’ previous knowledge of listing outcomes or creating sample spaces, introducing advanced counting methods.</a:t>
            </a:r>
          </a:p>
          <a:p>
            <a:pPr marL="0" indent="0">
              <a:buNone/>
            </a:pPr>
            <a:endParaRPr lang="en-GB" dirty="0"/>
          </a:p>
          <a:p>
            <a:pPr marL="0" indent="0">
              <a:buNone/>
            </a:pPr>
            <a:r>
              <a:rPr lang="en-GB" dirty="0" smtClean="0"/>
              <a:t>Why do we need study this topic?</a:t>
            </a:r>
          </a:p>
          <a:p>
            <a:pPr marL="0" indent="0">
              <a:buNone/>
            </a:pPr>
            <a:endParaRPr lang="en-GB" sz="1400" dirty="0" smtClean="0"/>
          </a:p>
          <a:p>
            <a:r>
              <a:rPr lang="en-GB" dirty="0" smtClean="0"/>
              <a:t>It introduces advanced counting methods. </a:t>
            </a:r>
          </a:p>
          <a:p>
            <a:r>
              <a:rPr lang="en-GB" dirty="0"/>
              <a:t>L</a:t>
            </a:r>
            <a:r>
              <a:rPr lang="en-GB" dirty="0" smtClean="0"/>
              <a:t>isting outcomes is not very efficient.</a:t>
            </a:r>
          </a:p>
          <a:p>
            <a:r>
              <a:rPr lang="en-GB" dirty="0" smtClean="0"/>
              <a:t>It helps with problem solving.</a:t>
            </a:r>
          </a:p>
          <a:p>
            <a:r>
              <a:rPr lang="en-GB" dirty="0" smtClean="0"/>
              <a:t>It is a good test of logical thinking!</a:t>
            </a:r>
            <a:endParaRPr lang="en-GB" dirty="0"/>
          </a:p>
        </p:txBody>
      </p:sp>
    </p:spTree>
    <p:extLst>
      <p:ext uri="{BB962C8B-B14F-4D97-AF65-F5344CB8AC3E}">
        <p14:creationId xmlns:p14="http://schemas.microsoft.com/office/powerpoint/2010/main" val="2437792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 to arrangements: Lesson 1</a:t>
            </a:r>
            <a:endParaRPr lang="en-GB" dirty="0"/>
          </a:p>
        </p:txBody>
      </p:sp>
      <p:sp>
        <p:nvSpPr>
          <p:cNvPr id="3" name="Text Placeholder 2"/>
          <p:cNvSpPr>
            <a:spLocks noGrp="1"/>
          </p:cNvSpPr>
          <p:nvPr>
            <p:ph type="body" sz="quarter" idx="10"/>
          </p:nvPr>
        </p:nvSpPr>
        <p:spPr/>
        <p:txBody>
          <a:bodyPr/>
          <a:lstStyle/>
          <a:p>
            <a:pPr marL="0" indent="0">
              <a:buNone/>
            </a:pPr>
            <a:r>
              <a:rPr lang="en-GB" dirty="0" smtClean="0"/>
              <a:t>What else can we use it for?</a:t>
            </a:r>
          </a:p>
          <a:p>
            <a:pPr marL="0" indent="0">
              <a:buNone/>
            </a:pPr>
            <a:r>
              <a:rPr lang="en-GB" dirty="0" smtClean="0"/>
              <a:t>For example</a:t>
            </a:r>
          </a:p>
          <a:p>
            <a:r>
              <a:rPr lang="en-GB" dirty="0" smtClean="0"/>
              <a:t>solving probability problems</a:t>
            </a:r>
          </a:p>
          <a:p>
            <a:r>
              <a:rPr lang="en-GB" dirty="0" smtClean="0"/>
              <a:t>finding the number of outcomes in a sample space.</a:t>
            </a:r>
          </a:p>
          <a:p>
            <a:pPr marL="0" indent="0">
              <a:buNone/>
            </a:pPr>
            <a:endParaRPr lang="en-GB" dirty="0"/>
          </a:p>
          <a:p>
            <a:pPr marL="0" indent="0">
              <a:buNone/>
            </a:pPr>
            <a:r>
              <a:rPr lang="en-GB" dirty="0" smtClean="0"/>
              <a:t>What might learners find difficult?</a:t>
            </a:r>
          </a:p>
          <a:p>
            <a:r>
              <a:rPr lang="en-GB" dirty="0" smtClean="0"/>
              <a:t>Language may be a difficulty for some. </a:t>
            </a:r>
          </a:p>
          <a:p>
            <a:r>
              <a:rPr lang="en-GB" dirty="0" smtClean="0"/>
              <a:t>Making sense out of the scenario given to them. </a:t>
            </a:r>
          </a:p>
          <a:p>
            <a:pPr marL="0" indent="0">
              <a:buNone/>
            </a:pPr>
            <a:r>
              <a:rPr lang="en-GB" dirty="0" smtClean="0"/>
              <a:t>Looking for key words and lots of practice should help with this. Teaching these topics in English </a:t>
            </a:r>
            <a:r>
              <a:rPr lang="en-GB" dirty="0" smtClean="0"/>
              <a:t>will </a:t>
            </a:r>
            <a:r>
              <a:rPr lang="en-GB" dirty="0" smtClean="0"/>
              <a:t>help </a:t>
            </a:r>
            <a:r>
              <a:rPr lang="en-GB" dirty="0" smtClean="0"/>
              <a:t>your </a:t>
            </a:r>
            <a:r>
              <a:rPr lang="en-GB" dirty="0" smtClean="0"/>
              <a:t>learners. </a:t>
            </a:r>
            <a:endParaRPr lang="en-GB" dirty="0"/>
          </a:p>
        </p:txBody>
      </p:sp>
    </p:spTree>
    <p:extLst>
      <p:ext uri="{BB962C8B-B14F-4D97-AF65-F5344CB8AC3E}">
        <p14:creationId xmlns:p14="http://schemas.microsoft.com/office/powerpoint/2010/main" val="2682487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fade">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Introduction to arrangements: Working towards examples like this...</a:t>
            </a:r>
            <a:endParaRPr lang="en-GB" dirty="0"/>
          </a:p>
        </p:txBody>
      </p:sp>
      <p:sp>
        <p:nvSpPr>
          <p:cNvPr id="3" name="Text Placeholder 2"/>
          <p:cNvSpPr>
            <a:spLocks noGrp="1"/>
          </p:cNvSpPr>
          <p:nvPr>
            <p:ph type="body" sz="quarter" idx="10"/>
          </p:nvPr>
        </p:nvSpPr>
        <p:spPr/>
        <p:txBody>
          <a:bodyPr/>
          <a:lstStyle/>
          <a:p>
            <a:pPr marL="0" indent="0">
              <a:buNone/>
            </a:pPr>
            <a:r>
              <a:rPr lang="en-GB" dirty="0" smtClean="0"/>
              <a:t>These 4 squares, 3 circles, 5 rectangles and 2 triangles are to be arranged in a line. The shapes are different shades of red and blue.</a:t>
            </a:r>
          </a:p>
          <a:p>
            <a:pPr marL="0" indent="0">
              <a:buNone/>
            </a:pPr>
            <a:endParaRPr lang="en-GB" dirty="0" smtClean="0"/>
          </a:p>
          <a:p>
            <a:pPr marL="0" indent="0">
              <a:buNone/>
            </a:pPr>
            <a:endParaRPr lang="en-GB" dirty="0"/>
          </a:p>
          <a:p>
            <a:pPr marL="0" indent="0">
              <a:buNone/>
            </a:pPr>
            <a:endParaRPr lang="en-GB" dirty="0"/>
          </a:p>
          <a:p>
            <a:pPr marL="0" indent="0">
              <a:buNone/>
            </a:pPr>
            <a:r>
              <a:rPr lang="en-GB" dirty="0" smtClean="0"/>
              <a:t>How many different arrangements are possible if all the shapes of the same kind must be next to each other?</a:t>
            </a:r>
            <a:endParaRPr lang="en-GB" dirty="0"/>
          </a:p>
        </p:txBody>
      </p:sp>
      <p:sp>
        <p:nvSpPr>
          <p:cNvPr id="4" name="Rectangle 3"/>
          <p:cNvSpPr/>
          <p:nvPr/>
        </p:nvSpPr>
        <p:spPr>
          <a:xfrm>
            <a:off x="729204" y="2257063"/>
            <a:ext cx="360000" cy="360000"/>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241604" y="2258248"/>
            <a:ext cx="360000" cy="360000"/>
          </a:xfrm>
          <a:prstGeom prst="rect">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1784430" y="2260921"/>
            <a:ext cx="360000" cy="360000"/>
          </a:xfrm>
          <a:prstGeom prst="rect">
            <a:avLst/>
          </a:prstGeom>
          <a:solidFill>
            <a:srgbClr val="6699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2340014" y="2258248"/>
            <a:ext cx="360000" cy="360000"/>
          </a:xfrm>
          <a:prstGeom prst="rect">
            <a:avLst/>
          </a:prstGeom>
          <a:solidFill>
            <a:srgbClr val="0066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2840992" y="2260921"/>
            <a:ext cx="360000" cy="36000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3286081" y="2257063"/>
            <a:ext cx="360000" cy="360000"/>
          </a:xfrm>
          <a:prstGeom prst="ellipse">
            <a:avLst/>
          </a:prstGeom>
          <a:solidFill>
            <a:srgbClr val="6699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3766280" y="2257063"/>
            <a:ext cx="360000" cy="360000"/>
          </a:xfrm>
          <a:prstGeom prst="ellipse">
            <a:avLst/>
          </a:prstGeom>
          <a:solidFill>
            <a:srgbClr val="0066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4259483" y="2263444"/>
            <a:ext cx="720000" cy="360000"/>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5131883" y="2263444"/>
            <a:ext cx="720000" cy="360000"/>
          </a:xfrm>
          <a:prstGeom prst="rect">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p:nvSpPr>
        <p:spPr>
          <a:xfrm>
            <a:off x="5986083" y="2263444"/>
            <a:ext cx="720000" cy="360000"/>
          </a:xfrm>
          <a:prstGeom prst="rect">
            <a:avLst/>
          </a:prstGeom>
          <a:solidFill>
            <a:srgbClr val="6699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p:nvSpPr>
        <p:spPr>
          <a:xfrm>
            <a:off x="6832983" y="2265369"/>
            <a:ext cx="720000" cy="360000"/>
          </a:xfrm>
          <a:prstGeom prst="rect">
            <a:avLst/>
          </a:prstGeom>
          <a:solidFill>
            <a:srgbClr val="0066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7703033" y="2255719"/>
            <a:ext cx="720000" cy="360000"/>
          </a:xfrm>
          <a:prstGeom prst="rect">
            <a:avLst/>
          </a:prstGeom>
          <a:solidFill>
            <a:schemeClr val="accent4">
              <a:lumMod val="75000"/>
            </a:schemeClr>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Isosceles Triangle 15"/>
          <p:cNvSpPr/>
          <p:nvPr/>
        </p:nvSpPr>
        <p:spPr>
          <a:xfrm>
            <a:off x="8603033" y="2255719"/>
            <a:ext cx="720000" cy="360000"/>
          </a:xfrm>
          <a:prstGeom prst="triangl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Isosceles Triangle 16"/>
          <p:cNvSpPr/>
          <p:nvPr/>
        </p:nvSpPr>
        <p:spPr>
          <a:xfrm>
            <a:off x="9475433" y="2257063"/>
            <a:ext cx="720000" cy="360000"/>
          </a:xfrm>
          <a:prstGeom prst="triangle">
            <a:avLst/>
          </a:prstGeom>
          <a:solidFill>
            <a:srgbClr val="0066FF"/>
          </a:solidFill>
          <a:ln>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ounded Rectangle 18"/>
          <p:cNvSpPr/>
          <p:nvPr/>
        </p:nvSpPr>
        <p:spPr>
          <a:xfrm>
            <a:off x="590311" y="2095019"/>
            <a:ext cx="2190728" cy="706055"/>
          </a:xfrm>
          <a:prstGeom prst="roundRect">
            <a:avLst/>
          </a:prstGeom>
          <a:noFill/>
          <a:ln w="38100">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ounded Rectangle 19"/>
          <p:cNvSpPr/>
          <p:nvPr/>
        </p:nvSpPr>
        <p:spPr>
          <a:xfrm>
            <a:off x="2814576" y="2096949"/>
            <a:ext cx="1368000" cy="706055"/>
          </a:xfrm>
          <a:prstGeom prst="roundRect">
            <a:avLst/>
          </a:prstGeom>
          <a:noFill/>
          <a:ln w="38100">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ounded Rectangle 20"/>
          <p:cNvSpPr/>
          <p:nvPr/>
        </p:nvSpPr>
        <p:spPr>
          <a:xfrm>
            <a:off x="4203582" y="2085374"/>
            <a:ext cx="4326960" cy="706055"/>
          </a:xfrm>
          <a:prstGeom prst="roundRect">
            <a:avLst/>
          </a:prstGeom>
          <a:noFill/>
          <a:ln w="38100">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ounded Rectangle 21"/>
          <p:cNvSpPr/>
          <p:nvPr/>
        </p:nvSpPr>
        <p:spPr>
          <a:xfrm>
            <a:off x="8547808" y="2096949"/>
            <a:ext cx="1753659" cy="706055"/>
          </a:xfrm>
          <a:prstGeom prst="roundRect">
            <a:avLst/>
          </a:prstGeom>
          <a:noFill/>
          <a:ln w="38100">
            <a:solidFill>
              <a:srgbClr val="00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889646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heel(1)">
                                      <p:cBhvr>
                                        <p:cTn id="7" dur="20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wheel(1)">
                                      <p:cBhvr>
                                        <p:cTn id="12" dur="20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wheel(1)">
                                      <p:cBhvr>
                                        <p:cTn id="17" dur="20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wheel(1)">
                                      <p:cBhvr>
                                        <p:cTn id="22" dur="2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1" grpId="0" animBg="1"/>
      <p:bldP spid="22" grpId="0" animBg="1"/>
    </p:bldLst>
  </p:timing>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1174</TotalTime>
  <Words>644</Words>
  <Application>Microsoft Office PowerPoint</Application>
  <PresentationFormat>Widescreen</PresentationFormat>
  <Paragraphs>55</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Times New Roman</vt:lpstr>
      <vt:lpstr>Wingdings</vt:lpstr>
      <vt:lpstr>Office Theme</vt:lpstr>
      <vt:lpstr>Teacher tutorial Topic: 5.2 Permutations and combinations Lesson 1</vt:lpstr>
      <vt:lpstr>Introduction to arrangements: Lesson 1</vt:lpstr>
      <vt:lpstr>Introduction to arrangements: Lesson 1</vt:lpstr>
      <vt:lpstr>Introduction to arrangements: Working towards examples like this...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went wrong?</dc:title>
  <dc:creator>Lois Lindemann</dc:creator>
  <cp:lastModifiedBy>David Harrison</cp:lastModifiedBy>
  <cp:revision>92</cp:revision>
  <cp:lastPrinted>2018-01-14T21:28:16Z</cp:lastPrinted>
  <dcterms:created xsi:type="dcterms:W3CDTF">2018-01-14T21:11:47Z</dcterms:created>
  <dcterms:modified xsi:type="dcterms:W3CDTF">2019-02-11T16:32:39Z</dcterms:modified>
</cp:coreProperties>
</file>