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2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41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CCDB"/>
          </a:solidFill>
        </a:fill>
      </a:tcStyle>
    </a:wholeTbl>
    <a:band2H>
      <a:tcTxStyle/>
      <a:tcStyle>
        <a:tcBdr/>
        <a:fill>
          <a:solidFill>
            <a:srgbClr val="FAE7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0F2"/>
          </a:solidFill>
        </a:fill>
      </a:tcStyle>
    </a:wholeTbl>
    <a:band2H>
      <a:tcTxStyle/>
      <a:tcStyle>
        <a:tcBdr/>
        <a:fill>
          <a:solidFill>
            <a:srgbClr val="E8F0F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CED4"/>
          </a:solidFill>
        </a:fill>
      </a:tcStyle>
    </a:wholeTbl>
    <a:band2H>
      <a:tcTxStyle/>
      <a:tcStyle>
        <a:tcBdr/>
        <a:fill>
          <a:solidFill>
            <a:srgbClr val="F7E8EB"/>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14"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olyn Feliciani" userId="4076af5d-4c02-40b8-bc9d-56f6c404e751" providerId="ADAL" clId="{E7967E87-B645-4420-A1FA-D193F5389829}"/>
    <pc:docChg chg="modSld">
      <pc:chgData name="Karolyn Feliciani" userId="4076af5d-4c02-40b8-bc9d-56f6c404e751" providerId="ADAL" clId="{E7967E87-B645-4420-A1FA-D193F5389829}" dt="2025-07-22T14:24:24.417" v="14" actId="692"/>
      <pc:docMkLst>
        <pc:docMk/>
      </pc:docMkLst>
      <pc:sldChg chg="modSp mod">
        <pc:chgData name="Karolyn Feliciani" userId="4076af5d-4c02-40b8-bc9d-56f6c404e751" providerId="ADAL" clId="{E7967E87-B645-4420-A1FA-D193F5389829}" dt="2025-07-22T14:22:11.939" v="0" actId="692"/>
        <pc:sldMkLst>
          <pc:docMk/>
          <pc:sldMk cId="0" sldId="257"/>
        </pc:sldMkLst>
        <pc:spChg chg="mod">
          <ac:chgData name="Karolyn Feliciani" userId="4076af5d-4c02-40b8-bc9d-56f6c404e751" providerId="ADAL" clId="{E7967E87-B645-4420-A1FA-D193F5389829}" dt="2025-07-22T14:22:11.939" v="0" actId="692"/>
          <ac:spMkLst>
            <pc:docMk/>
            <pc:sldMk cId="0" sldId="257"/>
            <ac:spMk id="117" creationId="{00000000-0000-0000-0000-000000000000}"/>
          </ac:spMkLst>
        </pc:spChg>
      </pc:sldChg>
      <pc:sldChg chg="modSp mod">
        <pc:chgData name="Karolyn Feliciani" userId="4076af5d-4c02-40b8-bc9d-56f6c404e751" providerId="ADAL" clId="{E7967E87-B645-4420-A1FA-D193F5389829}" dt="2025-07-22T14:22:25.973" v="1" actId="692"/>
        <pc:sldMkLst>
          <pc:docMk/>
          <pc:sldMk cId="0" sldId="258"/>
        </pc:sldMkLst>
        <pc:spChg chg="mod">
          <ac:chgData name="Karolyn Feliciani" userId="4076af5d-4c02-40b8-bc9d-56f6c404e751" providerId="ADAL" clId="{E7967E87-B645-4420-A1FA-D193F5389829}" dt="2025-07-22T14:22:25.973" v="1" actId="692"/>
          <ac:spMkLst>
            <pc:docMk/>
            <pc:sldMk cId="0" sldId="258"/>
            <ac:spMk id="122" creationId="{00000000-0000-0000-0000-000000000000}"/>
          </ac:spMkLst>
        </pc:spChg>
      </pc:sldChg>
      <pc:sldChg chg="modSp mod">
        <pc:chgData name="Karolyn Feliciani" userId="4076af5d-4c02-40b8-bc9d-56f6c404e751" providerId="ADAL" clId="{E7967E87-B645-4420-A1FA-D193F5389829}" dt="2025-07-22T14:22:35.210" v="2" actId="692"/>
        <pc:sldMkLst>
          <pc:docMk/>
          <pc:sldMk cId="0" sldId="259"/>
        </pc:sldMkLst>
        <pc:spChg chg="mod">
          <ac:chgData name="Karolyn Feliciani" userId="4076af5d-4c02-40b8-bc9d-56f6c404e751" providerId="ADAL" clId="{E7967E87-B645-4420-A1FA-D193F5389829}" dt="2025-07-22T14:22:35.210" v="2" actId="692"/>
          <ac:spMkLst>
            <pc:docMk/>
            <pc:sldMk cId="0" sldId="259"/>
            <ac:spMk id="127" creationId="{00000000-0000-0000-0000-000000000000}"/>
          </ac:spMkLst>
        </pc:spChg>
      </pc:sldChg>
      <pc:sldChg chg="modSp mod">
        <pc:chgData name="Karolyn Feliciani" userId="4076af5d-4c02-40b8-bc9d-56f6c404e751" providerId="ADAL" clId="{E7967E87-B645-4420-A1FA-D193F5389829}" dt="2025-07-22T14:22:45.303" v="3" actId="692"/>
        <pc:sldMkLst>
          <pc:docMk/>
          <pc:sldMk cId="0" sldId="260"/>
        </pc:sldMkLst>
        <pc:spChg chg="mod">
          <ac:chgData name="Karolyn Feliciani" userId="4076af5d-4c02-40b8-bc9d-56f6c404e751" providerId="ADAL" clId="{E7967E87-B645-4420-A1FA-D193F5389829}" dt="2025-07-22T14:22:45.303" v="3" actId="692"/>
          <ac:spMkLst>
            <pc:docMk/>
            <pc:sldMk cId="0" sldId="260"/>
            <ac:spMk id="153" creationId="{00000000-0000-0000-0000-000000000000}"/>
          </ac:spMkLst>
        </pc:spChg>
      </pc:sldChg>
      <pc:sldChg chg="modSp mod">
        <pc:chgData name="Karolyn Feliciani" userId="4076af5d-4c02-40b8-bc9d-56f6c404e751" providerId="ADAL" clId="{E7967E87-B645-4420-A1FA-D193F5389829}" dt="2025-07-22T14:22:55.068" v="4" actId="692"/>
        <pc:sldMkLst>
          <pc:docMk/>
          <pc:sldMk cId="0" sldId="261"/>
        </pc:sldMkLst>
        <pc:spChg chg="mod">
          <ac:chgData name="Karolyn Feliciani" userId="4076af5d-4c02-40b8-bc9d-56f6c404e751" providerId="ADAL" clId="{E7967E87-B645-4420-A1FA-D193F5389829}" dt="2025-07-22T14:22:55.068" v="4" actId="692"/>
          <ac:spMkLst>
            <pc:docMk/>
            <pc:sldMk cId="0" sldId="261"/>
            <ac:spMk id="192" creationId="{00000000-0000-0000-0000-000000000000}"/>
          </ac:spMkLst>
        </pc:spChg>
      </pc:sldChg>
      <pc:sldChg chg="modSp mod">
        <pc:chgData name="Karolyn Feliciani" userId="4076af5d-4c02-40b8-bc9d-56f6c404e751" providerId="ADAL" clId="{E7967E87-B645-4420-A1FA-D193F5389829}" dt="2025-07-22T14:23:02.806" v="5" actId="692"/>
        <pc:sldMkLst>
          <pc:docMk/>
          <pc:sldMk cId="0" sldId="262"/>
        </pc:sldMkLst>
        <pc:spChg chg="mod">
          <ac:chgData name="Karolyn Feliciani" userId="4076af5d-4c02-40b8-bc9d-56f6c404e751" providerId="ADAL" clId="{E7967E87-B645-4420-A1FA-D193F5389829}" dt="2025-07-22T14:23:02.806" v="5" actId="692"/>
          <ac:spMkLst>
            <pc:docMk/>
            <pc:sldMk cId="0" sldId="262"/>
            <ac:spMk id="197" creationId="{00000000-0000-0000-0000-000000000000}"/>
          </ac:spMkLst>
        </pc:spChg>
      </pc:sldChg>
      <pc:sldChg chg="modSp mod">
        <pc:chgData name="Karolyn Feliciani" userId="4076af5d-4c02-40b8-bc9d-56f6c404e751" providerId="ADAL" clId="{E7967E87-B645-4420-A1FA-D193F5389829}" dt="2025-07-22T14:23:10.177" v="6" actId="692"/>
        <pc:sldMkLst>
          <pc:docMk/>
          <pc:sldMk cId="0" sldId="263"/>
        </pc:sldMkLst>
        <pc:spChg chg="mod">
          <ac:chgData name="Karolyn Feliciani" userId="4076af5d-4c02-40b8-bc9d-56f6c404e751" providerId="ADAL" clId="{E7967E87-B645-4420-A1FA-D193F5389829}" dt="2025-07-22T14:23:10.177" v="6" actId="692"/>
          <ac:spMkLst>
            <pc:docMk/>
            <pc:sldMk cId="0" sldId="263"/>
            <ac:spMk id="229" creationId="{00000000-0000-0000-0000-000000000000}"/>
          </ac:spMkLst>
        </pc:spChg>
      </pc:sldChg>
      <pc:sldChg chg="modSp mod">
        <pc:chgData name="Karolyn Feliciani" userId="4076af5d-4c02-40b8-bc9d-56f6c404e751" providerId="ADAL" clId="{E7967E87-B645-4420-A1FA-D193F5389829}" dt="2025-07-22T14:23:27.916" v="7" actId="692"/>
        <pc:sldMkLst>
          <pc:docMk/>
          <pc:sldMk cId="0" sldId="264"/>
        </pc:sldMkLst>
        <pc:spChg chg="mod">
          <ac:chgData name="Karolyn Feliciani" userId="4076af5d-4c02-40b8-bc9d-56f6c404e751" providerId="ADAL" clId="{E7967E87-B645-4420-A1FA-D193F5389829}" dt="2025-07-22T14:23:27.916" v="7" actId="692"/>
          <ac:spMkLst>
            <pc:docMk/>
            <pc:sldMk cId="0" sldId="264"/>
            <ac:spMk id="237" creationId="{00000000-0000-0000-0000-000000000000}"/>
          </ac:spMkLst>
        </pc:spChg>
      </pc:sldChg>
      <pc:sldChg chg="modSp mod">
        <pc:chgData name="Karolyn Feliciani" userId="4076af5d-4c02-40b8-bc9d-56f6c404e751" providerId="ADAL" clId="{E7967E87-B645-4420-A1FA-D193F5389829}" dt="2025-07-22T14:23:36.033" v="8" actId="692"/>
        <pc:sldMkLst>
          <pc:docMk/>
          <pc:sldMk cId="0" sldId="265"/>
        </pc:sldMkLst>
        <pc:spChg chg="mod">
          <ac:chgData name="Karolyn Feliciani" userId="4076af5d-4c02-40b8-bc9d-56f6c404e751" providerId="ADAL" clId="{E7967E87-B645-4420-A1FA-D193F5389829}" dt="2025-07-22T14:23:36.033" v="8" actId="692"/>
          <ac:spMkLst>
            <pc:docMk/>
            <pc:sldMk cId="0" sldId="265"/>
            <ac:spMk id="246" creationId="{00000000-0000-0000-0000-000000000000}"/>
          </ac:spMkLst>
        </pc:spChg>
      </pc:sldChg>
      <pc:sldChg chg="modSp mod">
        <pc:chgData name="Karolyn Feliciani" userId="4076af5d-4c02-40b8-bc9d-56f6c404e751" providerId="ADAL" clId="{E7967E87-B645-4420-A1FA-D193F5389829}" dt="2025-07-22T14:23:44.117" v="9" actId="692"/>
        <pc:sldMkLst>
          <pc:docMk/>
          <pc:sldMk cId="0" sldId="266"/>
        </pc:sldMkLst>
        <pc:spChg chg="mod">
          <ac:chgData name="Karolyn Feliciani" userId="4076af5d-4c02-40b8-bc9d-56f6c404e751" providerId="ADAL" clId="{E7967E87-B645-4420-A1FA-D193F5389829}" dt="2025-07-22T14:23:44.117" v="9" actId="692"/>
          <ac:spMkLst>
            <pc:docMk/>
            <pc:sldMk cId="0" sldId="266"/>
            <ac:spMk id="256" creationId="{00000000-0000-0000-0000-000000000000}"/>
          </ac:spMkLst>
        </pc:spChg>
      </pc:sldChg>
      <pc:sldChg chg="modSp mod">
        <pc:chgData name="Karolyn Feliciani" userId="4076af5d-4c02-40b8-bc9d-56f6c404e751" providerId="ADAL" clId="{E7967E87-B645-4420-A1FA-D193F5389829}" dt="2025-07-22T14:23:55.717" v="10" actId="692"/>
        <pc:sldMkLst>
          <pc:docMk/>
          <pc:sldMk cId="0" sldId="267"/>
        </pc:sldMkLst>
        <pc:spChg chg="mod">
          <ac:chgData name="Karolyn Feliciani" userId="4076af5d-4c02-40b8-bc9d-56f6c404e751" providerId="ADAL" clId="{E7967E87-B645-4420-A1FA-D193F5389829}" dt="2025-07-22T14:23:55.717" v="10" actId="692"/>
          <ac:spMkLst>
            <pc:docMk/>
            <pc:sldMk cId="0" sldId="267"/>
            <ac:spMk id="266" creationId="{00000000-0000-0000-0000-000000000000}"/>
          </ac:spMkLst>
        </pc:spChg>
      </pc:sldChg>
      <pc:sldChg chg="modSp mod">
        <pc:chgData name="Karolyn Feliciani" userId="4076af5d-4c02-40b8-bc9d-56f6c404e751" providerId="ADAL" clId="{E7967E87-B645-4420-A1FA-D193F5389829}" dt="2025-07-22T14:24:03.322" v="11" actId="692"/>
        <pc:sldMkLst>
          <pc:docMk/>
          <pc:sldMk cId="0" sldId="268"/>
        </pc:sldMkLst>
        <pc:spChg chg="mod">
          <ac:chgData name="Karolyn Feliciani" userId="4076af5d-4c02-40b8-bc9d-56f6c404e751" providerId="ADAL" clId="{E7967E87-B645-4420-A1FA-D193F5389829}" dt="2025-07-22T14:24:03.322" v="11" actId="692"/>
          <ac:spMkLst>
            <pc:docMk/>
            <pc:sldMk cId="0" sldId="268"/>
            <ac:spMk id="273" creationId="{00000000-0000-0000-0000-000000000000}"/>
          </ac:spMkLst>
        </pc:spChg>
      </pc:sldChg>
      <pc:sldChg chg="modSp mod">
        <pc:chgData name="Karolyn Feliciani" userId="4076af5d-4c02-40b8-bc9d-56f6c404e751" providerId="ADAL" clId="{E7967E87-B645-4420-A1FA-D193F5389829}" dt="2025-07-22T14:24:09.783" v="12" actId="692"/>
        <pc:sldMkLst>
          <pc:docMk/>
          <pc:sldMk cId="0" sldId="269"/>
        </pc:sldMkLst>
        <pc:spChg chg="mod">
          <ac:chgData name="Karolyn Feliciani" userId="4076af5d-4c02-40b8-bc9d-56f6c404e751" providerId="ADAL" clId="{E7967E87-B645-4420-A1FA-D193F5389829}" dt="2025-07-22T14:24:09.783" v="12" actId="692"/>
          <ac:spMkLst>
            <pc:docMk/>
            <pc:sldMk cId="0" sldId="269"/>
            <ac:spMk id="280" creationId="{00000000-0000-0000-0000-000000000000}"/>
          </ac:spMkLst>
        </pc:spChg>
      </pc:sldChg>
      <pc:sldChg chg="modSp mod">
        <pc:chgData name="Karolyn Feliciani" userId="4076af5d-4c02-40b8-bc9d-56f6c404e751" providerId="ADAL" clId="{E7967E87-B645-4420-A1FA-D193F5389829}" dt="2025-07-22T14:24:16.675" v="13" actId="692"/>
        <pc:sldMkLst>
          <pc:docMk/>
          <pc:sldMk cId="0" sldId="270"/>
        </pc:sldMkLst>
        <pc:spChg chg="mod">
          <ac:chgData name="Karolyn Feliciani" userId="4076af5d-4c02-40b8-bc9d-56f6c404e751" providerId="ADAL" clId="{E7967E87-B645-4420-A1FA-D193F5389829}" dt="2025-07-22T14:24:16.675" v="13" actId="692"/>
          <ac:spMkLst>
            <pc:docMk/>
            <pc:sldMk cId="0" sldId="270"/>
            <ac:spMk id="287" creationId="{00000000-0000-0000-0000-000000000000}"/>
          </ac:spMkLst>
        </pc:spChg>
      </pc:sldChg>
      <pc:sldChg chg="modSp mod">
        <pc:chgData name="Karolyn Feliciani" userId="4076af5d-4c02-40b8-bc9d-56f6c404e751" providerId="ADAL" clId="{E7967E87-B645-4420-A1FA-D193F5389829}" dt="2025-07-22T14:24:24.417" v="14" actId="692"/>
        <pc:sldMkLst>
          <pc:docMk/>
          <pc:sldMk cId="0" sldId="271"/>
        </pc:sldMkLst>
        <pc:spChg chg="mod">
          <ac:chgData name="Karolyn Feliciani" userId="4076af5d-4c02-40b8-bc9d-56f6c404e751" providerId="ADAL" clId="{E7967E87-B645-4420-A1FA-D193F5389829}" dt="2025-07-22T14:24:24.417" v="14" actId="692"/>
          <ac:spMkLst>
            <pc:docMk/>
            <pc:sldMk cId="0" sldId="271"/>
            <ac:spMk id="29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Box 2"/>
          <p:cNvSpPr txBox="1"/>
          <p:nvPr/>
        </p:nvSpPr>
        <p:spPr>
          <a:xfrm>
            <a:off x="658906" y="1909480"/>
            <a:ext cx="7853082" cy="2707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600"/>
              </a:spcBef>
              <a:defRPr sz="2600">
                <a:latin typeface="Value sans pro"/>
                <a:ea typeface="Value sans pro"/>
                <a:cs typeface="Value sans pro"/>
                <a:sym typeface="Value sans pro"/>
              </a:defRPr>
            </a:pPr>
            <a:r>
              <a:t>Teaching Pack</a:t>
            </a:r>
            <a:r>
              <a:rPr sz="3000">
                <a:latin typeface="Bliss Pro Regular"/>
                <a:ea typeface="Bliss Pro Regular"/>
                <a:cs typeface="Bliss Pro Regular"/>
                <a:sym typeface="Bliss Pro Regular"/>
              </a:rPr>
              <a:t> </a:t>
            </a:r>
            <a:r>
              <a:t>AO3 Analysis</a:t>
            </a:r>
            <a:endParaRPr sz="3000">
              <a:latin typeface="Bliss Pro Regular"/>
              <a:ea typeface="Bliss Pro Regular"/>
              <a:cs typeface="Bliss Pro Regular"/>
              <a:sym typeface="Bliss Pro Regular"/>
            </a:endParaRPr>
          </a:p>
          <a:p>
            <a:pPr>
              <a:spcBef>
                <a:spcPts val="600"/>
              </a:spcBef>
              <a:defRPr sz="2600">
                <a:latin typeface="Value sans pro"/>
                <a:ea typeface="Value sans pro"/>
                <a:cs typeface="Value sans pro"/>
                <a:sym typeface="Value sans pro"/>
              </a:defRPr>
            </a:pPr>
            <a:r>
              <a:t>Marketing</a:t>
            </a:r>
            <a:endParaRPr sz="3000">
              <a:latin typeface="Bliss Pro Regular"/>
              <a:ea typeface="Bliss Pro Regular"/>
              <a:cs typeface="Bliss Pro Regular"/>
              <a:sym typeface="Bliss Pro Regular"/>
            </a:endParaRPr>
          </a:p>
          <a:p>
            <a:pPr>
              <a:spcBef>
                <a:spcPts val="300"/>
              </a:spcBef>
              <a:defRPr sz="2600">
                <a:solidFill>
                  <a:srgbClr val="D74120"/>
                </a:solidFill>
                <a:latin typeface="Value sans pro"/>
                <a:ea typeface="Value sans pro"/>
                <a:cs typeface="Value sans pro"/>
                <a:sym typeface="Value sans pro"/>
              </a:defRPr>
            </a:pPr>
            <a:r>
              <a:t>Cambridge IGCSE</a:t>
            </a:r>
            <a:r>
              <a:rPr baseline="30000"/>
              <a:t>™/ </a:t>
            </a:r>
            <a:r>
              <a:t>IGCSE (9–1)</a:t>
            </a:r>
            <a:endParaRPr sz="1100"/>
          </a:p>
          <a:p>
            <a:pPr>
              <a:defRPr sz="2600">
                <a:solidFill>
                  <a:srgbClr val="D74120"/>
                </a:solidFill>
                <a:latin typeface="Value sans pro"/>
                <a:ea typeface="Value sans pro"/>
                <a:cs typeface="Value sans pro"/>
                <a:sym typeface="Value sans pro"/>
              </a:defRPr>
            </a:pPr>
            <a:r>
              <a:t>Business 0264 / 0774</a:t>
            </a:r>
            <a:endParaRPr sz="1100"/>
          </a:p>
          <a:p>
            <a:pPr>
              <a:spcBef>
                <a:spcPts val="300"/>
              </a:spcBef>
              <a:defRPr sz="2600">
                <a:solidFill>
                  <a:srgbClr val="575756"/>
                </a:solidFill>
                <a:latin typeface="Value sans pro"/>
                <a:ea typeface="Value sans pro"/>
                <a:cs typeface="Value sans pro"/>
                <a:sym typeface="Value sans pro"/>
              </a:defRPr>
            </a:pPr>
            <a:r>
              <a:t>Cambridge O Level</a:t>
            </a:r>
            <a:endParaRPr sz="1100"/>
          </a:p>
          <a:p>
            <a:pPr>
              <a:defRPr sz="2600">
                <a:solidFill>
                  <a:srgbClr val="575756"/>
                </a:solidFill>
                <a:latin typeface="Value sans pro"/>
                <a:ea typeface="Value sans pro"/>
                <a:cs typeface="Value sans pro"/>
                <a:sym typeface="Value sans pro"/>
              </a:defRPr>
            </a:pPr>
            <a:r>
              <a:t>Business 7081</a:t>
            </a:r>
          </a:p>
        </p:txBody>
      </p:sp>
      <p:pic>
        <p:nvPicPr>
          <p:cNvPr id="113" name="Picture 3" descr="Picture 3"/>
          <p:cNvPicPr>
            <a:picLocks noChangeAspect="1"/>
          </p:cNvPicPr>
          <p:nvPr/>
        </p:nvPicPr>
        <p:blipFill>
          <a:blip r:embed="rId2"/>
          <a:stretch>
            <a:fillRect/>
          </a:stretch>
        </p:blipFill>
        <p:spPr>
          <a:xfrm>
            <a:off x="658906" y="462545"/>
            <a:ext cx="2883753" cy="650472"/>
          </a:xfrm>
          <a:prstGeom prst="rect">
            <a:avLst/>
          </a:prstGeom>
          <a:ln w="12700">
            <a:miter lim="400000"/>
          </a:ln>
        </p:spPr>
      </p:pic>
      <p:pic>
        <p:nvPicPr>
          <p:cNvPr id="114" name="Picture 5" descr="Picture 5"/>
          <p:cNvPicPr>
            <a:picLocks noChangeAspect="1"/>
          </p:cNvPicPr>
          <p:nvPr/>
        </p:nvPicPr>
        <p:blipFill>
          <a:blip r:embed="rId3"/>
          <a:stretch>
            <a:fillRect/>
          </a:stretch>
        </p:blipFill>
        <p:spPr>
          <a:xfrm>
            <a:off x="10371511" y="6168533"/>
            <a:ext cx="1292226" cy="449581"/>
          </a:xfrm>
          <a:prstGeom prst="rect">
            <a:avLst/>
          </a:prstGeom>
          <a:ln w="12700">
            <a:miter lim="400000"/>
          </a:ln>
        </p:spPr>
      </p:pic>
      <p:pic>
        <p:nvPicPr>
          <p:cNvPr id="115" name="Picture 6" descr="Picture 6"/>
          <p:cNvPicPr>
            <a:picLocks noChangeAspect="1"/>
          </p:cNvPicPr>
          <p:nvPr/>
        </p:nvPicPr>
        <p:blipFill>
          <a:blip r:embed="rId4"/>
          <a:stretch>
            <a:fillRect/>
          </a:stretch>
        </p:blipFill>
        <p:spPr>
          <a:xfrm>
            <a:off x="8118323" y="3033286"/>
            <a:ext cx="3431564" cy="2744863"/>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8" name="Rectangle 5"/>
          <p:cNvGrpSpPr/>
          <p:nvPr/>
        </p:nvGrpSpPr>
        <p:grpSpPr>
          <a:xfrm>
            <a:off x="0" y="-1"/>
            <a:ext cx="12192000" cy="1210237"/>
            <a:chOff x="0" y="0"/>
            <a:chExt cx="12192000" cy="1210235"/>
          </a:xfrm>
        </p:grpSpPr>
        <p:sp>
          <p:nvSpPr>
            <p:cNvPr id="246"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47" name="Activity 3: Building an answer to a question that requires an analytical response"/>
            <p:cNvSpPr txBox="1"/>
            <p:nvPr/>
          </p:nvSpPr>
          <p:spPr>
            <a:xfrm>
              <a:off x="0" y="158814"/>
              <a:ext cx="12192000" cy="8926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rPr dirty="0"/>
                <a:t>Activity 3: Building an answer to a question that requires an analytical response</a:t>
              </a:r>
            </a:p>
          </p:txBody>
        </p:sp>
      </p:grpSp>
      <p:grpSp>
        <p:nvGrpSpPr>
          <p:cNvPr id="251" name="Rounded Rectangle 2"/>
          <p:cNvGrpSpPr/>
          <p:nvPr/>
        </p:nvGrpSpPr>
        <p:grpSpPr>
          <a:xfrm>
            <a:off x="200026" y="1406266"/>
            <a:ext cx="11663082" cy="3578783"/>
            <a:chOff x="0" y="0"/>
            <a:chExt cx="11663081" cy="3578781"/>
          </a:xfrm>
        </p:grpSpPr>
        <p:sp>
          <p:nvSpPr>
            <p:cNvPr id="249" name="Rounded Rectangle"/>
            <p:cNvSpPr/>
            <p:nvPr/>
          </p:nvSpPr>
          <p:spPr>
            <a:xfrm>
              <a:off x="0" y="0"/>
              <a:ext cx="11663082" cy="3578782"/>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t">
              <a:noAutofit/>
            </a:bodyPr>
            <a:lstStyle/>
            <a:p>
              <a:pPr>
                <a:defRPr>
                  <a:solidFill>
                    <a:srgbClr val="FFFFFF"/>
                  </a:solidFill>
                </a:defRPr>
              </a:pPr>
              <a:endParaRPr/>
            </a:p>
          </p:txBody>
        </p:sp>
        <p:sp>
          <p:nvSpPr>
            <p:cNvPr id="250" name="Bill and Daisy own two bistros within 20km of each other, in the local area. They would like to open two more bistros over the next six years.  Their unique selling point is good quality food sourced from local suppliers and a menu designed around dishes which have become local specialities. Another selling feature for them is the way the interior of their bistro’s are designed. Their spaces are zoned depending on the purpose of customers’ visit. For example, there is an area for formal dining, one for taking coffee, one for quick snacks and one for more informal dining.…"/>
            <p:cNvSpPr txBox="1"/>
            <p:nvPr/>
          </p:nvSpPr>
          <p:spPr>
            <a:xfrm>
              <a:off x="56214" y="56213"/>
              <a:ext cx="11550654" cy="32962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defRPr sz="2000">
                  <a:latin typeface="Arial"/>
                  <a:ea typeface="Arial"/>
                  <a:cs typeface="Arial"/>
                  <a:sym typeface="Arial"/>
                </a:defRPr>
              </a:pPr>
              <a:r>
                <a:t>Bill and Daisy own two bistros within 20km of each other, in the local area. They would like to open two more bistros over the next six years.  Their unique selling point is good quality food sourced from local suppliers and a menu designed around dishes which have become local specialities. Another selling feature for them is the way the interior of their bistro’s are designed. Their spaces are zoned depending on the purpose of customers’ visit. For example, there is an area for formal dining, one for taking coffee, one for quick snacks and one for more informal dining.</a:t>
              </a:r>
              <a:endParaRPr>
                <a:solidFill>
                  <a:srgbClr val="FFFFFF"/>
                </a:solidFill>
              </a:endParaRPr>
            </a:p>
            <a:p>
              <a:pPr>
                <a:defRPr sz="2000">
                  <a:latin typeface="Arial"/>
                  <a:ea typeface="Arial"/>
                  <a:cs typeface="Arial"/>
                  <a:sym typeface="Arial"/>
                </a:defRPr>
              </a:pPr>
              <a:endParaRPr>
                <a:solidFill>
                  <a:srgbClr val="FFFFFF"/>
                </a:solidFill>
              </a:endParaRPr>
            </a:p>
            <a:p>
              <a:pPr>
                <a:defRPr sz="2000">
                  <a:latin typeface="Arial"/>
                  <a:ea typeface="Arial"/>
                  <a:cs typeface="Arial"/>
                  <a:sym typeface="Arial"/>
                </a:defRPr>
              </a:pPr>
              <a:r>
                <a:t>They have yet to fully understand how creating a brand image will benefit them. They understand that to open further bistros they will need to increase their sales and revenue.</a:t>
              </a:r>
              <a:endParaRPr>
                <a:solidFill>
                  <a:srgbClr val="FFFFFF"/>
                </a:solidFill>
              </a:endParaRPr>
            </a:p>
            <a:p>
              <a:pPr>
                <a:defRPr sz="2000" b="1">
                  <a:latin typeface="Arial"/>
                  <a:ea typeface="Arial"/>
                  <a:cs typeface="Arial"/>
                  <a:sym typeface="Arial"/>
                </a:defRPr>
              </a:pPr>
              <a:endParaRPr>
                <a:solidFill>
                  <a:srgbClr val="FFFFFF"/>
                </a:solidFill>
              </a:endParaRPr>
            </a:p>
            <a:p>
              <a:pPr>
                <a:defRPr sz="2000" b="1">
                  <a:latin typeface="Arial"/>
                  <a:ea typeface="Arial"/>
                  <a:cs typeface="Arial"/>
                  <a:sym typeface="Arial"/>
                </a:defRPr>
              </a:pPr>
              <a:r>
                <a:t>You have been asked to explain to them how creating a brand image will help them do this.</a:t>
              </a:r>
            </a:p>
          </p:txBody>
        </p:sp>
      </p:grpSp>
      <p:grpSp>
        <p:nvGrpSpPr>
          <p:cNvPr id="254" name="Rounded Rectangle 6"/>
          <p:cNvGrpSpPr/>
          <p:nvPr/>
        </p:nvGrpSpPr>
        <p:grpSpPr>
          <a:xfrm>
            <a:off x="200026" y="5256931"/>
            <a:ext cx="11687176" cy="754546"/>
            <a:chOff x="0" y="0"/>
            <a:chExt cx="11687175" cy="754545"/>
          </a:xfrm>
        </p:grpSpPr>
        <p:sp>
          <p:nvSpPr>
            <p:cNvPr id="252" name="Rounded Rectangle"/>
            <p:cNvSpPr/>
            <p:nvPr/>
          </p:nvSpPr>
          <p:spPr>
            <a:xfrm>
              <a:off x="0" y="0"/>
              <a:ext cx="11687175" cy="754153"/>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a:solidFill>
                    <a:srgbClr val="FFFFFF"/>
                  </a:solidFill>
                </a:defRPr>
              </a:pPr>
              <a:endParaRPr/>
            </a:p>
          </p:txBody>
        </p:sp>
        <p:sp>
          <p:nvSpPr>
            <p:cNvPr id="253" name="Question:…"/>
            <p:cNvSpPr txBox="1"/>
            <p:nvPr/>
          </p:nvSpPr>
          <p:spPr>
            <a:xfrm>
              <a:off x="11845" y="11845"/>
              <a:ext cx="11663485" cy="742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200">
                  <a:solidFill>
                    <a:srgbClr val="FFFFFF"/>
                  </a:solidFill>
                  <a:latin typeface="Arial"/>
                  <a:ea typeface="Arial"/>
                  <a:cs typeface="Arial"/>
                  <a:sym typeface="Arial"/>
                </a:defRPr>
              </a:pPr>
              <a:r>
                <a:t>Question:</a:t>
              </a:r>
            </a:p>
            <a:p>
              <a:pPr algn="ctr">
                <a:defRPr sz="2200">
                  <a:solidFill>
                    <a:srgbClr val="FFFFFF"/>
                  </a:solidFill>
                  <a:latin typeface="Arial"/>
                  <a:ea typeface="Arial"/>
                  <a:cs typeface="Arial"/>
                  <a:sym typeface="Arial"/>
                </a:defRPr>
              </a:pPr>
              <a:r>
                <a:t>Explain to Bill and Daisy how creating a brand image will help them to expand their business</a:t>
              </a:r>
            </a:p>
          </p:txBody>
        </p:sp>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8" name="Rectangle 5"/>
          <p:cNvGrpSpPr/>
          <p:nvPr/>
        </p:nvGrpSpPr>
        <p:grpSpPr>
          <a:xfrm>
            <a:off x="0" y="-1"/>
            <a:ext cx="12192000" cy="1210237"/>
            <a:chOff x="0" y="0"/>
            <a:chExt cx="12192000" cy="1210235"/>
          </a:xfrm>
        </p:grpSpPr>
        <p:sp>
          <p:nvSpPr>
            <p:cNvPr id="256"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57" name="Activity 3: Step 1 – identify what the question is asking"/>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Activity 3: Step 1 – identify what the question is asking</a:t>
              </a:r>
            </a:p>
          </p:txBody>
        </p:sp>
      </p:grpSp>
      <p:grpSp>
        <p:nvGrpSpPr>
          <p:cNvPr id="261" name="Rounded Rectangle 2"/>
          <p:cNvGrpSpPr/>
          <p:nvPr/>
        </p:nvGrpSpPr>
        <p:grpSpPr>
          <a:xfrm>
            <a:off x="673249" y="3234899"/>
            <a:ext cx="10764222" cy="3251499"/>
            <a:chOff x="0" y="0"/>
            <a:chExt cx="10764221" cy="3251498"/>
          </a:xfrm>
        </p:grpSpPr>
        <p:sp>
          <p:nvSpPr>
            <p:cNvPr id="259" name="Rounded Rectangle"/>
            <p:cNvSpPr/>
            <p:nvPr/>
          </p:nvSpPr>
          <p:spPr>
            <a:xfrm>
              <a:off x="0" y="0"/>
              <a:ext cx="10764222" cy="3251499"/>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260" name="The question is about explaining how creating a brand image will help Bill and Daisy increase the sales and revenue in their bistros to help with their long term goal of opening more outlets.…"/>
            <p:cNvSpPr txBox="1"/>
            <p:nvPr/>
          </p:nvSpPr>
          <p:spPr>
            <a:xfrm>
              <a:off x="51073" y="340414"/>
              <a:ext cx="10662075" cy="25706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defRPr sz="2400">
                  <a:latin typeface="Arial"/>
                  <a:ea typeface="Arial"/>
                  <a:cs typeface="Arial"/>
                  <a:sym typeface="Arial"/>
                </a:defRPr>
              </a:pPr>
              <a:r>
                <a:t>The question is about explaining how creating a brand image will help Bill and Daisy increase the sales and revenue in their bistros to help with their long term goal of opening more outlets.</a:t>
              </a:r>
              <a:endParaRPr>
                <a:solidFill>
                  <a:srgbClr val="FFFFFF"/>
                </a:solidFill>
              </a:endParaRPr>
            </a:p>
            <a:p>
              <a:pPr>
                <a:defRPr sz="2400">
                  <a:latin typeface="Arial"/>
                  <a:ea typeface="Arial"/>
                  <a:cs typeface="Arial"/>
                  <a:sym typeface="Arial"/>
                </a:defRPr>
              </a:pPr>
              <a:endParaRPr>
                <a:solidFill>
                  <a:srgbClr val="FFFFFF"/>
                </a:solidFill>
              </a:endParaRPr>
            </a:p>
            <a:p>
              <a:pPr>
                <a:defRPr sz="2400">
                  <a:latin typeface="Arial"/>
                  <a:ea typeface="Arial"/>
                  <a:cs typeface="Arial"/>
                  <a:sym typeface="Arial"/>
                </a:defRPr>
              </a:pPr>
              <a:r>
                <a:t>To answer this question you must first show you understand what is meant by brand image in the context of the business in the case study. This is the knowledge element.</a:t>
              </a:r>
            </a:p>
          </p:txBody>
        </p:sp>
      </p:grpSp>
      <p:grpSp>
        <p:nvGrpSpPr>
          <p:cNvPr id="264" name="Rounded Rectangle 6"/>
          <p:cNvGrpSpPr/>
          <p:nvPr/>
        </p:nvGrpSpPr>
        <p:grpSpPr>
          <a:xfrm>
            <a:off x="335279" y="1564773"/>
            <a:ext cx="11440161" cy="1361307"/>
            <a:chOff x="0" y="0"/>
            <a:chExt cx="11440159" cy="1361305"/>
          </a:xfrm>
        </p:grpSpPr>
        <p:sp>
          <p:nvSpPr>
            <p:cNvPr id="262" name="Rounded Rectangle"/>
            <p:cNvSpPr/>
            <p:nvPr/>
          </p:nvSpPr>
          <p:spPr>
            <a:xfrm>
              <a:off x="0" y="0"/>
              <a:ext cx="11440160" cy="1361306"/>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a:solidFill>
                    <a:srgbClr val="FFFFFF"/>
                  </a:solidFill>
                </a:defRPr>
              </a:pPr>
              <a:endParaRPr/>
            </a:p>
          </p:txBody>
        </p:sp>
        <p:sp>
          <p:nvSpPr>
            <p:cNvPr id="263" name="Question:…"/>
            <p:cNvSpPr txBox="1"/>
            <p:nvPr/>
          </p:nvSpPr>
          <p:spPr>
            <a:xfrm>
              <a:off x="21382" y="21382"/>
              <a:ext cx="11397396" cy="11482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400">
                  <a:solidFill>
                    <a:srgbClr val="FFFFFF"/>
                  </a:solidFill>
                  <a:latin typeface="Arial"/>
                  <a:ea typeface="Arial"/>
                  <a:cs typeface="Arial"/>
                  <a:sym typeface="Arial"/>
                </a:defRPr>
              </a:pPr>
              <a:r>
                <a:rPr dirty="0"/>
                <a:t>Question:</a:t>
              </a:r>
            </a:p>
            <a:p>
              <a:pPr algn="ctr">
                <a:defRPr sz="2400">
                  <a:solidFill>
                    <a:srgbClr val="FFFFFF"/>
                  </a:solidFill>
                  <a:latin typeface="Arial"/>
                  <a:ea typeface="Arial"/>
                  <a:cs typeface="Arial"/>
                  <a:sym typeface="Arial"/>
                </a:defRPr>
              </a:pPr>
              <a:r>
                <a:rPr dirty="0"/>
                <a:t>Explain to Bill and Daisy how creating a brand image will help them to expand their business</a:t>
              </a:r>
            </a:p>
          </p:txBody>
        </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8" name="Rectangle 5"/>
          <p:cNvGrpSpPr/>
          <p:nvPr/>
        </p:nvGrpSpPr>
        <p:grpSpPr>
          <a:xfrm>
            <a:off x="0" y="-1"/>
            <a:ext cx="12192000" cy="1210237"/>
            <a:chOff x="0" y="0"/>
            <a:chExt cx="12192000" cy="1210235"/>
          </a:xfrm>
        </p:grpSpPr>
        <p:sp>
          <p:nvSpPr>
            <p:cNvPr id="266"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67" name="Activity 3: Step 2 – how to analyse in the context of the business"/>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Activity 3: Step 2 – how to analyse in the context of the business </a:t>
              </a:r>
            </a:p>
          </p:txBody>
        </p:sp>
      </p:grpSp>
      <p:grpSp>
        <p:nvGrpSpPr>
          <p:cNvPr id="271" name="Rounded Rectangle 2"/>
          <p:cNvGrpSpPr/>
          <p:nvPr/>
        </p:nvGrpSpPr>
        <p:grpSpPr>
          <a:xfrm>
            <a:off x="294638" y="1524000"/>
            <a:ext cx="11582401" cy="5101390"/>
            <a:chOff x="0" y="0"/>
            <a:chExt cx="11582399" cy="5101389"/>
          </a:xfrm>
        </p:grpSpPr>
        <p:sp>
          <p:nvSpPr>
            <p:cNvPr id="269" name="Rounded Rectangle"/>
            <p:cNvSpPr/>
            <p:nvPr/>
          </p:nvSpPr>
          <p:spPr>
            <a:xfrm>
              <a:off x="0" y="0"/>
              <a:ext cx="11582400" cy="5101390"/>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ctr">
              <a:noAutofit/>
            </a:bodyPr>
            <a:lstStyle/>
            <a:p>
              <a:pPr>
                <a:defRPr sz="2000">
                  <a:latin typeface="Arial"/>
                  <a:ea typeface="Arial"/>
                  <a:cs typeface="Arial"/>
                  <a:sym typeface="Arial"/>
                </a:defRPr>
              </a:pPr>
              <a:endParaRPr/>
            </a:p>
          </p:txBody>
        </p:sp>
        <p:sp>
          <p:nvSpPr>
            <p:cNvPr id="270" name="You need to explain in detail how creating a brand image help Bill and Daisy. This means you need to develop an explanation for each point you make that identifies how a brand image will help. If you do not explain why in your answer, you will not pick up the top marks for analysis. You must also make sure you contextualise your knowledge of brand image into the context of a bistro and developing each point using this.…"/>
            <p:cNvSpPr txBox="1"/>
            <p:nvPr/>
          </p:nvSpPr>
          <p:spPr>
            <a:xfrm>
              <a:off x="80131" y="376360"/>
              <a:ext cx="11422137" cy="43486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defRPr sz="2400">
                  <a:latin typeface="Arial"/>
                  <a:ea typeface="Arial"/>
                  <a:cs typeface="Arial"/>
                  <a:sym typeface="Arial"/>
                </a:defRPr>
              </a:pPr>
              <a:r>
                <a:t>You need to explain in detail how creating a brand image help Bill and Daisy. This means you need to develop an explanation for each point you make that identifies how a brand image will help. If you do not explain </a:t>
              </a:r>
              <a:r>
                <a:rPr b="1"/>
                <a:t>why</a:t>
              </a:r>
              <a:r>
                <a:t> in your answer, you will not pick up the top marks for analysis. You must also make sure you contextualise your knowledge of brand image into the context of a bistro and developing each point using this.</a:t>
              </a:r>
              <a:endParaRPr>
                <a:solidFill>
                  <a:srgbClr val="FFFFFF"/>
                </a:solidFill>
              </a:endParaRPr>
            </a:p>
            <a:p>
              <a:pPr>
                <a:defRPr sz="2400">
                  <a:latin typeface="Arial"/>
                  <a:ea typeface="Arial"/>
                  <a:cs typeface="Arial"/>
                  <a:sym typeface="Arial"/>
                </a:defRPr>
              </a:pPr>
              <a:endParaRPr>
                <a:solidFill>
                  <a:srgbClr val="FFFFFF"/>
                </a:solidFill>
              </a:endParaRPr>
            </a:p>
            <a:p>
              <a:pPr>
                <a:defRPr sz="2400">
                  <a:latin typeface="Arial"/>
                  <a:ea typeface="Arial"/>
                  <a:cs typeface="Arial"/>
                  <a:sym typeface="Arial"/>
                </a:defRPr>
              </a:pPr>
              <a:r>
                <a:t>Breaking down the topic into smaller parts will enable you to examine each part (in this case explaining how it will help them) in more detail, linking each strand of your explanation together to form a chain of argument from start to end.</a:t>
              </a:r>
              <a:endParaRPr>
                <a:solidFill>
                  <a:srgbClr val="FFFFFF"/>
                </a:solidFill>
              </a:endParaRPr>
            </a:p>
            <a:p>
              <a:pPr>
                <a:defRPr sz="2400">
                  <a:latin typeface="Arial"/>
                  <a:ea typeface="Arial"/>
                  <a:cs typeface="Arial"/>
                  <a:sym typeface="Arial"/>
                </a:defRPr>
              </a:pPr>
              <a:r>
                <a:t>Make sure there are plenty of references to the type of business, Bill and Daisy’s bistros, throughout your answer for context.</a:t>
              </a:r>
            </a:p>
          </p:txBody>
        </p:sp>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5" name="Rectangle 5"/>
          <p:cNvGrpSpPr/>
          <p:nvPr/>
        </p:nvGrpSpPr>
        <p:grpSpPr>
          <a:xfrm>
            <a:off x="0" y="-1"/>
            <a:ext cx="12192000" cy="1210237"/>
            <a:chOff x="0" y="0"/>
            <a:chExt cx="12192000" cy="1210235"/>
          </a:xfrm>
        </p:grpSpPr>
        <p:sp>
          <p:nvSpPr>
            <p:cNvPr id="273"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74" name="Activity 3: Step 3 – what the content looks like"/>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Activity 3: Step 3 – what the content looks like </a:t>
              </a:r>
            </a:p>
          </p:txBody>
        </p:sp>
      </p:grpSp>
      <p:grpSp>
        <p:nvGrpSpPr>
          <p:cNvPr id="278" name="Rounded Rectangle 2"/>
          <p:cNvGrpSpPr/>
          <p:nvPr/>
        </p:nvGrpSpPr>
        <p:grpSpPr>
          <a:xfrm>
            <a:off x="485885" y="1331494"/>
            <a:ext cx="11220228" cy="5262945"/>
            <a:chOff x="0" y="0"/>
            <a:chExt cx="11220226" cy="5262943"/>
          </a:xfrm>
        </p:grpSpPr>
        <p:sp>
          <p:nvSpPr>
            <p:cNvPr id="276" name="Rounded Rectangle"/>
            <p:cNvSpPr/>
            <p:nvPr/>
          </p:nvSpPr>
          <p:spPr>
            <a:xfrm>
              <a:off x="0" y="0"/>
              <a:ext cx="11220227" cy="5262944"/>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277" name="The number of marks and the way the question is phrased will give you an idea of how many points you will need. In this example we will look at developing explanations for two.…"/>
            <p:cNvSpPr txBox="1"/>
            <p:nvPr/>
          </p:nvSpPr>
          <p:spPr>
            <a:xfrm>
              <a:off x="82669" y="278922"/>
              <a:ext cx="11054889" cy="47051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defRPr sz="2200">
                  <a:latin typeface="Arial"/>
                  <a:ea typeface="Arial"/>
                  <a:cs typeface="Arial"/>
                  <a:sym typeface="Arial"/>
                </a:defRPr>
              </a:pPr>
              <a:r>
                <a:t>The number of marks and the way the question is phrased will give you an idea of how many points you will need. In this example we will look at developing explanations for two.</a:t>
              </a:r>
              <a:endParaRPr>
                <a:solidFill>
                  <a:srgbClr val="FFFFFF"/>
                </a:solidFill>
              </a:endParaRPr>
            </a:p>
            <a:p>
              <a:pPr>
                <a:defRPr sz="2200">
                  <a:latin typeface="Arial"/>
                  <a:ea typeface="Arial"/>
                  <a:cs typeface="Arial"/>
                  <a:sym typeface="Arial"/>
                </a:defRPr>
              </a:pPr>
              <a:r>
                <a:t> </a:t>
              </a:r>
              <a:endParaRPr>
                <a:solidFill>
                  <a:srgbClr val="FFFFFF"/>
                </a:solidFill>
              </a:endParaRPr>
            </a:p>
            <a:p>
              <a:pPr>
                <a:defRPr sz="2200">
                  <a:latin typeface="Arial"/>
                  <a:ea typeface="Arial"/>
                  <a:cs typeface="Arial"/>
                  <a:sym typeface="Arial"/>
                </a:defRPr>
              </a:pPr>
              <a:r>
                <a:t>Firstly, show you understand what is meant by the term brand image in the context of the bistro. Talk about it being the perception or impression that customers/consumers have over a product or service. In this case it is the general perception or impression customers and potential customers have over Billy and Daisy’s bistros. Then using your knowledge, identify your first argument for how creating a brand image will help Bill and Daisy to increase sales and revenue. Think about how having a brand image helps customers / consumers identify a product or service more easily when comparing and looking at similar ones. Go on to examine this in more detail by explaining that this in turn builds trust, which results in repeat purchases helping to increase sales and revenue. Remember to contextualise your answer to Bill and Daisy’s Bistro businesses.</a:t>
              </a:r>
            </a:p>
          </p:txBody>
        </p:sp>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2" name="Rectangle 5"/>
          <p:cNvGrpSpPr/>
          <p:nvPr/>
        </p:nvGrpSpPr>
        <p:grpSpPr>
          <a:xfrm>
            <a:off x="0" y="-1"/>
            <a:ext cx="12192000" cy="1210237"/>
            <a:chOff x="0" y="0"/>
            <a:chExt cx="12192000" cy="1210235"/>
          </a:xfrm>
        </p:grpSpPr>
        <p:sp>
          <p:nvSpPr>
            <p:cNvPr id="280"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81" name="Activity 3: Step 3 – what the content looks like"/>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rPr dirty="0"/>
                <a:t>Activity 3: Step 3 – what the content looks like </a:t>
              </a:r>
            </a:p>
          </p:txBody>
        </p:sp>
      </p:grpSp>
      <p:grpSp>
        <p:nvGrpSpPr>
          <p:cNvPr id="285" name="Rounded Rectangle 2"/>
          <p:cNvGrpSpPr/>
          <p:nvPr/>
        </p:nvGrpSpPr>
        <p:grpSpPr>
          <a:xfrm>
            <a:off x="629432" y="2037345"/>
            <a:ext cx="11220228" cy="3818022"/>
            <a:chOff x="0" y="0"/>
            <a:chExt cx="11220226" cy="3818020"/>
          </a:xfrm>
        </p:grpSpPr>
        <p:sp>
          <p:nvSpPr>
            <p:cNvPr id="283" name="Rounded Rectangle"/>
            <p:cNvSpPr/>
            <p:nvPr/>
          </p:nvSpPr>
          <p:spPr>
            <a:xfrm>
              <a:off x="0" y="0"/>
              <a:ext cx="11220227" cy="3818021"/>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284" name="Now do the same putting forward a second argument for how creating a brand image will help Bill and Daisy increase sales and revenue at their bistros.…"/>
            <p:cNvSpPr txBox="1"/>
            <p:nvPr/>
          </p:nvSpPr>
          <p:spPr>
            <a:xfrm>
              <a:off x="59972" y="268075"/>
              <a:ext cx="11100283" cy="32818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defRPr sz="2400">
                  <a:latin typeface="Arial"/>
                  <a:ea typeface="Arial"/>
                  <a:cs typeface="Arial"/>
                  <a:sym typeface="Arial"/>
                </a:defRPr>
              </a:pPr>
              <a:r>
                <a:t>Now do the same putting forward a second argument for how creating a brand image will help Bill and Daisy increase sales and revenue at their bistros.</a:t>
              </a:r>
              <a:endParaRPr>
                <a:solidFill>
                  <a:srgbClr val="FFFFFF"/>
                </a:solidFill>
              </a:endParaRPr>
            </a:p>
            <a:p>
              <a:pPr>
                <a:defRPr sz="2400">
                  <a:latin typeface="Arial"/>
                  <a:ea typeface="Arial"/>
                  <a:cs typeface="Arial"/>
                  <a:sym typeface="Arial"/>
                </a:defRPr>
              </a:pPr>
              <a:endParaRPr>
                <a:solidFill>
                  <a:srgbClr val="FFFFFF"/>
                </a:solidFill>
              </a:endParaRPr>
            </a:p>
            <a:p>
              <a:pPr>
                <a:defRPr sz="2400">
                  <a:latin typeface="Arial"/>
                  <a:ea typeface="Arial"/>
                  <a:cs typeface="Arial"/>
                  <a:sym typeface="Arial"/>
                </a:defRPr>
              </a:pPr>
              <a:r>
                <a:t>Think about how creating a brand image will help with the opening of future bistros for them. This is because it is easier to launch additional products and services when you have a brand image, as consumers are already familiar with the brand and trust it,. This means customers are more likely to try a new bistro Bill and Daisy open because they already know what to expect, rather than with a brand they are less familiar with.</a:t>
              </a:r>
            </a:p>
          </p:txBody>
        </p:sp>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9" name="Rectangle 5"/>
          <p:cNvGrpSpPr/>
          <p:nvPr/>
        </p:nvGrpSpPr>
        <p:grpSpPr>
          <a:xfrm>
            <a:off x="0" y="-1"/>
            <a:ext cx="12192000" cy="1210237"/>
            <a:chOff x="0" y="0"/>
            <a:chExt cx="12192000" cy="1210235"/>
          </a:xfrm>
        </p:grpSpPr>
        <p:sp>
          <p:nvSpPr>
            <p:cNvPr id="287"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88" name="AO3 Analysis - Activity 3: Step 4 – writing your answer"/>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AO3 Analysis - Activity 3: Step 4 – writing your answer</a:t>
              </a:r>
            </a:p>
          </p:txBody>
        </p:sp>
      </p:grpSp>
      <p:grpSp>
        <p:nvGrpSpPr>
          <p:cNvPr id="292" name="Rounded Rectangle 2"/>
          <p:cNvGrpSpPr/>
          <p:nvPr/>
        </p:nvGrpSpPr>
        <p:grpSpPr>
          <a:xfrm>
            <a:off x="386079" y="3332479"/>
            <a:ext cx="11358882" cy="3132866"/>
            <a:chOff x="0" y="0"/>
            <a:chExt cx="11358880" cy="3132864"/>
          </a:xfrm>
        </p:grpSpPr>
        <p:sp>
          <p:nvSpPr>
            <p:cNvPr id="290" name="Rounded Rectangle"/>
            <p:cNvSpPr/>
            <p:nvPr/>
          </p:nvSpPr>
          <p:spPr>
            <a:xfrm>
              <a:off x="0" y="0"/>
              <a:ext cx="11358881" cy="3132865"/>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t">
              <a:noAutofit/>
            </a:bodyPr>
            <a:lstStyle/>
            <a:p>
              <a:pPr>
                <a:defRPr>
                  <a:solidFill>
                    <a:srgbClr val="FFFFFF"/>
                  </a:solidFill>
                </a:defRPr>
              </a:pPr>
              <a:endParaRPr/>
            </a:p>
          </p:txBody>
        </p:sp>
        <p:sp>
          <p:nvSpPr>
            <p:cNvPr id="291" name="Now use the notes you have made in steps 1, 2 and 3 to write your own answer to this question.  Use your knowledge and the content of the answer in Step 3 to help you.…"/>
            <p:cNvSpPr txBox="1"/>
            <p:nvPr/>
          </p:nvSpPr>
          <p:spPr>
            <a:xfrm>
              <a:off x="49210" y="49209"/>
              <a:ext cx="11260460" cy="22150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defRPr sz="2400">
                  <a:latin typeface="Arial"/>
                  <a:ea typeface="Arial"/>
                  <a:cs typeface="Arial"/>
                  <a:sym typeface="Arial"/>
                </a:defRPr>
              </a:pPr>
              <a:r>
                <a:t>Now use the notes you have made in steps 1, 2 and 3 to write your own answer to this question.  Use your knowledge and the content of the answer in Step 3 to help you. </a:t>
              </a:r>
              <a:endParaRPr>
                <a:solidFill>
                  <a:srgbClr val="FFFFFF"/>
                </a:solidFill>
              </a:endParaRPr>
            </a:p>
            <a:p>
              <a:pPr>
                <a:defRPr sz="2400">
                  <a:latin typeface="Arial"/>
                  <a:ea typeface="Arial"/>
                  <a:cs typeface="Arial"/>
                  <a:sym typeface="Arial"/>
                </a:defRPr>
              </a:pPr>
              <a:endParaRPr>
                <a:solidFill>
                  <a:srgbClr val="FFFFFF"/>
                </a:solidFill>
              </a:endParaRPr>
            </a:p>
            <a:p>
              <a:pPr>
                <a:defRPr sz="2400">
                  <a:latin typeface="Arial"/>
                  <a:ea typeface="Arial"/>
                  <a:cs typeface="Arial"/>
                  <a:sym typeface="Arial"/>
                </a:defRPr>
              </a:pPr>
              <a:r>
                <a:t>Remember to contextualise your answer and link each developed point with connectives.</a:t>
              </a:r>
            </a:p>
          </p:txBody>
        </p:sp>
      </p:grpSp>
      <p:grpSp>
        <p:nvGrpSpPr>
          <p:cNvPr id="295" name="Rounded Rectangle 6"/>
          <p:cNvGrpSpPr/>
          <p:nvPr/>
        </p:nvGrpSpPr>
        <p:grpSpPr>
          <a:xfrm>
            <a:off x="386079" y="1564773"/>
            <a:ext cx="11358882" cy="1393580"/>
            <a:chOff x="0" y="0"/>
            <a:chExt cx="11358880" cy="1393578"/>
          </a:xfrm>
        </p:grpSpPr>
        <p:sp>
          <p:nvSpPr>
            <p:cNvPr id="293" name="Rounded Rectangle"/>
            <p:cNvSpPr/>
            <p:nvPr/>
          </p:nvSpPr>
          <p:spPr>
            <a:xfrm>
              <a:off x="0" y="0"/>
              <a:ext cx="11358881" cy="1393579"/>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a:solidFill>
                    <a:srgbClr val="FFFFFF"/>
                  </a:solidFill>
                </a:defRPr>
              </a:pPr>
              <a:endParaRPr/>
            </a:p>
          </p:txBody>
        </p:sp>
        <p:sp>
          <p:nvSpPr>
            <p:cNvPr id="294" name="Question:…"/>
            <p:cNvSpPr txBox="1"/>
            <p:nvPr/>
          </p:nvSpPr>
          <p:spPr>
            <a:xfrm>
              <a:off x="21889" y="21889"/>
              <a:ext cx="11315102" cy="11482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400">
                  <a:solidFill>
                    <a:srgbClr val="FFFFFF"/>
                  </a:solidFill>
                  <a:latin typeface="Arial"/>
                  <a:ea typeface="Arial"/>
                  <a:cs typeface="Arial"/>
                  <a:sym typeface="Arial"/>
                </a:defRPr>
              </a:pPr>
              <a:r>
                <a:t>Question:</a:t>
              </a:r>
            </a:p>
            <a:p>
              <a:pPr algn="ctr">
                <a:defRPr sz="2400">
                  <a:solidFill>
                    <a:srgbClr val="FFFFFF"/>
                  </a:solidFill>
                  <a:latin typeface="Arial"/>
                  <a:ea typeface="Arial"/>
                  <a:cs typeface="Arial"/>
                  <a:sym typeface="Arial"/>
                </a:defRPr>
              </a:pPr>
              <a:r>
                <a:t>Explain to Bill and Daisy how creating a brand image will help them to expand their business</a:t>
              </a:r>
            </a:p>
          </p:txBody>
        </p:sp>
      </p:gr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9" name="Rectangle 5"/>
          <p:cNvGrpSpPr/>
          <p:nvPr/>
        </p:nvGrpSpPr>
        <p:grpSpPr>
          <a:xfrm>
            <a:off x="0" y="-1"/>
            <a:ext cx="12192000" cy="1210237"/>
            <a:chOff x="0" y="0"/>
            <a:chExt cx="12192000" cy="1210235"/>
          </a:xfrm>
        </p:grpSpPr>
        <p:sp>
          <p:nvSpPr>
            <p:cNvPr id="297"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98" name="Plenary"/>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Plenary</a:t>
              </a:r>
            </a:p>
          </p:txBody>
        </p:sp>
      </p:grpSp>
      <p:sp>
        <p:nvSpPr>
          <p:cNvPr id="300" name="TextBox 1"/>
          <p:cNvSpPr txBox="1"/>
          <p:nvPr/>
        </p:nvSpPr>
        <p:spPr>
          <a:xfrm>
            <a:off x="443752" y="1546411"/>
            <a:ext cx="11524131" cy="31802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indent="-457200">
              <a:spcBef>
                <a:spcPts val="1200"/>
              </a:spcBef>
              <a:buClr>
                <a:srgbClr val="D74120"/>
              </a:buClr>
              <a:buSzPct val="100000"/>
              <a:buFont typeface="Arial"/>
              <a:buChar char="•"/>
              <a:defRPr sz="2400">
                <a:latin typeface="Arial"/>
                <a:ea typeface="Arial"/>
                <a:cs typeface="Arial"/>
                <a:sym typeface="Arial"/>
              </a:defRPr>
            </a:pPr>
            <a:r>
              <a:rPr dirty="0"/>
              <a:t>Be prepared to share your answer with the class.</a:t>
            </a:r>
          </a:p>
          <a:p>
            <a:pPr marL="457200" indent="-457200">
              <a:spcBef>
                <a:spcPts val="1200"/>
              </a:spcBef>
              <a:buClr>
                <a:srgbClr val="D74120"/>
              </a:buClr>
              <a:buSzPct val="100000"/>
              <a:buFont typeface="Arial"/>
              <a:buChar char="•"/>
              <a:defRPr sz="2400">
                <a:latin typeface="Arial"/>
                <a:ea typeface="Arial"/>
                <a:cs typeface="Arial"/>
                <a:sym typeface="Arial"/>
              </a:defRPr>
            </a:pPr>
            <a:r>
              <a:rPr dirty="0"/>
              <a:t>You will receive feedback on your answer which you should use to make corrections and improve your work.</a:t>
            </a:r>
          </a:p>
          <a:p>
            <a:pPr marL="457200" indent="-457200">
              <a:spcBef>
                <a:spcPts val="1200"/>
              </a:spcBef>
              <a:buClr>
                <a:srgbClr val="D74120"/>
              </a:buClr>
              <a:buSzPct val="100000"/>
              <a:buFont typeface="Arial"/>
              <a:buChar char="•"/>
              <a:defRPr sz="2400">
                <a:latin typeface="Arial"/>
                <a:ea typeface="Arial"/>
                <a:cs typeface="Arial"/>
                <a:sym typeface="Arial"/>
              </a:defRPr>
            </a:pPr>
            <a:r>
              <a:rPr dirty="0"/>
              <a:t>Use the worksheet as a checklist to ensure your structure and content is accurate</a:t>
            </a:r>
          </a:p>
          <a:p>
            <a:pPr marL="457200" indent="-457200">
              <a:spcBef>
                <a:spcPts val="1200"/>
              </a:spcBef>
              <a:buClr>
                <a:srgbClr val="D74120"/>
              </a:buClr>
              <a:buSzPct val="100000"/>
              <a:buFont typeface="Arial"/>
              <a:buChar char="•"/>
              <a:defRPr sz="2400">
                <a:latin typeface="Arial"/>
                <a:ea typeface="Arial"/>
                <a:cs typeface="Arial"/>
                <a:sym typeface="Arial"/>
              </a:defRPr>
            </a:pPr>
            <a:endParaRPr dirty="0"/>
          </a:p>
          <a:p>
            <a:pPr marL="457200" indent="-457200">
              <a:spcBef>
                <a:spcPts val="1200"/>
              </a:spcBef>
              <a:buClr>
                <a:srgbClr val="D74120"/>
              </a:buClr>
              <a:buSzPct val="100000"/>
              <a:buFont typeface="Arial"/>
              <a:buChar char="•"/>
              <a:defRPr sz="2400">
                <a:latin typeface="Arial"/>
                <a:ea typeface="Arial"/>
                <a:cs typeface="Arial"/>
                <a:sym typeface="Arial"/>
              </a:defRPr>
            </a:pPr>
            <a:r>
              <a:rPr dirty="0"/>
              <a:t>In our next lesson you will be developing your analytical skills further.</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Rectangle 5"/>
          <p:cNvGrpSpPr/>
          <p:nvPr/>
        </p:nvGrpSpPr>
        <p:grpSpPr>
          <a:xfrm>
            <a:off x="0" y="-1"/>
            <a:ext cx="12192000" cy="1210237"/>
            <a:chOff x="0" y="0"/>
            <a:chExt cx="12192000" cy="1210235"/>
          </a:xfrm>
        </p:grpSpPr>
        <p:sp>
          <p:nvSpPr>
            <p:cNvPr id="117"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18" name="AO3 Analysis"/>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rPr dirty="0"/>
                <a:t>AO3 Analysis</a:t>
              </a:r>
            </a:p>
          </p:txBody>
        </p:sp>
      </p:grpSp>
      <p:sp>
        <p:nvSpPr>
          <p:cNvPr id="120" name="TextBox 1"/>
          <p:cNvSpPr txBox="1"/>
          <p:nvPr/>
        </p:nvSpPr>
        <p:spPr>
          <a:xfrm>
            <a:off x="443752" y="1546411"/>
            <a:ext cx="11524131" cy="40946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indent="-457200">
              <a:spcBef>
                <a:spcPts val="1200"/>
              </a:spcBef>
              <a:buClr>
                <a:srgbClr val="D74120"/>
              </a:buClr>
              <a:buSzPct val="100000"/>
              <a:buFont typeface="Arial"/>
              <a:buChar char="•"/>
              <a:defRPr sz="2400">
                <a:latin typeface="Arial"/>
                <a:ea typeface="Arial"/>
                <a:cs typeface="Arial"/>
                <a:sym typeface="Arial"/>
              </a:defRPr>
            </a:pPr>
            <a:r>
              <a:rPr dirty="0"/>
              <a:t>In the exam, you will need to write analytical answers to exam questions which assess higher order skills.</a:t>
            </a:r>
          </a:p>
          <a:p>
            <a:pPr marL="457200" indent="-457200">
              <a:spcBef>
                <a:spcPts val="1200"/>
              </a:spcBef>
              <a:buClr>
                <a:srgbClr val="D74120"/>
              </a:buClr>
              <a:buSzPct val="100000"/>
              <a:buFont typeface="Arial"/>
              <a:buChar char="•"/>
              <a:defRPr sz="2400">
                <a:latin typeface="Arial"/>
                <a:ea typeface="Arial"/>
                <a:cs typeface="Arial"/>
                <a:sym typeface="Arial"/>
              </a:defRPr>
            </a:pPr>
            <a:r>
              <a:rPr dirty="0"/>
              <a:t>This is a challenging higher order skill, so practice is key in helping you to develop and improve your use of it.</a:t>
            </a:r>
          </a:p>
          <a:p>
            <a:pPr marL="457200" indent="-457200">
              <a:spcBef>
                <a:spcPts val="1200"/>
              </a:spcBef>
              <a:buClr>
                <a:srgbClr val="D74120"/>
              </a:buClr>
              <a:buSzPct val="100000"/>
              <a:buFont typeface="Arial"/>
              <a:buChar char="•"/>
              <a:defRPr sz="2400">
                <a:latin typeface="Arial"/>
                <a:ea typeface="Arial"/>
                <a:cs typeface="Arial"/>
                <a:sym typeface="Arial"/>
              </a:defRPr>
            </a:pPr>
            <a:r>
              <a:rPr dirty="0"/>
              <a:t>It is a skill that is needed if you want to access the higher marks, and requires  deep thinking.</a:t>
            </a:r>
          </a:p>
          <a:p>
            <a:pPr marL="457200" indent="-457200">
              <a:spcBef>
                <a:spcPts val="1200"/>
              </a:spcBef>
              <a:buClr>
                <a:srgbClr val="D74120"/>
              </a:buClr>
              <a:buSzPct val="100000"/>
              <a:buFont typeface="Arial"/>
              <a:buChar char="•"/>
              <a:defRPr sz="2400">
                <a:latin typeface="Arial"/>
                <a:ea typeface="Arial"/>
                <a:cs typeface="Arial"/>
                <a:sym typeface="Arial"/>
              </a:defRPr>
            </a:pPr>
            <a:r>
              <a:rPr dirty="0"/>
              <a:t>This skill is about breaking down complex topics into smaller parts to help explain and examine them in more detail, so that a better understanding of them is gained – it is a skill that requires you to show how each of the these smaller parts are linked to together.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20">
                                            <p:bg/>
                                          </p:spTgt>
                                        </p:tgtEl>
                                        <p:attrNameLst>
                                          <p:attrName>style.visibility</p:attrName>
                                        </p:attrNameLst>
                                      </p:cBhvr>
                                      <p:to>
                                        <p:strVal val="visible"/>
                                      </p:to>
                                    </p:set>
                                    <p:animEffect transition="in" filter="wipe(left)">
                                      <p:cBhvr>
                                        <p:cTn id="7" dur="500"/>
                                        <p:tgtEl>
                                          <p:spTgt spid="120">
                                            <p:bg/>
                                          </p:spTgt>
                                        </p:tgtEl>
                                      </p:cBhvr>
                                    </p:animEffect>
                                  </p:childTnLst>
                                </p:cTn>
                              </p:par>
                              <p:par>
                                <p:cTn id="8" presetID="22" presetClass="entr" presetSubtype="8" fill="hold" grpId="0" nodeType="withEffect">
                                  <p:stCondLst>
                                    <p:cond delay="0"/>
                                  </p:stCondLst>
                                  <p:iterate>
                                    <p:tmAbs val="0"/>
                                  </p:iterate>
                                  <p:childTnLst>
                                    <p:set>
                                      <p:cBhvr>
                                        <p:cTn id="9" fill="hold"/>
                                        <p:tgtEl>
                                          <p:spTgt spid="120">
                                            <p:txEl>
                                              <p:pRg st="0" end="0"/>
                                            </p:txEl>
                                          </p:spTgt>
                                        </p:tgtEl>
                                        <p:attrNameLst>
                                          <p:attrName>style.visibility</p:attrName>
                                        </p:attrNameLst>
                                      </p:cBhvr>
                                      <p:to>
                                        <p:strVal val="visible"/>
                                      </p:to>
                                    </p:set>
                                    <p:animEffect transition="in" filter="wipe(left)">
                                      <p:cBhvr>
                                        <p:cTn id="10" dur="500"/>
                                        <p:tgtEl>
                                          <p:spTgt spid="12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p:tmAbs val="0"/>
                                  </p:iterate>
                                  <p:childTnLst>
                                    <p:set>
                                      <p:cBhvr>
                                        <p:cTn id="14" fill="hold"/>
                                        <p:tgtEl>
                                          <p:spTgt spid="120">
                                            <p:txEl>
                                              <p:pRg st="1" end="1"/>
                                            </p:txEl>
                                          </p:spTgt>
                                        </p:tgtEl>
                                        <p:attrNameLst>
                                          <p:attrName>style.visibility</p:attrName>
                                        </p:attrNameLst>
                                      </p:cBhvr>
                                      <p:to>
                                        <p:strVal val="visible"/>
                                      </p:to>
                                    </p:set>
                                    <p:animEffect transition="in" filter="wipe(left)">
                                      <p:cBhvr>
                                        <p:cTn id="15" dur="500"/>
                                        <p:tgtEl>
                                          <p:spTgt spid="12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p:tmAbs val="0"/>
                                  </p:iterate>
                                  <p:childTnLst>
                                    <p:set>
                                      <p:cBhvr>
                                        <p:cTn id="19" fill="hold"/>
                                        <p:tgtEl>
                                          <p:spTgt spid="120">
                                            <p:txEl>
                                              <p:pRg st="2" end="2"/>
                                            </p:txEl>
                                          </p:spTgt>
                                        </p:tgtEl>
                                        <p:attrNameLst>
                                          <p:attrName>style.visibility</p:attrName>
                                        </p:attrNameLst>
                                      </p:cBhvr>
                                      <p:to>
                                        <p:strVal val="visible"/>
                                      </p:to>
                                    </p:set>
                                    <p:animEffect transition="in" filter="wipe(left)">
                                      <p:cBhvr>
                                        <p:cTn id="20" dur="500"/>
                                        <p:tgtEl>
                                          <p:spTgt spid="12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120">
                                            <p:txEl>
                                              <p:pRg st="3" end="3"/>
                                            </p:txEl>
                                          </p:spTgt>
                                        </p:tgtEl>
                                        <p:attrNameLst>
                                          <p:attrName>style.visibility</p:attrName>
                                        </p:attrNameLst>
                                      </p:cBhvr>
                                      <p:to>
                                        <p:strVal val="visible"/>
                                      </p:to>
                                    </p:set>
                                    <p:animEffect transition="in" filter="wipe(left)">
                                      <p:cBhvr>
                                        <p:cTn id="25" dur="500"/>
                                        <p:tgtEl>
                                          <p:spTgt spid="1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Rectangle 5"/>
          <p:cNvGrpSpPr/>
          <p:nvPr/>
        </p:nvGrpSpPr>
        <p:grpSpPr>
          <a:xfrm>
            <a:off x="0" y="-1"/>
            <a:ext cx="12192000" cy="1210237"/>
            <a:chOff x="0" y="0"/>
            <a:chExt cx="12192000" cy="1210235"/>
          </a:xfrm>
        </p:grpSpPr>
        <p:sp>
          <p:nvSpPr>
            <p:cNvPr id="122"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23" name="AO3 Analysis"/>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AO3 Analysis</a:t>
              </a:r>
            </a:p>
          </p:txBody>
        </p:sp>
      </p:grpSp>
      <p:sp>
        <p:nvSpPr>
          <p:cNvPr id="125" name="TextBox 1"/>
          <p:cNvSpPr txBox="1"/>
          <p:nvPr/>
        </p:nvSpPr>
        <p:spPr>
          <a:xfrm>
            <a:off x="443752" y="1546411"/>
            <a:ext cx="11524131" cy="46026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indent="-457200">
              <a:spcBef>
                <a:spcPts val="1200"/>
              </a:spcBef>
              <a:buClr>
                <a:srgbClr val="D74120"/>
              </a:buClr>
              <a:buSzPct val="100000"/>
              <a:buFont typeface="Arial"/>
              <a:buChar char="•"/>
              <a:defRPr sz="2400">
                <a:latin typeface="Arial"/>
                <a:ea typeface="Arial"/>
                <a:cs typeface="Arial"/>
                <a:sym typeface="Arial"/>
              </a:defRPr>
            </a:pPr>
            <a:r>
              <a:rPr dirty="0"/>
              <a:t>You will need to be able to analyse information that is narrative, numerical and in graphical form.</a:t>
            </a:r>
          </a:p>
          <a:p>
            <a:pPr marL="457200" indent="-457200">
              <a:spcBef>
                <a:spcPts val="1200"/>
              </a:spcBef>
              <a:buClr>
                <a:srgbClr val="D74120"/>
              </a:buClr>
              <a:buSzPct val="100000"/>
              <a:buFont typeface="Arial"/>
              <a:buChar char="•"/>
              <a:defRPr sz="2400">
                <a:latin typeface="Arial"/>
                <a:ea typeface="Arial"/>
                <a:cs typeface="Arial"/>
                <a:sym typeface="Arial"/>
              </a:defRPr>
            </a:pPr>
            <a:r>
              <a:rPr dirty="0"/>
              <a:t>This involves selecting, interpreting or explaining information to demonstrate a good understanding of the effects of decision making.	</a:t>
            </a:r>
          </a:p>
          <a:p>
            <a:pPr marL="457200" indent="-457200">
              <a:spcBef>
                <a:spcPts val="1200"/>
              </a:spcBef>
              <a:buClr>
                <a:srgbClr val="D74120"/>
              </a:buClr>
              <a:buSzPct val="100000"/>
              <a:buFont typeface="Arial"/>
              <a:buChar char="•"/>
              <a:defRPr sz="2400">
                <a:latin typeface="Arial"/>
                <a:ea typeface="Arial"/>
                <a:cs typeface="Arial"/>
                <a:sym typeface="Arial"/>
              </a:defRPr>
            </a:pPr>
            <a:r>
              <a:rPr dirty="0"/>
              <a:t>Analysis is not about producing a list of points or underdeveloped points, rather it is a series of steps developing a point from the start to its end, explaining a series of links between each point along the way.</a:t>
            </a:r>
          </a:p>
          <a:p>
            <a:pPr marL="457200" indent="-457200">
              <a:spcBef>
                <a:spcPts val="1200"/>
              </a:spcBef>
              <a:buClr>
                <a:srgbClr val="D74120"/>
              </a:buClr>
              <a:buSzPct val="100000"/>
              <a:buFont typeface="Arial"/>
              <a:buChar char="•"/>
              <a:defRPr sz="2400">
                <a:latin typeface="Arial"/>
                <a:ea typeface="Arial"/>
                <a:cs typeface="Arial"/>
                <a:sym typeface="Arial"/>
              </a:defRPr>
            </a:pPr>
            <a:r>
              <a:rPr dirty="0"/>
              <a:t>In other words, you are breaking down a topic into smaller parts so you can examine each part in more detail and linking each together to form a chain of argument from start to end.</a:t>
            </a:r>
          </a:p>
          <a:p>
            <a:pPr marL="457200" indent="-457200">
              <a:spcBef>
                <a:spcPts val="1200"/>
              </a:spcBef>
              <a:buClr>
                <a:srgbClr val="D74120"/>
              </a:buClr>
              <a:buSzPct val="100000"/>
              <a:buFont typeface="Arial"/>
              <a:buChar char="•"/>
              <a:defRPr sz="2400">
                <a:latin typeface="Arial"/>
                <a:ea typeface="Arial"/>
                <a:cs typeface="Arial"/>
                <a:sym typeface="Arial"/>
              </a:defRPr>
            </a:pPr>
            <a:r>
              <a:rPr dirty="0"/>
              <a:t>This will enable you to give a detailed explanation of something.</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25">
                                            <p:bg/>
                                          </p:spTgt>
                                        </p:tgtEl>
                                        <p:attrNameLst>
                                          <p:attrName>style.visibility</p:attrName>
                                        </p:attrNameLst>
                                      </p:cBhvr>
                                      <p:to>
                                        <p:strVal val="visible"/>
                                      </p:to>
                                    </p:set>
                                    <p:animEffect transition="in" filter="wipe(left)">
                                      <p:cBhvr>
                                        <p:cTn id="7" dur="500"/>
                                        <p:tgtEl>
                                          <p:spTgt spid="125">
                                            <p:bg/>
                                          </p:spTgt>
                                        </p:tgtEl>
                                      </p:cBhvr>
                                    </p:animEffect>
                                  </p:childTnLst>
                                </p:cTn>
                              </p:par>
                              <p:par>
                                <p:cTn id="8" presetID="22" presetClass="entr" presetSubtype="8" fill="hold" grpId="0" nodeType="withEffect">
                                  <p:stCondLst>
                                    <p:cond delay="0"/>
                                  </p:stCondLst>
                                  <p:iterate>
                                    <p:tmAbs val="0"/>
                                  </p:iterate>
                                  <p:childTnLst>
                                    <p:set>
                                      <p:cBhvr>
                                        <p:cTn id="9" fill="hold"/>
                                        <p:tgtEl>
                                          <p:spTgt spid="125">
                                            <p:txEl>
                                              <p:pRg st="0" end="0"/>
                                            </p:txEl>
                                          </p:spTgt>
                                        </p:tgtEl>
                                        <p:attrNameLst>
                                          <p:attrName>style.visibility</p:attrName>
                                        </p:attrNameLst>
                                      </p:cBhvr>
                                      <p:to>
                                        <p:strVal val="visible"/>
                                      </p:to>
                                    </p:set>
                                    <p:animEffect transition="in" filter="wipe(left)">
                                      <p:cBhvr>
                                        <p:cTn id="10" dur="500"/>
                                        <p:tgtEl>
                                          <p:spTgt spid="12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p:tmAbs val="0"/>
                                  </p:iterate>
                                  <p:childTnLst>
                                    <p:set>
                                      <p:cBhvr>
                                        <p:cTn id="14" fill="hold"/>
                                        <p:tgtEl>
                                          <p:spTgt spid="125">
                                            <p:txEl>
                                              <p:pRg st="1" end="1"/>
                                            </p:txEl>
                                          </p:spTgt>
                                        </p:tgtEl>
                                        <p:attrNameLst>
                                          <p:attrName>style.visibility</p:attrName>
                                        </p:attrNameLst>
                                      </p:cBhvr>
                                      <p:to>
                                        <p:strVal val="visible"/>
                                      </p:to>
                                    </p:set>
                                    <p:animEffect transition="in" filter="wipe(left)">
                                      <p:cBhvr>
                                        <p:cTn id="15" dur="500"/>
                                        <p:tgtEl>
                                          <p:spTgt spid="12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p:tmAbs val="0"/>
                                  </p:iterate>
                                  <p:childTnLst>
                                    <p:set>
                                      <p:cBhvr>
                                        <p:cTn id="19" fill="hold"/>
                                        <p:tgtEl>
                                          <p:spTgt spid="125">
                                            <p:txEl>
                                              <p:pRg st="2" end="2"/>
                                            </p:txEl>
                                          </p:spTgt>
                                        </p:tgtEl>
                                        <p:attrNameLst>
                                          <p:attrName>style.visibility</p:attrName>
                                        </p:attrNameLst>
                                      </p:cBhvr>
                                      <p:to>
                                        <p:strVal val="visible"/>
                                      </p:to>
                                    </p:set>
                                    <p:animEffect transition="in" filter="wipe(left)">
                                      <p:cBhvr>
                                        <p:cTn id="20" dur="500"/>
                                        <p:tgtEl>
                                          <p:spTgt spid="12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125">
                                            <p:txEl>
                                              <p:pRg st="3" end="3"/>
                                            </p:txEl>
                                          </p:spTgt>
                                        </p:tgtEl>
                                        <p:attrNameLst>
                                          <p:attrName>style.visibility</p:attrName>
                                        </p:attrNameLst>
                                      </p:cBhvr>
                                      <p:to>
                                        <p:strVal val="visible"/>
                                      </p:to>
                                    </p:set>
                                    <p:animEffect transition="in" filter="wipe(left)">
                                      <p:cBhvr>
                                        <p:cTn id="25" dur="500"/>
                                        <p:tgtEl>
                                          <p:spTgt spid="12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p:tmAbs val="0"/>
                                  </p:iterate>
                                  <p:childTnLst>
                                    <p:set>
                                      <p:cBhvr>
                                        <p:cTn id="29" fill="hold"/>
                                        <p:tgtEl>
                                          <p:spTgt spid="125">
                                            <p:txEl>
                                              <p:pRg st="4" end="4"/>
                                            </p:txEl>
                                          </p:spTgt>
                                        </p:tgtEl>
                                        <p:attrNameLst>
                                          <p:attrName>style.visibility</p:attrName>
                                        </p:attrNameLst>
                                      </p:cBhvr>
                                      <p:to>
                                        <p:strVal val="visible"/>
                                      </p:to>
                                    </p:set>
                                    <p:animEffect transition="in" filter="wipe(left)">
                                      <p:cBhvr>
                                        <p:cTn id="30" dur="500"/>
                                        <p:tgtEl>
                                          <p:spTgt spid="1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Rectangle 5"/>
          <p:cNvGrpSpPr/>
          <p:nvPr/>
        </p:nvGrpSpPr>
        <p:grpSpPr>
          <a:xfrm>
            <a:off x="0" y="-1"/>
            <a:ext cx="12192000" cy="1210237"/>
            <a:chOff x="0" y="0"/>
            <a:chExt cx="12192000" cy="1210235"/>
          </a:xfrm>
        </p:grpSpPr>
        <p:sp>
          <p:nvSpPr>
            <p:cNvPr id="127"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28" name="AO3 Analysis – developing the skill"/>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AO3 Analysis – developing the skill</a:t>
              </a:r>
            </a:p>
          </p:txBody>
        </p:sp>
      </p:grpSp>
      <p:sp>
        <p:nvSpPr>
          <p:cNvPr id="130" name="TextBox 1"/>
          <p:cNvSpPr txBox="1"/>
          <p:nvPr/>
        </p:nvSpPr>
        <p:spPr>
          <a:xfrm>
            <a:off x="443752" y="1546411"/>
            <a:ext cx="11524131" cy="21642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indent="-457200">
              <a:spcBef>
                <a:spcPts val="1200"/>
              </a:spcBef>
              <a:buClr>
                <a:srgbClr val="D74120"/>
              </a:buClr>
              <a:buSzPct val="100000"/>
              <a:buFont typeface="Arial"/>
              <a:buChar char="•"/>
              <a:defRPr sz="2400">
                <a:latin typeface="Arial"/>
                <a:ea typeface="Arial"/>
                <a:cs typeface="Arial"/>
                <a:sym typeface="Arial"/>
              </a:defRPr>
            </a:pPr>
            <a:r>
              <a:rPr dirty="0"/>
              <a:t>Analytical skills can be developed by forming chains of argument, or a series of steps in an argument.</a:t>
            </a:r>
          </a:p>
          <a:p>
            <a:pPr marL="457200" indent="-457200">
              <a:spcBef>
                <a:spcPts val="1200"/>
              </a:spcBef>
              <a:buClr>
                <a:srgbClr val="D74120"/>
              </a:buClr>
              <a:buSzPct val="100000"/>
              <a:buFont typeface="Arial"/>
              <a:buChar char="•"/>
              <a:defRPr sz="2400">
                <a:latin typeface="Arial"/>
                <a:ea typeface="Arial"/>
                <a:cs typeface="Arial"/>
                <a:sym typeface="Arial"/>
              </a:defRPr>
            </a:pPr>
            <a:r>
              <a:rPr dirty="0"/>
              <a:t>You need to think about connecting the starting point to the end point, with a series of steps in between linking together.</a:t>
            </a:r>
          </a:p>
        </p:txBody>
      </p:sp>
      <p:grpSp>
        <p:nvGrpSpPr>
          <p:cNvPr id="133" name="Rectangle 2"/>
          <p:cNvGrpSpPr/>
          <p:nvPr/>
        </p:nvGrpSpPr>
        <p:grpSpPr>
          <a:xfrm>
            <a:off x="355001" y="3915783"/>
            <a:ext cx="1086525" cy="892884"/>
            <a:chOff x="0" y="0"/>
            <a:chExt cx="1086523" cy="892882"/>
          </a:xfrm>
        </p:grpSpPr>
        <p:sp>
          <p:nvSpPr>
            <p:cNvPr id="131" name="Rectangle"/>
            <p:cNvSpPr/>
            <p:nvPr/>
          </p:nvSpPr>
          <p:spPr>
            <a:xfrm>
              <a:off x="-1" y="0"/>
              <a:ext cx="1086525" cy="892883"/>
            </a:xfrm>
            <a:prstGeom prst="rect">
              <a:avLst/>
            </a:prstGeom>
            <a:solidFill>
              <a:srgbClr val="D74120">
                <a:alpha val="82000"/>
              </a:srgbClr>
            </a:solid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2" name="Point"/>
            <p:cNvSpPr txBox="1"/>
            <p:nvPr/>
          </p:nvSpPr>
          <p:spPr>
            <a:xfrm>
              <a:off x="-1" y="271110"/>
              <a:ext cx="1086525" cy="3506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FFFFFF"/>
                  </a:solidFill>
                  <a:latin typeface="Arial"/>
                  <a:ea typeface="Arial"/>
                  <a:cs typeface="Arial"/>
                  <a:sym typeface="Arial"/>
                </a:defRPr>
              </a:lvl1pPr>
            </a:lstStyle>
            <a:p>
              <a:r>
                <a:t>Point</a:t>
              </a:r>
            </a:p>
          </p:txBody>
        </p:sp>
      </p:grpSp>
      <p:grpSp>
        <p:nvGrpSpPr>
          <p:cNvPr id="136" name="Arrow: Right 3"/>
          <p:cNvGrpSpPr/>
          <p:nvPr/>
        </p:nvGrpSpPr>
        <p:grpSpPr>
          <a:xfrm>
            <a:off x="1721224" y="4036807"/>
            <a:ext cx="1731981" cy="650838"/>
            <a:chOff x="0" y="0"/>
            <a:chExt cx="1731980" cy="650837"/>
          </a:xfrm>
        </p:grpSpPr>
        <p:sp>
          <p:nvSpPr>
            <p:cNvPr id="134" name="Arrow"/>
            <p:cNvSpPr/>
            <p:nvPr/>
          </p:nvSpPr>
          <p:spPr>
            <a:xfrm>
              <a:off x="0" y="0"/>
              <a:ext cx="1731981" cy="650838"/>
            </a:xfrm>
            <a:prstGeom prst="rightArrow">
              <a:avLst>
                <a:gd name="adj1" fmla="val 50000"/>
                <a:gd name="adj2" fmla="val 50000"/>
              </a:avLst>
            </a:prstGeom>
            <a:solidFill>
              <a:srgbClr val="D74120">
                <a:alpha val="90000"/>
              </a:srgbClr>
            </a:solid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5" name="this leads to"/>
            <p:cNvSpPr txBox="1"/>
            <p:nvPr/>
          </p:nvSpPr>
          <p:spPr>
            <a:xfrm>
              <a:off x="0" y="168722"/>
              <a:ext cx="1569271" cy="31339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600">
                  <a:solidFill>
                    <a:srgbClr val="FFFFFF"/>
                  </a:solidFill>
                  <a:latin typeface="Arial"/>
                  <a:ea typeface="Arial"/>
                  <a:cs typeface="Arial"/>
                  <a:sym typeface="Arial"/>
                </a:defRPr>
              </a:lvl1pPr>
            </a:lstStyle>
            <a:p>
              <a:r>
                <a:t>this leads to</a:t>
              </a:r>
            </a:p>
          </p:txBody>
        </p:sp>
      </p:grpSp>
      <p:grpSp>
        <p:nvGrpSpPr>
          <p:cNvPr id="139" name="Rectangle 6"/>
          <p:cNvGrpSpPr/>
          <p:nvPr/>
        </p:nvGrpSpPr>
        <p:grpSpPr>
          <a:xfrm>
            <a:off x="3732903" y="3906820"/>
            <a:ext cx="1086524" cy="892884"/>
            <a:chOff x="0" y="0"/>
            <a:chExt cx="1086523" cy="892882"/>
          </a:xfrm>
        </p:grpSpPr>
        <p:sp>
          <p:nvSpPr>
            <p:cNvPr id="137" name="Rectangle"/>
            <p:cNvSpPr/>
            <p:nvPr/>
          </p:nvSpPr>
          <p:spPr>
            <a:xfrm>
              <a:off x="-1" y="0"/>
              <a:ext cx="1086525" cy="892883"/>
            </a:xfrm>
            <a:prstGeom prst="rect">
              <a:avLst/>
            </a:prstGeom>
            <a:solidFill>
              <a:srgbClr val="D74120">
                <a:alpha val="82000"/>
              </a:srgbClr>
            </a:solid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8" name="Point"/>
            <p:cNvSpPr txBox="1"/>
            <p:nvPr/>
          </p:nvSpPr>
          <p:spPr>
            <a:xfrm>
              <a:off x="-1" y="271110"/>
              <a:ext cx="1086525" cy="3506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FFFFFF"/>
                  </a:solidFill>
                  <a:latin typeface="Arial"/>
                  <a:ea typeface="Arial"/>
                  <a:cs typeface="Arial"/>
                  <a:sym typeface="Arial"/>
                </a:defRPr>
              </a:lvl1pPr>
            </a:lstStyle>
            <a:p>
              <a:r>
                <a:t>Point</a:t>
              </a:r>
            </a:p>
          </p:txBody>
        </p:sp>
      </p:grpSp>
      <p:grpSp>
        <p:nvGrpSpPr>
          <p:cNvPr id="142" name="Arrow: Right 7"/>
          <p:cNvGrpSpPr/>
          <p:nvPr/>
        </p:nvGrpSpPr>
        <p:grpSpPr>
          <a:xfrm>
            <a:off x="5099125" y="4027842"/>
            <a:ext cx="1731982" cy="650838"/>
            <a:chOff x="0" y="0"/>
            <a:chExt cx="1731980" cy="650837"/>
          </a:xfrm>
        </p:grpSpPr>
        <p:sp>
          <p:nvSpPr>
            <p:cNvPr id="140" name="Arrow"/>
            <p:cNvSpPr/>
            <p:nvPr/>
          </p:nvSpPr>
          <p:spPr>
            <a:xfrm>
              <a:off x="0" y="0"/>
              <a:ext cx="1731981" cy="650838"/>
            </a:xfrm>
            <a:prstGeom prst="rightArrow">
              <a:avLst>
                <a:gd name="adj1" fmla="val 50000"/>
                <a:gd name="adj2" fmla="val 50000"/>
              </a:avLst>
            </a:prstGeom>
            <a:solidFill>
              <a:srgbClr val="D74120">
                <a:alpha val="90000"/>
              </a:srgbClr>
            </a:solid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1" name="this leads to"/>
            <p:cNvSpPr txBox="1"/>
            <p:nvPr/>
          </p:nvSpPr>
          <p:spPr>
            <a:xfrm>
              <a:off x="0" y="168722"/>
              <a:ext cx="1569271" cy="31339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600">
                  <a:solidFill>
                    <a:srgbClr val="FFFFFF"/>
                  </a:solidFill>
                  <a:latin typeface="Arial"/>
                  <a:ea typeface="Arial"/>
                  <a:cs typeface="Arial"/>
                  <a:sym typeface="Arial"/>
                </a:defRPr>
              </a:lvl1pPr>
            </a:lstStyle>
            <a:p>
              <a:r>
                <a:t>this leads to</a:t>
              </a:r>
            </a:p>
          </p:txBody>
        </p:sp>
      </p:grpSp>
      <p:grpSp>
        <p:nvGrpSpPr>
          <p:cNvPr id="145" name="Rectangle 8"/>
          <p:cNvGrpSpPr/>
          <p:nvPr/>
        </p:nvGrpSpPr>
        <p:grpSpPr>
          <a:xfrm>
            <a:off x="7187900" y="3915783"/>
            <a:ext cx="1086524" cy="892884"/>
            <a:chOff x="0" y="0"/>
            <a:chExt cx="1086523" cy="892882"/>
          </a:xfrm>
        </p:grpSpPr>
        <p:sp>
          <p:nvSpPr>
            <p:cNvPr id="143" name="Rectangle"/>
            <p:cNvSpPr/>
            <p:nvPr/>
          </p:nvSpPr>
          <p:spPr>
            <a:xfrm>
              <a:off x="-1" y="0"/>
              <a:ext cx="1086525" cy="892883"/>
            </a:xfrm>
            <a:prstGeom prst="rect">
              <a:avLst/>
            </a:prstGeom>
            <a:solidFill>
              <a:srgbClr val="D74120">
                <a:alpha val="82000"/>
              </a:srgbClr>
            </a:solid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4" name="Point"/>
            <p:cNvSpPr txBox="1"/>
            <p:nvPr/>
          </p:nvSpPr>
          <p:spPr>
            <a:xfrm>
              <a:off x="-1" y="271110"/>
              <a:ext cx="1086525" cy="3506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FFFFFF"/>
                  </a:solidFill>
                  <a:latin typeface="Arial"/>
                  <a:ea typeface="Arial"/>
                  <a:cs typeface="Arial"/>
                  <a:sym typeface="Arial"/>
                </a:defRPr>
              </a:lvl1pPr>
            </a:lstStyle>
            <a:p>
              <a:r>
                <a:t>Point</a:t>
              </a:r>
            </a:p>
          </p:txBody>
        </p:sp>
      </p:grpSp>
      <p:grpSp>
        <p:nvGrpSpPr>
          <p:cNvPr id="148" name="Arrow: Right 9"/>
          <p:cNvGrpSpPr/>
          <p:nvPr/>
        </p:nvGrpSpPr>
        <p:grpSpPr>
          <a:xfrm>
            <a:off x="8554122" y="4036807"/>
            <a:ext cx="1731982" cy="650838"/>
            <a:chOff x="0" y="0"/>
            <a:chExt cx="1731980" cy="650837"/>
          </a:xfrm>
        </p:grpSpPr>
        <p:sp>
          <p:nvSpPr>
            <p:cNvPr id="146" name="Arrow"/>
            <p:cNvSpPr/>
            <p:nvPr/>
          </p:nvSpPr>
          <p:spPr>
            <a:xfrm>
              <a:off x="0" y="0"/>
              <a:ext cx="1731981" cy="650838"/>
            </a:xfrm>
            <a:prstGeom prst="rightArrow">
              <a:avLst>
                <a:gd name="adj1" fmla="val 50000"/>
                <a:gd name="adj2" fmla="val 50000"/>
              </a:avLst>
            </a:prstGeom>
            <a:solidFill>
              <a:srgbClr val="D74120">
                <a:alpha val="90000"/>
              </a:srgbClr>
            </a:solid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7" name="this leads to"/>
            <p:cNvSpPr txBox="1"/>
            <p:nvPr/>
          </p:nvSpPr>
          <p:spPr>
            <a:xfrm>
              <a:off x="0" y="168722"/>
              <a:ext cx="1569271" cy="31339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600">
                  <a:solidFill>
                    <a:srgbClr val="FFFFFF"/>
                  </a:solidFill>
                  <a:latin typeface="Arial"/>
                  <a:ea typeface="Arial"/>
                  <a:cs typeface="Arial"/>
                  <a:sym typeface="Arial"/>
                </a:defRPr>
              </a:lvl1pPr>
            </a:lstStyle>
            <a:p>
              <a:r>
                <a:t>this leads to</a:t>
              </a:r>
            </a:p>
          </p:txBody>
        </p:sp>
      </p:grpSp>
      <p:grpSp>
        <p:nvGrpSpPr>
          <p:cNvPr id="151" name="Rectangle 10"/>
          <p:cNvGrpSpPr/>
          <p:nvPr/>
        </p:nvGrpSpPr>
        <p:grpSpPr>
          <a:xfrm>
            <a:off x="10642897" y="3905241"/>
            <a:ext cx="1086524" cy="892884"/>
            <a:chOff x="0" y="0"/>
            <a:chExt cx="1086523" cy="892882"/>
          </a:xfrm>
        </p:grpSpPr>
        <p:sp>
          <p:nvSpPr>
            <p:cNvPr id="149" name="Rectangle"/>
            <p:cNvSpPr/>
            <p:nvPr/>
          </p:nvSpPr>
          <p:spPr>
            <a:xfrm>
              <a:off x="-1" y="0"/>
              <a:ext cx="1086525" cy="892883"/>
            </a:xfrm>
            <a:prstGeom prst="rect">
              <a:avLst/>
            </a:prstGeom>
            <a:solidFill>
              <a:srgbClr val="D74120">
                <a:alpha val="82000"/>
              </a:srgbClr>
            </a:solid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0" name="Point"/>
            <p:cNvSpPr txBox="1"/>
            <p:nvPr/>
          </p:nvSpPr>
          <p:spPr>
            <a:xfrm>
              <a:off x="-1" y="271110"/>
              <a:ext cx="1086525" cy="3506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FFFFFF"/>
                  </a:solidFill>
                  <a:latin typeface="Arial"/>
                  <a:ea typeface="Arial"/>
                  <a:cs typeface="Arial"/>
                  <a:sym typeface="Arial"/>
                </a:defRPr>
              </a:lvl1pPr>
            </a:lstStyle>
            <a:p>
              <a:r>
                <a:t>Point</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30">
                                            <p:bg/>
                                          </p:spTgt>
                                        </p:tgtEl>
                                        <p:attrNameLst>
                                          <p:attrName>style.visibility</p:attrName>
                                        </p:attrNameLst>
                                      </p:cBhvr>
                                      <p:to>
                                        <p:strVal val="visible"/>
                                      </p:to>
                                    </p:set>
                                    <p:animEffect transition="in" filter="wipe(left)">
                                      <p:cBhvr>
                                        <p:cTn id="7" dur="500"/>
                                        <p:tgtEl>
                                          <p:spTgt spid="130">
                                            <p:bg/>
                                          </p:spTgt>
                                        </p:tgtEl>
                                      </p:cBhvr>
                                    </p:animEffect>
                                  </p:childTnLst>
                                </p:cTn>
                              </p:par>
                              <p:par>
                                <p:cTn id="8" presetID="22" presetClass="entr" presetSubtype="8" fill="hold" grpId="0" nodeType="withEffect">
                                  <p:stCondLst>
                                    <p:cond delay="0"/>
                                  </p:stCondLst>
                                  <p:iterate>
                                    <p:tmAbs val="0"/>
                                  </p:iterate>
                                  <p:childTnLst>
                                    <p:set>
                                      <p:cBhvr>
                                        <p:cTn id="9" fill="hold"/>
                                        <p:tgtEl>
                                          <p:spTgt spid="130">
                                            <p:txEl>
                                              <p:pRg st="0" end="0"/>
                                            </p:txEl>
                                          </p:spTgt>
                                        </p:tgtEl>
                                        <p:attrNameLst>
                                          <p:attrName>style.visibility</p:attrName>
                                        </p:attrNameLst>
                                      </p:cBhvr>
                                      <p:to>
                                        <p:strVal val="visible"/>
                                      </p:to>
                                    </p:set>
                                    <p:animEffect transition="in" filter="wipe(left)">
                                      <p:cBhvr>
                                        <p:cTn id="10" dur="500"/>
                                        <p:tgtEl>
                                          <p:spTgt spid="13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p:tmAbs val="0"/>
                                  </p:iterate>
                                  <p:childTnLst>
                                    <p:set>
                                      <p:cBhvr>
                                        <p:cTn id="14" fill="hold"/>
                                        <p:tgtEl>
                                          <p:spTgt spid="130">
                                            <p:txEl>
                                              <p:pRg st="1" end="1"/>
                                            </p:txEl>
                                          </p:spTgt>
                                        </p:tgtEl>
                                        <p:attrNameLst>
                                          <p:attrName>style.visibility</p:attrName>
                                        </p:attrNameLst>
                                      </p:cBhvr>
                                      <p:to>
                                        <p:strVal val="visible"/>
                                      </p:to>
                                    </p:set>
                                    <p:animEffect transition="in" filter="wipe(left)">
                                      <p:cBhvr>
                                        <p:cTn id="15" dur="500"/>
                                        <p:tgtEl>
                                          <p:spTgt spid="13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p:tmAbs val="0"/>
                                  </p:iterate>
                                  <p:childTnLst>
                                    <p:set>
                                      <p:cBhvr>
                                        <p:cTn id="19" fill="hold"/>
                                        <p:tgtEl>
                                          <p:spTgt spid="130">
                                            <p:txEl>
                                              <p:charRg st="227" end="227"/>
                                            </p:txEl>
                                          </p:spTgt>
                                        </p:tgtEl>
                                        <p:attrNameLst>
                                          <p:attrName>style.visibility</p:attrName>
                                        </p:attrNameLst>
                                      </p:cBhvr>
                                      <p:to>
                                        <p:strVal val="visible"/>
                                      </p:to>
                                    </p:set>
                                    <p:animEffect transition="in" filter="wipe(left)">
                                      <p:cBhvr>
                                        <p:cTn id="20" dur="500"/>
                                        <p:tgtEl>
                                          <p:spTgt spid="130">
                                            <p:txEl>
                                              <p:charRg st="227" end="2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alpha val="18000"/>
          </a:srgbClr>
        </a:solidFill>
        <a:effectLst/>
      </p:bgPr>
    </p:bg>
    <p:spTree>
      <p:nvGrpSpPr>
        <p:cNvPr id="1" name=""/>
        <p:cNvGrpSpPr/>
        <p:nvPr/>
      </p:nvGrpSpPr>
      <p:grpSpPr>
        <a:xfrm>
          <a:off x="0" y="0"/>
          <a:ext cx="0" cy="0"/>
          <a:chOff x="0" y="0"/>
          <a:chExt cx="0" cy="0"/>
        </a:xfrm>
      </p:grpSpPr>
      <p:grpSp>
        <p:nvGrpSpPr>
          <p:cNvPr id="155" name="Rectangle 5"/>
          <p:cNvGrpSpPr/>
          <p:nvPr/>
        </p:nvGrpSpPr>
        <p:grpSpPr>
          <a:xfrm>
            <a:off x="0" y="-1"/>
            <a:ext cx="12192000" cy="1210237"/>
            <a:chOff x="0" y="0"/>
            <a:chExt cx="12192000" cy="1210235"/>
          </a:xfrm>
        </p:grpSpPr>
        <p:sp>
          <p:nvSpPr>
            <p:cNvPr id="153"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54" name="AO3 Analysis – an example in practise"/>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AO3 Analysis – an example in practise</a:t>
              </a:r>
            </a:p>
          </p:txBody>
        </p:sp>
      </p:grpSp>
      <p:sp>
        <p:nvSpPr>
          <p:cNvPr id="156" name="TextBox 1"/>
          <p:cNvSpPr txBox="1"/>
          <p:nvPr/>
        </p:nvSpPr>
        <p:spPr>
          <a:xfrm>
            <a:off x="268941" y="1279762"/>
            <a:ext cx="11654120" cy="41250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1200"/>
              </a:spcBef>
              <a:defRPr sz="2200">
                <a:latin typeface="Arial"/>
                <a:ea typeface="Arial"/>
                <a:cs typeface="Arial"/>
                <a:sym typeface="Arial"/>
              </a:defRPr>
            </a:pPr>
            <a:r>
              <a:t>Explain one </a:t>
            </a:r>
            <a:r>
              <a:rPr b="1" i="1"/>
              <a:t>benefit</a:t>
            </a:r>
            <a:r>
              <a:t> to a business of them producing products that are of a high quality</a:t>
            </a:r>
          </a:p>
        </p:txBody>
      </p:sp>
      <p:grpSp>
        <p:nvGrpSpPr>
          <p:cNvPr id="159" name="Rectangle 2"/>
          <p:cNvGrpSpPr/>
          <p:nvPr/>
        </p:nvGrpSpPr>
        <p:grpSpPr>
          <a:xfrm>
            <a:off x="268941" y="2232500"/>
            <a:ext cx="1440001" cy="1535991"/>
            <a:chOff x="0" y="0"/>
            <a:chExt cx="1439999" cy="1535990"/>
          </a:xfrm>
        </p:grpSpPr>
        <p:sp>
          <p:nvSpPr>
            <p:cNvPr id="157" name="Rectangle"/>
            <p:cNvSpPr/>
            <p:nvPr/>
          </p:nvSpPr>
          <p:spPr>
            <a:xfrm>
              <a:off x="0" y="-1"/>
              <a:ext cx="1440000" cy="1535992"/>
            </a:xfrm>
            <a:prstGeom prst="rect">
              <a:avLst/>
            </a:prstGeom>
            <a:solidFill>
              <a:srgbClr val="D74120">
                <a:alpha val="82000"/>
              </a:srgbClr>
            </a:solid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8" name="High quality products are likely to have less defects in them"/>
            <p:cNvSpPr txBox="1"/>
            <p:nvPr/>
          </p:nvSpPr>
          <p:spPr>
            <a:xfrm>
              <a:off x="0" y="217183"/>
              <a:ext cx="1440000" cy="11016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400">
                  <a:solidFill>
                    <a:srgbClr val="FFFFFF"/>
                  </a:solidFill>
                  <a:latin typeface="Arial"/>
                  <a:ea typeface="Arial"/>
                  <a:cs typeface="Arial"/>
                  <a:sym typeface="Arial"/>
                </a:defRPr>
              </a:lvl1pPr>
            </a:lstStyle>
            <a:p>
              <a:r>
                <a:t>High quality products are likely to have less defects in them</a:t>
              </a:r>
            </a:p>
          </p:txBody>
        </p:sp>
      </p:grpSp>
      <p:grpSp>
        <p:nvGrpSpPr>
          <p:cNvPr id="162" name="Arrow: Right 3"/>
          <p:cNvGrpSpPr/>
          <p:nvPr/>
        </p:nvGrpSpPr>
        <p:grpSpPr>
          <a:xfrm>
            <a:off x="1768738" y="2675077"/>
            <a:ext cx="1355464" cy="650838"/>
            <a:chOff x="0" y="0"/>
            <a:chExt cx="1355463" cy="650837"/>
          </a:xfrm>
        </p:grpSpPr>
        <p:sp>
          <p:nvSpPr>
            <p:cNvPr id="160" name="Arrow"/>
            <p:cNvSpPr/>
            <p:nvPr/>
          </p:nvSpPr>
          <p:spPr>
            <a:xfrm>
              <a:off x="0" y="0"/>
              <a:ext cx="1355464" cy="650838"/>
            </a:xfrm>
            <a:prstGeom prst="rightArrow">
              <a:avLst>
                <a:gd name="adj1" fmla="val 50000"/>
                <a:gd name="adj2" fmla="val 50000"/>
              </a:avLst>
            </a:prstGeom>
            <a:solidFill>
              <a:srgbClr val="D74120">
                <a:alpha val="89804"/>
              </a:srgbClr>
            </a:solid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1" name="this leads to"/>
            <p:cNvSpPr txBox="1"/>
            <p:nvPr/>
          </p:nvSpPr>
          <p:spPr>
            <a:xfrm>
              <a:off x="-1" y="181006"/>
              <a:ext cx="1192756" cy="28882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400">
                  <a:solidFill>
                    <a:srgbClr val="FFFFFF"/>
                  </a:solidFill>
                  <a:latin typeface="Arial"/>
                  <a:ea typeface="Arial"/>
                  <a:cs typeface="Arial"/>
                  <a:sym typeface="Arial"/>
                </a:defRPr>
              </a:lvl1pPr>
            </a:lstStyle>
            <a:p>
              <a:r>
                <a:t>this leads to</a:t>
              </a:r>
            </a:p>
          </p:txBody>
        </p:sp>
      </p:grpSp>
      <p:grpSp>
        <p:nvGrpSpPr>
          <p:cNvPr id="165" name="Rectangle 6"/>
          <p:cNvGrpSpPr/>
          <p:nvPr/>
        </p:nvGrpSpPr>
        <p:grpSpPr>
          <a:xfrm>
            <a:off x="3219180" y="2232500"/>
            <a:ext cx="1440001" cy="1535991"/>
            <a:chOff x="0" y="0"/>
            <a:chExt cx="1439999" cy="1535990"/>
          </a:xfrm>
        </p:grpSpPr>
        <p:sp>
          <p:nvSpPr>
            <p:cNvPr id="163" name="Rectangle"/>
            <p:cNvSpPr/>
            <p:nvPr/>
          </p:nvSpPr>
          <p:spPr>
            <a:xfrm>
              <a:off x="0" y="-1"/>
              <a:ext cx="1440000" cy="1535992"/>
            </a:xfrm>
            <a:prstGeom prst="rect">
              <a:avLst/>
            </a:prstGeom>
            <a:solidFill>
              <a:srgbClr val="D74120">
                <a:alpha val="82000"/>
              </a:srgbClr>
            </a:solid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4" name="Fewer customer complaints"/>
            <p:cNvSpPr txBox="1"/>
            <p:nvPr/>
          </p:nvSpPr>
          <p:spPr>
            <a:xfrm>
              <a:off x="0" y="521983"/>
              <a:ext cx="1440000" cy="4920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400">
                  <a:solidFill>
                    <a:srgbClr val="FFFFFF"/>
                  </a:solidFill>
                  <a:latin typeface="Arial"/>
                  <a:ea typeface="Arial"/>
                  <a:cs typeface="Arial"/>
                  <a:sym typeface="Arial"/>
                </a:defRPr>
              </a:lvl1pPr>
            </a:lstStyle>
            <a:p>
              <a:r>
                <a:t>Fewer customer complaints</a:t>
              </a:r>
            </a:p>
          </p:txBody>
        </p:sp>
      </p:grpSp>
      <p:grpSp>
        <p:nvGrpSpPr>
          <p:cNvPr id="168" name="Arrow: Right 7"/>
          <p:cNvGrpSpPr/>
          <p:nvPr/>
        </p:nvGrpSpPr>
        <p:grpSpPr>
          <a:xfrm>
            <a:off x="4724748" y="2698598"/>
            <a:ext cx="1698245" cy="650838"/>
            <a:chOff x="0" y="0"/>
            <a:chExt cx="1698244" cy="650837"/>
          </a:xfrm>
        </p:grpSpPr>
        <p:sp>
          <p:nvSpPr>
            <p:cNvPr id="166" name="Arrow"/>
            <p:cNvSpPr/>
            <p:nvPr/>
          </p:nvSpPr>
          <p:spPr>
            <a:xfrm>
              <a:off x="0" y="0"/>
              <a:ext cx="1698245" cy="650838"/>
            </a:xfrm>
            <a:prstGeom prst="rightArrow">
              <a:avLst>
                <a:gd name="adj1" fmla="val 50000"/>
                <a:gd name="adj2" fmla="val 50000"/>
              </a:avLst>
            </a:prstGeom>
            <a:solidFill>
              <a:srgbClr val="D74120">
                <a:alpha val="90000"/>
              </a:srgbClr>
            </a:solid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7" name="which results in"/>
            <p:cNvSpPr txBox="1"/>
            <p:nvPr/>
          </p:nvSpPr>
          <p:spPr>
            <a:xfrm>
              <a:off x="-1" y="181006"/>
              <a:ext cx="1535537" cy="28882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400">
                  <a:solidFill>
                    <a:srgbClr val="FFFFFF"/>
                  </a:solidFill>
                  <a:latin typeface="Arial"/>
                  <a:ea typeface="Arial"/>
                  <a:cs typeface="Arial"/>
                  <a:sym typeface="Arial"/>
                </a:defRPr>
              </a:lvl1pPr>
            </a:lstStyle>
            <a:p>
              <a:r>
                <a:rPr dirty="0"/>
                <a:t>which results in</a:t>
              </a:r>
            </a:p>
          </p:txBody>
        </p:sp>
      </p:grpSp>
      <p:grpSp>
        <p:nvGrpSpPr>
          <p:cNvPr id="171" name="Rectangle 8"/>
          <p:cNvGrpSpPr/>
          <p:nvPr/>
        </p:nvGrpSpPr>
        <p:grpSpPr>
          <a:xfrm>
            <a:off x="6468931" y="2252103"/>
            <a:ext cx="1440001" cy="1516389"/>
            <a:chOff x="0" y="0"/>
            <a:chExt cx="1439999" cy="1516388"/>
          </a:xfrm>
        </p:grpSpPr>
        <p:sp>
          <p:nvSpPr>
            <p:cNvPr id="169" name="Rectangle"/>
            <p:cNvSpPr/>
            <p:nvPr/>
          </p:nvSpPr>
          <p:spPr>
            <a:xfrm>
              <a:off x="0" y="-1"/>
              <a:ext cx="1440000" cy="1516390"/>
            </a:xfrm>
            <a:prstGeom prst="rect">
              <a:avLst/>
            </a:prstGeom>
            <a:solidFill>
              <a:srgbClr val="D74120">
                <a:alpha val="82000"/>
              </a:srgbClr>
            </a:solid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0" name="Lower costs for the business"/>
            <p:cNvSpPr txBox="1"/>
            <p:nvPr/>
          </p:nvSpPr>
          <p:spPr>
            <a:xfrm>
              <a:off x="0" y="512182"/>
              <a:ext cx="1440000" cy="4920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400">
                  <a:solidFill>
                    <a:srgbClr val="FFFFFF"/>
                  </a:solidFill>
                  <a:latin typeface="Arial"/>
                  <a:ea typeface="Arial"/>
                  <a:cs typeface="Arial"/>
                  <a:sym typeface="Arial"/>
                </a:defRPr>
              </a:lvl1pPr>
            </a:lstStyle>
            <a:p>
              <a:r>
                <a:t>Lower costs for the business</a:t>
              </a:r>
            </a:p>
          </p:txBody>
        </p:sp>
      </p:grpSp>
      <p:grpSp>
        <p:nvGrpSpPr>
          <p:cNvPr id="174" name="Arrow: Right 9"/>
          <p:cNvGrpSpPr/>
          <p:nvPr/>
        </p:nvGrpSpPr>
        <p:grpSpPr>
          <a:xfrm>
            <a:off x="7990908" y="2607522"/>
            <a:ext cx="1860229" cy="832989"/>
            <a:chOff x="0" y="0"/>
            <a:chExt cx="1860227" cy="832988"/>
          </a:xfrm>
        </p:grpSpPr>
        <p:sp>
          <p:nvSpPr>
            <p:cNvPr id="172" name="Arrow"/>
            <p:cNvSpPr/>
            <p:nvPr/>
          </p:nvSpPr>
          <p:spPr>
            <a:xfrm>
              <a:off x="0" y="0"/>
              <a:ext cx="1860228" cy="832989"/>
            </a:xfrm>
            <a:prstGeom prst="rightArrow">
              <a:avLst>
                <a:gd name="adj1" fmla="val 50000"/>
                <a:gd name="adj2" fmla="val 50000"/>
              </a:avLst>
            </a:prstGeom>
            <a:solidFill>
              <a:srgbClr val="D74120">
                <a:alpha val="90000"/>
              </a:srgbClr>
            </a:solid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3" name="which means that"/>
            <p:cNvSpPr txBox="1"/>
            <p:nvPr/>
          </p:nvSpPr>
          <p:spPr>
            <a:xfrm>
              <a:off x="0" y="272082"/>
              <a:ext cx="1651980" cy="2888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400">
                  <a:solidFill>
                    <a:srgbClr val="FFFFFF"/>
                  </a:solidFill>
                  <a:latin typeface="Arial"/>
                  <a:ea typeface="Arial"/>
                  <a:cs typeface="Arial"/>
                  <a:sym typeface="Arial"/>
                </a:defRPr>
              </a:lvl1pPr>
            </a:lstStyle>
            <a:p>
              <a:r>
                <a:t>which means that</a:t>
              </a:r>
            </a:p>
          </p:txBody>
        </p:sp>
      </p:grpSp>
      <p:grpSp>
        <p:nvGrpSpPr>
          <p:cNvPr id="177" name="Rectangle 10"/>
          <p:cNvGrpSpPr/>
          <p:nvPr/>
        </p:nvGrpSpPr>
        <p:grpSpPr>
          <a:xfrm>
            <a:off x="9933113" y="2271308"/>
            <a:ext cx="1440001" cy="1505416"/>
            <a:chOff x="0" y="0"/>
            <a:chExt cx="1439999" cy="1505414"/>
          </a:xfrm>
        </p:grpSpPr>
        <p:sp>
          <p:nvSpPr>
            <p:cNvPr id="175" name="Rectangle"/>
            <p:cNvSpPr/>
            <p:nvPr/>
          </p:nvSpPr>
          <p:spPr>
            <a:xfrm>
              <a:off x="0" y="0"/>
              <a:ext cx="1440000" cy="1505415"/>
            </a:xfrm>
            <a:prstGeom prst="rect">
              <a:avLst/>
            </a:prstGeom>
            <a:solidFill>
              <a:srgbClr val="D74120">
                <a:alpha val="81961"/>
              </a:srgbClr>
            </a:solidFill>
            <a:ln w="12700" cap="flat">
              <a:solidFill>
                <a:srgbClr val="EA5B0C"/>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6" name="The business could lower its price to gain a competitive advantage"/>
            <p:cNvSpPr txBox="1"/>
            <p:nvPr/>
          </p:nvSpPr>
          <p:spPr>
            <a:xfrm>
              <a:off x="0" y="201895"/>
              <a:ext cx="1440000" cy="110162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400">
                  <a:solidFill>
                    <a:srgbClr val="FFFFFF"/>
                  </a:solidFill>
                  <a:latin typeface="Arial"/>
                  <a:ea typeface="Arial"/>
                  <a:cs typeface="Arial"/>
                  <a:sym typeface="Arial"/>
                </a:defRPr>
              </a:lvl1pPr>
            </a:lstStyle>
            <a:p>
              <a:r>
                <a:t>The business could lower its price to gain a competitive advantage</a:t>
              </a:r>
            </a:p>
          </p:txBody>
        </p:sp>
      </p:grpSp>
      <p:grpSp>
        <p:nvGrpSpPr>
          <p:cNvPr id="180" name="Arrow: Right 11"/>
          <p:cNvGrpSpPr/>
          <p:nvPr/>
        </p:nvGrpSpPr>
        <p:grpSpPr>
          <a:xfrm>
            <a:off x="10260289" y="3887157"/>
            <a:ext cx="785646" cy="1642198"/>
            <a:chOff x="0" y="0"/>
            <a:chExt cx="785645" cy="1642197"/>
          </a:xfrm>
        </p:grpSpPr>
        <p:sp>
          <p:nvSpPr>
            <p:cNvPr id="178" name="Arrow"/>
            <p:cNvSpPr/>
            <p:nvPr/>
          </p:nvSpPr>
          <p:spPr>
            <a:xfrm rot="5400000">
              <a:off x="-428277" y="428276"/>
              <a:ext cx="1642199" cy="785646"/>
            </a:xfrm>
            <a:prstGeom prst="rightArrow">
              <a:avLst>
                <a:gd name="adj1" fmla="val 50000"/>
                <a:gd name="adj2" fmla="val 50000"/>
              </a:avLst>
            </a:prstGeom>
            <a:solidFill>
              <a:srgbClr val="D74120">
                <a:alpha val="90000"/>
              </a:srgbClr>
            </a:solid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9" name="leading to"/>
            <p:cNvSpPr txBox="1"/>
            <p:nvPr/>
          </p:nvSpPr>
          <p:spPr>
            <a:xfrm rot="5400000">
              <a:off x="-330071" y="578481"/>
              <a:ext cx="1445787" cy="2888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400">
                  <a:solidFill>
                    <a:srgbClr val="FFFFFF"/>
                  </a:solidFill>
                  <a:latin typeface="Arial"/>
                  <a:ea typeface="Arial"/>
                  <a:cs typeface="Arial"/>
                  <a:sym typeface="Arial"/>
                </a:defRPr>
              </a:lvl1pPr>
            </a:lstStyle>
            <a:p>
              <a:r>
                <a:t>leading to</a:t>
              </a:r>
            </a:p>
          </p:txBody>
        </p:sp>
      </p:grpSp>
      <p:grpSp>
        <p:nvGrpSpPr>
          <p:cNvPr id="183" name="Rectangle 12"/>
          <p:cNvGrpSpPr/>
          <p:nvPr/>
        </p:nvGrpSpPr>
        <p:grpSpPr>
          <a:xfrm>
            <a:off x="9933112" y="5621592"/>
            <a:ext cx="1440001" cy="892884"/>
            <a:chOff x="0" y="0"/>
            <a:chExt cx="1439999" cy="892882"/>
          </a:xfrm>
        </p:grpSpPr>
        <p:sp>
          <p:nvSpPr>
            <p:cNvPr id="181" name="Rectangle"/>
            <p:cNvSpPr/>
            <p:nvPr/>
          </p:nvSpPr>
          <p:spPr>
            <a:xfrm>
              <a:off x="0" y="0"/>
              <a:ext cx="1440000" cy="892883"/>
            </a:xfrm>
            <a:prstGeom prst="rect">
              <a:avLst/>
            </a:prstGeom>
            <a:solidFill>
              <a:srgbClr val="D74120">
                <a:alpha val="82000"/>
              </a:srgbClr>
            </a:solid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82" name="An increase in customers"/>
            <p:cNvSpPr txBox="1"/>
            <p:nvPr/>
          </p:nvSpPr>
          <p:spPr>
            <a:xfrm>
              <a:off x="0" y="200429"/>
              <a:ext cx="1440000" cy="49202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400">
                  <a:solidFill>
                    <a:srgbClr val="FFFFFF"/>
                  </a:solidFill>
                  <a:latin typeface="Arial"/>
                  <a:ea typeface="Arial"/>
                  <a:cs typeface="Arial"/>
                  <a:sym typeface="Arial"/>
                </a:defRPr>
              </a:lvl1pPr>
            </a:lstStyle>
            <a:p>
              <a:r>
                <a:t>An increase in customers</a:t>
              </a:r>
            </a:p>
          </p:txBody>
        </p:sp>
      </p:grpSp>
      <p:grpSp>
        <p:nvGrpSpPr>
          <p:cNvPr id="186" name="Arrow: Left 4"/>
          <p:cNvGrpSpPr/>
          <p:nvPr/>
        </p:nvGrpSpPr>
        <p:grpSpPr>
          <a:xfrm>
            <a:off x="8380025" y="5742614"/>
            <a:ext cx="1471111" cy="650838"/>
            <a:chOff x="0" y="0"/>
            <a:chExt cx="1471110" cy="650837"/>
          </a:xfrm>
        </p:grpSpPr>
        <p:sp>
          <p:nvSpPr>
            <p:cNvPr id="184" name="Arrow"/>
            <p:cNvSpPr/>
            <p:nvPr/>
          </p:nvSpPr>
          <p:spPr>
            <a:xfrm>
              <a:off x="0" y="0"/>
              <a:ext cx="1471111" cy="650838"/>
            </a:xfrm>
            <a:prstGeom prst="leftArrow">
              <a:avLst>
                <a:gd name="adj1" fmla="val 45458"/>
                <a:gd name="adj2" fmla="val 50000"/>
              </a:avLst>
            </a:prstGeom>
            <a:solidFill>
              <a:srgbClr val="D74120">
                <a:alpha val="90000"/>
              </a:srgbClr>
            </a:solid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85" name="resulting in"/>
            <p:cNvSpPr txBox="1"/>
            <p:nvPr/>
          </p:nvSpPr>
          <p:spPr>
            <a:xfrm>
              <a:off x="147928" y="181006"/>
              <a:ext cx="1323183" cy="28882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400">
                  <a:solidFill>
                    <a:srgbClr val="FFFFFF"/>
                  </a:solidFill>
                  <a:latin typeface="Arial"/>
                  <a:ea typeface="Arial"/>
                  <a:cs typeface="Arial"/>
                  <a:sym typeface="Arial"/>
                </a:defRPr>
              </a:lvl1pPr>
            </a:lstStyle>
            <a:p>
              <a:r>
                <a:t>resulting in</a:t>
              </a:r>
            </a:p>
          </p:txBody>
        </p:sp>
      </p:grpSp>
      <p:grpSp>
        <p:nvGrpSpPr>
          <p:cNvPr id="189" name="Rectangle 14"/>
          <p:cNvGrpSpPr/>
          <p:nvPr/>
        </p:nvGrpSpPr>
        <p:grpSpPr>
          <a:xfrm>
            <a:off x="6899037" y="5621592"/>
            <a:ext cx="1440001" cy="892884"/>
            <a:chOff x="0" y="0"/>
            <a:chExt cx="1439999" cy="892882"/>
          </a:xfrm>
        </p:grpSpPr>
        <p:sp>
          <p:nvSpPr>
            <p:cNvPr id="187" name="Rectangle"/>
            <p:cNvSpPr/>
            <p:nvPr/>
          </p:nvSpPr>
          <p:spPr>
            <a:xfrm>
              <a:off x="0" y="0"/>
              <a:ext cx="1440000" cy="892883"/>
            </a:xfrm>
            <a:prstGeom prst="rect">
              <a:avLst/>
            </a:prstGeom>
            <a:solidFill>
              <a:srgbClr val="D74120">
                <a:alpha val="82000"/>
              </a:srgbClr>
            </a:solid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88" name="An increase in sales revenue"/>
            <p:cNvSpPr txBox="1"/>
            <p:nvPr/>
          </p:nvSpPr>
          <p:spPr>
            <a:xfrm>
              <a:off x="0" y="200429"/>
              <a:ext cx="1440000" cy="49202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400">
                  <a:solidFill>
                    <a:srgbClr val="FFFFFF"/>
                  </a:solidFill>
                  <a:latin typeface="Arial"/>
                  <a:ea typeface="Arial"/>
                  <a:cs typeface="Arial"/>
                  <a:sym typeface="Arial"/>
                </a:defRPr>
              </a:lvl1pPr>
            </a:lstStyle>
            <a:p>
              <a:r>
                <a:t>An increase in sales revenue</a:t>
              </a:r>
            </a:p>
          </p:txBody>
        </p:sp>
      </p:grpSp>
      <p:sp>
        <p:nvSpPr>
          <p:cNvPr id="190" name="TextBox 13"/>
          <p:cNvSpPr txBox="1"/>
          <p:nvPr/>
        </p:nvSpPr>
        <p:spPr>
          <a:xfrm>
            <a:off x="268941" y="4290342"/>
            <a:ext cx="4645959" cy="1835731"/>
          </a:xfrm>
          <a:prstGeom prst="rect">
            <a:avLst/>
          </a:prstGeom>
          <a:solidFill>
            <a:srgbClr val="EA5B0C">
              <a:alpha val="24000"/>
            </a:srgbClr>
          </a:solidFill>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2000">
                <a:latin typeface="Arial"/>
                <a:ea typeface="Arial"/>
                <a:cs typeface="Arial"/>
                <a:sym typeface="Arial"/>
              </a:defRPr>
            </a:pPr>
            <a:r>
              <a:t>Look at the connectives linking each point together to form a chain</a:t>
            </a:r>
            <a:br/>
            <a:br/>
            <a:r>
              <a:t>Other connectives could be;  therefore, this allows, this could cause,  this will, as a result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56"/>
                                        </p:tgtEl>
                                        <p:attrNameLst>
                                          <p:attrName>style.visibility</p:attrName>
                                        </p:attrNameLst>
                                      </p:cBhvr>
                                      <p:to>
                                        <p:strVal val="visible"/>
                                      </p:to>
                                    </p:set>
                                    <p:animEffect transition="in" filter="wipe(left)">
                                      <p:cBhvr>
                                        <p:cTn id="7"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 name="Rectangle 5"/>
          <p:cNvGrpSpPr/>
          <p:nvPr/>
        </p:nvGrpSpPr>
        <p:grpSpPr>
          <a:xfrm>
            <a:off x="0" y="-1"/>
            <a:ext cx="12192000" cy="1210237"/>
            <a:chOff x="0" y="0"/>
            <a:chExt cx="12192000" cy="1210235"/>
          </a:xfrm>
        </p:grpSpPr>
        <p:sp>
          <p:nvSpPr>
            <p:cNvPr id="192"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93" name="AO3 Analysis – Activity 1"/>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AO3 Analysis – Activity 1</a:t>
              </a:r>
            </a:p>
          </p:txBody>
        </p:sp>
      </p:grpSp>
      <p:sp>
        <p:nvSpPr>
          <p:cNvPr id="195" name="TextBox 1"/>
          <p:cNvSpPr txBox="1"/>
          <p:nvPr/>
        </p:nvSpPr>
        <p:spPr>
          <a:xfrm>
            <a:off x="333934" y="1444765"/>
            <a:ext cx="11524131" cy="186030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indent="-457200">
              <a:spcBef>
                <a:spcPts val="1200"/>
              </a:spcBef>
              <a:buClr>
                <a:srgbClr val="EA5B0C"/>
              </a:buClr>
              <a:buSzPct val="100000"/>
              <a:buFont typeface="Arial"/>
              <a:buChar char="•"/>
              <a:defRPr sz="2200">
                <a:latin typeface="Arial"/>
                <a:ea typeface="Arial"/>
                <a:cs typeface="Arial"/>
                <a:sym typeface="Arial"/>
              </a:defRPr>
            </a:pPr>
            <a:r>
              <a:t>Sort the cards into the correct chain to explain:</a:t>
            </a:r>
          </a:p>
          <a:p>
            <a:pPr algn="ctr">
              <a:spcBef>
                <a:spcPts val="1200"/>
              </a:spcBef>
              <a:defRPr sz="2200">
                <a:latin typeface="Arial"/>
                <a:ea typeface="Arial"/>
                <a:cs typeface="Arial"/>
                <a:sym typeface="Arial"/>
              </a:defRPr>
            </a:pPr>
            <a:r>
              <a:t> </a:t>
            </a:r>
            <a:r>
              <a:rPr b="1" i="1"/>
              <a:t>how a business improving its efficiency will help it to become more competitive</a:t>
            </a:r>
          </a:p>
          <a:p>
            <a:pPr marL="457200" indent="-457200">
              <a:spcBef>
                <a:spcPts val="1200"/>
              </a:spcBef>
              <a:buClr>
                <a:srgbClr val="EA5B0C"/>
              </a:buClr>
              <a:buSzPct val="100000"/>
              <a:buFont typeface="Arial"/>
              <a:buChar char="•"/>
              <a:defRPr sz="2200">
                <a:latin typeface="Arial"/>
                <a:ea typeface="Arial"/>
                <a:cs typeface="Arial"/>
                <a:sym typeface="Arial"/>
              </a:defRPr>
            </a:pPr>
            <a:r>
              <a:t>You have 5 minutes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9" name="Rectangle 5"/>
          <p:cNvGrpSpPr/>
          <p:nvPr/>
        </p:nvGrpSpPr>
        <p:grpSpPr>
          <a:xfrm>
            <a:off x="0" y="-1"/>
            <a:ext cx="12192000" cy="1210237"/>
            <a:chOff x="0" y="0"/>
            <a:chExt cx="12192000" cy="1210235"/>
          </a:xfrm>
        </p:grpSpPr>
        <p:sp>
          <p:nvSpPr>
            <p:cNvPr id="197"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98" name="AO3 Analysis – Activity 1 Answers"/>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AO3 Analysis – Activity 1 Answers</a:t>
              </a:r>
            </a:p>
          </p:txBody>
        </p:sp>
      </p:grpSp>
      <p:grpSp>
        <p:nvGrpSpPr>
          <p:cNvPr id="202" name="Rectangle 6"/>
          <p:cNvGrpSpPr/>
          <p:nvPr/>
        </p:nvGrpSpPr>
        <p:grpSpPr>
          <a:xfrm>
            <a:off x="333935" y="2329369"/>
            <a:ext cx="2160000" cy="1429668"/>
            <a:chOff x="0" y="0"/>
            <a:chExt cx="2159999" cy="1429666"/>
          </a:xfrm>
        </p:grpSpPr>
        <p:sp>
          <p:nvSpPr>
            <p:cNvPr id="200" name="Rectangle"/>
            <p:cNvSpPr/>
            <p:nvPr/>
          </p:nvSpPr>
          <p:spPr>
            <a:xfrm>
              <a:off x="0" y="0"/>
              <a:ext cx="2160000" cy="1429667"/>
            </a:xfrm>
            <a:prstGeom prst="rect">
              <a:avLst/>
            </a:prstGeom>
            <a:solidFill>
              <a:srgbClr val="D74120">
                <a:alpha val="82000"/>
              </a:srgbClr>
            </a:solid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1" name="If businesses use the resources they have more efficiently,  their average costs will fall"/>
            <p:cNvSpPr txBox="1"/>
            <p:nvPr/>
          </p:nvSpPr>
          <p:spPr>
            <a:xfrm>
              <a:off x="0" y="215237"/>
              <a:ext cx="2160000" cy="99919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600">
                  <a:solidFill>
                    <a:srgbClr val="FFFFFF"/>
                  </a:solidFill>
                  <a:latin typeface="Arial"/>
                  <a:ea typeface="Arial"/>
                  <a:cs typeface="Arial"/>
                  <a:sym typeface="Arial"/>
                </a:defRPr>
              </a:lvl1pPr>
            </a:lstStyle>
            <a:p>
              <a:r>
                <a:t>If businesses use the resources they have more efficiently,  their average costs will fall</a:t>
              </a:r>
            </a:p>
          </p:txBody>
        </p:sp>
      </p:grpSp>
      <p:grpSp>
        <p:nvGrpSpPr>
          <p:cNvPr id="205" name="Arrow: Right 7"/>
          <p:cNvGrpSpPr/>
          <p:nvPr/>
        </p:nvGrpSpPr>
        <p:grpSpPr>
          <a:xfrm>
            <a:off x="2980069" y="2675175"/>
            <a:ext cx="1355464" cy="650838"/>
            <a:chOff x="0" y="0"/>
            <a:chExt cx="1355463" cy="650837"/>
          </a:xfrm>
        </p:grpSpPr>
        <p:sp>
          <p:nvSpPr>
            <p:cNvPr id="203" name="Arrow"/>
            <p:cNvSpPr/>
            <p:nvPr/>
          </p:nvSpPr>
          <p:spPr>
            <a:xfrm>
              <a:off x="0" y="0"/>
              <a:ext cx="1355464" cy="650838"/>
            </a:xfrm>
            <a:prstGeom prst="rightArrow">
              <a:avLst>
                <a:gd name="adj1" fmla="val 50000"/>
                <a:gd name="adj2" fmla="val 50000"/>
              </a:avLst>
            </a:prstGeom>
            <a:solidFill>
              <a:srgbClr val="D74120">
                <a:alpha val="90000"/>
              </a:srgbClr>
            </a:solid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4" name="this leads to"/>
            <p:cNvSpPr txBox="1"/>
            <p:nvPr/>
          </p:nvSpPr>
          <p:spPr>
            <a:xfrm>
              <a:off x="-1" y="181006"/>
              <a:ext cx="1192756" cy="28882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400">
                  <a:solidFill>
                    <a:srgbClr val="FFFFFF"/>
                  </a:solidFill>
                  <a:latin typeface="Arial"/>
                  <a:ea typeface="Arial"/>
                  <a:cs typeface="Arial"/>
                  <a:sym typeface="Arial"/>
                </a:defRPr>
              </a:lvl1pPr>
            </a:lstStyle>
            <a:p>
              <a:r>
                <a:t>this leads to</a:t>
              </a:r>
            </a:p>
          </p:txBody>
        </p:sp>
      </p:grpSp>
      <p:grpSp>
        <p:nvGrpSpPr>
          <p:cNvPr id="208" name="Rectangle 20"/>
          <p:cNvGrpSpPr/>
          <p:nvPr/>
        </p:nvGrpSpPr>
        <p:grpSpPr>
          <a:xfrm>
            <a:off x="4821666" y="2346693"/>
            <a:ext cx="2160001" cy="1429667"/>
            <a:chOff x="0" y="0"/>
            <a:chExt cx="2159999" cy="1429666"/>
          </a:xfrm>
        </p:grpSpPr>
        <p:sp>
          <p:nvSpPr>
            <p:cNvPr id="206" name="Rectangle"/>
            <p:cNvSpPr/>
            <p:nvPr/>
          </p:nvSpPr>
          <p:spPr>
            <a:xfrm>
              <a:off x="0" y="-1"/>
              <a:ext cx="2160000" cy="1429668"/>
            </a:xfrm>
            <a:prstGeom prst="rect">
              <a:avLst/>
            </a:prstGeom>
            <a:solidFill>
              <a:srgbClr val="D74120">
                <a:alpha val="82000"/>
              </a:srgbClr>
            </a:solid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7" name="Businesses being able to lower the selling prices of their products"/>
            <p:cNvSpPr txBox="1"/>
            <p:nvPr/>
          </p:nvSpPr>
          <p:spPr>
            <a:xfrm>
              <a:off x="0" y="329536"/>
              <a:ext cx="2160000" cy="7705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600">
                  <a:solidFill>
                    <a:srgbClr val="FFFFFF"/>
                  </a:solidFill>
                  <a:latin typeface="Arial"/>
                  <a:ea typeface="Arial"/>
                  <a:cs typeface="Arial"/>
                  <a:sym typeface="Arial"/>
                </a:defRPr>
              </a:lvl1pPr>
            </a:lstStyle>
            <a:p>
              <a:r>
                <a:t>Businesses being able to lower the selling prices of their products</a:t>
              </a:r>
            </a:p>
          </p:txBody>
        </p:sp>
      </p:grpSp>
      <p:grpSp>
        <p:nvGrpSpPr>
          <p:cNvPr id="211" name="Arrow: Right 21"/>
          <p:cNvGrpSpPr/>
          <p:nvPr/>
        </p:nvGrpSpPr>
        <p:grpSpPr>
          <a:xfrm>
            <a:off x="7607896" y="2675176"/>
            <a:ext cx="1355464" cy="650838"/>
            <a:chOff x="0" y="0"/>
            <a:chExt cx="1355463" cy="650837"/>
          </a:xfrm>
        </p:grpSpPr>
        <p:sp>
          <p:nvSpPr>
            <p:cNvPr id="209" name="Arrow"/>
            <p:cNvSpPr/>
            <p:nvPr/>
          </p:nvSpPr>
          <p:spPr>
            <a:xfrm>
              <a:off x="0" y="0"/>
              <a:ext cx="1355464" cy="650838"/>
            </a:xfrm>
            <a:prstGeom prst="rightArrow">
              <a:avLst>
                <a:gd name="adj1" fmla="val 50000"/>
                <a:gd name="adj2" fmla="val 50000"/>
              </a:avLst>
            </a:prstGeom>
            <a:solidFill>
              <a:srgbClr val="D74120">
                <a:alpha val="90000"/>
              </a:srgbClr>
            </a:solid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10" name="as a result"/>
            <p:cNvSpPr txBox="1"/>
            <p:nvPr/>
          </p:nvSpPr>
          <p:spPr>
            <a:xfrm>
              <a:off x="-1" y="181006"/>
              <a:ext cx="1192756" cy="28882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400">
                  <a:solidFill>
                    <a:srgbClr val="FFFFFF"/>
                  </a:solidFill>
                  <a:latin typeface="Arial"/>
                  <a:ea typeface="Arial"/>
                  <a:cs typeface="Arial"/>
                  <a:sym typeface="Arial"/>
                </a:defRPr>
              </a:lvl1pPr>
            </a:lstStyle>
            <a:p>
              <a:r>
                <a:t>as a result</a:t>
              </a:r>
            </a:p>
          </p:txBody>
        </p:sp>
      </p:grpSp>
      <p:grpSp>
        <p:nvGrpSpPr>
          <p:cNvPr id="214" name="Rectangle 22"/>
          <p:cNvGrpSpPr/>
          <p:nvPr/>
        </p:nvGrpSpPr>
        <p:grpSpPr>
          <a:xfrm>
            <a:off x="9522758" y="2114550"/>
            <a:ext cx="2160001" cy="1644484"/>
            <a:chOff x="0" y="0"/>
            <a:chExt cx="2159999" cy="1644482"/>
          </a:xfrm>
        </p:grpSpPr>
        <p:sp>
          <p:nvSpPr>
            <p:cNvPr id="212" name="Rectangle"/>
            <p:cNvSpPr/>
            <p:nvPr/>
          </p:nvSpPr>
          <p:spPr>
            <a:xfrm>
              <a:off x="0" y="0"/>
              <a:ext cx="2160000" cy="1644483"/>
            </a:xfrm>
            <a:prstGeom prst="rect">
              <a:avLst/>
            </a:prstGeom>
            <a:solidFill>
              <a:srgbClr val="D74120">
                <a:alpha val="82000"/>
              </a:srgbClr>
            </a:solid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13" name="Businesses are likely to see an increase in sales as more customers choose their products over competitors"/>
            <p:cNvSpPr txBox="1"/>
            <p:nvPr/>
          </p:nvSpPr>
          <p:spPr>
            <a:xfrm>
              <a:off x="0" y="94045"/>
              <a:ext cx="2160000" cy="145639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600">
                  <a:solidFill>
                    <a:srgbClr val="FFFFFF"/>
                  </a:solidFill>
                  <a:latin typeface="Arial"/>
                  <a:ea typeface="Arial"/>
                  <a:cs typeface="Arial"/>
                  <a:sym typeface="Arial"/>
                </a:defRPr>
              </a:lvl1pPr>
            </a:lstStyle>
            <a:p>
              <a:r>
                <a:t>Businesses are likely to see an increase in sales as more customers choose their products over competitors</a:t>
              </a:r>
            </a:p>
          </p:txBody>
        </p:sp>
      </p:grpSp>
      <p:grpSp>
        <p:nvGrpSpPr>
          <p:cNvPr id="217" name="Arrow: Right 24"/>
          <p:cNvGrpSpPr/>
          <p:nvPr/>
        </p:nvGrpSpPr>
        <p:grpSpPr>
          <a:xfrm>
            <a:off x="10277339" y="3944091"/>
            <a:ext cx="650838" cy="1342912"/>
            <a:chOff x="0" y="0"/>
            <a:chExt cx="650837" cy="1342910"/>
          </a:xfrm>
        </p:grpSpPr>
        <p:sp>
          <p:nvSpPr>
            <p:cNvPr id="215" name="Arrow"/>
            <p:cNvSpPr/>
            <p:nvPr/>
          </p:nvSpPr>
          <p:spPr>
            <a:xfrm rot="5400000">
              <a:off x="-346037" y="346036"/>
              <a:ext cx="1342911" cy="650838"/>
            </a:xfrm>
            <a:prstGeom prst="rightArrow">
              <a:avLst>
                <a:gd name="adj1" fmla="val 50000"/>
                <a:gd name="adj2" fmla="val 50000"/>
              </a:avLst>
            </a:prstGeom>
            <a:solidFill>
              <a:srgbClr val="D74120">
                <a:alpha val="90000"/>
              </a:srgbClr>
            </a:solid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16" name="this leads to"/>
            <p:cNvSpPr txBox="1"/>
            <p:nvPr/>
          </p:nvSpPr>
          <p:spPr>
            <a:xfrm rot="5400000">
              <a:off x="-264683" y="445689"/>
              <a:ext cx="1180203" cy="2888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400">
                  <a:solidFill>
                    <a:srgbClr val="FFFFFF"/>
                  </a:solidFill>
                  <a:latin typeface="Arial"/>
                  <a:ea typeface="Arial"/>
                  <a:cs typeface="Arial"/>
                  <a:sym typeface="Arial"/>
                </a:defRPr>
              </a:lvl1pPr>
            </a:lstStyle>
            <a:p>
              <a:r>
                <a:t>this leads to</a:t>
              </a:r>
            </a:p>
          </p:txBody>
        </p:sp>
      </p:grpSp>
      <p:grpSp>
        <p:nvGrpSpPr>
          <p:cNvPr id="220" name="Rectangle 25"/>
          <p:cNvGrpSpPr/>
          <p:nvPr/>
        </p:nvGrpSpPr>
        <p:grpSpPr>
          <a:xfrm>
            <a:off x="9522758" y="5414688"/>
            <a:ext cx="2160001" cy="892884"/>
            <a:chOff x="0" y="0"/>
            <a:chExt cx="2159999" cy="892882"/>
          </a:xfrm>
        </p:grpSpPr>
        <p:sp>
          <p:nvSpPr>
            <p:cNvPr id="218" name="Rectangle"/>
            <p:cNvSpPr/>
            <p:nvPr/>
          </p:nvSpPr>
          <p:spPr>
            <a:xfrm>
              <a:off x="0" y="0"/>
              <a:ext cx="2160000" cy="892883"/>
            </a:xfrm>
            <a:prstGeom prst="rect">
              <a:avLst/>
            </a:prstGeom>
            <a:solidFill>
              <a:srgbClr val="D74120">
                <a:alpha val="82000"/>
              </a:srgbClr>
            </a:solid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19" name="A gain in customers"/>
            <p:cNvSpPr txBox="1"/>
            <p:nvPr/>
          </p:nvSpPr>
          <p:spPr>
            <a:xfrm>
              <a:off x="0" y="289745"/>
              <a:ext cx="2160000" cy="31339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600">
                  <a:solidFill>
                    <a:srgbClr val="FFFFFF"/>
                  </a:solidFill>
                  <a:latin typeface="Arial"/>
                  <a:ea typeface="Arial"/>
                  <a:cs typeface="Arial"/>
                  <a:sym typeface="Arial"/>
                </a:defRPr>
              </a:lvl1pPr>
            </a:lstStyle>
            <a:p>
              <a:r>
                <a:t>A gain in customers</a:t>
              </a:r>
            </a:p>
          </p:txBody>
        </p:sp>
      </p:grpSp>
      <p:grpSp>
        <p:nvGrpSpPr>
          <p:cNvPr id="223" name="Arrow: Left 26"/>
          <p:cNvGrpSpPr/>
          <p:nvPr/>
        </p:nvGrpSpPr>
        <p:grpSpPr>
          <a:xfrm>
            <a:off x="7407644" y="5521278"/>
            <a:ext cx="1755966" cy="728925"/>
            <a:chOff x="0" y="0"/>
            <a:chExt cx="1755964" cy="728924"/>
          </a:xfrm>
        </p:grpSpPr>
        <p:sp>
          <p:nvSpPr>
            <p:cNvPr id="221" name="Arrow"/>
            <p:cNvSpPr/>
            <p:nvPr/>
          </p:nvSpPr>
          <p:spPr>
            <a:xfrm>
              <a:off x="0" y="0"/>
              <a:ext cx="1755965" cy="728925"/>
            </a:xfrm>
            <a:prstGeom prst="leftArrow">
              <a:avLst>
                <a:gd name="adj1" fmla="val 45458"/>
                <a:gd name="adj2" fmla="val 50000"/>
              </a:avLst>
            </a:prstGeom>
            <a:solidFill>
              <a:srgbClr val="D74120">
                <a:alpha val="90000"/>
              </a:srgbClr>
            </a:solid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22" name="and therefore"/>
            <p:cNvSpPr txBox="1"/>
            <p:nvPr/>
          </p:nvSpPr>
          <p:spPr>
            <a:xfrm>
              <a:off x="165676" y="220050"/>
              <a:ext cx="1590289" cy="2888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400">
                  <a:solidFill>
                    <a:srgbClr val="FFFFFF"/>
                  </a:solidFill>
                  <a:latin typeface="Arial"/>
                  <a:ea typeface="Arial"/>
                  <a:cs typeface="Arial"/>
                  <a:sym typeface="Arial"/>
                </a:defRPr>
              </a:lvl1pPr>
            </a:lstStyle>
            <a:p>
              <a:r>
                <a:t>and therefore</a:t>
              </a:r>
            </a:p>
          </p:txBody>
        </p:sp>
      </p:grpSp>
      <p:grpSp>
        <p:nvGrpSpPr>
          <p:cNvPr id="226" name="Rectangle 27"/>
          <p:cNvGrpSpPr/>
          <p:nvPr/>
        </p:nvGrpSpPr>
        <p:grpSpPr>
          <a:xfrm>
            <a:off x="4888496" y="5414688"/>
            <a:ext cx="2160001" cy="892884"/>
            <a:chOff x="0" y="0"/>
            <a:chExt cx="2159999" cy="892882"/>
          </a:xfrm>
        </p:grpSpPr>
        <p:sp>
          <p:nvSpPr>
            <p:cNvPr id="224" name="Rectangle"/>
            <p:cNvSpPr/>
            <p:nvPr/>
          </p:nvSpPr>
          <p:spPr>
            <a:xfrm>
              <a:off x="0" y="0"/>
              <a:ext cx="2160000" cy="892883"/>
            </a:xfrm>
            <a:prstGeom prst="rect">
              <a:avLst/>
            </a:prstGeom>
            <a:solidFill>
              <a:srgbClr val="D74120">
                <a:alpha val="82000"/>
              </a:srgbClr>
            </a:solid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25" name="An increase in market share"/>
            <p:cNvSpPr txBox="1"/>
            <p:nvPr/>
          </p:nvSpPr>
          <p:spPr>
            <a:xfrm>
              <a:off x="0" y="175445"/>
              <a:ext cx="2160000" cy="54199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600">
                  <a:solidFill>
                    <a:srgbClr val="FFFFFF"/>
                  </a:solidFill>
                  <a:latin typeface="Arial"/>
                  <a:ea typeface="Arial"/>
                  <a:cs typeface="Arial"/>
                  <a:sym typeface="Arial"/>
                </a:defRPr>
              </a:lvl1pPr>
            </a:lstStyle>
            <a:p>
              <a:r>
                <a:t>An increase in market share</a:t>
              </a:r>
            </a:p>
          </p:txBody>
        </p:sp>
      </p:grpSp>
      <p:sp>
        <p:nvSpPr>
          <p:cNvPr id="227" name="TextBox 13"/>
          <p:cNvSpPr txBox="1"/>
          <p:nvPr/>
        </p:nvSpPr>
        <p:spPr>
          <a:xfrm>
            <a:off x="333934" y="1444764"/>
            <a:ext cx="11858067" cy="8197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indent="-457200">
              <a:spcBef>
                <a:spcPts val="1200"/>
              </a:spcBef>
              <a:buClr>
                <a:srgbClr val="EA5B0C"/>
              </a:buClr>
              <a:buSzPct val="100000"/>
              <a:buFont typeface="Arial"/>
              <a:buChar char="•"/>
              <a:defRPr sz="2000">
                <a:latin typeface="Arial"/>
                <a:ea typeface="Arial"/>
                <a:cs typeface="Arial"/>
                <a:sym typeface="Arial"/>
              </a:defRPr>
            </a:pPr>
            <a:r>
              <a:t>Explain ‘</a:t>
            </a:r>
            <a:r>
              <a:rPr b="1" i="1"/>
              <a:t>how a business improving its efficiency will help it to become more competitive’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1" name="Rectangle 5"/>
          <p:cNvGrpSpPr/>
          <p:nvPr/>
        </p:nvGrpSpPr>
        <p:grpSpPr>
          <a:xfrm>
            <a:off x="0" y="-1"/>
            <a:ext cx="12192000" cy="1210237"/>
            <a:chOff x="0" y="0"/>
            <a:chExt cx="12192000" cy="1210235"/>
          </a:xfrm>
        </p:grpSpPr>
        <p:sp>
          <p:nvSpPr>
            <p:cNvPr id="229"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30" name="AO3 Analysis - Activity 2"/>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AO3 Analysis - Activity 2</a:t>
              </a:r>
            </a:p>
          </p:txBody>
        </p:sp>
      </p:grpSp>
      <p:sp>
        <p:nvSpPr>
          <p:cNvPr id="232" name="TextBox 1"/>
          <p:cNvSpPr txBox="1"/>
          <p:nvPr/>
        </p:nvSpPr>
        <p:spPr>
          <a:xfrm>
            <a:off x="6577072" y="1494907"/>
            <a:ext cx="5267688" cy="47567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000">
                <a:latin typeface="Arial"/>
                <a:ea typeface="Arial"/>
                <a:cs typeface="Arial"/>
                <a:sym typeface="Arial"/>
              </a:defRPr>
            </a:pPr>
            <a:r>
              <a:rPr dirty="0"/>
              <a:t>A cheap method of advertising</a:t>
            </a:r>
          </a:p>
          <a:p>
            <a:pPr>
              <a:defRPr sz="2000">
                <a:latin typeface="Arial"/>
                <a:ea typeface="Arial"/>
                <a:cs typeface="Arial"/>
                <a:sym typeface="Arial"/>
              </a:defRPr>
            </a:pPr>
            <a:r>
              <a:rPr dirty="0"/>
              <a:t>Can reach many potential customers and quickly</a:t>
            </a:r>
          </a:p>
          <a:p>
            <a:pPr>
              <a:defRPr sz="2000">
                <a:latin typeface="Arial"/>
                <a:ea typeface="Arial"/>
                <a:cs typeface="Arial"/>
                <a:sym typeface="Arial"/>
              </a:defRPr>
            </a:pPr>
            <a:r>
              <a:rPr dirty="0"/>
              <a:t>Many of these people may have ponds and aquariums already</a:t>
            </a:r>
          </a:p>
          <a:p>
            <a:pPr>
              <a:defRPr sz="2000">
                <a:latin typeface="Arial"/>
                <a:ea typeface="Arial"/>
                <a:cs typeface="Arial"/>
                <a:sym typeface="Arial"/>
              </a:defRPr>
            </a:pPr>
            <a:r>
              <a:rPr dirty="0"/>
              <a:t>Raises awareness of Greta’s business to potential customers</a:t>
            </a:r>
          </a:p>
          <a:p>
            <a:pPr>
              <a:defRPr sz="2000">
                <a:latin typeface="Arial"/>
                <a:ea typeface="Arial"/>
                <a:cs typeface="Arial"/>
                <a:sym typeface="Arial"/>
              </a:defRPr>
            </a:pPr>
            <a:r>
              <a:rPr dirty="0"/>
              <a:t>Increasing opportunity to gain more sales</a:t>
            </a:r>
          </a:p>
          <a:p>
            <a:pPr>
              <a:defRPr sz="2000">
                <a:latin typeface="Arial"/>
                <a:ea typeface="Arial"/>
                <a:cs typeface="Arial"/>
                <a:sym typeface="Arial"/>
              </a:defRPr>
            </a:pPr>
            <a:endParaRPr dirty="0"/>
          </a:p>
          <a:p>
            <a:pPr>
              <a:defRPr sz="2000">
                <a:latin typeface="Arial"/>
                <a:ea typeface="Arial"/>
                <a:cs typeface="Arial"/>
                <a:sym typeface="Arial"/>
              </a:defRPr>
            </a:pPr>
            <a:r>
              <a:rPr dirty="0"/>
              <a:t>However….</a:t>
            </a:r>
          </a:p>
          <a:p>
            <a:pPr>
              <a:defRPr sz="2000">
                <a:latin typeface="Arial"/>
                <a:ea typeface="Arial"/>
                <a:cs typeface="Arial"/>
                <a:sym typeface="Arial"/>
              </a:defRPr>
            </a:pPr>
            <a:endParaRPr dirty="0"/>
          </a:p>
          <a:p>
            <a:pPr>
              <a:defRPr sz="2000">
                <a:latin typeface="Arial"/>
                <a:ea typeface="Arial"/>
                <a:cs typeface="Arial"/>
                <a:sym typeface="Arial"/>
              </a:defRPr>
            </a:pPr>
            <a:r>
              <a:rPr dirty="0"/>
              <a:t>Easy for one dissatisfied customer to complain publicly</a:t>
            </a:r>
          </a:p>
          <a:p>
            <a:pPr>
              <a:defRPr sz="2000">
                <a:latin typeface="Arial"/>
                <a:ea typeface="Arial"/>
                <a:cs typeface="Arial"/>
                <a:sym typeface="Arial"/>
              </a:defRPr>
            </a:pPr>
            <a:r>
              <a:rPr dirty="0"/>
              <a:t>Give the business a bad reputation</a:t>
            </a:r>
          </a:p>
          <a:p>
            <a:pPr>
              <a:defRPr sz="2000">
                <a:latin typeface="Arial"/>
                <a:ea typeface="Arial"/>
                <a:cs typeface="Arial"/>
                <a:sym typeface="Arial"/>
              </a:defRPr>
            </a:pPr>
            <a:r>
              <a:rPr dirty="0"/>
              <a:t>This could decrease future sales</a:t>
            </a:r>
          </a:p>
          <a:p>
            <a:pPr>
              <a:defRPr sz="2000">
                <a:latin typeface="Arial"/>
                <a:ea typeface="Arial"/>
                <a:cs typeface="Arial"/>
                <a:sym typeface="Arial"/>
              </a:defRPr>
            </a:pPr>
            <a:r>
              <a:rPr dirty="0"/>
              <a:t>Which could decrease revenue</a:t>
            </a:r>
          </a:p>
        </p:txBody>
      </p:sp>
      <p:grpSp>
        <p:nvGrpSpPr>
          <p:cNvPr id="235" name="Rounded Rectangle 6"/>
          <p:cNvGrpSpPr/>
          <p:nvPr/>
        </p:nvGrpSpPr>
        <p:grpSpPr>
          <a:xfrm>
            <a:off x="347240" y="1349297"/>
            <a:ext cx="5748761" cy="5307981"/>
            <a:chOff x="0" y="0"/>
            <a:chExt cx="5748759" cy="5307979"/>
          </a:xfrm>
        </p:grpSpPr>
        <p:sp>
          <p:nvSpPr>
            <p:cNvPr id="233" name="Rounded Rectangle"/>
            <p:cNvSpPr/>
            <p:nvPr/>
          </p:nvSpPr>
          <p:spPr>
            <a:xfrm>
              <a:off x="0" y="0"/>
              <a:ext cx="5748760" cy="5307980"/>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a:solidFill>
                    <a:srgbClr val="FFFFFF"/>
                  </a:solidFill>
                </a:defRPr>
              </a:pPr>
              <a:endParaRPr/>
            </a:p>
          </p:txBody>
        </p:sp>
        <p:sp>
          <p:nvSpPr>
            <p:cNvPr id="234" name="Greta owns a small aquatics business. She specialises in rare species of Koi Carp for ponds and tropical fish for home aquariums…"/>
            <p:cNvSpPr txBox="1"/>
            <p:nvPr/>
          </p:nvSpPr>
          <p:spPr>
            <a:xfrm>
              <a:off x="83376" y="83376"/>
              <a:ext cx="5582007" cy="40447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200">
                  <a:solidFill>
                    <a:srgbClr val="FFFFFF"/>
                  </a:solidFill>
                  <a:latin typeface="Arial"/>
                  <a:ea typeface="Arial"/>
                  <a:cs typeface="Arial"/>
                  <a:sym typeface="Arial"/>
                </a:defRPr>
              </a:pPr>
              <a:r>
                <a:t>Greta owns a small aquatics business. She specialises in rare species of Koi Carp for ponds and tropical fish for home aquariums</a:t>
              </a:r>
            </a:p>
            <a:p>
              <a:pPr algn="ctr">
                <a:defRPr sz="2200">
                  <a:solidFill>
                    <a:srgbClr val="FFFFFF"/>
                  </a:solidFill>
                  <a:latin typeface="Arial"/>
                  <a:ea typeface="Arial"/>
                  <a:cs typeface="Arial"/>
                  <a:sym typeface="Arial"/>
                </a:defRPr>
              </a:pPr>
              <a:endParaRPr/>
            </a:p>
            <a:p>
              <a:pPr algn="ctr">
                <a:defRPr sz="2200" b="1">
                  <a:solidFill>
                    <a:srgbClr val="FFFFFF"/>
                  </a:solidFill>
                  <a:latin typeface="Arial"/>
                  <a:ea typeface="Arial"/>
                  <a:cs typeface="Arial"/>
                  <a:sym typeface="Arial"/>
                </a:defRPr>
              </a:pPr>
              <a:r>
                <a:t>Explain one advantage and one disadvantage of using social media as a method of advertising for Greta’s business</a:t>
              </a:r>
            </a:p>
            <a:p>
              <a:pPr algn="ctr">
                <a:defRPr sz="2200" b="1">
                  <a:solidFill>
                    <a:srgbClr val="FFFFFF"/>
                  </a:solidFill>
                  <a:latin typeface="Arial"/>
                  <a:ea typeface="Arial"/>
                  <a:cs typeface="Arial"/>
                  <a:sym typeface="Arial"/>
                </a:defRPr>
              </a:pPr>
              <a:r>
                <a:t> </a:t>
              </a:r>
            </a:p>
            <a:p>
              <a:pPr algn="ctr">
                <a:defRPr sz="2200">
                  <a:solidFill>
                    <a:srgbClr val="FFFFFF"/>
                  </a:solidFill>
                  <a:latin typeface="Arial"/>
                  <a:ea typeface="Arial"/>
                  <a:cs typeface="Arial"/>
                  <a:sym typeface="Arial"/>
                </a:defRPr>
              </a:pPr>
              <a:r>
                <a:t>Use the points on the right hand side to help you put your answer together. Remember to link each point using connectives</a:t>
              </a:r>
            </a:p>
          </p:txBody>
        </p:sp>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9" name="Rectangle 5"/>
          <p:cNvGrpSpPr/>
          <p:nvPr/>
        </p:nvGrpSpPr>
        <p:grpSpPr>
          <a:xfrm>
            <a:off x="0" y="-1"/>
            <a:ext cx="12192000" cy="1210237"/>
            <a:chOff x="0" y="0"/>
            <a:chExt cx="12192000" cy="1210235"/>
          </a:xfrm>
        </p:grpSpPr>
        <p:sp>
          <p:nvSpPr>
            <p:cNvPr id="237"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38" name="AO3 Analysis - Activity 2 MODEL ANSWER"/>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AO3 Analysis - Activity 2 MODEL ANSWER</a:t>
              </a:r>
            </a:p>
          </p:txBody>
        </p:sp>
      </p:grpSp>
      <p:sp>
        <p:nvSpPr>
          <p:cNvPr id="240" name="Rounded Rectangle 2"/>
          <p:cNvSpPr/>
          <p:nvPr/>
        </p:nvSpPr>
        <p:spPr>
          <a:xfrm>
            <a:off x="6448425" y="1349297"/>
            <a:ext cx="5396335" cy="5307980"/>
          </a:xfrm>
          <a:prstGeom prst="roundRect">
            <a:avLst>
              <a:gd name="adj" fmla="val 5363"/>
            </a:avLst>
          </a:prstGeom>
          <a:ln w="38100">
            <a:solidFill>
              <a:srgbClr val="D74120"/>
            </a:solidFill>
            <a:miter/>
          </a:ln>
        </p:spPr>
        <p:txBody>
          <a:bodyPr lIns="45719" rIns="45719"/>
          <a:lstStyle/>
          <a:p>
            <a:pPr>
              <a:defRPr sz="2000">
                <a:latin typeface="Arial"/>
                <a:ea typeface="Arial"/>
                <a:cs typeface="Arial"/>
                <a:sym typeface="Arial"/>
              </a:defRPr>
            </a:pPr>
            <a:endParaRPr/>
          </a:p>
        </p:txBody>
      </p:sp>
      <p:grpSp>
        <p:nvGrpSpPr>
          <p:cNvPr id="243" name="Rounded Rectangle 6"/>
          <p:cNvGrpSpPr/>
          <p:nvPr/>
        </p:nvGrpSpPr>
        <p:grpSpPr>
          <a:xfrm>
            <a:off x="190498" y="1349297"/>
            <a:ext cx="5667376" cy="5307981"/>
            <a:chOff x="0" y="0"/>
            <a:chExt cx="5667375" cy="5307979"/>
          </a:xfrm>
        </p:grpSpPr>
        <p:sp>
          <p:nvSpPr>
            <p:cNvPr id="241" name="Rounded Rectangle"/>
            <p:cNvSpPr/>
            <p:nvPr/>
          </p:nvSpPr>
          <p:spPr>
            <a:xfrm>
              <a:off x="0" y="0"/>
              <a:ext cx="5667375" cy="5307980"/>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a:solidFill>
                    <a:srgbClr val="FFFFFF"/>
                  </a:solidFill>
                </a:defRPr>
              </a:pPr>
              <a:endParaRPr/>
            </a:p>
          </p:txBody>
        </p:sp>
        <p:sp>
          <p:nvSpPr>
            <p:cNvPr id="242" name="Greta owns a small aquatics business. She specialises in rare species of Koi Carp for ponds and tropical fish for home aquariums…"/>
            <p:cNvSpPr txBox="1"/>
            <p:nvPr/>
          </p:nvSpPr>
          <p:spPr>
            <a:xfrm>
              <a:off x="83375" y="83376"/>
              <a:ext cx="5500625" cy="23937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200">
                  <a:solidFill>
                    <a:srgbClr val="FFFFFF"/>
                  </a:solidFill>
                  <a:latin typeface="Arial"/>
                  <a:ea typeface="Arial"/>
                  <a:cs typeface="Arial"/>
                  <a:sym typeface="Arial"/>
                </a:defRPr>
              </a:pPr>
              <a:r>
                <a:t>Greta owns a small aquatics business. She specialises in rare species of Koi Carp for ponds and tropical fish for home aquariums</a:t>
              </a:r>
            </a:p>
            <a:p>
              <a:pPr algn="ctr">
                <a:defRPr sz="2200">
                  <a:solidFill>
                    <a:srgbClr val="FFFFFF"/>
                  </a:solidFill>
                  <a:latin typeface="Arial"/>
                  <a:ea typeface="Arial"/>
                  <a:cs typeface="Arial"/>
                  <a:sym typeface="Arial"/>
                </a:defRPr>
              </a:pPr>
              <a:endParaRPr/>
            </a:p>
            <a:p>
              <a:pPr algn="ctr">
                <a:defRPr sz="2200" b="1">
                  <a:solidFill>
                    <a:srgbClr val="FFFFFF"/>
                  </a:solidFill>
                  <a:latin typeface="Arial"/>
                  <a:ea typeface="Arial"/>
                  <a:cs typeface="Arial"/>
                  <a:sym typeface="Arial"/>
                </a:defRPr>
              </a:pPr>
              <a:r>
                <a:t>Explain one advantage and one disadvantage of using social media as a method of promoting Greta’s business</a:t>
              </a:r>
            </a:p>
          </p:txBody>
        </p:sp>
      </p:grpSp>
      <p:sp>
        <p:nvSpPr>
          <p:cNvPr id="244" name="Rectangle 2"/>
          <p:cNvSpPr txBox="1"/>
          <p:nvPr/>
        </p:nvSpPr>
        <p:spPr>
          <a:xfrm>
            <a:off x="6646278" y="1602629"/>
            <a:ext cx="5000626" cy="43511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a:latin typeface="Arial"/>
                <a:ea typeface="Arial"/>
                <a:cs typeface="Arial"/>
                <a:sym typeface="Arial"/>
              </a:defRPr>
            </a:pPr>
            <a:r>
              <a:rPr dirty="0"/>
              <a:t>Using social media is a cheap method of promotion that Great could use. She will be able to reach a wide number of potential customers and quickly, therefore raising awareness of her business. Many of these people may have ponds and aquariums already, wishing to add to what they already have. This increases her opportunity to gain more sales, and therefore increase revenue.</a:t>
            </a:r>
          </a:p>
          <a:p>
            <a:pPr>
              <a:defRPr>
                <a:latin typeface="Arial"/>
                <a:ea typeface="Arial"/>
                <a:cs typeface="Arial"/>
                <a:sym typeface="Arial"/>
              </a:defRPr>
            </a:pPr>
            <a:endParaRPr dirty="0"/>
          </a:p>
          <a:p>
            <a:pPr>
              <a:defRPr>
                <a:latin typeface="Arial"/>
                <a:ea typeface="Arial"/>
                <a:cs typeface="Arial"/>
                <a:sym typeface="Arial"/>
              </a:defRPr>
            </a:pPr>
            <a:r>
              <a:rPr dirty="0"/>
              <a:t>However, social media makes it easy for one dissatisfied customer to complain publicly. This could lead to giving Greta’s business a bad reputation, which could result in future sales being affected. A fall in sales revenue will have a negative impact on her profits.</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E32D91"/>
      </a:accent1>
      <a:accent2>
        <a:srgbClr val="C830CC"/>
      </a:accent2>
      <a:accent3>
        <a:srgbClr val="4EA6DC"/>
      </a:accent3>
      <a:accent4>
        <a:srgbClr val="4775E7"/>
      </a:accent4>
      <a:accent5>
        <a:srgbClr val="8971E1"/>
      </a:accent5>
      <a:accent6>
        <a:srgbClr val="D54773"/>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E32D91"/>
      </a:accent1>
      <a:accent2>
        <a:srgbClr val="C830CC"/>
      </a:accent2>
      <a:accent3>
        <a:srgbClr val="4EA6DC"/>
      </a:accent3>
      <a:accent4>
        <a:srgbClr val="4775E7"/>
      </a:accent4>
      <a:accent5>
        <a:srgbClr val="8971E1"/>
      </a:accent5>
      <a:accent6>
        <a:srgbClr val="D54773"/>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370FC16EDE49814FBBE83568B9FA2901" ma:contentTypeVersion="17" ma:contentTypeDescription="Create a new document." ma:contentTypeScope="" ma:versionID="022f5e1d981b14d7005f3600e8ff7e4f">
  <xsd:schema xmlns:xsd="http://www.w3.org/2001/XMLSchema" xmlns:xs="http://www.w3.org/2001/XMLSchema" xmlns:p="http://schemas.microsoft.com/office/2006/metadata/properties" xmlns:ns2="9ad1216b-cdc1-40e2-a0c2-94597fd44697" xmlns:ns3="3fcf4a81-aca0-43b6-bff7-87efdc296efa" xmlns:ns4="7424b78e-8606-4fd1-9a19-b6b90bbc0a1b" targetNamespace="http://schemas.microsoft.com/office/2006/metadata/properties" ma:root="true" ma:fieldsID="f273b407d20b6eb33550fabe3d54ad2e" ns2:_="" ns3:_="" ns4:_="">
    <xsd:import namespace="9ad1216b-cdc1-40e2-a0c2-94597fd44697"/>
    <xsd:import namespace="3fcf4a81-aca0-43b6-bff7-87efdc296efa"/>
    <xsd:import namespace="7424b78e-8606-4fd1-9a19-b6b90bbc0a1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2:SharedWithUsers" minOccurs="0"/>
                <xsd:element ref="ns2:SharedWithDetails" minOccurs="0"/>
                <xsd:element ref="ns3:MediaServiceGenerationTime" minOccurs="0"/>
                <xsd:element ref="ns3:MediaServiceEventHashCode" minOccurs="0"/>
                <xsd:element ref="ns3:MediaServiceSearchProperties" minOccurs="0"/>
                <xsd:element ref="ns3:lcf76f155ced4ddcb4097134ff3c332f" minOccurs="0"/>
                <xsd:element ref="ns4: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1216b-cdc1-40e2-a0c2-94597fd44697"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dexed="true"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cf4a81-aca0-43b6-bff7-87efdc296ef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7882c5b-1fc0-4c64-8edd-3b527906c473"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24b78e-8606-4fd1-9a19-b6b90bbc0a1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bd6ad62-9026-4c22-97ba-ffd5902a9633}" ma:internalName="TaxCatchAll" ma:showField="CatchAllData" ma:web="9ad1216b-cdc1-40e2-a0c2-94597fd446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fcf4a81-aca0-43b6-bff7-87efdc296efa">
      <Terms xmlns="http://schemas.microsoft.com/office/infopath/2007/PartnerControls"/>
    </lcf76f155ced4ddcb4097134ff3c332f>
    <TaxCatchAll xmlns="7424b78e-8606-4fd1-9a19-b6b90bbc0a1b" xsi:nil="true"/>
    <_dlc_DocId xmlns="9ad1216b-cdc1-40e2-a0c2-94597fd44697">7VPTP7ZE6X33-1933993375-2247</_dlc_DocId>
    <_dlc_DocIdUrl xmlns="9ad1216b-cdc1-40e2-a0c2-94597fd44697">
      <Url>https://cambridgeorg.sharepoint.com/sites/cie/education/pd/Curriculum_Support/_layouts/15/DocIdRedir.aspx?ID=7VPTP7ZE6X33-1933993375-2247</Url>
      <Description>7VPTP7ZE6X33-1933993375-2247</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F6431A-A432-4F83-B4DC-98709BDBA641}">
  <ds:schemaRefs>
    <ds:schemaRef ds:uri="http://schemas.microsoft.com/sharepoint/events"/>
  </ds:schemaRefs>
</ds:datastoreItem>
</file>

<file path=customXml/itemProps2.xml><?xml version="1.0" encoding="utf-8"?>
<ds:datastoreItem xmlns:ds="http://schemas.openxmlformats.org/officeDocument/2006/customXml" ds:itemID="{E500E36D-7946-4529-B55B-81099A6315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d1216b-cdc1-40e2-a0c2-94597fd44697"/>
    <ds:schemaRef ds:uri="3fcf4a81-aca0-43b6-bff7-87efdc296efa"/>
    <ds:schemaRef ds:uri="7424b78e-8606-4fd1-9a19-b6b90bbc0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5D6A53-22F8-477C-B20D-B22D686BB500}">
  <ds:schemaRefs>
    <ds:schemaRef ds:uri="http://purl.org/dc/elements/1.1/"/>
    <ds:schemaRef ds:uri="7424b78e-8606-4fd1-9a19-b6b90bbc0a1b"/>
    <ds:schemaRef ds:uri="9ad1216b-cdc1-40e2-a0c2-94597fd44697"/>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3fcf4a81-aca0-43b6-bff7-87efdc296efa"/>
    <ds:schemaRef ds:uri="http://purl.org/dc/dcmitype/"/>
  </ds:schemaRefs>
</ds:datastoreItem>
</file>

<file path=customXml/itemProps4.xml><?xml version="1.0" encoding="utf-8"?>
<ds:datastoreItem xmlns:ds="http://schemas.openxmlformats.org/officeDocument/2006/customXml" ds:itemID="{A33A7A80-B897-46C2-9265-A0CC526602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1788</Words>
  <Application>Microsoft Office PowerPoint</Application>
  <PresentationFormat>Widescreen</PresentationFormat>
  <Paragraphs>120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Bliss Pro Regular</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Karolyn Feliciani</cp:lastModifiedBy>
  <cp:revision>1</cp:revision>
  <dcterms:modified xsi:type="dcterms:W3CDTF">2025-07-22T14:24:42Z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0x010100370FC16EDE49814FBBE83568B9FA2901</vt:lpwstr>
  </property>
  <property fmtid="{D5CDD505-2E9C-101B-9397-08002B2CF9AE}" pid="3" name="_dlc_DocIdItemGuid">
    <vt:lpwstr>3a7c4720-e4b3-49fa-a84e-01c6bf57d7f3</vt:lpwstr>
  </property>
  <property fmtid="{D5CDD505-2E9C-101B-9397-08002B2CF9AE}" pid="4" name="MediaServiceImageTags">
    <vt:lpwstr/>
  </property>
</Properties>
</file>