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6" r:id="rId2"/>
    <p:sldId id="298" r:id="rId3"/>
    <p:sldId id="299" r:id="rId4"/>
    <p:sldId id="300" r:id="rId5"/>
    <p:sldId id="301" r:id="rId6"/>
    <p:sldId id="302" r:id="rId7"/>
    <p:sldId id="303" r:id="rId8"/>
    <p:sldId id="306" r:id="rId9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951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62" autoAdjust="0"/>
    <p:restoredTop sz="64697" autoAdjust="0"/>
  </p:normalViewPr>
  <p:slideViewPr>
    <p:cSldViewPr snapToGrid="0">
      <p:cViewPr varScale="1">
        <p:scale>
          <a:sx n="72" d="100"/>
          <a:sy n="72" d="100"/>
        </p:scale>
        <p:origin x="152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6DA5C-4951-490A-806D-C6E233A1CCC4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91581-0ADF-470F-AAC7-05EDE80DB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3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7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289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289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289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289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289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289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28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9" y="451912"/>
            <a:ext cx="4046220" cy="650471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11" y="6168533"/>
            <a:ext cx="1292225" cy="449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36964" y="3117570"/>
            <a:ext cx="3913001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3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rgbClr val="E21951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1C3206-257D-4762-B461-A249DF0C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173140"/>
            <a:ext cx="11524932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1788" y="1270000"/>
            <a:ext cx="11525250" cy="5324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9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87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053296" y="1733703"/>
            <a:ext cx="10803424" cy="19586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GB" sz="2800" b="1" dirty="0" smtClean="0"/>
              <a:t>Teacher tutorial</a:t>
            </a:r>
            <a:br>
              <a:rPr lang="en-GB" sz="2800" b="1" dirty="0" smtClean="0"/>
            </a:br>
            <a:r>
              <a:rPr lang="en-GB" sz="2600" dirty="0" smtClean="0"/>
              <a:t>Topic: </a:t>
            </a:r>
            <a:r>
              <a:rPr lang="en-GB" sz="2600" dirty="0" smtClean="0"/>
              <a:t>2.3 Trigonometry</a:t>
            </a:r>
            <a:r>
              <a:rPr lang="en-GB" sz="2600" dirty="0" smtClean="0"/>
              <a:t/>
            </a:r>
            <a:br>
              <a:rPr lang="en-GB" sz="2600" dirty="0" smtClean="0"/>
            </a:br>
            <a:r>
              <a:rPr lang="en-GB" sz="2600" dirty="0" smtClean="0"/>
              <a:t>Lesson 3: Proving Trigonometric Identities</a:t>
            </a:r>
            <a:endParaRPr lang="en-GB" sz="2600" dirty="0"/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1053296" y="6261336"/>
            <a:ext cx="1005068" cy="266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400" b="1" dirty="0" smtClean="0"/>
              <a:t>Version 1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1838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Trigonometric Identities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612" y="1050224"/>
            <a:ext cx="8946776" cy="547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79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Trigonometric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99517" y="3228945"/>
                <a:ext cx="77528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>
                    <a:latin typeface="Arial"/>
                    <a:ea typeface="Times New Roman"/>
                    <a:cs typeface="Times New Roman"/>
                  </a:rPr>
                  <a:t>Show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cot</m:t>
                        </m:r>
                      </m:fName>
                      <m:e>
                        <m:r>
                          <a:rPr lang="en-GB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(45+</m:t>
                        </m:r>
                        <m:r>
                          <a:rPr lang="en-GB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</m:t>
                        </m:r>
                        <m:r>
                          <a:rPr lang="en-GB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)+</m:t>
                        </m:r>
                        <m:func>
                          <m:funcPr>
                            <m:ctrlPr>
                              <a:rPr lang="en-GB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cot</m:t>
                            </m:r>
                          </m:fName>
                          <m:e>
                            <m:r>
                              <a:rPr lang="en-GB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(45−</m:t>
                            </m:r>
                            <m:r>
                              <a:rPr lang="en-GB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  <m:r>
                              <a:rPr lang="en-GB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)≡2</m:t>
                            </m:r>
                            <m:func>
                              <m:funcPr>
                                <m:ctrlPr>
                                  <a:rPr lang="en-GB" sz="2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2800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sec</m:t>
                                </m:r>
                              </m:fName>
                              <m:e>
                                <m:r>
                                  <a:rPr lang="en-GB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GB" sz="2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𝐴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en-GB" sz="2800" dirty="0">
                    <a:effectLst/>
                    <a:latin typeface="Times New Roman"/>
                    <a:ea typeface="Times New Roman"/>
                  </a:rPr>
                  <a:t> </a:t>
                </a:r>
                <a:endParaRPr lang="en-GB" sz="2800" dirty="0" smtClean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517" y="3228945"/>
                <a:ext cx="7752892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651" t="-12791" b="-30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59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Trigonometric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1200" y="1270800"/>
                <a:ext cx="11654116" cy="4219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>
                              <a:latin typeface="Cambria Math"/>
                            </a:rPr>
                            <m:t>cot</m:t>
                          </m:r>
                        </m:fName>
                        <m:e>
                          <m:d>
                            <m:d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latin typeface="Cambria Math"/>
                                </a:rPr>
                                <m:t>45+</m:t>
                              </m:r>
                              <m:r>
                                <a:rPr lang="en-GB" sz="2800" i="1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  <m:r>
                            <a:rPr lang="en-GB" sz="2800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/>
                                </a:rPr>
                                <m:t>cot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>
                                      <a:latin typeface="Cambria Math"/>
                                    </a:rPr>
                                    <m:t>45−</m:t>
                                  </m:r>
                                  <m:r>
                                    <a:rPr lang="en-GB" sz="2800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GB" sz="2800" i="1">
                                  <a:latin typeface="Cambria Math"/>
                                </a:rPr>
                                <m:t>≡</m:t>
                              </m:r>
                            </m:e>
                          </m:func>
                        </m:e>
                      </m:func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2800" i="1">
                                  <a:latin typeface="Cambria Math"/>
                                </a:rPr>
                                <m:t>45+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  <m:r>
                        <a:rPr lang="en-GB" sz="28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2800" i="1">
                                  <a:latin typeface="Cambria Math"/>
                                </a:rPr>
                                <m:t>45−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800" dirty="0" smtClean="0"/>
              </a:p>
              <a:p>
                <a:endParaRPr lang="en-GB" sz="2800" dirty="0"/>
              </a:p>
              <a:p>
                <a:endParaRPr lang="en-GB" sz="2800" dirty="0" smtClean="0"/>
              </a:p>
              <a:p>
                <a:r>
                  <a:rPr lang="en-GB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Now 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GB" sz="2800" b="0" i="1" smtClean="0">
                            <a:latin typeface="Cambria Math"/>
                          </a:rPr>
                          <m:t>(</m:t>
                        </m:r>
                        <m:r>
                          <a:rPr lang="en-GB" sz="2800" b="0" i="1" smtClean="0">
                            <a:latin typeface="Cambria Math"/>
                          </a:rPr>
                          <m:t>𝐴</m:t>
                        </m:r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)≡</m:t>
                        </m:r>
                        <m:f>
                          <m:f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2800" b="0" i="0" smtClean="0">
                                    <a:latin typeface="Cambria Math"/>
                                    <a:ea typeface="Cambria Math"/>
                                  </a:rPr>
                                  <m:t>tan</m:t>
                                </m:r>
                              </m:fName>
                              <m:e>
                                <m:r>
                                  <a:rPr lang="en-GB" sz="2800" b="0" i="1" smtClean="0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  <m:r>
                                  <a:rPr lang="en-GB" sz="2800" b="0" i="1" smtClean="0">
                                    <a:latin typeface="Cambria Math"/>
                                    <a:ea typeface="Cambria Math"/>
                                  </a:rPr>
                                  <m:t>±</m:t>
                                </m:r>
                                <m:func>
                                  <m:func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800" b="0" i="0" smtClean="0">
                                        <a:latin typeface="Cambria Math"/>
                                        <a:ea typeface="Cambria Math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en-GB" sz="2800" b="0" i="1" smtClean="0">
                                        <a:latin typeface="Cambria Math"/>
                                        <a:ea typeface="Cambria Math"/>
                                      </a:rPr>
                                      <m:t>𝐵</m:t>
                                    </m:r>
                                  </m:e>
                                </m:func>
                              </m:e>
                            </m:func>
                          </m:num>
                          <m:den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1∓</m:t>
                            </m:r>
                            <m:func>
                              <m:func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2800" b="0" i="0" smtClean="0">
                                    <a:latin typeface="Cambria Math"/>
                                    <a:ea typeface="Cambria Math"/>
                                  </a:rPr>
                                  <m:t>tan</m:t>
                                </m:r>
                              </m:fName>
                              <m:e>
                                <m:r>
                                  <a:rPr lang="en-GB" sz="2800" b="0" i="1" smtClean="0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  <m:func>
                                  <m:func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800" b="0" i="0" smtClean="0">
                                        <a:latin typeface="Cambria Math"/>
                                        <a:ea typeface="Cambria Math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en-GB" sz="2800" b="0" i="1" smtClean="0">
                                        <a:latin typeface="Cambria Math"/>
                                        <a:ea typeface="Cambria Math"/>
                                      </a:rPr>
                                      <m:t>𝐵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func>
                  </m:oMath>
                </a14:m>
                <a:endParaRPr lang="en-GB" sz="2800" dirty="0"/>
              </a:p>
              <a:p>
                <a:r>
                  <a:rPr lang="en-GB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800" i="1">
                                  <a:latin typeface="Cambria Math"/>
                                </a:rPr>
                                <m:t>(45+</m:t>
                              </m:r>
                              <m:r>
                                <a:rPr lang="en-GB" sz="28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GB" sz="2800" i="1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  <m:r>
                        <a:rPr lang="en-GB" sz="28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800" i="1">
                                  <a:latin typeface="Cambria Math"/>
                                </a:rPr>
                                <m:t>(45−</m:t>
                              </m:r>
                              <m:r>
                                <a:rPr lang="en-GB" sz="28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GB" sz="2800" i="1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  <m:r>
                        <a:rPr lang="en-GB" sz="2800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800" i="1">
                                  <a:latin typeface="Cambria Math"/>
                                </a:rPr>
                                <m:t>45</m:t>
                              </m:r>
                              <m:func>
                                <m:func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sz="2800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func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800" i="1">
                                  <a:latin typeface="Cambria Math"/>
                                </a:rPr>
                                <m:t>45+</m:t>
                              </m:r>
                              <m:func>
                                <m:func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sz="2800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  <m:r>
                        <a:rPr lang="en-GB" sz="28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800" i="1">
                                  <a:latin typeface="Cambria Math"/>
                                </a:rPr>
                                <m:t>45</m:t>
                              </m:r>
                              <m:func>
                                <m:func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sz="2800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func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800" i="1">
                                  <a:latin typeface="Cambria Math"/>
                                </a:rPr>
                                <m:t>45−</m:t>
                              </m:r>
                              <m:func>
                                <m:func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sz="2800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00" y="1270800"/>
                <a:ext cx="11654116" cy="4219681"/>
              </a:xfrm>
              <a:prstGeom prst="rect">
                <a:avLst/>
              </a:prstGeom>
              <a:blipFill rotWithShape="1">
                <a:blip r:embed="rId3"/>
                <a:stretch>
                  <a:fillRect l="-1046" t="-14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87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Trigonometric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Use tan 45 = 1 to get</a:t>
                </a:r>
              </a:p>
              <a:p>
                <a:pPr marL="0" indent="0">
                  <a:buNone/>
                </a:pPr>
                <a:endParaRPr lang="en-GB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</a:rPr>
                                <m:t>45</m:t>
                              </m:r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func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</a:rPr>
                                <m:t>45+</m:t>
                              </m:r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  <m:r>
                        <a:rPr lang="en-GB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</a:rPr>
                                <m:t>45</m:t>
                              </m:r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func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</a:rPr>
                                <m:t>45−</m:t>
                              </m:r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  <m:r>
                        <a:rPr lang="en-GB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0" i="0" smtClean="0">
                                  <a:latin typeface="Cambria Math"/>
                                </a:rPr>
                                <m:t>1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  <m:r>
                        <a:rPr lang="en-GB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0" i="0" smtClean="0">
                                  <a:latin typeface="Cambria Math"/>
                                </a:rPr>
                                <m:t>1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C</a:t>
                </a:r>
                <a:r>
                  <a:rPr lang="en-GB" dirty="0" smtClean="0"/>
                  <a:t>ombine the fractions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>
                                  <a:latin typeface="Cambria Math"/>
                                </a:rPr>
                                <m:t>1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  <m:r>
                        <a:rPr lang="en-GB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>
                                  <a:latin typeface="Cambria Math"/>
                                </a:rPr>
                                <m:t>1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  <m:r>
                        <a:rPr lang="en-GB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(1 −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)²+(1+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/>
                                      <a:ea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)²</m:t>
                                  </m:r>
                                </m:e>
                              </m:func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(1+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)(1−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/>
                                      <a:ea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3"/>
                <a:stretch>
                  <a:fillRect l="-1058" t="-19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75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Trigonometric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>
                    <a:ea typeface="Cambria Math"/>
                  </a:rPr>
                  <a:t>Expand the brackets</a:t>
                </a:r>
              </a:p>
              <a:p>
                <a:pPr marL="0" indent="0">
                  <a:buNone/>
                </a:pPr>
                <a:endParaRPr lang="en-GB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(1 −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)²+(1+</m:t>
                              </m:r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/>
                                      <a:ea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)²</m:t>
                                  </m:r>
                                </m:e>
                              </m:func>
                            </m:e>
                          </m:func>
                        </m:num>
                        <m:den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(1+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)(1−</m:t>
                              </m:r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/>
                                      <a:ea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  <m:r>
                        <a:rPr lang="en-GB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1−2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/>
                                          <a:ea typeface="Cambria Math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func>
                            </m:e>
                          </m:func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+1+2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/>
                                      <a:ea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²</m:t>
                                  </m:r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func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/>
                                      <a:ea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/>
                                          <a:ea typeface="Cambria Math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  <a:ea typeface="Cambria Math"/>
                                        </a:rPr>
                                        <m:t>²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and simplify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1−2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/>
                                          <a:ea typeface="Cambria Math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func>
                            </m:e>
                          </m:func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+1+2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/>
                                      <a:ea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²</m:t>
                                  </m:r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func>
                            </m:e>
                          </m:func>
                        </m:num>
                        <m:den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/>
                                      <a:ea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/>
                                          <a:ea typeface="Cambria Math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r>
                                        <a:rPr lang="en-GB" i="1">
                                          <a:latin typeface="Cambria Math"/>
                                          <a:ea typeface="Cambria Math"/>
                                        </a:rPr>
                                        <m:t>²</m:t>
                                      </m:r>
                                      <m:r>
                                        <a:rPr lang="en-GB" i="1"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den>
                      </m:f>
                      <m:r>
                        <a:rPr lang="en-GB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2+2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²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²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3"/>
                <a:stretch>
                  <a:fillRect l="-1058" t="-19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75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Trigonometric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mtClean="0">
                    <a:latin typeface="Arial"/>
                    <a:ea typeface="Times New Roman"/>
                    <a:cs typeface="Times New Roman"/>
                  </a:rPr>
                  <a:t>Show </a:t>
                </a:r>
                <a:r>
                  <a:rPr lang="en-GB" dirty="0" smtClean="0">
                    <a:latin typeface="Arial"/>
                    <a:ea typeface="Times New Roman"/>
                    <a:cs typeface="Times New Roman"/>
                  </a:rPr>
                  <a:t>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i="1">
                            <a:latin typeface="Cambria Math"/>
                            <a:ea typeface="Times New Roman"/>
                            <a:cs typeface="Times New Roman"/>
                          </a:rPr>
                          <m:t>cot</m:t>
                        </m:r>
                      </m:fName>
                      <m:e>
                        <m:r>
                          <a:rPr lang="en-GB" i="1">
                            <a:latin typeface="Cambria Math"/>
                            <a:ea typeface="Times New Roman"/>
                            <a:cs typeface="Times New Roman"/>
                          </a:rPr>
                          <m:t>(45+</m:t>
                        </m:r>
                        <m:r>
                          <a:rPr lang="en-GB" i="1">
                            <a:latin typeface="Cambria Math"/>
                            <a:ea typeface="Times New Roman"/>
                            <a:cs typeface="Times New Roman"/>
                          </a:rPr>
                          <m:t>𝐴</m:t>
                        </m:r>
                        <m:r>
                          <a:rPr lang="en-GB" i="1">
                            <a:latin typeface="Cambria Math"/>
                            <a:ea typeface="Times New Roman"/>
                            <a:cs typeface="Times New Roman"/>
                          </a:rPr>
                          <m:t>)+</m:t>
                        </m:r>
                        <m:func>
                          <m:func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/>
                                <a:ea typeface="Times New Roman"/>
                                <a:cs typeface="Times New Roman"/>
                              </a:rPr>
                              <m:t>cot</m:t>
                            </m:r>
                          </m:fName>
                          <m:e>
                            <m:r>
                              <a:rPr lang="en-GB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(45−</m:t>
                            </m:r>
                            <m:r>
                              <a:rPr lang="en-GB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  <m:r>
                              <a:rPr lang="en-GB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)≡2</m:t>
                            </m:r>
                            <m:func>
                              <m:func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sec</m:t>
                                </m:r>
                              </m:fName>
                              <m:e>
                                <m:r>
                                  <a:rPr lang="en-GB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GB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𝐴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GB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GB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2+2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²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²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GB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2+</m:t>
                          </m:r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²</m:t>
                                  </m:r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/>
                                      <a:ea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²</m:t>
                                  </m:r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func>
                            </m:den>
                          </m:f>
                        </m:num>
                        <m:den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²</m:t>
                                  </m:r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/>
                                      <a:ea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²</m:t>
                                  </m:r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func>
                            </m:den>
                          </m:f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Multiply through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²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func>
                  </m:oMath>
                </a14:m>
                <a:r>
                  <a:rPr lang="en-GB" dirty="0" smtClean="0"/>
                  <a:t> to </a:t>
                </a:r>
                <a:r>
                  <a:rPr lang="en-GB" dirty="0"/>
                  <a:t>simplify the </a:t>
                </a:r>
                <a:r>
                  <a:rPr lang="en-GB" dirty="0" smtClean="0"/>
                  <a:t>fractions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2+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²</m:t>
                                  </m:r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/>
                                      <a:ea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²</m:t>
                                  </m:r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func>
                            </m:den>
                          </m:f>
                        </m:num>
                        <m:den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²</m:t>
                                  </m:r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/>
                                      <a:ea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²</m:t>
                                  </m:r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func>
                            </m:den>
                          </m:f>
                        </m:den>
                      </m:f>
                      <m:r>
                        <a:rPr lang="en-GB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GB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²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func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²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²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func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²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3"/>
                <a:stretch>
                  <a:fillRect l="-1058" t="-1945" b="-19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75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Trigonometric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GB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²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func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+2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²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²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func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²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GB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2(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²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²</m:t>
                                  </m:r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²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func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²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²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²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  <m:r>
                              <a:rPr lang="en-GB" i="1" smtClean="0">
                                <a:latin typeface="Cambria Math"/>
                                <a:ea typeface="Cambria Math"/>
                              </a:rPr>
                              <m:t>≡</m:t>
                            </m:r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func>
                      </m:e>
                    </m:func>
                  </m:oMath>
                </a14:m>
                <a:r>
                  <a:rPr lang="en-GB" dirty="0" smtClean="0"/>
                  <a:t> to get</a:t>
                </a:r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2(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²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²</m:t>
                                  </m:r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²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func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²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GB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²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func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²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²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func>
                    <m:r>
                      <a:rPr lang="en-GB" i="1">
                        <a:latin typeface="Cambria Math"/>
                        <a:ea typeface="Cambria Math"/>
                      </a:rPr>
                      <m:t>−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²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func>
                    <m:r>
                      <a:rPr lang="en-GB" i="1" smtClean="0">
                        <a:latin typeface="Cambria Math"/>
                        <a:ea typeface="Cambria Math"/>
                      </a:rPr>
                      <m:t>≡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func>
                  </m:oMath>
                </a14:m>
                <a:r>
                  <a:rPr lang="en-GB" dirty="0" smtClean="0"/>
                  <a:t> to get</a:t>
                </a:r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²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func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²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GB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GB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  <a:ea typeface="Cambria Math"/>
                            </a:rPr>
                            <m:t>sec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3"/>
                <a:stretch>
                  <a:fillRect l="-1058" b="-16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70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</TotalTime>
  <Words>41</Words>
  <Application>Microsoft Office PowerPoint</Application>
  <PresentationFormat>Widescreen</PresentationFormat>
  <Paragraphs>55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 Math</vt:lpstr>
      <vt:lpstr>Times New Roman</vt:lpstr>
      <vt:lpstr>Office Theme</vt:lpstr>
      <vt:lpstr>Teacher tutorial Topic: 2.3 Trigonometry Lesson 3: Proving Trigonometric Identities</vt:lpstr>
      <vt:lpstr>Trigonometric Identities</vt:lpstr>
      <vt:lpstr>Trigonometric Identities</vt:lpstr>
      <vt:lpstr>Trigonometric Identities</vt:lpstr>
      <vt:lpstr>Trigonometric Identities</vt:lpstr>
      <vt:lpstr>Trigonometric Identities</vt:lpstr>
      <vt:lpstr>Trigonometric Identities</vt:lpstr>
      <vt:lpstr>Trigonometric Identities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went wrong?</dc:title>
  <dc:creator>Lois Lindemann</dc:creator>
  <cp:lastModifiedBy>David Harrison</cp:lastModifiedBy>
  <cp:revision>95</cp:revision>
  <cp:lastPrinted>2018-01-14T21:28:16Z</cp:lastPrinted>
  <dcterms:created xsi:type="dcterms:W3CDTF">2018-01-14T21:11:47Z</dcterms:created>
  <dcterms:modified xsi:type="dcterms:W3CDTF">2019-01-29T17:24:35Z</dcterms:modified>
</cp:coreProperties>
</file>