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96" r:id="rId2"/>
    <p:sldId id="271" r:id="rId3"/>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1951"/>
    <a:srgbClr val="0033CC"/>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76" autoAdjust="0"/>
    <p:restoredTop sz="74397" autoAdjust="0"/>
  </p:normalViewPr>
  <p:slideViewPr>
    <p:cSldViewPr snapToGrid="0">
      <p:cViewPr varScale="1">
        <p:scale>
          <a:sx n="86" d="100"/>
          <a:sy n="86" d="100"/>
        </p:scale>
        <p:origin x="1002" y="8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02F6DA5C-4951-490A-806D-C6E233A1CCC4}" type="datetimeFigureOut">
              <a:rPr lang="en-GB" smtClean="0"/>
              <a:t>20/02/2019</a:t>
            </a:fld>
            <a:endParaRPr lang="en-GB"/>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EC591581-0ADF-470F-AAC7-05EDE80DB34F}" type="slidenum">
              <a:rPr lang="en-GB" smtClean="0"/>
              <a:t>‹#›</a:t>
            </a:fld>
            <a:endParaRPr lang="en-GB"/>
          </a:p>
        </p:txBody>
      </p:sp>
    </p:spTree>
    <p:extLst>
      <p:ext uri="{BB962C8B-B14F-4D97-AF65-F5344CB8AC3E}">
        <p14:creationId xmlns:p14="http://schemas.microsoft.com/office/powerpoint/2010/main" val="620633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C591581-0ADF-470F-AAC7-05EDE80DB34F}" type="slidenum">
              <a:rPr lang="en-GB" smtClean="0"/>
              <a:t>1</a:t>
            </a:fld>
            <a:endParaRPr lang="en-GB"/>
          </a:p>
        </p:txBody>
      </p:sp>
    </p:spTree>
    <p:extLst>
      <p:ext uri="{BB962C8B-B14F-4D97-AF65-F5344CB8AC3E}">
        <p14:creationId xmlns:p14="http://schemas.microsoft.com/office/powerpoint/2010/main" val="3069277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latin typeface="Arial" panose="020B0604020202020204" pitchFamily="34" charset="0"/>
                <a:cs typeface="Arial" panose="020B0604020202020204" pitchFamily="34" charset="0"/>
              </a:rPr>
              <a:t>Play video </a:t>
            </a:r>
            <a:r>
              <a:rPr lang="en-GB" b="1" smtClean="0">
                <a:latin typeface="Arial" panose="020B0604020202020204" pitchFamily="34" charset="0"/>
                <a:cs typeface="Arial" panose="020B0604020202020204" pitchFamily="34" charset="0"/>
              </a:rPr>
              <a:t>on</a:t>
            </a:r>
            <a:r>
              <a:rPr lang="en-GB" b="1" baseline="0" smtClean="0">
                <a:latin typeface="Arial" panose="020B0604020202020204" pitchFamily="34" charset="0"/>
                <a:cs typeface="Arial" panose="020B0604020202020204" pitchFamily="34" charset="0"/>
              </a:rPr>
              <a:t> Resource Plus</a:t>
            </a:r>
            <a:endParaRPr lang="en-GB" b="1" smtClean="0">
              <a:latin typeface="Arial" panose="020B0604020202020204" pitchFamily="34" charset="0"/>
              <a:cs typeface="Arial" panose="020B0604020202020204" pitchFamily="34" charset="0"/>
            </a:endParaRPr>
          </a:p>
          <a:p>
            <a:endParaRPr lang="en-GB" b="1" dirty="0" smtClean="0">
              <a:latin typeface="Arial" panose="020B0604020202020204" pitchFamily="34" charset="0"/>
              <a:cs typeface="Arial" panose="020B0604020202020204" pitchFamily="34" charset="0"/>
            </a:endParaRPr>
          </a:p>
          <a:p>
            <a:r>
              <a:rPr lang="en-GB" b="1" dirty="0" smtClean="0">
                <a:latin typeface="Arial" panose="020B0604020202020204" pitchFamily="34" charset="0"/>
                <a:cs typeface="Arial" panose="020B0604020202020204" pitchFamily="34" charset="0"/>
              </a:rPr>
              <a:t>Prompts </a:t>
            </a:r>
            <a:r>
              <a:rPr lang="en-GB" b="1" dirty="0">
                <a:latin typeface="Arial" panose="020B0604020202020204" pitchFamily="34" charset="0"/>
                <a:cs typeface="Arial" panose="020B0604020202020204" pitchFamily="34" charset="0"/>
              </a:rPr>
              <a:t>&amp; key questions for this slide:</a:t>
            </a:r>
          </a:p>
          <a:p>
            <a:r>
              <a:rPr lang="en-GB" b="1" i="1" dirty="0">
                <a:latin typeface="Arial" panose="020B0604020202020204" pitchFamily="34" charset="0"/>
                <a:cs typeface="Arial" panose="020B0604020202020204" pitchFamily="34" charset="0"/>
              </a:rPr>
              <a:t>Where do we start?</a:t>
            </a:r>
          </a:p>
          <a:p>
            <a:r>
              <a:rPr lang="en-GB" b="0" i="0" dirty="0">
                <a:latin typeface="Arial" panose="020B0604020202020204" pitchFamily="34" charset="0"/>
                <a:cs typeface="Arial" panose="020B0604020202020204" pitchFamily="34" charset="0"/>
              </a:rPr>
              <a:t>In the video we highlight the lead term as this will determine the shape of the parabola. In this case it is a u-shape (not a n-shape).</a:t>
            </a:r>
          </a:p>
          <a:p>
            <a:endParaRPr lang="en-GB" b="0" i="0" dirty="0">
              <a:latin typeface="Arial" panose="020B0604020202020204" pitchFamily="34" charset="0"/>
              <a:cs typeface="Arial" panose="020B0604020202020204" pitchFamily="34" charset="0"/>
            </a:endParaRPr>
          </a:p>
          <a:p>
            <a:r>
              <a:rPr lang="en-GB" b="1" i="1" dirty="0">
                <a:latin typeface="Arial" panose="020B0604020202020204" pitchFamily="34" charset="0"/>
                <a:cs typeface="Arial" panose="020B0604020202020204" pitchFamily="34" charset="0"/>
              </a:rPr>
              <a:t>Where do we go next?</a:t>
            </a:r>
          </a:p>
          <a:p>
            <a:r>
              <a:rPr lang="en-GB" b="0" i="0" dirty="0">
                <a:latin typeface="Arial" panose="020B0604020202020204" pitchFamily="34" charset="0"/>
                <a:cs typeface="Arial" panose="020B0604020202020204" pitchFamily="34" charset="0"/>
              </a:rPr>
              <a:t>We will need to mark on the intersections with the axes. Therefore we will need to solve the equation when x=0 (y-intercept) and when y=0 (roots). </a:t>
            </a:r>
          </a:p>
          <a:p>
            <a:endParaRPr lang="en-GB" b="0" i="0" dirty="0">
              <a:latin typeface="Arial" panose="020B0604020202020204" pitchFamily="34" charset="0"/>
              <a:cs typeface="Arial" panose="020B0604020202020204" pitchFamily="34" charset="0"/>
            </a:endParaRPr>
          </a:p>
          <a:p>
            <a:r>
              <a:rPr lang="en-GB" b="1" i="1" dirty="0">
                <a:latin typeface="Arial" panose="020B0604020202020204" pitchFamily="34" charset="0"/>
                <a:cs typeface="Arial" panose="020B0604020202020204" pitchFamily="34" charset="0"/>
              </a:rPr>
              <a:t>Where will the vertex of the parabola be?</a:t>
            </a:r>
          </a:p>
          <a:p>
            <a:r>
              <a:rPr lang="en-GB" b="0" i="0" dirty="0">
                <a:latin typeface="Arial" panose="020B0604020202020204" pitchFamily="34" charset="0"/>
                <a:cs typeface="Arial" panose="020B0604020202020204" pitchFamily="34" charset="0"/>
              </a:rPr>
              <a:t>We could use the roots to find out where the x-coordinate of the vertex will be and then substitute this value into the equation to find y. Or, as we do in this video, we can complete the square to find the vertex.</a:t>
            </a:r>
          </a:p>
          <a:p>
            <a:endParaRPr lang="en-GB" b="0" i="0" dirty="0">
              <a:latin typeface="Arial" panose="020B0604020202020204" pitchFamily="34" charset="0"/>
              <a:cs typeface="Arial" panose="020B0604020202020204" pitchFamily="34" charset="0"/>
            </a:endParaRPr>
          </a:p>
          <a:p>
            <a:r>
              <a:rPr lang="en-GB" b="1" i="1" dirty="0">
                <a:latin typeface="Arial" panose="020B0604020202020204" pitchFamily="34" charset="0"/>
                <a:cs typeface="Arial" panose="020B0604020202020204" pitchFamily="34" charset="0"/>
              </a:rPr>
              <a:t>What will the final sketch look like?</a:t>
            </a:r>
          </a:p>
          <a:p>
            <a:r>
              <a:rPr lang="en-GB" b="0" i="0" dirty="0">
                <a:latin typeface="Arial" panose="020B0604020202020204" pitchFamily="34" charset="0"/>
                <a:cs typeface="Arial" panose="020B0604020202020204" pitchFamily="34" charset="0"/>
              </a:rPr>
              <a:t>We will need to show all this information on our graph, as we do in the video.</a:t>
            </a:r>
          </a:p>
          <a:p>
            <a:endParaRPr lang="en-GB" b="0" i="0" dirty="0">
              <a:latin typeface="Arial" panose="020B0604020202020204" pitchFamily="34" charset="0"/>
              <a:cs typeface="Arial" panose="020B0604020202020204" pitchFamily="34" charset="0"/>
            </a:endParaRPr>
          </a:p>
          <a:p>
            <a:r>
              <a:rPr lang="en-GB" b="1" i="1" dirty="0">
                <a:latin typeface="Arial" panose="020B0604020202020204" pitchFamily="34" charset="0"/>
                <a:cs typeface="Arial" panose="020B0604020202020204" pitchFamily="34" charset="0"/>
              </a:rPr>
              <a:t>What else should we highlight and that might be useful?</a:t>
            </a:r>
          </a:p>
          <a:p>
            <a:r>
              <a:rPr lang="en-GB" b="0" i="0" dirty="0">
                <a:latin typeface="Arial" panose="020B0604020202020204" pitchFamily="34" charset="0"/>
                <a:cs typeface="Arial" panose="020B0604020202020204" pitchFamily="34" charset="0"/>
              </a:rPr>
              <a:t>It maybe helpful to point out the line of symmetry of the parabola and use this terminology with the students. In this example it is at x=5/2. </a:t>
            </a:r>
          </a:p>
          <a:p>
            <a:endParaRPr lang="en-GB" b="0" i="0" dirty="0">
              <a:latin typeface="Arial" panose="020B0604020202020204" pitchFamily="34" charset="0"/>
              <a:cs typeface="Arial" panose="020B0604020202020204" pitchFamily="34" charset="0"/>
            </a:endParaRPr>
          </a:p>
          <a:p>
            <a:endParaRPr lang="en-GB" b="0" i="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C591581-0ADF-470F-AAC7-05EDE80DB34F}" type="slidenum">
              <a:rPr lang="en-GB" smtClean="0"/>
              <a:t>2</a:t>
            </a:fld>
            <a:endParaRPr lang="en-GB"/>
          </a:p>
        </p:txBody>
      </p:sp>
    </p:spTree>
    <p:extLst>
      <p:ext uri="{BB962C8B-B14F-4D97-AF65-F5344CB8AC3E}">
        <p14:creationId xmlns:p14="http://schemas.microsoft.com/office/powerpoint/2010/main" val="30366102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pic>
        <p:nvPicPr>
          <p:cNvPr id="13" name="Picture 12"/>
          <p:cNvPicPr/>
          <p:nvPr userDrawn="1"/>
        </p:nvPicPr>
        <p:blipFill>
          <a:blip r:embed="rId3" cstate="hq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14" name="Picture 13"/>
          <p:cNvPicPr>
            <a:picLocks noChangeAspect="1"/>
          </p:cNvPicPr>
          <p:nvPr userDrawn="1"/>
        </p:nvPicPr>
        <p:blipFill>
          <a:blip r:embed="rId4"/>
          <a:stretch>
            <a:fillRect/>
          </a:stretch>
        </p:blipFill>
        <p:spPr>
          <a:xfrm>
            <a:off x="7836964" y="3117570"/>
            <a:ext cx="3913001" cy="2736000"/>
          </a:xfrm>
          <a:prstGeom prst="rect">
            <a:avLst/>
          </a:prstGeom>
        </p:spPr>
      </p:pic>
    </p:spTree>
    <p:extLst>
      <p:ext uri="{BB962C8B-B14F-4D97-AF65-F5344CB8AC3E}">
        <p14:creationId xmlns:p14="http://schemas.microsoft.com/office/powerpoint/2010/main" val="1108230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Rectangle 4"/>
          <p:cNvSpPr/>
          <p:nvPr userDrawn="1"/>
        </p:nvSpPr>
        <p:spPr>
          <a:xfrm>
            <a:off x="0" y="0"/>
            <a:ext cx="12192000" cy="900000"/>
          </a:xfrm>
          <a:prstGeom prst="rect">
            <a:avLst/>
          </a:prstGeom>
          <a:solidFill>
            <a:srgbClr val="E21951"/>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endParaRPr lang="en-GB" sz="2800" b="1" dirty="0">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B11C3206-257D-4762-B461-A249DF0C704C}"/>
              </a:ext>
            </a:extLst>
          </p:cNvPr>
          <p:cNvSpPr>
            <a:spLocks noGrp="1"/>
          </p:cNvSpPr>
          <p:nvPr>
            <p:ph type="title"/>
          </p:nvPr>
        </p:nvSpPr>
        <p:spPr>
          <a:xfrm>
            <a:off x="331788" y="173140"/>
            <a:ext cx="11524932" cy="553720"/>
          </a:xfrm>
          <a:prstGeom prst="rect">
            <a:avLst/>
          </a:prstGeom>
        </p:spPr>
        <p:txBody>
          <a:bodyPr anchor="b">
            <a:normAutofit/>
          </a:bodyPr>
          <a:lstStyle>
            <a:lvl1pPr>
              <a:defRPr sz="2800" b="1" i="0" baseline="0">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8" name="Text Placeholder 7"/>
          <p:cNvSpPr>
            <a:spLocks noGrp="1"/>
          </p:cNvSpPr>
          <p:nvPr>
            <p:ph type="body" sz="quarter" idx="10"/>
          </p:nvPr>
        </p:nvSpPr>
        <p:spPr>
          <a:xfrm>
            <a:off x="331788" y="1270000"/>
            <a:ext cx="11525250" cy="5324475"/>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549982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54" r:id="rId1"/>
    <p:sldLayoutId id="2147483655" r:id="rId2"/>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learning.cambridgeinternational.org/classroom/course/view.php?id=3487#section-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idx="4294967295"/>
          </p:nvPr>
        </p:nvSpPr>
        <p:spPr>
          <a:xfrm>
            <a:off x="1053296" y="1733703"/>
            <a:ext cx="10803424" cy="1958619"/>
          </a:xfrm>
          <a:prstGeom prst="rect">
            <a:avLst/>
          </a:prstGeom>
        </p:spPr>
        <p:txBody>
          <a:bodyPr>
            <a:noAutofit/>
          </a:bodyPr>
          <a:lstStyle/>
          <a:p>
            <a:pPr>
              <a:lnSpc>
                <a:spcPts val="3500"/>
              </a:lnSpc>
            </a:pPr>
            <a:r>
              <a:rPr lang="en-GB" sz="2800" b="1" dirty="0"/>
              <a:t>Teacher tutorial</a:t>
            </a:r>
            <a:br>
              <a:rPr lang="en-GB" sz="2800" b="1" dirty="0"/>
            </a:br>
            <a:r>
              <a:rPr lang="en-GB" sz="2600" dirty="0"/>
              <a:t>Topic: </a:t>
            </a:r>
            <a:r>
              <a:rPr lang="en-GB" sz="2600" dirty="0" smtClean="0"/>
              <a:t>1.1 Quadratics</a:t>
            </a:r>
            <a:r>
              <a:rPr lang="en-GB" sz="2600" dirty="0"/>
              <a:t/>
            </a:r>
            <a:br>
              <a:rPr lang="en-GB" sz="2600" dirty="0"/>
            </a:br>
            <a:r>
              <a:rPr lang="en-GB" sz="2600" dirty="0"/>
              <a:t>Lesson 3: Sketching quadratic functions </a:t>
            </a:r>
          </a:p>
        </p:txBody>
      </p:sp>
      <p:sp>
        <p:nvSpPr>
          <p:cNvPr id="9" name="Title 7"/>
          <p:cNvSpPr txBox="1">
            <a:spLocks/>
          </p:cNvSpPr>
          <p:nvPr/>
        </p:nvSpPr>
        <p:spPr>
          <a:xfrm>
            <a:off x="1053296" y="6261336"/>
            <a:ext cx="1005068" cy="266785"/>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r>
              <a:rPr lang="en-GB" sz="1400" b="1" dirty="0"/>
              <a:t>Version </a:t>
            </a:r>
            <a:r>
              <a:rPr lang="en-GB" sz="1400" b="1" dirty="0" smtClean="0"/>
              <a:t>1</a:t>
            </a:r>
            <a:endParaRPr lang="en-GB" sz="1400" b="1" dirty="0"/>
          </a:p>
        </p:txBody>
      </p:sp>
    </p:spTree>
    <p:extLst>
      <p:ext uri="{BB962C8B-B14F-4D97-AF65-F5344CB8AC3E}">
        <p14:creationId xmlns:p14="http://schemas.microsoft.com/office/powerpoint/2010/main" val="4183809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Sketching – teacher video</a:t>
            </a:r>
          </a:p>
        </p:txBody>
      </p:sp>
      <p:pic>
        <p:nvPicPr>
          <p:cNvPr id="2" name="Picture 1">
            <a:hlinkClick r:id="rId3"/>
          </p:cNvPr>
          <p:cNvPicPr>
            <a:picLocks noChangeAspect="1"/>
          </p:cNvPicPr>
          <p:nvPr/>
        </p:nvPicPr>
        <p:blipFill>
          <a:blip r:embed="rId4"/>
          <a:stretch>
            <a:fillRect/>
          </a:stretch>
        </p:blipFill>
        <p:spPr>
          <a:xfrm>
            <a:off x="3360197" y="1634178"/>
            <a:ext cx="5468113" cy="4124901"/>
          </a:xfrm>
          <a:prstGeom prst="rect">
            <a:avLst/>
          </a:prstGeom>
        </p:spPr>
      </p:pic>
    </p:spTree>
    <p:extLst>
      <p:ext uri="{BB962C8B-B14F-4D97-AF65-F5344CB8AC3E}">
        <p14:creationId xmlns:p14="http://schemas.microsoft.com/office/powerpoint/2010/main" val="16913347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657</TotalTime>
  <Words>218</Words>
  <Application>Microsoft Office PowerPoint</Application>
  <PresentationFormat>Widescreen</PresentationFormat>
  <Paragraphs>22</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Teacher tutorial Topic: 1.1 Quadratics Lesson 3: Sketching quadratic functions </vt:lpstr>
      <vt:lpstr>Sketching – teacher video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David Harrison</cp:lastModifiedBy>
  <cp:revision>91</cp:revision>
  <cp:lastPrinted>2018-01-14T21:28:16Z</cp:lastPrinted>
  <dcterms:created xsi:type="dcterms:W3CDTF">2018-01-14T21:11:47Z</dcterms:created>
  <dcterms:modified xsi:type="dcterms:W3CDTF">2019-02-20T15:11:16Z</dcterms:modified>
</cp:coreProperties>
</file>