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96" r:id="rId2"/>
    <p:sldId id="298" r:id="rId3"/>
    <p:sldId id="299" r:id="rId4"/>
    <p:sldId id="300" r:id="rId5"/>
    <p:sldId id="301" r:id="rId6"/>
    <p:sldId id="302" r:id="rId7"/>
    <p:sldId id="303" r:id="rId8"/>
    <p:sldId id="306" r:id="rId9"/>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951"/>
    <a:srgbClr val="0033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62" autoAdjust="0"/>
    <p:restoredTop sz="64697" autoAdjust="0"/>
  </p:normalViewPr>
  <p:slideViewPr>
    <p:cSldViewPr snapToGrid="0">
      <p:cViewPr varScale="1">
        <p:scale>
          <a:sx n="72" d="100"/>
          <a:sy n="72" d="100"/>
        </p:scale>
        <p:origin x="1524" y="5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02F6DA5C-4951-490A-806D-C6E233A1CCC4}" type="datetimeFigureOut">
              <a:rPr lang="en-GB" smtClean="0"/>
              <a:t>29/01/2019</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EC591581-0ADF-470F-AAC7-05EDE80DB34F}" type="slidenum">
              <a:rPr lang="en-GB" smtClean="0"/>
              <a:t>‹#›</a:t>
            </a:fld>
            <a:endParaRPr lang="en-GB"/>
          </a:p>
        </p:txBody>
      </p:sp>
    </p:spTree>
    <p:extLst>
      <p:ext uri="{BB962C8B-B14F-4D97-AF65-F5344CB8AC3E}">
        <p14:creationId xmlns:p14="http://schemas.microsoft.com/office/powerpoint/2010/main" val="620633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C591581-0ADF-470F-AAC7-05EDE80DB34F}" type="slidenum">
              <a:rPr lang="en-GB" smtClean="0"/>
              <a:t>1</a:t>
            </a:fld>
            <a:endParaRPr lang="en-GB"/>
          </a:p>
        </p:txBody>
      </p:sp>
    </p:spTree>
    <p:extLst>
      <p:ext uri="{BB962C8B-B14F-4D97-AF65-F5344CB8AC3E}">
        <p14:creationId xmlns:p14="http://schemas.microsoft.com/office/powerpoint/2010/main" val="3069277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latin typeface="Arial" panose="020B0604020202020204" pitchFamily="34" charset="0"/>
                <a:cs typeface="Arial" panose="020B0604020202020204" pitchFamily="34" charset="0"/>
              </a:rPr>
              <a:t>The formulae</a:t>
            </a:r>
            <a:r>
              <a:rPr lang="en-GB" b="0" baseline="0" dirty="0" smtClean="0">
                <a:latin typeface="Arial" panose="020B0604020202020204" pitchFamily="34" charset="0"/>
                <a:cs typeface="Arial" panose="020B0604020202020204" pitchFamily="34" charset="0"/>
              </a:rPr>
              <a:t> relating to trigonometry given in the formula booklet are shown here. This is the same as Worksheet B, used in Lessons 1 and 2.</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latin typeface="Arial" panose="020B0604020202020204" pitchFamily="34" charset="0"/>
                <a:cs typeface="Arial" panose="020B0604020202020204" pitchFamily="34" charset="0"/>
              </a:rPr>
              <a:t>Make sure your learners are aware of all of these and how to use them.</a:t>
            </a:r>
            <a:endParaRPr lang="en-GB" b="0"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EC591581-0ADF-470F-AAC7-05EDE80DB34F}" type="slidenum">
              <a:rPr lang="en-GB" smtClean="0"/>
              <a:t>2</a:t>
            </a:fld>
            <a:endParaRPr lang="en-GB"/>
          </a:p>
        </p:txBody>
      </p:sp>
    </p:spTree>
    <p:extLst>
      <p:ext uri="{BB962C8B-B14F-4D97-AF65-F5344CB8AC3E}">
        <p14:creationId xmlns:p14="http://schemas.microsoft.com/office/powerpoint/2010/main" val="2807289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latin typeface="Arial" panose="020B0604020202020204" pitchFamily="34" charset="0"/>
                <a:cs typeface="Arial" panose="020B0604020202020204" pitchFamily="34" charset="0"/>
              </a:rPr>
              <a:t>Ask</a:t>
            </a:r>
            <a:r>
              <a:rPr lang="en-GB" b="0" baseline="0" dirty="0" smtClean="0">
                <a:latin typeface="Arial" panose="020B0604020202020204" pitchFamily="34" charset="0"/>
                <a:cs typeface="Arial" panose="020B0604020202020204" pitchFamily="34" charset="0"/>
              </a:rPr>
              <a:t> learners w</a:t>
            </a:r>
            <a:r>
              <a:rPr lang="en-GB" b="0" dirty="0" smtClean="0">
                <a:latin typeface="Arial" panose="020B0604020202020204" pitchFamily="34" charset="0"/>
                <a:cs typeface="Arial" panose="020B0604020202020204" pitchFamily="34" charset="0"/>
              </a:rPr>
              <a:t>hich</a:t>
            </a:r>
            <a:r>
              <a:rPr lang="en-GB" b="0" baseline="0" dirty="0" smtClean="0">
                <a:latin typeface="Arial" panose="020B0604020202020204" pitchFamily="34" charset="0"/>
                <a:cs typeface="Arial" panose="020B0604020202020204" pitchFamily="34" charset="0"/>
              </a:rPr>
              <a:t> side of the identity looks </a:t>
            </a:r>
            <a:r>
              <a:rPr lang="en-GB" b="1" baseline="0" dirty="0" smtClean="0">
                <a:latin typeface="Arial" panose="020B0604020202020204" pitchFamily="34" charset="0"/>
                <a:cs typeface="Arial" panose="020B0604020202020204" pitchFamily="34" charset="0"/>
              </a:rPr>
              <a:t>more</a:t>
            </a:r>
            <a:r>
              <a:rPr lang="en-GB" b="0" baseline="0" dirty="0" smtClean="0">
                <a:latin typeface="Arial" panose="020B0604020202020204" pitchFamily="34" charset="0"/>
                <a:cs typeface="Arial" panose="020B0604020202020204" pitchFamily="34" charset="0"/>
              </a:rPr>
              <a:t> </a:t>
            </a:r>
            <a:r>
              <a:rPr lang="en-GB" b="1" baseline="0" dirty="0" smtClean="0">
                <a:latin typeface="Arial" panose="020B0604020202020204" pitchFamily="34" charset="0"/>
                <a:cs typeface="Arial" panose="020B0604020202020204" pitchFamily="34" charset="0"/>
              </a:rPr>
              <a:t>complicated</a:t>
            </a:r>
            <a:r>
              <a:rPr lang="en-GB" b="0" baseline="0" dirty="0" smtClean="0">
                <a:latin typeface="Arial" panose="020B0604020202020204" pitchFamily="34" charset="0"/>
                <a:cs typeface="Arial" panose="020B0604020202020204" pitchFamily="34" charset="0"/>
              </a:rPr>
              <a:t>, and so gives </a:t>
            </a:r>
            <a:r>
              <a:rPr lang="en-GB" b="1" baseline="0" dirty="0" smtClean="0">
                <a:latin typeface="Arial" panose="020B0604020202020204" pitchFamily="34" charset="0"/>
                <a:cs typeface="Arial" panose="020B0604020202020204" pitchFamily="34" charset="0"/>
              </a:rPr>
              <a:t>more opportunity </a:t>
            </a:r>
            <a:r>
              <a:rPr lang="en-GB" b="0" baseline="0" dirty="0" smtClean="0">
                <a:latin typeface="Arial" panose="020B0604020202020204" pitchFamily="34" charset="0"/>
                <a:cs typeface="Arial" panose="020B0604020202020204" pitchFamily="34" charset="0"/>
              </a:rPr>
              <a:t>to simplify.</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latin typeface="Arial" panose="020B0604020202020204" pitchFamily="34" charset="0"/>
                <a:cs typeface="Arial" panose="020B0604020202020204" pitchFamily="34" charset="0"/>
              </a:rPr>
              <a:t>Ensure they are aware this is the side they should begin with when proving the identity.</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latin typeface="Arial" panose="020B0604020202020204" pitchFamily="34" charset="0"/>
                <a:cs typeface="Arial" panose="020B0604020202020204" pitchFamily="34" charset="0"/>
              </a:rPr>
              <a:t>They should remember to only start with one side and work towards the other.</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latin typeface="Arial" panose="020B0604020202020204" pitchFamily="34" charset="0"/>
                <a:cs typeface="Arial" panose="020B0604020202020204" pitchFamily="34" charset="0"/>
              </a:rPr>
              <a:t>Tell them to NEVER start on both sides and try to meet in the middle!</a:t>
            </a:r>
            <a:endParaRPr lang="en-GB" b="0"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EC591581-0ADF-470F-AAC7-05EDE80DB34F}" type="slidenum">
              <a:rPr lang="en-GB" smtClean="0"/>
              <a:t>3</a:t>
            </a:fld>
            <a:endParaRPr lang="en-GB"/>
          </a:p>
        </p:txBody>
      </p:sp>
    </p:spTree>
    <p:extLst>
      <p:ext uri="{BB962C8B-B14F-4D97-AF65-F5344CB8AC3E}">
        <p14:creationId xmlns:p14="http://schemas.microsoft.com/office/powerpoint/2010/main" val="2807289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latin typeface="Arial" panose="020B0604020202020204" pitchFamily="34" charset="0"/>
                <a:cs typeface="Arial" panose="020B0604020202020204" pitchFamily="34" charset="0"/>
              </a:rPr>
              <a:t>In</a:t>
            </a:r>
            <a:r>
              <a:rPr lang="en-GB" b="0" baseline="0" dirty="0" smtClean="0">
                <a:latin typeface="Arial" panose="020B0604020202020204" pitchFamily="34" charset="0"/>
                <a:cs typeface="Arial" panose="020B0604020202020204" pitchFamily="34" charset="0"/>
              </a:rPr>
              <a:t> this case, b</a:t>
            </a:r>
            <a:r>
              <a:rPr lang="en-GB" b="0" dirty="0" smtClean="0">
                <a:latin typeface="Arial" panose="020B0604020202020204" pitchFamily="34" charset="0"/>
                <a:cs typeface="Arial" panose="020B0604020202020204" pitchFamily="34" charset="0"/>
              </a:rPr>
              <a:t>egin on the left side of the identity.</a:t>
            </a: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latin typeface="Arial" panose="020B0604020202020204" pitchFamily="34" charset="0"/>
                <a:cs typeface="Arial" panose="020B0604020202020204" pitchFamily="34" charset="0"/>
              </a:rPr>
              <a:t>Remembering cot </a:t>
            </a:r>
            <a:r>
              <a:rPr lang="en-GB" b="0" i="1" dirty="0" smtClean="0">
                <a:latin typeface="Arial" panose="020B0604020202020204" pitchFamily="34" charset="0"/>
                <a:cs typeface="Arial" panose="020B0604020202020204" pitchFamily="34" charset="0"/>
              </a:rPr>
              <a:t>x</a:t>
            </a:r>
            <a:r>
              <a:rPr lang="en-GB" b="0" dirty="0" smtClean="0">
                <a:latin typeface="Arial" panose="020B0604020202020204" pitchFamily="34" charset="0"/>
                <a:cs typeface="Arial" panose="020B0604020202020204" pitchFamily="34" charset="0"/>
              </a:rPr>
              <a:t> is the reciprocal of tan</a:t>
            </a:r>
            <a:r>
              <a:rPr lang="en-GB" b="0" baseline="0" dirty="0" smtClean="0">
                <a:latin typeface="Arial" panose="020B0604020202020204" pitchFamily="34" charset="0"/>
                <a:cs typeface="Arial" panose="020B0604020202020204" pitchFamily="34" charset="0"/>
              </a:rPr>
              <a:t> </a:t>
            </a:r>
            <a:r>
              <a:rPr lang="en-GB" b="0" i="1" baseline="0" dirty="0" smtClean="0">
                <a:latin typeface="Arial" panose="020B0604020202020204" pitchFamily="34" charset="0"/>
                <a:cs typeface="Arial" panose="020B0604020202020204" pitchFamily="34" charset="0"/>
              </a:rPr>
              <a:t>x</a:t>
            </a:r>
            <a:r>
              <a:rPr lang="en-GB" b="0" baseline="0" dirty="0" smtClean="0">
                <a:latin typeface="Arial" panose="020B0604020202020204" pitchFamily="34" charset="0"/>
                <a:cs typeface="Arial" panose="020B0604020202020204" pitchFamily="34" charset="0"/>
              </a:rPr>
              <a:t> is often an issue in exams.</a:t>
            </a:r>
            <a:endParaRPr lang="en-GB" b="0" dirty="0"/>
          </a:p>
        </p:txBody>
      </p:sp>
      <p:sp>
        <p:nvSpPr>
          <p:cNvPr id="4" name="Slide Number Placeholder 3"/>
          <p:cNvSpPr>
            <a:spLocks noGrp="1"/>
          </p:cNvSpPr>
          <p:nvPr>
            <p:ph type="sldNum" sz="quarter" idx="10"/>
          </p:nvPr>
        </p:nvSpPr>
        <p:spPr/>
        <p:txBody>
          <a:bodyPr/>
          <a:lstStyle/>
          <a:p>
            <a:fld id="{EC591581-0ADF-470F-AAC7-05EDE80DB34F}" type="slidenum">
              <a:rPr lang="en-GB" smtClean="0"/>
              <a:t>4</a:t>
            </a:fld>
            <a:endParaRPr lang="en-GB"/>
          </a:p>
        </p:txBody>
      </p:sp>
    </p:spTree>
    <p:extLst>
      <p:ext uri="{BB962C8B-B14F-4D97-AF65-F5344CB8AC3E}">
        <p14:creationId xmlns:p14="http://schemas.microsoft.com/office/powerpoint/2010/main" val="2807289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latin typeface="Arial" panose="020B0604020202020204" pitchFamily="34" charset="0"/>
                <a:cs typeface="Arial" panose="020B0604020202020204" pitchFamily="34" charset="0"/>
              </a:rPr>
              <a:t>Ensure</a:t>
            </a:r>
            <a:r>
              <a:rPr lang="en-GB" b="0" baseline="0" dirty="0" smtClean="0">
                <a:latin typeface="Arial" panose="020B0604020202020204" pitchFamily="34" charset="0"/>
                <a:cs typeface="Arial" panose="020B0604020202020204" pitchFamily="34" charset="0"/>
              </a:rPr>
              <a:t> learners r</a:t>
            </a:r>
            <a:r>
              <a:rPr lang="en-GB" b="0" dirty="0" smtClean="0">
                <a:latin typeface="Arial" panose="020B0604020202020204" pitchFamily="34" charset="0"/>
                <a:cs typeface="Arial" panose="020B0604020202020204" pitchFamily="34" charset="0"/>
              </a:rPr>
              <a:t>emember to </a:t>
            </a:r>
            <a:r>
              <a:rPr lang="en-GB" b="1" dirty="0" smtClean="0">
                <a:latin typeface="Arial" panose="020B0604020202020204" pitchFamily="34" charset="0"/>
                <a:cs typeface="Arial" panose="020B0604020202020204" pitchFamily="34" charset="0"/>
              </a:rPr>
              <a:t>state</a:t>
            </a:r>
            <a:r>
              <a:rPr lang="en-GB" b="0" dirty="0" smtClean="0">
                <a:latin typeface="Arial" panose="020B0604020202020204" pitchFamily="34" charset="0"/>
                <a:cs typeface="Arial" panose="020B0604020202020204" pitchFamily="34" charset="0"/>
              </a:rPr>
              <a:t> tan 45 = 1</a:t>
            </a: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latin typeface="Arial" panose="020B0604020202020204" pitchFamily="34" charset="0"/>
                <a:cs typeface="Arial" panose="020B0604020202020204" pitchFamily="34" charset="0"/>
              </a:rPr>
              <a:t>This may seem obvious to them,</a:t>
            </a:r>
            <a:r>
              <a:rPr lang="en-GB" b="0" baseline="0" dirty="0" smtClean="0">
                <a:latin typeface="Arial" panose="020B0604020202020204" pitchFamily="34" charset="0"/>
                <a:cs typeface="Arial" panose="020B0604020202020204" pitchFamily="34" charset="0"/>
              </a:rPr>
              <a:t> but if it is not stated in the proof, they may lose marks.</a:t>
            </a:r>
            <a:endParaRPr lang="en-GB" b="0"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EC591581-0ADF-470F-AAC7-05EDE80DB34F}" type="slidenum">
              <a:rPr lang="en-GB" smtClean="0"/>
              <a:t>5</a:t>
            </a:fld>
            <a:endParaRPr lang="en-GB"/>
          </a:p>
        </p:txBody>
      </p:sp>
    </p:spTree>
    <p:extLst>
      <p:ext uri="{BB962C8B-B14F-4D97-AF65-F5344CB8AC3E}">
        <p14:creationId xmlns:p14="http://schemas.microsoft.com/office/powerpoint/2010/main" val="2807289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Encourage learners</a:t>
            </a:r>
            <a:r>
              <a:rPr lang="en-GB" b="0" baseline="0" dirty="0" smtClean="0"/>
              <a:t> to show all their working. Remember the aim is not just to arrive at the opposite side of the trigonometric statement, but to do so in a clear and mathematically rigorous way</a:t>
            </a:r>
            <a:r>
              <a:rPr lang="en-GB" b="1" baseline="0" dirty="0" smtClean="0"/>
              <a:t>. </a:t>
            </a:r>
            <a:endParaRPr lang="en-GB" b="1" dirty="0"/>
          </a:p>
        </p:txBody>
      </p:sp>
      <p:sp>
        <p:nvSpPr>
          <p:cNvPr id="4" name="Slide Number Placeholder 3"/>
          <p:cNvSpPr>
            <a:spLocks noGrp="1"/>
          </p:cNvSpPr>
          <p:nvPr>
            <p:ph type="sldNum" sz="quarter" idx="10"/>
          </p:nvPr>
        </p:nvSpPr>
        <p:spPr/>
        <p:txBody>
          <a:bodyPr/>
          <a:lstStyle/>
          <a:p>
            <a:fld id="{EC591581-0ADF-470F-AAC7-05EDE80DB34F}" type="slidenum">
              <a:rPr lang="en-GB" smtClean="0"/>
              <a:t>6</a:t>
            </a:fld>
            <a:endParaRPr lang="en-GB"/>
          </a:p>
        </p:txBody>
      </p:sp>
    </p:spTree>
    <p:extLst>
      <p:ext uri="{BB962C8B-B14F-4D97-AF65-F5344CB8AC3E}">
        <p14:creationId xmlns:p14="http://schemas.microsoft.com/office/powerpoint/2010/main" val="2807289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latin typeface="Arial" panose="020B0604020202020204" pitchFamily="34" charset="0"/>
                <a:cs typeface="Arial" panose="020B0604020202020204" pitchFamily="34" charset="0"/>
              </a:rPr>
              <a:t>Encourage</a:t>
            </a:r>
            <a:r>
              <a:rPr lang="en-GB" b="0" baseline="0" dirty="0" smtClean="0">
                <a:latin typeface="Arial" panose="020B0604020202020204" pitchFamily="34" charset="0"/>
                <a:cs typeface="Arial" panose="020B0604020202020204" pitchFamily="34" charset="0"/>
              </a:rPr>
              <a:t> learners to l</a:t>
            </a:r>
            <a:r>
              <a:rPr lang="en-GB" b="0" dirty="0" smtClean="0">
                <a:latin typeface="Arial" panose="020B0604020202020204" pitchFamily="34" charset="0"/>
                <a:cs typeface="Arial" panose="020B0604020202020204" pitchFamily="34" charset="0"/>
              </a:rPr>
              <a:t>ook back to see what the question asks to prove.</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latin typeface="Arial" panose="020B0604020202020204" pitchFamily="34" charset="0"/>
                <a:cs typeface="Arial" panose="020B0604020202020204" pitchFamily="34" charset="0"/>
              </a:rPr>
              <a:t>Double angles with sec 2</a:t>
            </a:r>
            <a:r>
              <a:rPr lang="en-GB" b="0" i="1" baseline="0" dirty="0" smtClean="0">
                <a:latin typeface="Arial" panose="020B0604020202020204" pitchFamily="34" charset="0"/>
                <a:cs typeface="Arial" panose="020B0604020202020204" pitchFamily="34" charset="0"/>
              </a:rPr>
              <a:t>A</a:t>
            </a:r>
            <a:r>
              <a:rPr lang="en-GB" b="0" baseline="0" dirty="0" smtClean="0">
                <a:latin typeface="Arial" panose="020B0604020202020204" pitchFamily="34" charset="0"/>
                <a:cs typeface="Arial" panose="020B0604020202020204" pitchFamily="34" charset="0"/>
              </a:rPr>
              <a:t> are required.</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latin typeface="Arial" panose="020B0604020202020204" pitchFamily="34" charset="0"/>
                <a:cs typeface="Arial" panose="020B0604020202020204" pitchFamily="34" charset="0"/>
              </a:rPr>
              <a:t>Reinforce that sec </a:t>
            </a:r>
            <a:r>
              <a:rPr lang="en-GB" b="0" i="1" baseline="0" dirty="0" smtClean="0">
                <a:latin typeface="Arial" panose="020B0604020202020204" pitchFamily="34" charset="0"/>
                <a:cs typeface="Arial" panose="020B0604020202020204" pitchFamily="34" charset="0"/>
              </a:rPr>
              <a:t>x</a:t>
            </a:r>
            <a:r>
              <a:rPr lang="en-GB" b="0" baseline="0" dirty="0" smtClean="0">
                <a:latin typeface="Arial" panose="020B0604020202020204" pitchFamily="34" charset="0"/>
                <a:cs typeface="Arial" panose="020B0604020202020204" pitchFamily="34" charset="0"/>
              </a:rPr>
              <a:t> is the reciprocal of cos </a:t>
            </a:r>
            <a:r>
              <a:rPr lang="en-GB" b="0" i="1" baseline="0" dirty="0" smtClean="0">
                <a:latin typeface="Arial" panose="020B0604020202020204" pitchFamily="34" charset="0"/>
                <a:cs typeface="Arial" panose="020B0604020202020204" pitchFamily="34" charset="0"/>
              </a:rPr>
              <a:t>x</a:t>
            </a:r>
            <a:r>
              <a:rPr lang="en-GB" b="0" baseline="0" dirty="0" smtClean="0">
                <a:latin typeface="Arial" panose="020B0604020202020204" pitchFamily="34" charset="0"/>
                <a:cs typeface="Arial" panose="020B0604020202020204" pitchFamily="34" charset="0"/>
              </a:rPr>
              <a:t>, and the double angle formulae for cos </a:t>
            </a:r>
            <a:r>
              <a:rPr lang="en-GB" b="0" i="1" baseline="0" dirty="0" smtClean="0">
                <a:latin typeface="Arial" panose="020B0604020202020204" pitchFamily="34" charset="0"/>
                <a:cs typeface="Arial" panose="020B0604020202020204" pitchFamily="34" charset="0"/>
              </a:rPr>
              <a:t>x</a:t>
            </a:r>
            <a:r>
              <a:rPr lang="en-GB" b="0" baseline="0" dirty="0" smtClean="0">
                <a:latin typeface="Arial" panose="020B0604020202020204" pitchFamily="34" charset="0"/>
                <a:cs typeface="Arial" panose="020B0604020202020204" pitchFamily="34" charset="0"/>
              </a:rPr>
              <a:t> come from a quadratic expression in cos </a:t>
            </a:r>
            <a:r>
              <a:rPr lang="en-GB" b="0" i="1" baseline="0" dirty="0" smtClean="0">
                <a:latin typeface="Arial" panose="020B0604020202020204" pitchFamily="34" charset="0"/>
                <a:cs typeface="Arial" panose="020B0604020202020204" pitchFamily="34" charset="0"/>
              </a:rPr>
              <a:t>x</a:t>
            </a:r>
            <a:r>
              <a:rPr lang="en-GB" b="0" baseline="0" dirty="0" smtClean="0">
                <a:latin typeface="Arial" panose="020B0604020202020204" pitchFamily="34" charset="0"/>
                <a:cs typeface="Arial" panose="020B0604020202020204" pitchFamily="34" charset="0"/>
              </a:rPr>
              <a:t>, or sin </a:t>
            </a:r>
            <a:r>
              <a:rPr lang="en-GB" b="0" i="1" baseline="0" dirty="0" smtClean="0">
                <a:latin typeface="Arial" panose="020B0604020202020204" pitchFamily="34" charset="0"/>
                <a:cs typeface="Arial" panose="020B0604020202020204" pitchFamily="34" charset="0"/>
              </a:rPr>
              <a:t>x</a:t>
            </a:r>
            <a:r>
              <a:rPr lang="en-GB" b="0" baseline="0" dirty="0" smtClean="0">
                <a:latin typeface="Arial" panose="020B0604020202020204" pitchFamily="34" charset="0"/>
                <a:cs typeface="Arial" panose="020B0604020202020204" pitchFamily="34" charset="0"/>
              </a:rPr>
              <a:t>, or both. This leads to writing </a:t>
            </a:r>
            <a:r>
              <a:rPr lang="en-GB" b="0" baseline="0" dirty="0" err="1" smtClean="0">
                <a:latin typeface="Arial" panose="020B0604020202020204" pitchFamily="34" charset="0"/>
                <a:cs typeface="Arial" panose="020B0604020202020204" pitchFamily="34" charset="0"/>
              </a:rPr>
              <a:t>tan</a:t>
            </a:r>
            <a:r>
              <a:rPr lang="en-GB" b="0" i="1" baseline="0" dirty="0" err="1" smtClean="0">
                <a:latin typeface="Arial" panose="020B0604020202020204" pitchFamily="34" charset="0"/>
                <a:cs typeface="Arial" panose="020B0604020202020204" pitchFamily="34" charset="0"/>
              </a:rPr>
              <a:t>A</a:t>
            </a:r>
            <a:r>
              <a:rPr lang="en-GB" b="0" baseline="0" dirty="0" smtClean="0">
                <a:latin typeface="Arial" panose="020B0604020202020204" pitchFamily="34" charset="0"/>
                <a:cs typeface="Arial" panose="020B0604020202020204" pitchFamily="34" charset="0"/>
              </a:rPr>
              <a:t> as sin</a:t>
            </a:r>
            <a:r>
              <a:rPr lang="en-GB" b="0" i="1" baseline="0" dirty="0" smtClean="0">
                <a:latin typeface="Arial" panose="020B0604020202020204" pitchFamily="34" charset="0"/>
                <a:cs typeface="Arial" panose="020B0604020202020204" pitchFamily="34" charset="0"/>
              </a:rPr>
              <a:t>A</a:t>
            </a:r>
            <a:r>
              <a:rPr lang="en-GB" b="0" baseline="0" dirty="0" smtClean="0">
                <a:latin typeface="Arial" panose="020B0604020202020204" pitchFamily="34" charset="0"/>
                <a:cs typeface="Arial" panose="020B0604020202020204" pitchFamily="34" charset="0"/>
              </a:rPr>
              <a:t>/</a:t>
            </a:r>
            <a:r>
              <a:rPr lang="en-GB" b="0" baseline="0" dirty="0" err="1" smtClean="0">
                <a:latin typeface="Arial" panose="020B0604020202020204" pitchFamily="34" charset="0"/>
                <a:cs typeface="Arial" panose="020B0604020202020204" pitchFamily="34" charset="0"/>
              </a:rPr>
              <a:t>cos</a:t>
            </a:r>
            <a:r>
              <a:rPr lang="en-GB" b="0" i="1" baseline="0" dirty="0" err="1" smtClean="0">
                <a:latin typeface="Arial" panose="020B0604020202020204" pitchFamily="34" charset="0"/>
                <a:cs typeface="Arial" panose="020B0604020202020204" pitchFamily="34" charset="0"/>
              </a:rPr>
              <a:t>A</a:t>
            </a:r>
            <a:r>
              <a:rPr lang="en-GB" b="0" baseline="0" dirty="0" smtClean="0">
                <a:latin typeface="Arial" panose="020B0604020202020204" pitchFamily="34" charset="0"/>
                <a:cs typeface="Arial" panose="020B0604020202020204" pitchFamily="34" charset="0"/>
              </a:rPr>
              <a:t> as shown.</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latin typeface="Arial" panose="020B0604020202020204" pitchFamily="34" charset="0"/>
                <a:cs typeface="Arial" panose="020B0604020202020204" pitchFamily="34" charset="0"/>
              </a:rPr>
              <a:t>You may wish to write the numerator as 2sec²</a:t>
            </a:r>
            <a:r>
              <a:rPr lang="en-GB" b="0" i="1" baseline="0" dirty="0" smtClean="0">
                <a:latin typeface="Arial" panose="020B0604020202020204" pitchFamily="34" charset="0"/>
                <a:cs typeface="Arial" panose="020B0604020202020204" pitchFamily="34" charset="0"/>
              </a:rPr>
              <a:t>A</a:t>
            </a:r>
            <a:r>
              <a:rPr lang="en-GB" b="0" baseline="0" dirty="0" smtClean="0">
                <a:latin typeface="Arial" panose="020B0604020202020204" pitchFamily="34" charset="0"/>
                <a:cs typeface="Arial" panose="020B0604020202020204" pitchFamily="34" charset="0"/>
              </a:rPr>
              <a:t>, and then multiply the denominator by cos²</a:t>
            </a:r>
            <a:r>
              <a:rPr lang="en-GB" b="0" i="1" baseline="0" dirty="0" smtClean="0">
                <a:latin typeface="Arial" panose="020B0604020202020204" pitchFamily="34" charset="0"/>
                <a:cs typeface="Arial" panose="020B0604020202020204" pitchFamily="34" charset="0"/>
              </a:rPr>
              <a:t>A</a:t>
            </a:r>
            <a:r>
              <a:rPr lang="en-GB" b="0" baseline="0" dirty="0" smtClean="0">
                <a:latin typeface="Arial" panose="020B0604020202020204" pitchFamily="34" charset="0"/>
                <a:cs typeface="Arial" panose="020B0604020202020204" pitchFamily="34" charset="0"/>
              </a:rPr>
              <a:t> to simplify, but remember to state you are using 1 + tan²</a:t>
            </a:r>
            <a:r>
              <a:rPr lang="en-GB" b="0" i="1" baseline="0" dirty="0" smtClean="0">
                <a:latin typeface="Arial" panose="020B0604020202020204" pitchFamily="34" charset="0"/>
                <a:cs typeface="Arial" panose="020B0604020202020204" pitchFamily="34" charset="0"/>
              </a:rPr>
              <a:t>A</a:t>
            </a:r>
            <a:r>
              <a:rPr lang="en-GB" b="0" baseline="0" dirty="0" smtClean="0">
                <a:latin typeface="Arial" panose="020B0604020202020204" pitchFamily="34" charset="0"/>
                <a:cs typeface="Arial" panose="020B0604020202020204" pitchFamily="34" charset="0"/>
              </a:rPr>
              <a:t> = sec²</a:t>
            </a:r>
            <a:r>
              <a:rPr lang="en-GB" b="0" i="1" baseline="0" dirty="0" smtClean="0">
                <a:latin typeface="Arial" panose="020B0604020202020204" pitchFamily="34" charset="0"/>
                <a:cs typeface="Arial" panose="020B0604020202020204" pitchFamily="34" charset="0"/>
              </a:rPr>
              <a:t>A</a:t>
            </a:r>
            <a:r>
              <a:rPr lang="en-GB" b="0" baseline="0" dirty="0" smtClean="0">
                <a:latin typeface="Arial" panose="020B0604020202020204" pitchFamily="34" charset="0"/>
                <a:cs typeface="Arial" panose="020B0604020202020204" pitchFamily="34" charset="0"/>
              </a:rPr>
              <a:t> if using this method.</a:t>
            </a:r>
            <a:endParaRPr lang="en-GB" b="0"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EC591581-0ADF-470F-AAC7-05EDE80DB34F}" type="slidenum">
              <a:rPr lang="en-GB" smtClean="0"/>
              <a:t>7</a:t>
            </a:fld>
            <a:endParaRPr lang="en-GB"/>
          </a:p>
        </p:txBody>
      </p:sp>
    </p:spTree>
    <p:extLst>
      <p:ext uri="{BB962C8B-B14F-4D97-AF65-F5344CB8AC3E}">
        <p14:creationId xmlns:p14="http://schemas.microsoft.com/office/powerpoint/2010/main" val="2807289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latin typeface="Arial" panose="020B0604020202020204" pitchFamily="34" charset="0"/>
                <a:cs typeface="Arial" panose="020B0604020202020204" pitchFamily="34" charset="0"/>
              </a:rPr>
              <a:t>It may again seem obvious</a:t>
            </a:r>
            <a:r>
              <a:rPr lang="en-GB" b="0" baseline="0" dirty="0" smtClean="0">
                <a:latin typeface="Arial" panose="020B0604020202020204" pitchFamily="34" charset="0"/>
                <a:cs typeface="Arial" panose="020B0604020202020204" pitchFamily="34" charset="0"/>
              </a:rPr>
              <a:t> that the numerator is 2, but if it is not stated in a proof, learners may lose marks.</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latin typeface="Arial" panose="020B0604020202020204" pitchFamily="34" charset="0"/>
                <a:cs typeface="Arial" panose="020B0604020202020204" pitchFamily="34" charset="0"/>
              </a:rPr>
              <a:t>The working on these slides can be shortened considerably when writing on one piece of paper, but each step of the proof is important and formulae or identities used during the proof should be stated explicitly to ensure full marks are gained.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EC591581-0ADF-470F-AAC7-05EDE80DB34F}" type="slidenum">
              <a:rPr lang="en-GB" smtClean="0"/>
              <a:t>8</a:t>
            </a:fld>
            <a:endParaRPr lang="en-GB"/>
          </a:p>
        </p:txBody>
      </p:sp>
    </p:spTree>
    <p:extLst>
      <p:ext uri="{BB962C8B-B14F-4D97-AF65-F5344CB8AC3E}">
        <p14:creationId xmlns:p14="http://schemas.microsoft.com/office/powerpoint/2010/main" val="28072897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439" y="451912"/>
            <a:ext cx="4046220" cy="650471"/>
          </a:xfrm>
          <a:prstGeom prst="rect">
            <a:avLst/>
          </a:prstGeom>
        </p:spPr>
      </p:pic>
      <p:pic>
        <p:nvPicPr>
          <p:cNvPr id="13" name="Picture 12"/>
          <p:cNvPicPr/>
          <p:nvPr userDrawn="1"/>
        </p:nvPicPr>
        <p:blipFill>
          <a:blip r:embed="rId3" cstate="print">
            <a:extLst>
              <a:ext uri="{28A0092B-C50C-407E-A947-70E740481C1C}">
                <a14:useLocalDpi xmlns:a14="http://schemas.microsoft.com/office/drawing/2010/main" val="0"/>
              </a:ext>
            </a:extLst>
          </a:blip>
          <a:stretch>
            <a:fillRect/>
          </a:stretch>
        </p:blipFill>
        <p:spPr>
          <a:xfrm>
            <a:off x="10371511" y="6168533"/>
            <a:ext cx="1292225" cy="449580"/>
          </a:xfrm>
          <a:prstGeom prst="rect">
            <a:avLst/>
          </a:prstGeom>
        </p:spPr>
      </p:pic>
      <p:pic>
        <p:nvPicPr>
          <p:cNvPr id="14" name="Picture 13"/>
          <p:cNvPicPr>
            <a:picLocks noChangeAspect="1"/>
          </p:cNvPicPr>
          <p:nvPr userDrawn="1"/>
        </p:nvPicPr>
        <p:blipFill>
          <a:blip r:embed="rId4"/>
          <a:stretch>
            <a:fillRect/>
          </a:stretch>
        </p:blipFill>
        <p:spPr>
          <a:xfrm>
            <a:off x="7836964" y="3117570"/>
            <a:ext cx="3913001" cy="2736000"/>
          </a:xfrm>
          <a:prstGeom prst="rect">
            <a:avLst/>
          </a:prstGeom>
        </p:spPr>
      </p:pic>
    </p:spTree>
    <p:extLst>
      <p:ext uri="{BB962C8B-B14F-4D97-AF65-F5344CB8AC3E}">
        <p14:creationId xmlns:p14="http://schemas.microsoft.com/office/powerpoint/2010/main" val="1108230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0"/>
            <a:ext cx="12192000" cy="900000"/>
          </a:xfrm>
          <a:prstGeom prst="rect">
            <a:avLst/>
          </a:prstGeom>
          <a:solidFill>
            <a:srgbClr val="E21951"/>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endParaRPr lang="en-GB" sz="2800" b="1" dirty="0" smtClean="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B11C3206-257D-4762-B461-A249DF0C704C}"/>
              </a:ext>
            </a:extLst>
          </p:cNvPr>
          <p:cNvSpPr>
            <a:spLocks noGrp="1"/>
          </p:cNvSpPr>
          <p:nvPr>
            <p:ph type="title"/>
          </p:nvPr>
        </p:nvSpPr>
        <p:spPr>
          <a:xfrm>
            <a:off x="331788" y="173140"/>
            <a:ext cx="11524932" cy="553720"/>
          </a:xfrm>
          <a:prstGeom prst="rect">
            <a:avLst/>
          </a:prstGeom>
        </p:spPr>
        <p:txBody>
          <a:bodyPr anchor="b">
            <a:normAutofit/>
          </a:bodyPr>
          <a:lstStyle>
            <a:lvl1pPr>
              <a:defRPr sz="2800" b="1" i="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331788" y="1270000"/>
            <a:ext cx="11525250" cy="5324475"/>
          </a:xfrm>
          <a:prstGeom prst="rect">
            <a:avLst/>
          </a:prstGeo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49982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876781"/>
      </p:ext>
    </p:extLst>
  </p:cSld>
  <p:clrMap bg1="lt1" tx1="dk1" bg2="lt2" tx2="dk2" accent1="accent1" accent2="accent2" accent3="accent3" accent4="accent4" accent5="accent5" accent6="accent6" hlink="hlink" folHlink="folHlink"/>
  <p:sldLayoutIdLst>
    <p:sldLayoutId id="2147483654"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1053296" y="1733703"/>
            <a:ext cx="10803424" cy="1958619"/>
          </a:xfrm>
          <a:prstGeom prst="rect">
            <a:avLst/>
          </a:prstGeom>
        </p:spPr>
        <p:txBody>
          <a:bodyPr>
            <a:noAutofit/>
          </a:bodyPr>
          <a:lstStyle/>
          <a:p>
            <a:pPr>
              <a:lnSpc>
                <a:spcPts val="3500"/>
              </a:lnSpc>
            </a:pPr>
            <a:r>
              <a:rPr lang="en-GB" sz="2800" b="1" dirty="0" smtClean="0"/>
              <a:t>Teacher tutorial</a:t>
            </a:r>
            <a:br>
              <a:rPr lang="en-GB" sz="2800" b="1" dirty="0" smtClean="0"/>
            </a:br>
            <a:r>
              <a:rPr lang="en-GB" sz="2600" dirty="0" smtClean="0"/>
              <a:t>Topic: </a:t>
            </a:r>
            <a:r>
              <a:rPr lang="en-GB" sz="2600" dirty="0" smtClean="0"/>
              <a:t>2.3 Trigonometry</a:t>
            </a:r>
            <a:r>
              <a:rPr lang="en-GB" sz="2600" dirty="0" smtClean="0"/>
              <a:t/>
            </a:r>
            <a:br>
              <a:rPr lang="en-GB" sz="2600" dirty="0" smtClean="0"/>
            </a:br>
            <a:r>
              <a:rPr lang="en-GB" sz="2600" dirty="0" smtClean="0"/>
              <a:t>Lesson 3: Proving Trigonometric Identities</a:t>
            </a:r>
            <a:endParaRPr lang="en-GB" sz="2600" dirty="0"/>
          </a:p>
        </p:txBody>
      </p:sp>
      <p:sp>
        <p:nvSpPr>
          <p:cNvPr id="9" name="Title 7"/>
          <p:cNvSpPr txBox="1">
            <a:spLocks/>
          </p:cNvSpPr>
          <p:nvPr/>
        </p:nvSpPr>
        <p:spPr>
          <a:xfrm>
            <a:off x="1053296" y="6261336"/>
            <a:ext cx="1005068" cy="26678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1400" b="1" dirty="0" smtClean="0"/>
              <a:t>Version 1</a:t>
            </a:r>
            <a:endParaRPr lang="en-GB" sz="1400" b="1" dirty="0"/>
          </a:p>
        </p:txBody>
      </p:sp>
    </p:spTree>
    <p:extLst>
      <p:ext uri="{BB962C8B-B14F-4D97-AF65-F5344CB8AC3E}">
        <p14:creationId xmlns:p14="http://schemas.microsoft.com/office/powerpoint/2010/main" val="4183809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Trigonometric Identities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612" y="1050224"/>
            <a:ext cx="8946776" cy="5479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7792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Trigonometric Identities</a:t>
            </a:r>
          </a:p>
        </p:txBody>
      </p:sp>
      <mc:AlternateContent xmlns:mc="http://schemas.openxmlformats.org/markup-compatibility/2006" xmlns:a14="http://schemas.microsoft.com/office/drawing/2010/main">
        <mc:Choice Requires="a14">
          <p:sp>
            <p:nvSpPr>
              <p:cNvPr id="9" name="Rectangle 8"/>
              <p:cNvSpPr/>
              <p:nvPr/>
            </p:nvSpPr>
            <p:spPr>
              <a:xfrm>
                <a:off x="2199517" y="3228945"/>
                <a:ext cx="7752892" cy="523220"/>
              </a:xfrm>
              <a:prstGeom prst="rect">
                <a:avLst/>
              </a:prstGeom>
            </p:spPr>
            <p:txBody>
              <a:bodyPr wrap="none">
                <a:spAutoFit/>
              </a:bodyPr>
              <a:lstStyle/>
              <a:p>
                <a:r>
                  <a:rPr lang="en-GB" sz="2800" dirty="0" smtClean="0">
                    <a:latin typeface="Arial"/>
                    <a:ea typeface="Times New Roman"/>
                    <a:cs typeface="Times New Roman"/>
                  </a:rPr>
                  <a:t>Show that </a:t>
                </a:r>
                <a14:m>
                  <m:oMath xmlns:m="http://schemas.openxmlformats.org/officeDocument/2006/math">
                    <m:func>
                      <m:funcPr>
                        <m:ctrlPr>
                          <a:rPr lang="en-GB" sz="2800" i="1">
                            <a:effectLst/>
                            <a:latin typeface="Cambria Math" panose="02040503050406030204" pitchFamily="18" charset="0"/>
                          </a:rPr>
                        </m:ctrlPr>
                      </m:funcPr>
                      <m:fName>
                        <m:r>
                          <m:rPr>
                            <m:sty m:val="p"/>
                          </m:rPr>
                          <a:rPr lang="en-GB" sz="2800" i="1">
                            <a:effectLst/>
                            <a:latin typeface="Cambria Math"/>
                            <a:ea typeface="Times New Roman"/>
                            <a:cs typeface="Times New Roman"/>
                          </a:rPr>
                          <m:t>cot</m:t>
                        </m:r>
                      </m:fName>
                      <m:e>
                        <m:r>
                          <a:rPr lang="en-GB" sz="2800" i="1">
                            <a:effectLst/>
                            <a:latin typeface="Cambria Math"/>
                            <a:ea typeface="Times New Roman"/>
                            <a:cs typeface="Times New Roman"/>
                          </a:rPr>
                          <m:t>(45+</m:t>
                        </m:r>
                        <m:r>
                          <a:rPr lang="en-GB" sz="2800" i="1">
                            <a:effectLst/>
                            <a:latin typeface="Cambria Math"/>
                            <a:ea typeface="Times New Roman"/>
                            <a:cs typeface="Times New Roman"/>
                          </a:rPr>
                          <m:t>𝐴</m:t>
                        </m:r>
                        <m:r>
                          <a:rPr lang="en-GB" sz="2800" i="1">
                            <a:effectLst/>
                            <a:latin typeface="Cambria Math"/>
                            <a:ea typeface="Times New Roman"/>
                            <a:cs typeface="Times New Roman"/>
                          </a:rPr>
                          <m:t>)+</m:t>
                        </m:r>
                        <m:func>
                          <m:funcPr>
                            <m:ctrlPr>
                              <a:rPr lang="en-GB" sz="2800" i="1">
                                <a:effectLst/>
                                <a:latin typeface="Cambria Math" panose="02040503050406030204" pitchFamily="18" charset="0"/>
                              </a:rPr>
                            </m:ctrlPr>
                          </m:funcPr>
                          <m:fName>
                            <m:r>
                              <m:rPr>
                                <m:sty m:val="p"/>
                              </m:rPr>
                              <a:rPr lang="en-GB" sz="2800">
                                <a:effectLst/>
                                <a:latin typeface="Cambria Math"/>
                                <a:ea typeface="Times New Roman"/>
                                <a:cs typeface="Times New Roman"/>
                              </a:rPr>
                              <m:t>cot</m:t>
                            </m:r>
                          </m:fName>
                          <m:e>
                            <m:r>
                              <a:rPr lang="en-GB" sz="2800" i="1">
                                <a:effectLst/>
                                <a:latin typeface="Cambria Math"/>
                                <a:ea typeface="Times New Roman"/>
                                <a:cs typeface="Times New Roman"/>
                              </a:rPr>
                              <m:t>(45−</m:t>
                            </m:r>
                            <m:r>
                              <a:rPr lang="en-GB" sz="2800" i="1">
                                <a:effectLst/>
                                <a:latin typeface="Cambria Math"/>
                                <a:ea typeface="Times New Roman"/>
                                <a:cs typeface="Times New Roman"/>
                              </a:rPr>
                              <m:t>𝐴</m:t>
                            </m:r>
                            <m:r>
                              <a:rPr lang="en-GB" sz="2800" i="1">
                                <a:effectLst/>
                                <a:latin typeface="Cambria Math"/>
                                <a:ea typeface="Times New Roman"/>
                                <a:cs typeface="Times New Roman"/>
                              </a:rPr>
                              <m:t>)≡2</m:t>
                            </m:r>
                            <m:func>
                              <m:funcPr>
                                <m:ctrlPr>
                                  <a:rPr lang="en-GB" sz="2800" i="1">
                                    <a:effectLst/>
                                    <a:latin typeface="Cambria Math" panose="02040503050406030204" pitchFamily="18" charset="0"/>
                                  </a:rPr>
                                </m:ctrlPr>
                              </m:funcPr>
                              <m:fName>
                                <m:r>
                                  <m:rPr>
                                    <m:sty m:val="p"/>
                                  </m:rPr>
                                  <a:rPr lang="en-GB" sz="2800">
                                    <a:effectLst/>
                                    <a:latin typeface="Cambria Math"/>
                                    <a:ea typeface="Times New Roman"/>
                                    <a:cs typeface="Times New Roman"/>
                                  </a:rPr>
                                  <m:t>sec</m:t>
                                </m:r>
                              </m:fName>
                              <m:e>
                                <m:r>
                                  <a:rPr lang="en-GB" sz="2800" i="1">
                                    <a:effectLst/>
                                    <a:latin typeface="Cambria Math"/>
                                    <a:ea typeface="Times New Roman"/>
                                    <a:cs typeface="Times New Roman"/>
                                  </a:rPr>
                                  <m:t>2</m:t>
                                </m:r>
                                <m:r>
                                  <a:rPr lang="en-GB" sz="2800" i="1">
                                    <a:effectLst/>
                                    <a:latin typeface="Cambria Math"/>
                                    <a:ea typeface="Times New Roman"/>
                                    <a:cs typeface="Times New Roman"/>
                                  </a:rPr>
                                  <m:t>𝐴</m:t>
                                </m:r>
                              </m:e>
                            </m:func>
                          </m:e>
                        </m:func>
                      </m:e>
                    </m:func>
                  </m:oMath>
                </a14:m>
                <a:r>
                  <a:rPr lang="en-GB" sz="2800" dirty="0">
                    <a:effectLst/>
                    <a:latin typeface="Times New Roman"/>
                    <a:ea typeface="Times New Roman"/>
                  </a:rPr>
                  <a:t> </a:t>
                </a:r>
                <a:endParaRPr lang="en-GB" sz="2800" dirty="0" smtClean="0">
                  <a:effectLst/>
                  <a:latin typeface="Times New Roman"/>
                  <a:ea typeface="Times New Roman"/>
                </a:endParaRPr>
              </a:p>
            </p:txBody>
          </p:sp>
        </mc:Choice>
        <mc:Fallback xmlns="">
          <p:sp>
            <p:nvSpPr>
              <p:cNvPr id="9" name="Rectangle 8"/>
              <p:cNvSpPr>
                <a:spLocks noRot="1" noChangeAspect="1" noMove="1" noResize="1" noEditPoints="1" noAdjustHandles="1" noChangeArrowheads="1" noChangeShapeType="1" noTextEdit="1"/>
              </p:cNvSpPr>
              <p:nvPr/>
            </p:nvSpPr>
            <p:spPr>
              <a:xfrm>
                <a:off x="2199517" y="3228945"/>
                <a:ext cx="7752892" cy="523220"/>
              </a:xfrm>
              <a:prstGeom prst="rect">
                <a:avLst/>
              </a:prstGeom>
              <a:blipFill rotWithShape="1">
                <a:blip r:embed="rId3"/>
                <a:stretch>
                  <a:fillRect l="-1651" t="-12791" b="-30233"/>
                </a:stretch>
              </a:blipFill>
            </p:spPr>
            <p:txBody>
              <a:bodyPr/>
              <a:lstStyle/>
              <a:p>
                <a:r>
                  <a:rPr lang="en-GB">
                    <a:noFill/>
                  </a:rPr>
                  <a:t> </a:t>
                </a:r>
              </a:p>
            </p:txBody>
          </p:sp>
        </mc:Fallback>
      </mc:AlternateContent>
    </p:spTree>
    <p:extLst>
      <p:ext uri="{BB962C8B-B14F-4D97-AF65-F5344CB8AC3E}">
        <p14:creationId xmlns:p14="http://schemas.microsoft.com/office/powerpoint/2010/main" val="4037595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Trigonometric Identities</a:t>
            </a:r>
          </a:p>
        </p:txBody>
      </p:sp>
      <mc:AlternateContent xmlns:mc="http://schemas.openxmlformats.org/markup-compatibility/2006" xmlns:a14="http://schemas.microsoft.com/office/drawing/2010/main">
        <mc:Choice Requires="a14">
          <p:sp>
            <p:nvSpPr>
              <p:cNvPr id="4" name="Rectangle 3"/>
              <p:cNvSpPr/>
              <p:nvPr/>
            </p:nvSpPr>
            <p:spPr>
              <a:xfrm>
                <a:off x="331200" y="1270800"/>
                <a:ext cx="11654116" cy="4219681"/>
              </a:xfrm>
              <a:prstGeom prst="rect">
                <a:avLst/>
              </a:prstGeom>
            </p:spPr>
            <p:txBody>
              <a:bodyPr wrap="square">
                <a:spAutoFit/>
              </a:bodyPr>
              <a:lstStyle/>
              <a:p>
                <a:r>
                  <a:rPr lang="en-GB" sz="2800" dirty="0" smtClean="0">
                    <a:latin typeface="Arial" panose="020B0604020202020204" pitchFamily="34" charset="0"/>
                    <a:cs typeface="Arial" panose="020B0604020202020204" pitchFamily="34" charset="0"/>
                  </a:rPr>
                  <a:t>So</a:t>
                </a:r>
              </a:p>
              <a:p>
                <a:pPr/>
                <a14:m>
                  <m:oMathPara xmlns:m="http://schemas.openxmlformats.org/officeDocument/2006/math">
                    <m:oMathParaPr>
                      <m:jc m:val="centerGroup"/>
                    </m:oMathParaPr>
                    <m:oMath xmlns:m="http://schemas.openxmlformats.org/officeDocument/2006/math">
                      <m:func>
                        <m:funcPr>
                          <m:ctrlPr>
                            <a:rPr lang="en-GB" sz="2800" i="1" smtClean="0">
                              <a:latin typeface="Cambria Math" panose="02040503050406030204" pitchFamily="18" charset="0"/>
                            </a:rPr>
                          </m:ctrlPr>
                        </m:funcPr>
                        <m:fName>
                          <m:r>
                            <m:rPr>
                              <m:sty m:val="p"/>
                            </m:rPr>
                            <a:rPr lang="en-GB" sz="2800">
                              <a:latin typeface="Cambria Math"/>
                            </a:rPr>
                            <m:t>cot</m:t>
                          </m:r>
                        </m:fName>
                        <m:e>
                          <m:d>
                            <m:dPr>
                              <m:ctrlPr>
                                <a:rPr lang="en-GB" sz="2800" i="1">
                                  <a:latin typeface="Cambria Math" panose="02040503050406030204" pitchFamily="18" charset="0"/>
                                </a:rPr>
                              </m:ctrlPr>
                            </m:dPr>
                            <m:e>
                              <m:r>
                                <a:rPr lang="en-GB" sz="2800" i="1">
                                  <a:latin typeface="Cambria Math"/>
                                </a:rPr>
                                <m:t>45+</m:t>
                              </m:r>
                              <m:r>
                                <a:rPr lang="en-GB" sz="2800" i="1">
                                  <a:latin typeface="Cambria Math"/>
                                </a:rPr>
                                <m:t>𝐴</m:t>
                              </m:r>
                            </m:e>
                          </m:d>
                          <m:r>
                            <a:rPr lang="en-GB" sz="2800" i="1">
                              <a:latin typeface="Cambria Math"/>
                            </a:rPr>
                            <m:t>+</m:t>
                          </m:r>
                          <m:func>
                            <m:funcPr>
                              <m:ctrlPr>
                                <a:rPr lang="en-GB" sz="2800" i="1">
                                  <a:latin typeface="Cambria Math" panose="02040503050406030204" pitchFamily="18" charset="0"/>
                                </a:rPr>
                              </m:ctrlPr>
                            </m:funcPr>
                            <m:fName>
                              <m:r>
                                <m:rPr>
                                  <m:sty m:val="p"/>
                                </m:rPr>
                                <a:rPr lang="en-GB" sz="2800">
                                  <a:latin typeface="Cambria Math"/>
                                </a:rPr>
                                <m:t>cot</m:t>
                              </m:r>
                            </m:fName>
                            <m:e>
                              <m:d>
                                <m:dPr>
                                  <m:ctrlPr>
                                    <a:rPr lang="en-GB" sz="2800" i="1">
                                      <a:latin typeface="Cambria Math" panose="02040503050406030204" pitchFamily="18" charset="0"/>
                                    </a:rPr>
                                  </m:ctrlPr>
                                </m:dPr>
                                <m:e>
                                  <m:r>
                                    <a:rPr lang="en-GB" sz="2800" i="1">
                                      <a:latin typeface="Cambria Math"/>
                                    </a:rPr>
                                    <m:t>45−</m:t>
                                  </m:r>
                                  <m:r>
                                    <a:rPr lang="en-GB" sz="2800" i="1">
                                      <a:latin typeface="Cambria Math"/>
                                    </a:rPr>
                                    <m:t>𝐴</m:t>
                                  </m:r>
                                </m:e>
                              </m:d>
                              <m:r>
                                <a:rPr lang="en-GB" sz="2800" i="1">
                                  <a:latin typeface="Cambria Math"/>
                                </a:rPr>
                                <m:t>≡</m:t>
                              </m:r>
                            </m:e>
                          </m:func>
                        </m:e>
                      </m:func>
                      <m:f>
                        <m:fPr>
                          <m:ctrlPr>
                            <a:rPr lang="en-GB" sz="2800" i="1" smtClean="0">
                              <a:latin typeface="Cambria Math" panose="02040503050406030204" pitchFamily="18" charset="0"/>
                            </a:rPr>
                          </m:ctrlPr>
                        </m:fPr>
                        <m:num>
                          <m:r>
                            <a:rPr lang="en-GB" sz="2800" i="1">
                              <a:latin typeface="Cambria Math"/>
                            </a:rPr>
                            <m:t>1</m:t>
                          </m:r>
                        </m:num>
                        <m:den>
                          <m:func>
                            <m:funcPr>
                              <m:ctrlPr>
                                <a:rPr lang="en-GB" sz="2800" i="1">
                                  <a:latin typeface="Cambria Math" panose="02040503050406030204" pitchFamily="18" charset="0"/>
                                </a:rPr>
                              </m:ctrlPr>
                            </m:funcPr>
                            <m:fName>
                              <m:r>
                                <m:rPr>
                                  <m:sty m:val="p"/>
                                </m:rPr>
                                <a:rPr lang="en-GB" sz="2800">
                                  <a:latin typeface="Cambria Math"/>
                                </a:rPr>
                                <m:t>tan</m:t>
                              </m:r>
                            </m:fName>
                            <m:e>
                              <m:r>
                                <a:rPr lang="en-GB" sz="2800" b="0" i="1" smtClean="0">
                                  <a:latin typeface="Cambria Math"/>
                                </a:rPr>
                                <m:t>(</m:t>
                              </m:r>
                              <m:r>
                                <a:rPr lang="en-GB" sz="2800" i="1">
                                  <a:latin typeface="Cambria Math"/>
                                </a:rPr>
                                <m:t>45+</m:t>
                              </m:r>
                              <m:r>
                                <a:rPr lang="en-GB" sz="2800" b="0" i="1" smtClean="0">
                                  <a:latin typeface="Cambria Math"/>
                                </a:rPr>
                                <m:t>𝐴</m:t>
                              </m:r>
                              <m:r>
                                <a:rPr lang="en-GB" sz="2800" b="0" i="1" smtClean="0">
                                  <a:latin typeface="Cambria Math"/>
                                </a:rPr>
                                <m:t>)</m:t>
                              </m:r>
                            </m:e>
                          </m:func>
                        </m:den>
                      </m:f>
                      <m:r>
                        <a:rPr lang="en-GB" sz="2800" i="1">
                          <a:latin typeface="Cambria Math"/>
                        </a:rPr>
                        <m:t>+</m:t>
                      </m:r>
                      <m:f>
                        <m:fPr>
                          <m:ctrlPr>
                            <a:rPr lang="en-GB" sz="2800" i="1">
                              <a:latin typeface="Cambria Math" panose="02040503050406030204" pitchFamily="18" charset="0"/>
                            </a:rPr>
                          </m:ctrlPr>
                        </m:fPr>
                        <m:num>
                          <m:r>
                            <a:rPr lang="en-GB" sz="2800" i="1">
                              <a:latin typeface="Cambria Math"/>
                            </a:rPr>
                            <m:t>1</m:t>
                          </m:r>
                        </m:num>
                        <m:den>
                          <m:func>
                            <m:funcPr>
                              <m:ctrlPr>
                                <a:rPr lang="en-GB" sz="2800" i="1">
                                  <a:latin typeface="Cambria Math" panose="02040503050406030204" pitchFamily="18" charset="0"/>
                                </a:rPr>
                              </m:ctrlPr>
                            </m:funcPr>
                            <m:fName>
                              <m:r>
                                <m:rPr>
                                  <m:sty m:val="p"/>
                                </m:rPr>
                                <a:rPr lang="en-GB" sz="2800">
                                  <a:latin typeface="Cambria Math"/>
                                </a:rPr>
                                <m:t>tan</m:t>
                              </m:r>
                            </m:fName>
                            <m:e>
                              <m:r>
                                <a:rPr lang="en-GB" sz="2800" b="0" i="1" smtClean="0">
                                  <a:latin typeface="Cambria Math"/>
                                </a:rPr>
                                <m:t>(</m:t>
                              </m:r>
                              <m:r>
                                <a:rPr lang="en-GB" sz="2800" i="1">
                                  <a:latin typeface="Cambria Math"/>
                                </a:rPr>
                                <m:t>45−</m:t>
                              </m:r>
                              <m:r>
                                <a:rPr lang="en-GB" sz="2800" b="0" i="1" smtClean="0">
                                  <a:latin typeface="Cambria Math"/>
                                </a:rPr>
                                <m:t>𝐴</m:t>
                              </m:r>
                              <m:r>
                                <a:rPr lang="en-GB" sz="2800" b="0" i="1" smtClean="0">
                                  <a:latin typeface="Cambria Math"/>
                                </a:rPr>
                                <m:t>)</m:t>
                              </m:r>
                            </m:e>
                          </m:func>
                        </m:den>
                      </m:f>
                    </m:oMath>
                  </m:oMathPara>
                </a14:m>
                <a:endParaRPr lang="en-GB" sz="2800" dirty="0" smtClean="0"/>
              </a:p>
              <a:p>
                <a:endParaRPr lang="en-GB" sz="2800" dirty="0"/>
              </a:p>
              <a:p>
                <a:endParaRPr lang="en-GB" sz="2800" dirty="0" smtClean="0"/>
              </a:p>
              <a:p>
                <a:r>
                  <a:rPr lang="en-GB" sz="2800" dirty="0" smtClean="0">
                    <a:latin typeface="Arial" panose="020B0604020202020204" pitchFamily="34" charset="0"/>
                    <a:cs typeface="Arial" panose="020B0604020202020204" pitchFamily="34" charset="0"/>
                  </a:rPr>
                  <a:t>Now use </a:t>
                </a:r>
                <a14:m>
                  <m:oMath xmlns:m="http://schemas.openxmlformats.org/officeDocument/2006/math">
                    <m:func>
                      <m:funcPr>
                        <m:ctrlPr>
                          <a:rPr lang="en-GB" sz="2800" b="0" i="1" smtClean="0">
                            <a:latin typeface="Cambria Math" panose="02040503050406030204" pitchFamily="18" charset="0"/>
                          </a:rPr>
                        </m:ctrlPr>
                      </m:funcPr>
                      <m:fName>
                        <m:r>
                          <m:rPr>
                            <m:sty m:val="p"/>
                          </m:rPr>
                          <a:rPr lang="en-GB" sz="2800" b="0" i="0" smtClean="0">
                            <a:latin typeface="Cambria Math"/>
                          </a:rPr>
                          <m:t>tan</m:t>
                        </m:r>
                      </m:fName>
                      <m:e>
                        <m:r>
                          <a:rPr lang="en-GB" sz="2800" b="0" i="1" smtClean="0">
                            <a:latin typeface="Cambria Math"/>
                          </a:rPr>
                          <m:t>(</m:t>
                        </m:r>
                        <m:r>
                          <a:rPr lang="en-GB" sz="2800" b="0" i="1" smtClean="0">
                            <a:latin typeface="Cambria Math"/>
                          </a:rPr>
                          <m:t>𝐴</m:t>
                        </m:r>
                        <m:r>
                          <a:rPr lang="en-GB" sz="2800" b="0" i="1" smtClean="0">
                            <a:latin typeface="Cambria Math"/>
                            <a:ea typeface="Cambria Math"/>
                          </a:rPr>
                          <m:t>±</m:t>
                        </m:r>
                        <m:r>
                          <a:rPr lang="en-GB" sz="2800" b="0" i="1" smtClean="0">
                            <a:latin typeface="Cambria Math"/>
                            <a:ea typeface="Cambria Math"/>
                          </a:rPr>
                          <m:t>𝐵</m:t>
                        </m:r>
                        <m:r>
                          <a:rPr lang="en-GB" sz="2800" b="0" i="1" smtClean="0">
                            <a:latin typeface="Cambria Math"/>
                            <a:ea typeface="Cambria Math"/>
                          </a:rPr>
                          <m:t>)≡</m:t>
                        </m:r>
                        <m:f>
                          <m:fPr>
                            <m:ctrlPr>
                              <a:rPr lang="en-GB" sz="2800" b="0" i="1" smtClean="0">
                                <a:latin typeface="Cambria Math" panose="02040503050406030204" pitchFamily="18" charset="0"/>
                                <a:ea typeface="Cambria Math"/>
                              </a:rPr>
                            </m:ctrlPr>
                          </m:fPr>
                          <m:num>
                            <m:func>
                              <m:funcPr>
                                <m:ctrlPr>
                                  <a:rPr lang="en-GB" sz="2800" b="0" i="1" smtClean="0">
                                    <a:latin typeface="Cambria Math" panose="02040503050406030204" pitchFamily="18" charset="0"/>
                                    <a:ea typeface="Cambria Math"/>
                                  </a:rPr>
                                </m:ctrlPr>
                              </m:funcPr>
                              <m:fName>
                                <m:r>
                                  <m:rPr>
                                    <m:sty m:val="p"/>
                                  </m:rPr>
                                  <a:rPr lang="en-GB" sz="2800" b="0" i="0" smtClean="0">
                                    <a:latin typeface="Cambria Math"/>
                                    <a:ea typeface="Cambria Math"/>
                                  </a:rPr>
                                  <m:t>tan</m:t>
                                </m:r>
                              </m:fName>
                              <m:e>
                                <m:r>
                                  <a:rPr lang="en-GB" sz="2800" b="0" i="1" smtClean="0">
                                    <a:latin typeface="Cambria Math"/>
                                    <a:ea typeface="Cambria Math"/>
                                  </a:rPr>
                                  <m:t>𝐴</m:t>
                                </m:r>
                                <m:r>
                                  <a:rPr lang="en-GB" sz="2800" b="0" i="1" smtClean="0">
                                    <a:latin typeface="Cambria Math"/>
                                    <a:ea typeface="Cambria Math"/>
                                  </a:rPr>
                                  <m:t>±</m:t>
                                </m:r>
                                <m:func>
                                  <m:funcPr>
                                    <m:ctrlPr>
                                      <a:rPr lang="en-GB" sz="2800" b="0" i="1" smtClean="0">
                                        <a:latin typeface="Cambria Math" panose="02040503050406030204" pitchFamily="18" charset="0"/>
                                        <a:ea typeface="Cambria Math"/>
                                      </a:rPr>
                                    </m:ctrlPr>
                                  </m:funcPr>
                                  <m:fName>
                                    <m:r>
                                      <m:rPr>
                                        <m:sty m:val="p"/>
                                      </m:rPr>
                                      <a:rPr lang="en-GB" sz="2800" b="0" i="0" smtClean="0">
                                        <a:latin typeface="Cambria Math"/>
                                        <a:ea typeface="Cambria Math"/>
                                      </a:rPr>
                                      <m:t>tan</m:t>
                                    </m:r>
                                  </m:fName>
                                  <m:e>
                                    <m:r>
                                      <a:rPr lang="en-GB" sz="2800" b="0" i="1" smtClean="0">
                                        <a:latin typeface="Cambria Math"/>
                                        <a:ea typeface="Cambria Math"/>
                                      </a:rPr>
                                      <m:t>𝐵</m:t>
                                    </m:r>
                                  </m:e>
                                </m:func>
                              </m:e>
                            </m:func>
                          </m:num>
                          <m:den>
                            <m:r>
                              <a:rPr lang="en-GB" sz="2800" b="0" i="1" smtClean="0">
                                <a:latin typeface="Cambria Math"/>
                                <a:ea typeface="Cambria Math"/>
                              </a:rPr>
                              <m:t>1∓</m:t>
                            </m:r>
                            <m:func>
                              <m:funcPr>
                                <m:ctrlPr>
                                  <a:rPr lang="en-GB" sz="2800" b="0" i="1" smtClean="0">
                                    <a:latin typeface="Cambria Math" panose="02040503050406030204" pitchFamily="18" charset="0"/>
                                    <a:ea typeface="Cambria Math"/>
                                  </a:rPr>
                                </m:ctrlPr>
                              </m:funcPr>
                              <m:fName>
                                <m:r>
                                  <m:rPr>
                                    <m:sty m:val="p"/>
                                  </m:rPr>
                                  <a:rPr lang="en-GB" sz="2800" b="0" i="0" smtClean="0">
                                    <a:latin typeface="Cambria Math"/>
                                    <a:ea typeface="Cambria Math"/>
                                  </a:rPr>
                                  <m:t>tan</m:t>
                                </m:r>
                              </m:fName>
                              <m:e>
                                <m:r>
                                  <a:rPr lang="en-GB" sz="2800" b="0" i="1" smtClean="0">
                                    <a:latin typeface="Cambria Math"/>
                                    <a:ea typeface="Cambria Math"/>
                                  </a:rPr>
                                  <m:t>𝐴</m:t>
                                </m:r>
                                <m:func>
                                  <m:funcPr>
                                    <m:ctrlPr>
                                      <a:rPr lang="en-GB" sz="2800" b="0" i="1" smtClean="0">
                                        <a:latin typeface="Cambria Math" panose="02040503050406030204" pitchFamily="18" charset="0"/>
                                        <a:ea typeface="Cambria Math"/>
                                      </a:rPr>
                                    </m:ctrlPr>
                                  </m:funcPr>
                                  <m:fName>
                                    <m:r>
                                      <m:rPr>
                                        <m:sty m:val="p"/>
                                      </m:rPr>
                                      <a:rPr lang="en-GB" sz="2800" b="0" i="0" smtClean="0">
                                        <a:latin typeface="Cambria Math"/>
                                        <a:ea typeface="Cambria Math"/>
                                      </a:rPr>
                                      <m:t>tan</m:t>
                                    </m:r>
                                  </m:fName>
                                  <m:e>
                                    <m:r>
                                      <a:rPr lang="en-GB" sz="2800" b="0" i="1" smtClean="0">
                                        <a:latin typeface="Cambria Math"/>
                                        <a:ea typeface="Cambria Math"/>
                                      </a:rPr>
                                      <m:t>𝐵</m:t>
                                    </m:r>
                                  </m:e>
                                </m:func>
                              </m:e>
                            </m:func>
                          </m:den>
                        </m:f>
                      </m:e>
                    </m:func>
                  </m:oMath>
                </a14:m>
                <a:endParaRPr lang="en-GB" sz="2800" dirty="0"/>
              </a:p>
              <a:p>
                <a:r>
                  <a:rPr lang="en-GB" sz="2800" dirty="0" smtClean="0">
                    <a:latin typeface="Arial" panose="020B0604020202020204" pitchFamily="34" charset="0"/>
                    <a:cs typeface="Arial" panose="020B0604020202020204" pitchFamily="34" charset="0"/>
                  </a:rPr>
                  <a:t>So</a:t>
                </a:r>
              </a:p>
              <a:p>
                <a:pPr/>
                <a14:m>
                  <m:oMathPara xmlns:m="http://schemas.openxmlformats.org/officeDocument/2006/math">
                    <m:oMathParaPr>
                      <m:jc m:val="centerGroup"/>
                    </m:oMathParaPr>
                    <m:oMath xmlns:m="http://schemas.openxmlformats.org/officeDocument/2006/math">
                      <m:f>
                        <m:fPr>
                          <m:ctrlPr>
                            <a:rPr lang="en-GB" sz="2800" i="1">
                              <a:latin typeface="Cambria Math" panose="02040503050406030204" pitchFamily="18" charset="0"/>
                            </a:rPr>
                          </m:ctrlPr>
                        </m:fPr>
                        <m:num>
                          <m:r>
                            <a:rPr lang="en-GB" sz="2800" i="1">
                              <a:latin typeface="Cambria Math"/>
                            </a:rPr>
                            <m:t>1</m:t>
                          </m:r>
                        </m:num>
                        <m:den>
                          <m:func>
                            <m:funcPr>
                              <m:ctrlPr>
                                <a:rPr lang="en-GB" sz="2800" i="1">
                                  <a:latin typeface="Cambria Math" panose="02040503050406030204" pitchFamily="18" charset="0"/>
                                </a:rPr>
                              </m:ctrlPr>
                            </m:funcPr>
                            <m:fName>
                              <m:r>
                                <m:rPr>
                                  <m:sty m:val="p"/>
                                </m:rPr>
                                <a:rPr lang="en-GB" sz="2800">
                                  <a:latin typeface="Cambria Math"/>
                                </a:rPr>
                                <m:t>tan</m:t>
                              </m:r>
                            </m:fName>
                            <m:e>
                              <m:r>
                                <a:rPr lang="en-GB" sz="2800" i="1">
                                  <a:latin typeface="Cambria Math"/>
                                </a:rPr>
                                <m:t>(45+</m:t>
                              </m:r>
                              <m:r>
                                <a:rPr lang="en-GB" sz="2800" i="1">
                                  <a:latin typeface="Cambria Math"/>
                                </a:rPr>
                                <m:t>𝐴</m:t>
                              </m:r>
                              <m:r>
                                <a:rPr lang="en-GB" sz="2800" i="1">
                                  <a:latin typeface="Cambria Math"/>
                                </a:rPr>
                                <m:t>)</m:t>
                              </m:r>
                            </m:e>
                          </m:func>
                        </m:den>
                      </m:f>
                      <m:r>
                        <a:rPr lang="en-GB" sz="2800" i="1">
                          <a:latin typeface="Cambria Math"/>
                        </a:rPr>
                        <m:t>+</m:t>
                      </m:r>
                      <m:f>
                        <m:fPr>
                          <m:ctrlPr>
                            <a:rPr lang="en-GB" sz="2800" i="1">
                              <a:latin typeface="Cambria Math" panose="02040503050406030204" pitchFamily="18" charset="0"/>
                            </a:rPr>
                          </m:ctrlPr>
                        </m:fPr>
                        <m:num>
                          <m:r>
                            <a:rPr lang="en-GB" sz="2800" i="1">
                              <a:latin typeface="Cambria Math"/>
                            </a:rPr>
                            <m:t>1</m:t>
                          </m:r>
                        </m:num>
                        <m:den>
                          <m:func>
                            <m:funcPr>
                              <m:ctrlPr>
                                <a:rPr lang="en-GB" sz="2800" i="1">
                                  <a:latin typeface="Cambria Math" panose="02040503050406030204" pitchFamily="18" charset="0"/>
                                </a:rPr>
                              </m:ctrlPr>
                            </m:funcPr>
                            <m:fName>
                              <m:r>
                                <m:rPr>
                                  <m:sty m:val="p"/>
                                </m:rPr>
                                <a:rPr lang="en-GB" sz="2800">
                                  <a:latin typeface="Cambria Math"/>
                                </a:rPr>
                                <m:t>tan</m:t>
                              </m:r>
                            </m:fName>
                            <m:e>
                              <m:r>
                                <a:rPr lang="en-GB" sz="2800" i="1">
                                  <a:latin typeface="Cambria Math"/>
                                </a:rPr>
                                <m:t>(45−</m:t>
                              </m:r>
                              <m:r>
                                <a:rPr lang="en-GB" sz="2800" i="1">
                                  <a:latin typeface="Cambria Math"/>
                                </a:rPr>
                                <m:t>𝐴</m:t>
                              </m:r>
                              <m:r>
                                <a:rPr lang="en-GB" sz="2800" i="1">
                                  <a:latin typeface="Cambria Math"/>
                                </a:rPr>
                                <m:t>)</m:t>
                              </m:r>
                            </m:e>
                          </m:func>
                        </m:den>
                      </m:f>
                      <m:r>
                        <a:rPr lang="en-GB" sz="2800" i="1" smtClean="0">
                          <a:latin typeface="Cambria Math"/>
                          <a:ea typeface="Cambria Math"/>
                        </a:rPr>
                        <m:t>≡</m:t>
                      </m:r>
                      <m:f>
                        <m:fPr>
                          <m:ctrlPr>
                            <a:rPr lang="en-GB" sz="2800" i="1">
                              <a:latin typeface="Cambria Math" panose="02040503050406030204" pitchFamily="18" charset="0"/>
                            </a:rPr>
                          </m:ctrlPr>
                        </m:fPr>
                        <m:num>
                          <m:r>
                            <a:rPr lang="en-GB" sz="2800" i="1">
                              <a:latin typeface="Cambria Math"/>
                            </a:rPr>
                            <m:t>1−</m:t>
                          </m:r>
                          <m:func>
                            <m:funcPr>
                              <m:ctrlPr>
                                <a:rPr lang="en-GB" sz="2800" i="1">
                                  <a:latin typeface="Cambria Math" panose="02040503050406030204" pitchFamily="18" charset="0"/>
                                </a:rPr>
                              </m:ctrlPr>
                            </m:funcPr>
                            <m:fName>
                              <m:r>
                                <m:rPr>
                                  <m:sty m:val="p"/>
                                </m:rPr>
                                <a:rPr lang="en-GB" sz="2800">
                                  <a:latin typeface="Cambria Math"/>
                                </a:rPr>
                                <m:t>tan</m:t>
                              </m:r>
                            </m:fName>
                            <m:e>
                              <m:r>
                                <a:rPr lang="en-GB" sz="2800" i="1">
                                  <a:latin typeface="Cambria Math"/>
                                </a:rPr>
                                <m:t>45</m:t>
                              </m:r>
                              <m:func>
                                <m:funcPr>
                                  <m:ctrlPr>
                                    <a:rPr lang="en-GB" sz="2800" i="1">
                                      <a:latin typeface="Cambria Math" panose="02040503050406030204" pitchFamily="18" charset="0"/>
                                    </a:rPr>
                                  </m:ctrlPr>
                                </m:funcPr>
                                <m:fName>
                                  <m:r>
                                    <m:rPr>
                                      <m:sty m:val="p"/>
                                    </m:rPr>
                                    <a:rPr lang="en-GB" sz="2800">
                                      <a:latin typeface="Cambria Math"/>
                                    </a:rPr>
                                    <m:t>tan</m:t>
                                  </m:r>
                                </m:fName>
                                <m:e>
                                  <m:r>
                                    <a:rPr lang="en-GB" sz="2800" i="1">
                                      <a:latin typeface="Cambria Math"/>
                                    </a:rPr>
                                    <m:t>𝐴</m:t>
                                  </m:r>
                                </m:e>
                              </m:func>
                            </m:e>
                          </m:func>
                        </m:num>
                        <m:den>
                          <m:func>
                            <m:funcPr>
                              <m:ctrlPr>
                                <a:rPr lang="en-GB" sz="2800" i="1">
                                  <a:latin typeface="Cambria Math" panose="02040503050406030204" pitchFamily="18" charset="0"/>
                                </a:rPr>
                              </m:ctrlPr>
                            </m:funcPr>
                            <m:fName>
                              <m:r>
                                <m:rPr>
                                  <m:sty m:val="p"/>
                                </m:rPr>
                                <a:rPr lang="en-GB" sz="2800">
                                  <a:latin typeface="Cambria Math"/>
                                </a:rPr>
                                <m:t>tan</m:t>
                              </m:r>
                            </m:fName>
                            <m:e>
                              <m:r>
                                <a:rPr lang="en-GB" sz="2800" i="1">
                                  <a:latin typeface="Cambria Math"/>
                                </a:rPr>
                                <m:t>45+</m:t>
                              </m:r>
                              <m:func>
                                <m:funcPr>
                                  <m:ctrlPr>
                                    <a:rPr lang="en-GB" sz="2800" i="1">
                                      <a:latin typeface="Cambria Math" panose="02040503050406030204" pitchFamily="18" charset="0"/>
                                    </a:rPr>
                                  </m:ctrlPr>
                                </m:funcPr>
                                <m:fName>
                                  <m:r>
                                    <m:rPr>
                                      <m:sty m:val="p"/>
                                    </m:rPr>
                                    <a:rPr lang="en-GB" sz="2800">
                                      <a:latin typeface="Cambria Math"/>
                                    </a:rPr>
                                    <m:t>tan</m:t>
                                  </m:r>
                                </m:fName>
                                <m:e>
                                  <m:r>
                                    <a:rPr lang="en-GB" sz="2800" i="1">
                                      <a:latin typeface="Cambria Math"/>
                                    </a:rPr>
                                    <m:t>𝐴</m:t>
                                  </m:r>
                                </m:e>
                              </m:func>
                            </m:e>
                          </m:func>
                        </m:den>
                      </m:f>
                      <m:r>
                        <a:rPr lang="en-GB" sz="2800" i="1">
                          <a:latin typeface="Cambria Math"/>
                        </a:rPr>
                        <m:t>+</m:t>
                      </m:r>
                      <m:f>
                        <m:fPr>
                          <m:ctrlPr>
                            <a:rPr lang="en-GB" sz="2800" i="1">
                              <a:latin typeface="Cambria Math" panose="02040503050406030204" pitchFamily="18" charset="0"/>
                            </a:rPr>
                          </m:ctrlPr>
                        </m:fPr>
                        <m:num>
                          <m:r>
                            <a:rPr lang="en-GB" sz="2800" i="1">
                              <a:latin typeface="Cambria Math"/>
                            </a:rPr>
                            <m:t>1+</m:t>
                          </m:r>
                          <m:func>
                            <m:funcPr>
                              <m:ctrlPr>
                                <a:rPr lang="en-GB" sz="2800" i="1">
                                  <a:latin typeface="Cambria Math" panose="02040503050406030204" pitchFamily="18" charset="0"/>
                                </a:rPr>
                              </m:ctrlPr>
                            </m:funcPr>
                            <m:fName>
                              <m:r>
                                <m:rPr>
                                  <m:sty m:val="p"/>
                                </m:rPr>
                                <a:rPr lang="en-GB" sz="2800">
                                  <a:latin typeface="Cambria Math"/>
                                </a:rPr>
                                <m:t>tan</m:t>
                              </m:r>
                            </m:fName>
                            <m:e>
                              <m:r>
                                <a:rPr lang="en-GB" sz="2800" i="1">
                                  <a:latin typeface="Cambria Math"/>
                                </a:rPr>
                                <m:t>45</m:t>
                              </m:r>
                              <m:func>
                                <m:funcPr>
                                  <m:ctrlPr>
                                    <a:rPr lang="en-GB" sz="2800" i="1">
                                      <a:latin typeface="Cambria Math" panose="02040503050406030204" pitchFamily="18" charset="0"/>
                                    </a:rPr>
                                  </m:ctrlPr>
                                </m:funcPr>
                                <m:fName>
                                  <m:r>
                                    <m:rPr>
                                      <m:sty m:val="p"/>
                                    </m:rPr>
                                    <a:rPr lang="en-GB" sz="2800">
                                      <a:latin typeface="Cambria Math"/>
                                    </a:rPr>
                                    <m:t>tan</m:t>
                                  </m:r>
                                </m:fName>
                                <m:e>
                                  <m:r>
                                    <a:rPr lang="en-GB" sz="2800" i="1">
                                      <a:latin typeface="Cambria Math"/>
                                    </a:rPr>
                                    <m:t>𝐴</m:t>
                                  </m:r>
                                </m:e>
                              </m:func>
                            </m:e>
                          </m:func>
                        </m:num>
                        <m:den>
                          <m:func>
                            <m:funcPr>
                              <m:ctrlPr>
                                <a:rPr lang="en-GB" sz="2800" i="1">
                                  <a:latin typeface="Cambria Math" panose="02040503050406030204" pitchFamily="18" charset="0"/>
                                </a:rPr>
                              </m:ctrlPr>
                            </m:funcPr>
                            <m:fName>
                              <m:r>
                                <m:rPr>
                                  <m:sty m:val="p"/>
                                </m:rPr>
                                <a:rPr lang="en-GB" sz="2800">
                                  <a:latin typeface="Cambria Math"/>
                                </a:rPr>
                                <m:t>tan</m:t>
                              </m:r>
                            </m:fName>
                            <m:e>
                              <m:r>
                                <a:rPr lang="en-GB" sz="2800" i="1">
                                  <a:latin typeface="Cambria Math"/>
                                </a:rPr>
                                <m:t>45−</m:t>
                              </m:r>
                              <m:func>
                                <m:funcPr>
                                  <m:ctrlPr>
                                    <a:rPr lang="en-GB" sz="2800" i="1">
                                      <a:latin typeface="Cambria Math" panose="02040503050406030204" pitchFamily="18" charset="0"/>
                                    </a:rPr>
                                  </m:ctrlPr>
                                </m:funcPr>
                                <m:fName>
                                  <m:r>
                                    <m:rPr>
                                      <m:sty m:val="p"/>
                                    </m:rPr>
                                    <a:rPr lang="en-GB" sz="2800">
                                      <a:latin typeface="Cambria Math"/>
                                    </a:rPr>
                                    <m:t>tan</m:t>
                                  </m:r>
                                </m:fName>
                                <m:e>
                                  <m:r>
                                    <a:rPr lang="en-GB" sz="2800" i="1">
                                      <a:latin typeface="Cambria Math"/>
                                    </a:rPr>
                                    <m:t>𝐴</m:t>
                                  </m:r>
                                </m:e>
                              </m:func>
                            </m:e>
                          </m:func>
                        </m:den>
                      </m:f>
                    </m:oMath>
                  </m:oMathPara>
                </a14:m>
                <a:endParaRPr lang="en-GB" sz="2800" dirty="0"/>
              </a:p>
            </p:txBody>
          </p:sp>
        </mc:Choice>
        <mc:Fallback xmlns="">
          <p:sp>
            <p:nvSpPr>
              <p:cNvPr id="4" name="Rectangle 3"/>
              <p:cNvSpPr>
                <a:spLocks noRot="1" noChangeAspect="1" noMove="1" noResize="1" noEditPoints="1" noAdjustHandles="1" noChangeArrowheads="1" noChangeShapeType="1" noTextEdit="1"/>
              </p:cNvSpPr>
              <p:nvPr/>
            </p:nvSpPr>
            <p:spPr>
              <a:xfrm>
                <a:off x="331200" y="1270800"/>
                <a:ext cx="11654116" cy="4219681"/>
              </a:xfrm>
              <a:prstGeom prst="rect">
                <a:avLst/>
              </a:prstGeom>
              <a:blipFill rotWithShape="1">
                <a:blip r:embed="rId3"/>
                <a:stretch>
                  <a:fillRect l="-1046" t="-1443"/>
                </a:stretch>
              </a:blipFill>
            </p:spPr>
            <p:txBody>
              <a:bodyPr/>
              <a:lstStyle/>
              <a:p>
                <a:r>
                  <a:rPr lang="en-GB">
                    <a:noFill/>
                  </a:rPr>
                  <a:t> </a:t>
                </a:r>
              </a:p>
            </p:txBody>
          </p:sp>
        </mc:Fallback>
      </mc:AlternateContent>
    </p:spTree>
    <p:extLst>
      <p:ext uri="{BB962C8B-B14F-4D97-AF65-F5344CB8AC3E}">
        <p14:creationId xmlns:p14="http://schemas.microsoft.com/office/powerpoint/2010/main" val="177987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Trigonometric Identities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lstStyle/>
              <a:p>
                <a:pPr marL="0" indent="0">
                  <a:buNone/>
                </a:pPr>
                <a:r>
                  <a:rPr lang="en-GB" dirty="0" smtClean="0"/>
                  <a:t>Use tan 45 = 1 to get</a:t>
                </a:r>
              </a:p>
              <a:p>
                <a:pPr marL="0" indent="0">
                  <a:buNone/>
                </a:pPr>
                <a:endParaRPr lang="en-GB" i="1" dirty="0">
                  <a:latin typeface="Cambria Math"/>
                </a:endParaRPr>
              </a:p>
              <a:p>
                <a:pPr marL="0" indent="0">
                  <a:buNone/>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i="1">
                              <a:latin typeface="Cambria Math"/>
                            </a:rPr>
                            <m:t>1−</m:t>
                          </m:r>
                          <m:func>
                            <m:funcPr>
                              <m:ctrlPr>
                                <a:rPr lang="en-GB" i="1">
                                  <a:latin typeface="Cambria Math" panose="02040503050406030204" pitchFamily="18" charset="0"/>
                                </a:rPr>
                              </m:ctrlPr>
                            </m:funcPr>
                            <m:fName>
                              <m:r>
                                <m:rPr>
                                  <m:sty m:val="p"/>
                                </m:rPr>
                                <a:rPr lang="en-GB">
                                  <a:latin typeface="Cambria Math"/>
                                </a:rPr>
                                <m:t>tan</m:t>
                              </m:r>
                            </m:fName>
                            <m:e>
                              <m:r>
                                <a:rPr lang="en-GB" i="1">
                                  <a:latin typeface="Cambria Math"/>
                                </a:rPr>
                                <m:t>45</m:t>
                              </m:r>
                              <m:func>
                                <m:funcPr>
                                  <m:ctrlPr>
                                    <a:rPr lang="en-GB" i="1">
                                      <a:latin typeface="Cambria Math" panose="02040503050406030204" pitchFamily="18" charset="0"/>
                                    </a:rPr>
                                  </m:ctrlPr>
                                </m:funcPr>
                                <m:fName>
                                  <m:r>
                                    <m:rPr>
                                      <m:sty m:val="p"/>
                                    </m:rPr>
                                    <a:rPr lang="en-GB">
                                      <a:latin typeface="Cambria Math"/>
                                    </a:rPr>
                                    <m:t>tan</m:t>
                                  </m:r>
                                </m:fName>
                                <m:e>
                                  <m:r>
                                    <a:rPr lang="en-GB" i="1">
                                      <a:latin typeface="Cambria Math"/>
                                    </a:rPr>
                                    <m:t>𝐴</m:t>
                                  </m:r>
                                </m:e>
                              </m:func>
                            </m:e>
                          </m:func>
                        </m:num>
                        <m:den>
                          <m:func>
                            <m:funcPr>
                              <m:ctrlPr>
                                <a:rPr lang="en-GB" i="1">
                                  <a:latin typeface="Cambria Math" panose="02040503050406030204" pitchFamily="18" charset="0"/>
                                </a:rPr>
                              </m:ctrlPr>
                            </m:funcPr>
                            <m:fName>
                              <m:r>
                                <m:rPr>
                                  <m:sty m:val="p"/>
                                </m:rPr>
                                <a:rPr lang="en-GB">
                                  <a:latin typeface="Cambria Math"/>
                                </a:rPr>
                                <m:t>tan</m:t>
                              </m:r>
                            </m:fName>
                            <m:e>
                              <m:r>
                                <a:rPr lang="en-GB" i="1">
                                  <a:latin typeface="Cambria Math"/>
                                </a:rPr>
                                <m:t>45+</m:t>
                              </m:r>
                              <m:func>
                                <m:funcPr>
                                  <m:ctrlPr>
                                    <a:rPr lang="en-GB" i="1">
                                      <a:latin typeface="Cambria Math" panose="02040503050406030204" pitchFamily="18" charset="0"/>
                                    </a:rPr>
                                  </m:ctrlPr>
                                </m:funcPr>
                                <m:fName>
                                  <m:r>
                                    <m:rPr>
                                      <m:sty m:val="p"/>
                                    </m:rPr>
                                    <a:rPr lang="en-GB">
                                      <a:latin typeface="Cambria Math"/>
                                    </a:rPr>
                                    <m:t>tan</m:t>
                                  </m:r>
                                </m:fName>
                                <m:e>
                                  <m:r>
                                    <a:rPr lang="en-GB" i="1">
                                      <a:latin typeface="Cambria Math"/>
                                    </a:rPr>
                                    <m:t>𝐴</m:t>
                                  </m:r>
                                </m:e>
                              </m:func>
                            </m:e>
                          </m:func>
                        </m:den>
                      </m:f>
                      <m:r>
                        <a:rPr lang="en-GB" i="1">
                          <a:latin typeface="Cambria Math"/>
                        </a:rPr>
                        <m:t>+</m:t>
                      </m:r>
                      <m:f>
                        <m:fPr>
                          <m:ctrlPr>
                            <a:rPr lang="en-GB" i="1">
                              <a:latin typeface="Cambria Math" panose="02040503050406030204" pitchFamily="18" charset="0"/>
                            </a:rPr>
                          </m:ctrlPr>
                        </m:fPr>
                        <m:num>
                          <m:r>
                            <a:rPr lang="en-GB" i="1">
                              <a:latin typeface="Cambria Math"/>
                            </a:rPr>
                            <m:t>1+</m:t>
                          </m:r>
                          <m:func>
                            <m:funcPr>
                              <m:ctrlPr>
                                <a:rPr lang="en-GB" i="1">
                                  <a:latin typeface="Cambria Math" panose="02040503050406030204" pitchFamily="18" charset="0"/>
                                </a:rPr>
                              </m:ctrlPr>
                            </m:funcPr>
                            <m:fName>
                              <m:r>
                                <m:rPr>
                                  <m:sty m:val="p"/>
                                </m:rPr>
                                <a:rPr lang="en-GB">
                                  <a:latin typeface="Cambria Math"/>
                                </a:rPr>
                                <m:t>tan</m:t>
                              </m:r>
                            </m:fName>
                            <m:e>
                              <m:r>
                                <a:rPr lang="en-GB" i="1">
                                  <a:latin typeface="Cambria Math"/>
                                </a:rPr>
                                <m:t>45</m:t>
                              </m:r>
                              <m:func>
                                <m:funcPr>
                                  <m:ctrlPr>
                                    <a:rPr lang="en-GB" i="1">
                                      <a:latin typeface="Cambria Math" panose="02040503050406030204" pitchFamily="18" charset="0"/>
                                    </a:rPr>
                                  </m:ctrlPr>
                                </m:funcPr>
                                <m:fName>
                                  <m:r>
                                    <m:rPr>
                                      <m:sty m:val="p"/>
                                    </m:rPr>
                                    <a:rPr lang="en-GB">
                                      <a:latin typeface="Cambria Math"/>
                                    </a:rPr>
                                    <m:t>tan</m:t>
                                  </m:r>
                                </m:fName>
                                <m:e>
                                  <m:r>
                                    <a:rPr lang="en-GB" i="1">
                                      <a:latin typeface="Cambria Math"/>
                                    </a:rPr>
                                    <m:t>𝐴</m:t>
                                  </m:r>
                                </m:e>
                              </m:func>
                            </m:e>
                          </m:func>
                        </m:num>
                        <m:den>
                          <m:func>
                            <m:funcPr>
                              <m:ctrlPr>
                                <a:rPr lang="en-GB" i="1">
                                  <a:latin typeface="Cambria Math" panose="02040503050406030204" pitchFamily="18" charset="0"/>
                                </a:rPr>
                              </m:ctrlPr>
                            </m:funcPr>
                            <m:fName>
                              <m:r>
                                <m:rPr>
                                  <m:sty m:val="p"/>
                                </m:rPr>
                                <a:rPr lang="en-GB">
                                  <a:latin typeface="Cambria Math"/>
                                </a:rPr>
                                <m:t>tan</m:t>
                              </m:r>
                            </m:fName>
                            <m:e>
                              <m:r>
                                <a:rPr lang="en-GB" i="1">
                                  <a:latin typeface="Cambria Math"/>
                                </a:rPr>
                                <m:t>45−</m:t>
                              </m:r>
                              <m:func>
                                <m:funcPr>
                                  <m:ctrlPr>
                                    <a:rPr lang="en-GB" i="1">
                                      <a:latin typeface="Cambria Math" panose="02040503050406030204" pitchFamily="18" charset="0"/>
                                    </a:rPr>
                                  </m:ctrlPr>
                                </m:funcPr>
                                <m:fName>
                                  <m:r>
                                    <m:rPr>
                                      <m:sty m:val="p"/>
                                    </m:rPr>
                                    <a:rPr lang="en-GB">
                                      <a:latin typeface="Cambria Math"/>
                                    </a:rPr>
                                    <m:t>tan</m:t>
                                  </m:r>
                                </m:fName>
                                <m:e>
                                  <m:r>
                                    <a:rPr lang="en-GB" i="1">
                                      <a:latin typeface="Cambria Math"/>
                                    </a:rPr>
                                    <m:t>𝐴</m:t>
                                  </m:r>
                                </m:e>
                              </m:func>
                            </m:e>
                          </m:func>
                        </m:den>
                      </m:f>
                      <m:r>
                        <a:rPr lang="en-GB" i="1" smtClean="0">
                          <a:latin typeface="Cambria Math"/>
                          <a:ea typeface="Cambria Math"/>
                        </a:rPr>
                        <m:t>≡</m:t>
                      </m:r>
                      <m:f>
                        <m:fPr>
                          <m:ctrlPr>
                            <a:rPr lang="en-GB" i="1">
                              <a:latin typeface="Cambria Math" panose="02040503050406030204" pitchFamily="18" charset="0"/>
                            </a:rPr>
                          </m:ctrlPr>
                        </m:fPr>
                        <m:num>
                          <m:r>
                            <a:rPr lang="en-GB" i="1">
                              <a:latin typeface="Cambria Math"/>
                            </a:rPr>
                            <m:t>1−</m:t>
                          </m:r>
                          <m:func>
                            <m:funcPr>
                              <m:ctrlPr>
                                <a:rPr lang="en-GB" b="0" i="1" smtClean="0">
                                  <a:latin typeface="Cambria Math" panose="02040503050406030204" pitchFamily="18" charset="0"/>
                                </a:rPr>
                              </m:ctrlPr>
                            </m:funcPr>
                            <m:fName>
                              <m:r>
                                <m:rPr>
                                  <m:sty m:val="p"/>
                                </m:rPr>
                                <a:rPr lang="en-GB" b="0" i="0" smtClean="0">
                                  <a:latin typeface="Cambria Math"/>
                                </a:rPr>
                                <m:t>tan</m:t>
                              </m:r>
                            </m:fName>
                            <m:e>
                              <m:r>
                                <a:rPr lang="en-GB" b="0" i="1" smtClean="0">
                                  <a:latin typeface="Cambria Math"/>
                                </a:rPr>
                                <m:t>𝐴</m:t>
                              </m:r>
                            </m:e>
                          </m:func>
                        </m:num>
                        <m:den>
                          <m:func>
                            <m:funcPr>
                              <m:ctrlPr>
                                <a:rPr lang="en-GB" i="1" smtClean="0">
                                  <a:latin typeface="Cambria Math" panose="02040503050406030204" pitchFamily="18" charset="0"/>
                                </a:rPr>
                              </m:ctrlPr>
                            </m:funcPr>
                            <m:fName>
                              <m:r>
                                <a:rPr lang="en-GB" b="0" i="0" smtClean="0">
                                  <a:latin typeface="Cambria Math"/>
                                </a:rPr>
                                <m:t>1</m:t>
                              </m:r>
                            </m:fName>
                            <m:e>
                              <m:r>
                                <a:rPr lang="en-GB" i="1">
                                  <a:latin typeface="Cambria Math"/>
                                </a:rPr>
                                <m:t>+</m:t>
                              </m:r>
                              <m:func>
                                <m:funcPr>
                                  <m:ctrlPr>
                                    <a:rPr lang="en-GB" i="1">
                                      <a:latin typeface="Cambria Math" panose="02040503050406030204" pitchFamily="18" charset="0"/>
                                    </a:rPr>
                                  </m:ctrlPr>
                                </m:funcPr>
                                <m:fName>
                                  <m:r>
                                    <m:rPr>
                                      <m:sty m:val="p"/>
                                    </m:rPr>
                                    <a:rPr lang="en-GB">
                                      <a:latin typeface="Cambria Math"/>
                                    </a:rPr>
                                    <m:t>tan</m:t>
                                  </m:r>
                                </m:fName>
                                <m:e>
                                  <m:r>
                                    <a:rPr lang="en-GB" i="1">
                                      <a:latin typeface="Cambria Math"/>
                                    </a:rPr>
                                    <m:t>𝐴</m:t>
                                  </m:r>
                                </m:e>
                              </m:func>
                            </m:e>
                          </m:func>
                        </m:den>
                      </m:f>
                      <m:r>
                        <a:rPr lang="en-GB" i="1">
                          <a:latin typeface="Cambria Math"/>
                        </a:rPr>
                        <m:t>+</m:t>
                      </m:r>
                      <m:f>
                        <m:fPr>
                          <m:ctrlPr>
                            <a:rPr lang="en-GB" i="1">
                              <a:latin typeface="Cambria Math" panose="02040503050406030204" pitchFamily="18" charset="0"/>
                            </a:rPr>
                          </m:ctrlPr>
                        </m:fPr>
                        <m:num>
                          <m:r>
                            <a:rPr lang="en-GB" i="1">
                              <a:latin typeface="Cambria Math"/>
                            </a:rPr>
                            <m:t>1+</m:t>
                          </m:r>
                          <m:func>
                            <m:funcPr>
                              <m:ctrlPr>
                                <a:rPr lang="en-GB" b="0" i="1" smtClean="0">
                                  <a:latin typeface="Cambria Math" panose="02040503050406030204" pitchFamily="18" charset="0"/>
                                </a:rPr>
                              </m:ctrlPr>
                            </m:funcPr>
                            <m:fName>
                              <m:r>
                                <m:rPr>
                                  <m:sty m:val="p"/>
                                </m:rPr>
                                <a:rPr lang="en-GB" b="0" i="0" smtClean="0">
                                  <a:latin typeface="Cambria Math"/>
                                </a:rPr>
                                <m:t>tan</m:t>
                              </m:r>
                            </m:fName>
                            <m:e>
                              <m:r>
                                <a:rPr lang="en-GB" b="0" i="1" smtClean="0">
                                  <a:latin typeface="Cambria Math"/>
                                </a:rPr>
                                <m:t>𝐴</m:t>
                              </m:r>
                            </m:e>
                          </m:func>
                        </m:num>
                        <m:den>
                          <m:func>
                            <m:funcPr>
                              <m:ctrlPr>
                                <a:rPr lang="en-GB" i="1">
                                  <a:latin typeface="Cambria Math" panose="02040503050406030204" pitchFamily="18" charset="0"/>
                                </a:rPr>
                              </m:ctrlPr>
                            </m:funcPr>
                            <m:fName>
                              <m:r>
                                <a:rPr lang="en-GB" b="0" i="0" smtClean="0">
                                  <a:latin typeface="Cambria Math"/>
                                </a:rPr>
                                <m:t>1</m:t>
                              </m:r>
                            </m:fName>
                            <m:e>
                              <m:r>
                                <a:rPr lang="en-GB" i="1">
                                  <a:latin typeface="Cambria Math"/>
                                </a:rPr>
                                <m:t>−</m:t>
                              </m:r>
                              <m:func>
                                <m:funcPr>
                                  <m:ctrlPr>
                                    <a:rPr lang="en-GB" i="1">
                                      <a:latin typeface="Cambria Math" panose="02040503050406030204" pitchFamily="18" charset="0"/>
                                    </a:rPr>
                                  </m:ctrlPr>
                                </m:funcPr>
                                <m:fName>
                                  <m:r>
                                    <m:rPr>
                                      <m:sty m:val="p"/>
                                    </m:rPr>
                                    <a:rPr lang="en-GB">
                                      <a:latin typeface="Cambria Math"/>
                                    </a:rPr>
                                    <m:t>tan</m:t>
                                  </m:r>
                                </m:fName>
                                <m:e>
                                  <m:r>
                                    <a:rPr lang="en-GB" i="1">
                                      <a:latin typeface="Cambria Math"/>
                                    </a:rPr>
                                    <m:t>𝐴</m:t>
                                  </m:r>
                                </m:e>
                              </m:func>
                            </m:e>
                          </m:func>
                        </m:den>
                      </m:f>
                    </m:oMath>
                  </m:oMathPara>
                </a14:m>
                <a:endParaRPr lang="en-GB" dirty="0" smtClean="0"/>
              </a:p>
              <a:p>
                <a:pPr marL="0" indent="0">
                  <a:buNone/>
                </a:pPr>
                <a:endParaRPr lang="en-GB" dirty="0"/>
              </a:p>
              <a:p>
                <a:pPr marL="0" indent="0">
                  <a:buNone/>
                </a:pPr>
                <a:r>
                  <a:rPr lang="en-GB" dirty="0"/>
                  <a:t>C</a:t>
                </a:r>
                <a:r>
                  <a:rPr lang="en-GB" dirty="0" smtClean="0"/>
                  <a:t>ombine the fractions</a:t>
                </a:r>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i="1">
                              <a:latin typeface="Cambria Math"/>
                            </a:rPr>
                            <m:t>1−</m:t>
                          </m:r>
                          <m:func>
                            <m:funcPr>
                              <m:ctrlPr>
                                <a:rPr lang="en-GB" i="1">
                                  <a:latin typeface="Cambria Math" panose="02040503050406030204" pitchFamily="18" charset="0"/>
                                </a:rPr>
                              </m:ctrlPr>
                            </m:funcPr>
                            <m:fName>
                              <m:r>
                                <m:rPr>
                                  <m:sty m:val="p"/>
                                </m:rPr>
                                <a:rPr lang="en-GB">
                                  <a:latin typeface="Cambria Math"/>
                                </a:rPr>
                                <m:t>tan</m:t>
                              </m:r>
                            </m:fName>
                            <m:e>
                              <m:r>
                                <a:rPr lang="en-GB" i="1">
                                  <a:latin typeface="Cambria Math"/>
                                </a:rPr>
                                <m:t>𝐴</m:t>
                              </m:r>
                            </m:e>
                          </m:func>
                        </m:num>
                        <m:den>
                          <m:func>
                            <m:funcPr>
                              <m:ctrlPr>
                                <a:rPr lang="en-GB" i="1">
                                  <a:latin typeface="Cambria Math" panose="02040503050406030204" pitchFamily="18" charset="0"/>
                                </a:rPr>
                              </m:ctrlPr>
                            </m:funcPr>
                            <m:fName>
                              <m:r>
                                <a:rPr lang="en-GB">
                                  <a:latin typeface="Cambria Math"/>
                                </a:rPr>
                                <m:t>1</m:t>
                              </m:r>
                            </m:fName>
                            <m:e>
                              <m:r>
                                <a:rPr lang="en-GB" i="1">
                                  <a:latin typeface="Cambria Math"/>
                                </a:rPr>
                                <m:t>+</m:t>
                              </m:r>
                              <m:func>
                                <m:funcPr>
                                  <m:ctrlPr>
                                    <a:rPr lang="en-GB" i="1">
                                      <a:latin typeface="Cambria Math" panose="02040503050406030204" pitchFamily="18" charset="0"/>
                                    </a:rPr>
                                  </m:ctrlPr>
                                </m:funcPr>
                                <m:fName>
                                  <m:r>
                                    <m:rPr>
                                      <m:sty m:val="p"/>
                                    </m:rPr>
                                    <a:rPr lang="en-GB">
                                      <a:latin typeface="Cambria Math"/>
                                    </a:rPr>
                                    <m:t>tan</m:t>
                                  </m:r>
                                </m:fName>
                                <m:e>
                                  <m:r>
                                    <a:rPr lang="en-GB" i="1">
                                      <a:latin typeface="Cambria Math"/>
                                    </a:rPr>
                                    <m:t>𝐴</m:t>
                                  </m:r>
                                </m:e>
                              </m:func>
                            </m:e>
                          </m:func>
                        </m:den>
                      </m:f>
                      <m:r>
                        <a:rPr lang="en-GB" i="1">
                          <a:latin typeface="Cambria Math"/>
                        </a:rPr>
                        <m:t>+</m:t>
                      </m:r>
                      <m:f>
                        <m:fPr>
                          <m:ctrlPr>
                            <a:rPr lang="en-GB" i="1">
                              <a:latin typeface="Cambria Math" panose="02040503050406030204" pitchFamily="18" charset="0"/>
                            </a:rPr>
                          </m:ctrlPr>
                        </m:fPr>
                        <m:num>
                          <m:r>
                            <a:rPr lang="en-GB" i="1">
                              <a:latin typeface="Cambria Math"/>
                            </a:rPr>
                            <m:t>1+</m:t>
                          </m:r>
                          <m:func>
                            <m:funcPr>
                              <m:ctrlPr>
                                <a:rPr lang="en-GB" i="1">
                                  <a:latin typeface="Cambria Math" panose="02040503050406030204" pitchFamily="18" charset="0"/>
                                </a:rPr>
                              </m:ctrlPr>
                            </m:funcPr>
                            <m:fName>
                              <m:r>
                                <m:rPr>
                                  <m:sty m:val="p"/>
                                </m:rPr>
                                <a:rPr lang="en-GB">
                                  <a:latin typeface="Cambria Math"/>
                                </a:rPr>
                                <m:t>tan</m:t>
                              </m:r>
                            </m:fName>
                            <m:e>
                              <m:r>
                                <a:rPr lang="en-GB" i="1">
                                  <a:latin typeface="Cambria Math"/>
                                </a:rPr>
                                <m:t>𝐴</m:t>
                              </m:r>
                            </m:e>
                          </m:func>
                        </m:num>
                        <m:den>
                          <m:func>
                            <m:funcPr>
                              <m:ctrlPr>
                                <a:rPr lang="en-GB" i="1">
                                  <a:latin typeface="Cambria Math" panose="02040503050406030204" pitchFamily="18" charset="0"/>
                                </a:rPr>
                              </m:ctrlPr>
                            </m:funcPr>
                            <m:fName>
                              <m:r>
                                <a:rPr lang="en-GB">
                                  <a:latin typeface="Cambria Math"/>
                                </a:rPr>
                                <m:t>1</m:t>
                              </m:r>
                            </m:fName>
                            <m:e>
                              <m:r>
                                <a:rPr lang="en-GB" i="1">
                                  <a:latin typeface="Cambria Math"/>
                                </a:rPr>
                                <m:t>−</m:t>
                              </m:r>
                              <m:func>
                                <m:funcPr>
                                  <m:ctrlPr>
                                    <a:rPr lang="en-GB" i="1">
                                      <a:latin typeface="Cambria Math" panose="02040503050406030204" pitchFamily="18" charset="0"/>
                                    </a:rPr>
                                  </m:ctrlPr>
                                </m:funcPr>
                                <m:fName>
                                  <m:r>
                                    <m:rPr>
                                      <m:sty m:val="p"/>
                                    </m:rPr>
                                    <a:rPr lang="en-GB">
                                      <a:latin typeface="Cambria Math"/>
                                    </a:rPr>
                                    <m:t>tan</m:t>
                                  </m:r>
                                </m:fName>
                                <m:e>
                                  <m:r>
                                    <a:rPr lang="en-GB" i="1">
                                      <a:latin typeface="Cambria Math"/>
                                    </a:rPr>
                                    <m:t>𝐴</m:t>
                                  </m:r>
                                </m:e>
                              </m:func>
                            </m:e>
                          </m:func>
                        </m:den>
                      </m:f>
                      <m:r>
                        <a:rPr lang="en-GB" i="1" smtClean="0">
                          <a:latin typeface="Cambria Math"/>
                          <a:ea typeface="Cambria Math"/>
                        </a:rPr>
                        <m:t>≡</m:t>
                      </m:r>
                      <m:f>
                        <m:fPr>
                          <m:ctrlPr>
                            <a:rPr lang="en-GB" i="1" smtClean="0">
                              <a:latin typeface="Cambria Math" panose="02040503050406030204" pitchFamily="18" charset="0"/>
                              <a:ea typeface="Cambria Math"/>
                            </a:rPr>
                          </m:ctrlPr>
                        </m:fPr>
                        <m:num>
                          <m:r>
                            <a:rPr lang="en-GB" b="0" i="1" smtClean="0">
                              <a:latin typeface="Cambria Math"/>
                              <a:ea typeface="Cambria Math"/>
                            </a:rPr>
                            <m:t>(1 −</m:t>
                          </m:r>
                          <m:func>
                            <m:funcPr>
                              <m:ctrlPr>
                                <a:rPr lang="en-GB" b="0" i="1" smtClean="0">
                                  <a:latin typeface="Cambria Math" panose="02040503050406030204" pitchFamily="18" charset="0"/>
                                  <a:ea typeface="Cambria Math"/>
                                </a:rPr>
                              </m:ctrlPr>
                            </m:funcPr>
                            <m:fName>
                              <m:r>
                                <m:rPr>
                                  <m:sty m:val="p"/>
                                </m:rPr>
                                <a:rPr lang="en-GB" b="0" i="0" smtClean="0">
                                  <a:latin typeface="Cambria Math"/>
                                  <a:ea typeface="Cambria Math"/>
                                </a:rPr>
                                <m:t>tan</m:t>
                              </m:r>
                            </m:fName>
                            <m:e>
                              <m:r>
                                <a:rPr lang="en-GB" b="0" i="1" smtClean="0">
                                  <a:latin typeface="Cambria Math"/>
                                  <a:ea typeface="Cambria Math"/>
                                </a:rPr>
                                <m:t>𝐴</m:t>
                              </m:r>
                              <m:r>
                                <a:rPr lang="en-GB" b="0" i="1" smtClean="0">
                                  <a:latin typeface="Cambria Math"/>
                                  <a:ea typeface="Cambria Math"/>
                                </a:rPr>
                                <m:t>)²+(1+</m:t>
                              </m:r>
                              <m:func>
                                <m:funcPr>
                                  <m:ctrlPr>
                                    <a:rPr lang="en-GB" b="0" i="1" smtClean="0">
                                      <a:latin typeface="Cambria Math" panose="02040503050406030204" pitchFamily="18" charset="0"/>
                                      <a:ea typeface="Cambria Math"/>
                                    </a:rPr>
                                  </m:ctrlPr>
                                </m:funcPr>
                                <m:fName>
                                  <m:r>
                                    <m:rPr>
                                      <m:sty m:val="p"/>
                                    </m:rPr>
                                    <a:rPr lang="en-GB" b="0" i="0" smtClean="0">
                                      <a:latin typeface="Cambria Math"/>
                                      <a:ea typeface="Cambria Math"/>
                                    </a:rPr>
                                    <m:t>tan</m:t>
                                  </m:r>
                                </m:fName>
                                <m:e>
                                  <m:r>
                                    <a:rPr lang="en-GB" b="0" i="1" smtClean="0">
                                      <a:latin typeface="Cambria Math"/>
                                      <a:ea typeface="Cambria Math"/>
                                    </a:rPr>
                                    <m:t>𝐴</m:t>
                                  </m:r>
                                  <m:r>
                                    <a:rPr lang="en-GB" b="0" i="1" smtClean="0">
                                      <a:latin typeface="Cambria Math"/>
                                      <a:ea typeface="Cambria Math"/>
                                    </a:rPr>
                                    <m:t>)²</m:t>
                                  </m:r>
                                </m:e>
                              </m:func>
                            </m:e>
                          </m:func>
                        </m:num>
                        <m:den>
                          <m:r>
                            <a:rPr lang="en-GB" b="0" i="1" smtClean="0">
                              <a:latin typeface="Cambria Math"/>
                              <a:ea typeface="Cambria Math"/>
                            </a:rPr>
                            <m:t>(1+</m:t>
                          </m:r>
                          <m:func>
                            <m:funcPr>
                              <m:ctrlPr>
                                <a:rPr lang="en-GB" b="0" i="1" smtClean="0">
                                  <a:latin typeface="Cambria Math" panose="02040503050406030204" pitchFamily="18" charset="0"/>
                                  <a:ea typeface="Cambria Math"/>
                                </a:rPr>
                              </m:ctrlPr>
                            </m:funcPr>
                            <m:fName>
                              <m:r>
                                <m:rPr>
                                  <m:sty m:val="p"/>
                                </m:rPr>
                                <a:rPr lang="en-GB" b="0" i="0" smtClean="0">
                                  <a:latin typeface="Cambria Math"/>
                                  <a:ea typeface="Cambria Math"/>
                                </a:rPr>
                                <m:t>tan</m:t>
                              </m:r>
                            </m:fName>
                            <m:e>
                              <m:r>
                                <a:rPr lang="en-GB" b="0" i="1" smtClean="0">
                                  <a:latin typeface="Cambria Math"/>
                                  <a:ea typeface="Cambria Math"/>
                                </a:rPr>
                                <m:t>𝐴</m:t>
                              </m:r>
                              <m:r>
                                <a:rPr lang="en-GB" b="0" i="1" smtClean="0">
                                  <a:latin typeface="Cambria Math"/>
                                  <a:ea typeface="Cambria Math"/>
                                </a:rPr>
                                <m:t>)(1−</m:t>
                              </m:r>
                              <m:func>
                                <m:funcPr>
                                  <m:ctrlPr>
                                    <a:rPr lang="en-GB" b="0" i="1" smtClean="0">
                                      <a:latin typeface="Cambria Math" panose="02040503050406030204" pitchFamily="18" charset="0"/>
                                      <a:ea typeface="Cambria Math"/>
                                    </a:rPr>
                                  </m:ctrlPr>
                                </m:funcPr>
                                <m:fName>
                                  <m:r>
                                    <m:rPr>
                                      <m:sty m:val="p"/>
                                    </m:rPr>
                                    <a:rPr lang="en-GB" b="0" i="0" smtClean="0">
                                      <a:latin typeface="Cambria Math"/>
                                      <a:ea typeface="Cambria Math"/>
                                    </a:rPr>
                                    <m:t>tan</m:t>
                                  </m:r>
                                </m:fName>
                                <m:e>
                                  <m:r>
                                    <a:rPr lang="en-GB" b="0" i="1" smtClean="0">
                                      <a:latin typeface="Cambria Math"/>
                                      <a:ea typeface="Cambria Math"/>
                                    </a:rPr>
                                    <m:t>𝐴</m:t>
                                  </m:r>
                                  <m:r>
                                    <a:rPr lang="en-GB" b="0" i="1" smtClean="0">
                                      <a:latin typeface="Cambria Math"/>
                                      <a:ea typeface="Cambria Math"/>
                                    </a:rPr>
                                    <m:t>)</m:t>
                                  </m:r>
                                </m:e>
                              </m:func>
                            </m:e>
                          </m:func>
                        </m:den>
                      </m:f>
                    </m:oMath>
                  </m:oMathPara>
                </a14:m>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rotWithShape="1">
                <a:blip r:embed="rId3"/>
                <a:stretch>
                  <a:fillRect l="-1058" t="-1945"/>
                </a:stretch>
              </a:blipFill>
            </p:spPr>
            <p:txBody>
              <a:bodyPr/>
              <a:lstStyle/>
              <a:p>
                <a:r>
                  <a:rPr lang="en-GB">
                    <a:noFill/>
                  </a:rPr>
                  <a:t> </a:t>
                </a:r>
              </a:p>
            </p:txBody>
          </p:sp>
        </mc:Fallback>
      </mc:AlternateContent>
    </p:spTree>
    <p:extLst>
      <p:ext uri="{BB962C8B-B14F-4D97-AF65-F5344CB8AC3E}">
        <p14:creationId xmlns:p14="http://schemas.microsoft.com/office/powerpoint/2010/main" val="328675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Trigonometric Identities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lstStyle/>
              <a:p>
                <a:pPr marL="0" indent="0">
                  <a:buNone/>
                </a:pPr>
                <a:r>
                  <a:rPr lang="en-GB" dirty="0" smtClean="0">
                    <a:ea typeface="Cambria Math"/>
                  </a:rPr>
                  <a:t>Expand the brackets</a:t>
                </a:r>
              </a:p>
              <a:p>
                <a:pPr marL="0" indent="0">
                  <a:buNone/>
                </a:pPr>
                <a:endParaRPr lang="en-GB" dirty="0" smtClean="0">
                  <a:ea typeface="Cambria Math"/>
                </a:endParaRPr>
              </a:p>
              <a:p>
                <a:pPr marL="0" indent="0">
                  <a:buNone/>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ea typeface="Cambria Math"/>
                            </a:rPr>
                          </m:ctrlPr>
                        </m:fPr>
                        <m:num>
                          <m:r>
                            <a:rPr lang="en-GB" i="1">
                              <a:latin typeface="Cambria Math"/>
                              <a:ea typeface="Cambria Math"/>
                            </a:rPr>
                            <m:t>(1 −</m:t>
                          </m:r>
                          <m:func>
                            <m:funcPr>
                              <m:ctrlPr>
                                <a:rPr lang="en-GB" i="1">
                                  <a:latin typeface="Cambria Math" panose="02040503050406030204" pitchFamily="18" charset="0"/>
                                  <a:ea typeface="Cambria Math"/>
                                </a:rPr>
                              </m:ctrlPr>
                            </m:funcPr>
                            <m:fName>
                              <m:r>
                                <m:rPr>
                                  <m:sty m:val="p"/>
                                </m:rPr>
                                <a:rPr lang="en-GB">
                                  <a:latin typeface="Cambria Math"/>
                                  <a:ea typeface="Cambria Math"/>
                                </a:rPr>
                                <m:t>tan</m:t>
                              </m:r>
                            </m:fName>
                            <m:e>
                              <m:r>
                                <a:rPr lang="en-GB" i="1">
                                  <a:latin typeface="Cambria Math"/>
                                  <a:ea typeface="Cambria Math"/>
                                </a:rPr>
                                <m:t>𝐴</m:t>
                              </m:r>
                              <m:r>
                                <a:rPr lang="en-GB" i="1">
                                  <a:latin typeface="Cambria Math"/>
                                  <a:ea typeface="Cambria Math"/>
                                </a:rPr>
                                <m:t>)²+(1+</m:t>
                              </m:r>
                              <m:func>
                                <m:funcPr>
                                  <m:ctrlPr>
                                    <a:rPr lang="en-GB" i="1">
                                      <a:latin typeface="Cambria Math" panose="02040503050406030204" pitchFamily="18" charset="0"/>
                                      <a:ea typeface="Cambria Math"/>
                                    </a:rPr>
                                  </m:ctrlPr>
                                </m:funcPr>
                                <m:fName>
                                  <m:r>
                                    <m:rPr>
                                      <m:sty m:val="p"/>
                                    </m:rPr>
                                    <a:rPr lang="en-GB">
                                      <a:latin typeface="Cambria Math"/>
                                      <a:ea typeface="Cambria Math"/>
                                    </a:rPr>
                                    <m:t>tan</m:t>
                                  </m:r>
                                </m:fName>
                                <m:e>
                                  <m:r>
                                    <a:rPr lang="en-GB" i="1">
                                      <a:latin typeface="Cambria Math"/>
                                      <a:ea typeface="Cambria Math"/>
                                    </a:rPr>
                                    <m:t>𝐴</m:t>
                                  </m:r>
                                  <m:r>
                                    <a:rPr lang="en-GB" i="1">
                                      <a:latin typeface="Cambria Math"/>
                                      <a:ea typeface="Cambria Math"/>
                                    </a:rPr>
                                    <m:t>)²</m:t>
                                  </m:r>
                                </m:e>
                              </m:func>
                            </m:e>
                          </m:func>
                        </m:num>
                        <m:den>
                          <m:r>
                            <a:rPr lang="en-GB" i="1">
                              <a:latin typeface="Cambria Math"/>
                              <a:ea typeface="Cambria Math"/>
                            </a:rPr>
                            <m:t>(1+</m:t>
                          </m:r>
                          <m:func>
                            <m:funcPr>
                              <m:ctrlPr>
                                <a:rPr lang="en-GB" i="1">
                                  <a:latin typeface="Cambria Math" panose="02040503050406030204" pitchFamily="18" charset="0"/>
                                  <a:ea typeface="Cambria Math"/>
                                </a:rPr>
                              </m:ctrlPr>
                            </m:funcPr>
                            <m:fName>
                              <m:r>
                                <m:rPr>
                                  <m:sty m:val="p"/>
                                </m:rPr>
                                <a:rPr lang="en-GB">
                                  <a:latin typeface="Cambria Math"/>
                                  <a:ea typeface="Cambria Math"/>
                                </a:rPr>
                                <m:t>tan</m:t>
                              </m:r>
                            </m:fName>
                            <m:e>
                              <m:r>
                                <a:rPr lang="en-GB" i="1">
                                  <a:latin typeface="Cambria Math"/>
                                  <a:ea typeface="Cambria Math"/>
                                </a:rPr>
                                <m:t>𝐴</m:t>
                              </m:r>
                              <m:r>
                                <a:rPr lang="en-GB" i="1">
                                  <a:latin typeface="Cambria Math"/>
                                  <a:ea typeface="Cambria Math"/>
                                </a:rPr>
                                <m:t>)(1−</m:t>
                              </m:r>
                              <m:func>
                                <m:funcPr>
                                  <m:ctrlPr>
                                    <a:rPr lang="en-GB" i="1">
                                      <a:latin typeface="Cambria Math" panose="02040503050406030204" pitchFamily="18" charset="0"/>
                                      <a:ea typeface="Cambria Math"/>
                                    </a:rPr>
                                  </m:ctrlPr>
                                </m:funcPr>
                                <m:fName>
                                  <m:r>
                                    <m:rPr>
                                      <m:sty m:val="p"/>
                                    </m:rPr>
                                    <a:rPr lang="en-GB">
                                      <a:latin typeface="Cambria Math"/>
                                      <a:ea typeface="Cambria Math"/>
                                    </a:rPr>
                                    <m:t>tan</m:t>
                                  </m:r>
                                </m:fName>
                                <m:e>
                                  <m:r>
                                    <a:rPr lang="en-GB" i="1">
                                      <a:latin typeface="Cambria Math"/>
                                      <a:ea typeface="Cambria Math"/>
                                    </a:rPr>
                                    <m:t>𝐴</m:t>
                                  </m:r>
                                  <m:r>
                                    <a:rPr lang="en-GB" i="1">
                                      <a:latin typeface="Cambria Math"/>
                                      <a:ea typeface="Cambria Math"/>
                                    </a:rPr>
                                    <m:t>)</m:t>
                                  </m:r>
                                </m:e>
                              </m:func>
                            </m:e>
                          </m:func>
                        </m:den>
                      </m:f>
                      <m:r>
                        <a:rPr lang="en-GB" i="1" smtClean="0">
                          <a:latin typeface="Cambria Math"/>
                          <a:ea typeface="Cambria Math"/>
                        </a:rPr>
                        <m:t>≡</m:t>
                      </m:r>
                      <m:f>
                        <m:fPr>
                          <m:ctrlPr>
                            <a:rPr lang="en-GB" i="1" smtClean="0">
                              <a:latin typeface="Cambria Math" panose="02040503050406030204" pitchFamily="18" charset="0"/>
                              <a:ea typeface="Cambria Math"/>
                            </a:rPr>
                          </m:ctrlPr>
                        </m:fPr>
                        <m:num>
                          <m:r>
                            <a:rPr lang="en-GB" b="0" i="1" smtClean="0">
                              <a:latin typeface="Cambria Math"/>
                              <a:ea typeface="Cambria Math"/>
                            </a:rPr>
                            <m:t>1−2</m:t>
                          </m:r>
                          <m:func>
                            <m:funcPr>
                              <m:ctrlPr>
                                <a:rPr lang="en-GB" b="0" i="1" smtClean="0">
                                  <a:latin typeface="Cambria Math" panose="02040503050406030204" pitchFamily="18" charset="0"/>
                                  <a:ea typeface="Cambria Math"/>
                                </a:rPr>
                              </m:ctrlPr>
                            </m:funcPr>
                            <m:fName>
                              <m:r>
                                <m:rPr>
                                  <m:sty m:val="p"/>
                                </m:rPr>
                                <a:rPr lang="en-GB" b="0" i="0" smtClean="0">
                                  <a:latin typeface="Cambria Math"/>
                                  <a:ea typeface="Cambria Math"/>
                                </a:rPr>
                                <m:t>tan</m:t>
                              </m:r>
                            </m:fName>
                            <m:e>
                              <m:r>
                                <a:rPr lang="en-GB" b="0" i="1" smtClean="0">
                                  <a:latin typeface="Cambria Math"/>
                                  <a:ea typeface="Cambria Math"/>
                                </a:rPr>
                                <m:t>𝐴</m:t>
                              </m:r>
                              <m:r>
                                <a:rPr lang="en-GB" b="0" i="1" smtClean="0">
                                  <a:latin typeface="Cambria Math"/>
                                  <a:ea typeface="Cambria Math"/>
                                </a:rPr>
                                <m:t>+</m:t>
                              </m:r>
                              <m:func>
                                <m:funcPr>
                                  <m:ctrlPr>
                                    <a:rPr lang="en-GB" b="0" i="1" smtClean="0">
                                      <a:latin typeface="Cambria Math" panose="02040503050406030204" pitchFamily="18" charset="0"/>
                                      <a:ea typeface="Cambria Math"/>
                                    </a:rPr>
                                  </m:ctrlPr>
                                </m:funcPr>
                                <m:fName>
                                  <m:sSup>
                                    <m:sSupPr>
                                      <m:ctrlPr>
                                        <a:rPr lang="en-GB" b="0" i="1" smtClean="0">
                                          <a:latin typeface="Cambria Math" panose="02040503050406030204" pitchFamily="18" charset="0"/>
                                          <a:ea typeface="Cambria Math"/>
                                        </a:rPr>
                                      </m:ctrlPr>
                                    </m:sSupPr>
                                    <m:e>
                                      <m:r>
                                        <m:rPr>
                                          <m:sty m:val="p"/>
                                        </m:rPr>
                                        <a:rPr lang="en-GB" b="0" i="0" smtClean="0">
                                          <a:latin typeface="Cambria Math"/>
                                          <a:ea typeface="Cambria Math"/>
                                        </a:rPr>
                                        <m:t>tan</m:t>
                                      </m:r>
                                    </m:e>
                                    <m:sup>
                                      <m:r>
                                        <a:rPr lang="en-GB" b="0" i="1" smtClean="0">
                                          <a:latin typeface="Cambria Math"/>
                                          <a:ea typeface="Cambria Math"/>
                                        </a:rPr>
                                        <m:t>2</m:t>
                                      </m:r>
                                    </m:sup>
                                  </m:sSup>
                                </m:fName>
                                <m:e>
                                  <m:r>
                                    <a:rPr lang="en-GB" b="0" i="1" smtClean="0">
                                      <a:latin typeface="Cambria Math"/>
                                      <a:ea typeface="Cambria Math"/>
                                    </a:rPr>
                                    <m:t>𝐴</m:t>
                                  </m:r>
                                </m:e>
                              </m:func>
                            </m:e>
                          </m:func>
                          <m:r>
                            <a:rPr lang="en-GB" b="0" i="1" smtClean="0">
                              <a:latin typeface="Cambria Math"/>
                              <a:ea typeface="Cambria Math"/>
                            </a:rPr>
                            <m:t>+1+2</m:t>
                          </m:r>
                          <m:func>
                            <m:funcPr>
                              <m:ctrlPr>
                                <a:rPr lang="en-GB" b="0" i="1" smtClean="0">
                                  <a:latin typeface="Cambria Math" panose="02040503050406030204" pitchFamily="18" charset="0"/>
                                  <a:ea typeface="Cambria Math"/>
                                </a:rPr>
                              </m:ctrlPr>
                            </m:funcPr>
                            <m:fName>
                              <m:r>
                                <m:rPr>
                                  <m:sty m:val="p"/>
                                </m:rPr>
                                <a:rPr lang="en-GB" b="0" i="0" smtClean="0">
                                  <a:latin typeface="Cambria Math"/>
                                  <a:ea typeface="Cambria Math"/>
                                </a:rPr>
                                <m:t>tan</m:t>
                              </m:r>
                            </m:fName>
                            <m:e>
                              <m:r>
                                <a:rPr lang="en-GB" b="0" i="1" smtClean="0">
                                  <a:latin typeface="Cambria Math"/>
                                  <a:ea typeface="Cambria Math"/>
                                </a:rPr>
                                <m:t>𝐴</m:t>
                              </m:r>
                              <m:r>
                                <a:rPr lang="en-GB" b="0" i="1" smtClean="0">
                                  <a:latin typeface="Cambria Math"/>
                                  <a:ea typeface="Cambria Math"/>
                                </a:rPr>
                                <m:t>+</m:t>
                              </m:r>
                              <m:func>
                                <m:funcPr>
                                  <m:ctrlPr>
                                    <a:rPr lang="en-GB" b="0" i="1" smtClean="0">
                                      <a:latin typeface="Cambria Math" panose="02040503050406030204" pitchFamily="18" charset="0"/>
                                      <a:ea typeface="Cambria Math"/>
                                    </a:rPr>
                                  </m:ctrlPr>
                                </m:funcPr>
                                <m:fName>
                                  <m:r>
                                    <m:rPr>
                                      <m:sty m:val="p"/>
                                    </m:rPr>
                                    <a:rPr lang="en-GB" b="0" i="0" smtClean="0">
                                      <a:latin typeface="Cambria Math"/>
                                      <a:ea typeface="Cambria Math"/>
                                    </a:rPr>
                                    <m:t>tan</m:t>
                                  </m:r>
                                </m:fName>
                                <m:e>
                                  <m:r>
                                    <a:rPr lang="en-GB" b="0" i="1" smtClean="0">
                                      <a:latin typeface="Cambria Math"/>
                                      <a:ea typeface="Cambria Math"/>
                                    </a:rPr>
                                    <m:t>²</m:t>
                                  </m:r>
                                  <m:r>
                                    <a:rPr lang="en-GB" b="0" i="1" smtClean="0">
                                      <a:latin typeface="Cambria Math"/>
                                      <a:ea typeface="Cambria Math"/>
                                    </a:rPr>
                                    <m:t>𝐴</m:t>
                                  </m:r>
                                </m:e>
                              </m:func>
                            </m:e>
                          </m:func>
                        </m:num>
                        <m:den>
                          <m:r>
                            <a:rPr lang="en-GB" b="0" i="1" smtClean="0">
                              <a:latin typeface="Cambria Math"/>
                              <a:ea typeface="Cambria Math"/>
                            </a:rPr>
                            <m:t>1−</m:t>
                          </m:r>
                          <m:func>
                            <m:funcPr>
                              <m:ctrlPr>
                                <a:rPr lang="en-GB" b="0" i="1" smtClean="0">
                                  <a:latin typeface="Cambria Math" panose="02040503050406030204" pitchFamily="18" charset="0"/>
                                  <a:ea typeface="Cambria Math"/>
                                </a:rPr>
                              </m:ctrlPr>
                            </m:funcPr>
                            <m:fName>
                              <m:r>
                                <m:rPr>
                                  <m:sty m:val="p"/>
                                </m:rPr>
                                <a:rPr lang="en-GB" b="0" i="0" smtClean="0">
                                  <a:latin typeface="Cambria Math"/>
                                  <a:ea typeface="Cambria Math"/>
                                </a:rPr>
                                <m:t>tan</m:t>
                              </m:r>
                            </m:fName>
                            <m:e>
                              <m:r>
                                <a:rPr lang="en-GB" b="0" i="1" smtClean="0">
                                  <a:latin typeface="Cambria Math"/>
                                  <a:ea typeface="Cambria Math"/>
                                </a:rPr>
                                <m:t>𝐴</m:t>
                              </m:r>
                              <m:r>
                                <a:rPr lang="en-GB" b="0" i="1" smtClean="0">
                                  <a:latin typeface="Cambria Math"/>
                                  <a:ea typeface="Cambria Math"/>
                                </a:rPr>
                                <m:t>+</m:t>
                              </m:r>
                              <m:func>
                                <m:funcPr>
                                  <m:ctrlPr>
                                    <a:rPr lang="en-GB" b="0" i="1" smtClean="0">
                                      <a:latin typeface="Cambria Math" panose="02040503050406030204" pitchFamily="18" charset="0"/>
                                      <a:ea typeface="Cambria Math"/>
                                    </a:rPr>
                                  </m:ctrlPr>
                                </m:funcPr>
                                <m:fName>
                                  <m:r>
                                    <m:rPr>
                                      <m:sty m:val="p"/>
                                    </m:rPr>
                                    <a:rPr lang="en-GB" b="0" i="0" smtClean="0">
                                      <a:latin typeface="Cambria Math"/>
                                      <a:ea typeface="Cambria Math"/>
                                    </a:rPr>
                                    <m:t>tan</m:t>
                                  </m:r>
                                </m:fName>
                                <m:e>
                                  <m:r>
                                    <a:rPr lang="en-GB" b="0" i="1" smtClean="0">
                                      <a:latin typeface="Cambria Math"/>
                                      <a:ea typeface="Cambria Math"/>
                                    </a:rPr>
                                    <m:t>𝐴</m:t>
                                  </m:r>
                                  <m:r>
                                    <a:rPr lang="en-GB" b="0" i="1" smtClean="0">
                                      <a:latin typeface="Cambria Math"/>
                                      <a:ea typeface="Cambria Math"/>
                                    </a:rPr>
                                    <m:t>−</m:t>
                                  </m:r>
                                  <m:func>
                                    <m:funcPr>
                                      <m:ctrlPr>
                                        <a:rPr lang="en-GB" b="0" i="1" smtClean="0">
                                          <a:latin typeface="Cambria Math" panose="02040503050406030204" pitchFamily="18" charset="0"/>
                                          <a:ea typeface="Cambria Math"/>
                                        </a:rPr>
                                      </m:ctrlPr>
                                    </m:funcPr>
                                    <m:fName>
                                      <m:r>
                                        <m:rPr>
                                          <m:sty m:val="p"/>
                                        </m:rPr>
                                        <a:rPr lang="en-GB" b="0" i="0" smtClean="0">
                                          <a:latin typeface="Cambria Math"/>
                                          <a:ea typeface="Cambria Math"/>
                                        </a:rPr>
                                        <m:t>tan</m:t>
                                      </m:r>
                                    </m:fName>
                                    <m:e>
                                      <m:r>
                                        <a:rPr lang="en-GB" b="0" i="1" smtClean="0">
                                          <a:latin typeface="Cambria Math"/>
                                          <a:ea typeface="Cambria Math"/>
                                        </a:rPr>
                                        <m:t>²</m:t>
                                      </m:r>
                                      <m:r>
                                        <a:rPr lang="en-GB" b="0" i="1" smtClean="0">
                                          <a:latin typeface="Cambria Math"/>
                                          <a:ea typeface="Cambria Math"/>
                                        </a:rPr>
                                        <m:t>𝐴</m:t>
                                      </m:r>
                                    </m:e>
                                  </m:func>
                                </m:e>
                              </m:func>
                            </m:e>
                          </m:func>
                        </m:den>
                      </m:f>
                    </m:oMath>
                  </m:oMathPara>
                </a14:m>
                <a:endParaRPr lang="en-GB" dirty="0" smtClean="0"/>
              </a:p>
              <a:p>
                <a:pPr marL="0" indent="0">
                  <a:buNone/>
                </a:pPr>
                <a:endParaRPr lang="en-GB" dirty="0"/>
              </a:p>
              <a:p>
                <a:pPr marL="0" indent="0">
                  <a:buNone/>
                </a:pPr>
                <a:r>
                  <a:rPr lang="en-GB" dirty="0" smtClean="0"/>
                  <a:t>and simplify</a:t>
                </a:r>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ea typeface="Cambria Math"/>
                            </a:rPr>
                          </m:ctrlPr>
                        </m:fPr>
                        <m:num>
                          <m:r>
                            <a:rPr lang="en-GB" i="1">
                              <a:latin typeface="Cambria Math"/>
                              <a:ea typeface="Cambria Math"/>
                            </a:rPr>
                            <m:t>1−2</m:t>
                          </m:r>
                          <m:func>
                            <m:funcPr>
                              <m:ctrlPr>
                                <a:rPr lang="en-GB" i="1">
                                  <a:latin typeface="Cambria Math" panose="02040503050406030204" pitchFamily="18" charset="0"/>
                                  <a:ea typeface="Cambria Math"/>
                                </a:rPr>
                              </m:ctrlPr>
                            </m:funcPr>
                            <m:fName>
                              <m:r>
                                <m:rPr>
                                  <m:sty m:val="p"/>
                                </m:rPr>
                                <a:rPr lang="en-GB">
                                  <a:latin typeface="Cambria Math"/>
                                  <a:ea typeface="Cambria Math"/>
                                </a:rPr>
                                <m:t>tan</m:t>
                              </m:r>
                            </m:fName>
                            <m:e>
                              <m:r>
                                <a:rPr lang="en-GB" i="1">
                                  <a:latin typeface="Cambria Math"/>
                                  <a:ea typeface="Cambria Math"/>
                                </a:rPr>
                                <m:t>𝐴</m:t>
                              </m:r>
                              <m:r>
                                <a:rPr lang="en-GB" i="1">
                                  <a:latin typeface="Cambria Math"/>
                                  <a:ea typeface="Cambria Math"/>
                                </a:rPr>
                                <m:t>+</m:t>
                              </m:r>
                              <m:func>
                                <m:funcPr>
                                  <m:ctrlPr>
                                    <a:rPr lang="en-GB" i="1">
                                      <a:latin typeface="Cambria Math" panose="02040503050406030204" pitchFamily="18" charset="0"/>
                                      <a:ea typeface="Cambria Math"/>
                                    </a:rPr>
                                  </m:ctrlPr>
                                </m:funcPr>
                                <m:fName>
                                  <m:sSup>
                                    <m:sSupPr>
                                      <m:ctrlPr>
                                        <a:rPr lang="en-GB" i="1">
                                          <a:latin typeface="Cambria Math" panose="02040503050406030204" pitchFamily="18" charset="0"/>
                                          <a:ea typeface="Cambria Math"/>
                                        </a:rPr>
                                      </m:ctrlPr>
                                    </m:sSupPr>
                                    <m:e>
                                      <m:r>
                                        <m:rPr>
                                          <m:sty m:val="p"/>
                                        </m:rPr>
                                        <a:rPr lang="en-GB">
                                          <a:latin typeface="Cambria Math"/>
                                          <a:ea typeface="Cambria Math"/>
                                        </a:rPr>
                                        <m:t>tan</m:t>
                                      </m:r>
                                    </m:e>
                                    <m:sup>
                                      <m:r>
                                        <a:rPr lang="en-GB" i="1">
                                          <a:latin typeface="Cambria Math"/>
                                          <a:ea typeface="Cambria Math"/>
                                        </a:rPr>
                                        <m:t>2</m:t>
                                      </m:r>
                                    </m:sup>
                                  </m:sSup>
                                </m:fName>
                                <m:e>
                                  <m:r>
                                    <a:rPr lang="en-GB" i="1">
                                      <a:latin typeface="Cambria Math"/>
                                      <a:ea typeface="Cambria Math"/>
                                    </a:rPr>
                                    <m:t>𝐴</m:t>
                                  </m:r>
                                </m:e>
                              </m:func>
                            </m:e>
                          </m:func>
                          <m:r>
                            <a:rPr lang="en-GB" i="1">
                              <a:latin typeface="Cambria Math"/>
                              <a:ea typeface="Cambria Math"/>
                            </a:rPr>
                            <m:t>+1+2</m:t>
                          </m:r>
                          <m:func>
                            <m:funcPr>
                              <m:ctrlPr>
                                <a:rPr lang="en-GB" i="1">
                                  <a:latin typeface="Cambria Math" panose="02040503050406030204" pitchFamily="18" charset="0"/>
                                  <a:ea typeface="Cambria Math"/>
                                </a:rPr>
                              </m:ctrlPr>
                            </m:funcPr>
                            <m:fName>
                              <m:r>
                                <m:rPr>
                                  <m:sty m:val="p"/>
                                </m:rPr>
                                <a:rPr lang="en-GB">
                                  <a:latin typeface="Cambria Math"/>
                                  <a:ea typeface="Cambria Math"/>
                                </a:rPr>
                                <m:t>tan</m:t>
                              </m:r>
                            </m:fName>
                            <m:e>
                              <m:r>
                                <a:rPr lang="en-GB" i="1">
                                  <a:latin typeface="Cambria Math"/>
                                  <a:ea typeface="Cambria Math"/>
                                </a:rPr>
                                <m:t>𝐴</m:t>
                              </m:r>
                              <m:r>
                                <a:rPr lang="en-GB" i="1">
                                  <a:latin typeface="Cambria Math"/>
                                  <a:ea typeface="Cambria Math"/>
                                </a:rPr>
                                <m:t>+</m:t>
                              </m:r>
                              <m:func>
                                <m:funcPr>
                                  <m:ctrlPr>
                                    <a:rPr lang="en-GB" i="1">
                                      <a:latin typeface="Cambria Math" panose="02040503050406030204" pitchFamily="18" charset="0"/>
                                      <a:ea typeface="Cambria Math"/>
                                    </a:rPr>
                                  </m:ctrlPr>
                                </m:funcPr>
                                <m:fName>
                                  <m:r>
                                    <m:rPr>
                                      <m:sty m:val="p"/>
                                    </m:rPr>
                                    <a:rPr lang="en-GB">
                                      <a:latin typeface="Cambria Math"/>
                                      <a:ea typeface="Cambria Math"/>
                                    </a:rPr>
                                    <m:t>tan</m:t>
                                  </m:r>
                                </m:fName>
                                <m:e>
                                  <m:r>
                                    <a:rPr lang="en-GB" i="1">
                                      <a:latin typeface="Cambria Math"/>
                                      <a:ea typeface="Cambria Math"/>
                                    </a:rPr>
                                    <m:t>²</m:t>
                                  </m:r>
                                  <m:r>
                                    <a:rPr lang="en-GB" i="1">
                                      <a:latin typeface="Cambria Math"/>
                                      <a:ea typeface="Cambria Math"/>
                                    </a:rPr>
                                    <m:t>𝐴</m:t>
                                  </m:r>
                                </m:e>
                              </m:func>
                            </m:e>
                          </m:func>
                        </m:num>
                        <m:den>
                          <m:r>
                            <a:rPr lang="en-GB" i="1">
                              <a:latin typeface="Cambria Math"/>
                              <a:ea typeface="Cambria Math"/>
                            </a:rPr>
                            <m:t>1−</m:t>
                          </m:r>
                          <m:func>
                            <m:funcPr>
                              <m:ctrlPr>
                                <a:rPr lang="en-GB" i="1">
                                  <a:latin typeface="Cambria Math" panose="02040503050406030204" pitchFamily="18" charset="0"/>
                                  <a:ea typeface="Cambria Math"/>
                                </a:rPr>
                              </m:ctrlPr>
                            </m:funcPr>
                            <m:fName>
                              <m:r>
                                <m:rPr>
                                  <m:sty m:val="p"/>
                                </m:rPr>
                                <a:rPr lang="en-GB">
                                  <a:latin typeface="Cambria Math"/>
                                  <a:ea typeface="Cambria Math"/>
                                </a:rPr>
                                <m:t>tan</m:t>
                              </m:r>
                            </m:fName>
                            <m:e>
                              <m:r>
                                <a:rPr lang="en-GB" i="1">
                                  <a:latin typeface="Cambria Math"/>
                                  <a:ea typeface="Cambria Math"/>
                                </a:rPr>
                                <m:t>𝐴</m:t>
                              </m:r>
                              <m:r>
                                <a:rPr lang="en-GB" i="1">
                                  <a:latin typeface="Cambria Math"/>
                                  <a:ea typeface="Cambria Math"/>
                                </a:rPr>
                                <m:t>+</m:t>
                              </m:r>
                              <m:func>
                                <m:funcPr>
                                  <m:ctrlPr>
                                    <a:rPr lang="en-GB" i="1">
                                      <a:latin typeface="Cambria Math" panose="02040503050406030204" pitchFamily="18" charset="0"/>
                                      <a:ea typeface="Cambria Math"/>
                                    </a:rPr>
                                  </m:ctrlPr>
                                </m:funcPr>
                                <m:fName>
                                  <m:r>
                                    <m:rPr>
                                      <m:sty m:val="p"/>
                                    </m:rPr>
                                    <a:rPr lang="en-GB">
                                      <a:latin typeface="Cambria Math"/>
                                      <a:ea typeface="Cambria Math"/>
                                    </a:rPr>
                                    <m:t>tan</m:t>
                                  </m:r>
                                </m:fName>
                                <m:e>
                                  <m:r>
                                    <a:rPr lang="en-GB" i="1">
                                      <a:latin typeface="Cambria Math"/>
                                      <a:ea typeface="Cambria Math"/>
                                    </a:rPr>
                                    <m:t>𝐴</m:t>
                                  </m:r>
                                  <m:r>
                                    <a:rPr lang="en-GB" i="1">
                                      <a:latin typeface="Cambria Math"/>
                                      <a:ea typeface="Cambria Math"/>
                                    </a:rPr>
                                    <m:t>−</m:t>
                                  </m:r>
                                  <m:func>
                                    <m:funcPr>
                                      <m:ctrlPr>
                                        <a:rPr lang="en-GB" i="1">
                                          <a:latin typeface="Cambria Math" panose="02040503050406030204" pitchFamily="18" charset="0"/>
                                          <a:ea typeface="Cambria Math"/>
                                        </a:rPr>
                                      </m:ctrlPr>
                                    </m:funcPr>
                                    <m:fName>
                                      <m:r>
                                        <m:rPr>
                                          <m:sty m:val="p"/>
                                        </m:rPr>
                                        <a:rPr lang="en-GB">
                                          <a:latin typeface="Cambria Math"/>
                                          <a:ea typeface="Cambria Math"/>
                                        </a:rPr>
                                        <m:t>tan</m:t>
                                      </m:r>
                                    </m:fName>
                                    <m:e>
                                      <m:r>
                                        <a:rPr lang="en-GB" i="1">
                                          <a:latin typeface="Cambria Math"/>
                                          <a:ea typeface="Cambria Math"/>
                                        </a:rPr>
                                        <m:t>²</m:t>
                                      </m:r>
                                      <m:r>
                                        <a:rPr lang="en-GB" i="1">
                                          <a:latin typeface="Cambria Math"/>
                                          <a:ea typeface="Cambria Math"/>
                                        </a:rPr>
                                        <m:t>𝐴</m:t>
                                      </m:r>
                                    </m:e>
                                  </m:func>
                                </m:e>
                              </m:func>
                            </m:e>
                          </m:func>
                        </m:den>
                      </m:f>
                      <m:r>
                        <a:rPr lang="en-GB" i="1" smtClean="0">
                          <a:latin typeface="Cambria Math"/>
                          <a:ea typeface="Cambria Math"/>
                        </a:rPr>
                        <m:t>≡</m:t>
                      </m:r>
                      <m:f>
                        <m:fPr>
                          <m:ctrlPr>
                            <a:rPr lang="en-GB" i="1" smtClean="0">
                              <a:latin typeface="Cambria Math" panose="02040503050406030204" pitchFamily="18" charset="0"/>
                              <a:ea typeface="Cambria Math"/>
                            </a:rPr>
                          </m:ctrlPr>
                        </m:fPr>
                        <m:num>
                          <m:r>
                            <a:rPr lang="en-GB" b="0" i="1" smtClean="0">
                              <a:latin typeface="Cambria Math"/>
                              <a:ea typeface="Cambria Math"/>
                            </a:rPr>
                            <m:t>2+2</m:t>
                          </m:r>
                          <m:func>
                            <m:funcPr>
                              <m:ctrlPr>
                                <a:rPr lang="en-GB" b="0" i="1" smtClean="0">
                                  <a:latin typeface="Cambria Math" panose="02040503050406030204" pitchFamily="18" charset="0"/>
                                  <a:ea typeface="Cambria Math"/>
                                </a:rPr>
                              </m:ctrlPr>
                            </m:funcPr>
                            <m:fName>
                              <m:r>
                                <m:rPr>
                                  <m:sty m:val="p"/>
                                </m:rPr>
                                <a:rPr lang="en-GB" b="0" i="0" smtClean="0">
                                  <a:latin typeface="Cambria Math"/>
                                  <a:ea typeface="Cambria Math"/>
                                </a:rPr>
                                <m:t>tan</m:t>
                              </m:r>
                            </m:fName>
                            <m:e>
                              <m:r>
                                <a:rPr lang="en-GB" b="0" i="1" smtClean="0">
                                  <a:latin typeface="Cambria Math"/>
                                  <a:ea typeface="Cambria Math"/>
                                </a:rPr>
                                <m:t>²</m:t>
                              </m:r>
                              <m:r>
                                <a:rPr lang="en-GB" b="0" i="1" smtClean="0">
                                  <a:latin typeface="Cambria Math"/>
                                  <a:ea typeface="Cambria Math"/>
                                </a:rPr>
                                <m:t>𝐴</m:t>
                              </m:r>
                            </m:e>
                          </m:func>
                        </m:num>
                        <m:den>
                          <m:r>
                            <a:rPr lang="en-GB" b="0" i="1" smtClean="0">
                              <a:latin typeface="Cambria Math"/>
                              <a:ea typeface="Cambria Math"/>
                            </a:rPr>
                            <m:t>1−</m:t>
                          </m:r>
                          <m:func>
                            <m:funcPr>
                              <m:ctrlPr>
                                <a:rPr lang="en-GB" b="0" i="1" smtClean="0">
                                  <a:latin typeface="Cambria Math" panose="02040503050406030204" pitchFamily="18" charset="0"/>
                                  <a:ea typeface="Cambria Math"/>
                                </a:rPr>
                              </m:ctrlPr>
                            </m:funcPr>
                            <m:fName>
                              <m:r>
                                <m:rPr>
                                  <m:sty m:val="p"/>
                                </m:rPr>
                                <a:rPr lang="en-GB" b="0" i="0" smtClean="0">
                                  <a:latin typeface="Cambria Math"/>
                                  <a:ea typeface="Cambria Math"/>
                                </a:rPr>
                                <m:t>tan</m:t>
                              </m:r>
                            </m:fName>
                            <m:e>
                              <m:r>
                                <a:rPr lang="en-GB" b="0" i="1" smtClean="0">
                                  <a:latin typeface="Cambria Math"/>
                                  <a:ea typeface="Cambria Math"/>
                                </a:rPr>
                                <m:t>²</m:t>
                              </m:r>
                              <m:r>
                                <a:rPr lang="en-GB" b="0" i="1" smtClean="0">
                                  <a:latin typeface="Cambria Math"/>
                                  <a:ea typeface="Cambria Math"/>
                                </a:rPr>
                                <m:t>𝐴</m:t>
                              </m:r>
                            </m:e>
                          </m:func>
                        </m:den>
                      </m:f>
                    </m:oMath>
                  </m:oMathPara>
                </a14:m>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rotWithShape="1">
                <a:blip r:embed="rId3"/>
                <a:stretch>
                  <a:fillRect l="-1058" t="-1945"/>
                </a:stretch>
              </a:blipFill>
            </p:spPr>
            <p:txBody>
              <a:bodyPr/>
              <a:lstStyle/>
              <a:p>
                <a:r>
                  <a:rPr lang="en-GB">
                    <a:noFill/>
                  </a:rPr>
                  <a:t> </a:t>
                </a:r>
              </a:p>
            </p:txBody>
          </p:sp>
        </mc:Fallback>
      </mc:AlternateContent>
    </p:spTree>
    <p:extLst>
      <p:ext uri="{BB962C8B-B14F-4D97-AF65-F5344CB8AC3E}">
        <p14:creationId xmlns:p14="http://schemas.microsoft.com/office/powerpoint/2010/main" val="328675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Trigonometric Identities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lstStyle/>
              <a:p>
                <a:pPr marL="0" indent="0">
                  <a:buNone/>
                </a:pPr>
                <a:r>
                  <a:rPr lang="en-GB" smtClean="0">
                    <a:latin typeface="Arial"/>
                    <a:ea typeface="Times New Roman"/>
                    <a:cs typeface="Times New Roman"/>
                  </a:rPr>
                  <a:t>Show </a:t>
                </a:r>
                <a:r>
                  <a:rPr lang="en-GB" dirty="0" smtClean="0">
                    <a:latin typeface="Arial"/>
                    <a:ea typeface="Times New Roman"/>
                    <a:cs typeface="Times New Roman"/>
                  </a:rPr>
                  <a:t>that </a:t>
                </a:r>
                <a14:m>
                  <m:oMath xmlns:m="http://schemas.openxmlformats.org/officeDocument/2006/math">
                    <m:func>
                      <m:funcPr>
                        <m:ctrlPr>
                          <a:rPr lang="en-GB" i="1">
                            <a:latin typeface="Cambria Math" panose="02040503050406030204" pitchFamily="18" charset="0"/>
                          </a:rPr>
                        </m:ctrlPr>
                      </m:funcPr>
                      <m:fName>
                        <m:r>
                          <m:rPr>
                            <m:sty m:val="p"/>
                          </m:rPr>
                          <a:rPr lang="en-GB" i="1">
                            <a:latin typeface="Cambria Math"/>
                            <a:ea typeface="Times New Roman"/>
                            <a:cs typeface="Times New Roman"/>
                          </a:rPr>
                          <m:t>cot</m:t>
                        </m:r>
                      </m:fName>
                      <m:e>
                        <m:r>
                          <a:rPr lang="en-GB" i="1">
                            <a:latin typeface="Cambria Math"/>
                            <a:ea typeface="Times New Roman"/>
                            <a:cs typeface="Times New Roman"/>
                          </a:rPr>
                          <m:t>(45+</m:t>
                        </m:r>
                        <m:r>
                          <a:rPr lang="en-GB" i="1">
                            <a:latin typeface="Cambria Math"/>
                            <a:ea typeface="Times New Roman"/>
                            <a:cs typeface="Times New Roman"/>
                          </a:rPr>
                          <m:t>𝐴</m:t>
                        </m:r>
                        <m:r>
                          <a:rPr lang="en-GB" i="1">
                            <a:latin typeface="Cambria Math"/>
                            <a:ea typeface="Times New Roman"/>
                            <a:cs typeface="Times New Roman"/>
                          </a:rPr>
                          <m:t>)+</m:t>
                        </m:r>
                        <m:func>
                          <m:funcPr>
                            <m:ctrlPr>
                              <a:rPr lang="en-GB" i="1">
                                <a:latin typeface="Cambria Math" panose="02040503050406030204" pitchFamily="18" charset="0"/>
                              </a:rPr>
                            </m:ctrlPr>
                          </m:funcPr>
                          <m:fName>
                            <m:r>
                              <m:rPr>
                                <m:sty m:val="p"/>
                              </m:rPr>
                              <a:rPr lang="en-GB">
                                <a:latin typeface="Cambria Math"/>
                                <a:ea typeface="Times New Roman"/>
                                <a:cs typeface="Times New Roman"/>
                              </a:rPr>
                              <m:t>cot</m:t>
                            </m:r>
                          </m:fName>
                          <m:e>
                            <m:r>
                              <a:rPr lang="en-GB" i="1">
                                <a:latin typeface="Cambria Math"/>
                                <a:ea typeface="Times New Roman"/>
                                <a:cs typeface="Times New Roman"/>
                              </a:rPr>
                              <m:t>(45−</m:t>
                            </m:r>
                            <m:r>
                              <a:rPr lang="en-GB" i="1">
                                <a:latin typeface="Cambria Math"/>
                                <a:ea typeface="Times New Roman"/>
                                <a:cs typeface="Times New Roman"/>
                              </a:rPr>
                              <m:t>𝐴</m:t>
                            </m:r>
                            <m:r>
                              <a:rPr lang="en-GB" i="1">
                                <a:latin typeface="Cambria Math"/>
                                <a:ea typeface="Times New Roman"/>
                                <a:cs typeface="Times New Roman"/>
                              </a:rPr>
                              <m:t>)≡2</m:t>
                            </m:r>
                            <m:func>
                              <m:funcPr>
                                <m:ctrlPr>
                                  <a:rPr lang="en-GB" i="1">
                                    <a:latin typeface="Cambria Math" panose="02040503050406030204" pitchFamily="18" charset="0"/>
                                  </a:rPr>
                                </m:ctrlPr>
                              </m:funcPr>
                              <m:fName>
                                <m:r>
                                  <m:rPr>
                                    <m:sty m:val="p"/>
                                  </m:rPr>
                                  <a:rPr lang="en-GB">
                                    <a:latin typeface="Cambria Math"/>
                                    <a:ea typeface="Times New Roman"/>
                                    <a:cs typeface="Times New Roman"/>
                                  </a:rPr>
                                  <m:t>sec</m:t>
                                </m:r>
                              </m:fName>
                              <m:e>
                                <m:r>
                                  <a:rPr lang="en-GB" i="1">
                                    <a:latin typeface="Cambria Math"/>
                                    <a:ea typeface="Times New Roman"/>
                                    <a:cs typeface="Times New Roman"/>
                                  </a:rPr>
                                  <m:t>2</m:t>
                                </m:r>
                                <m:r>
                                  <a:rPr lang="en-GB" i="1">
                                    <a:latin typeface="Cambria Math"/>
                                    <a:ea typeface="Times New Roman"/>
                                    <a:cs typeface="Times New Roman"/>
                                  </a:rPr>
                                  <m:t>𝐴</m:t>
                                </m:r>
                              </m:e>
                            </m:func>
                          </m:e>
                        </m:func>
                      </m:e>
                    </m:func>
                  </m:oMath>
                </a14:m>
                <a:endParaRPr lang="en-GB" i="1" dirty="0" smtClean="0">
                  <a:latin typeface="Cambria Math"/>
                  <a:ea typeface="Cambria Math"/>
                </a:endParaRPr>
              </a:p>
              <a:p>
                <a:pPr marL="0" indent="0">
                  <a:buNone/>
                </a:pPr>
                <a:endParaRPr lang="en-GB"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ea typeface="Cambria Math"/>
                            </a:rPr>
                          </m:ctrlPr>
                        </m:fPr>
                        <m:num>
                          <m:r>
                            <a:rPr lang="en-GB" i="1">
                              <a:latin typeface="Cambria Math"/>
                              <a:ea typeface="Cambria Math"/>
                            </a:rPr>
                            <m:t>2+2</m:t>
                          </m:r>
                          <m:func>
                            <m:funcPr>
                              <m:ctrlPr>
                                <a:rPr lang="en-GB" i="1">
                                  <a:latin typeface="Cambria Math" panose="02040503050406030204" pitchFamily="18" charset="0"/>
                                  <a:ea typeface="Cambria Math"/>
                                </a:rPr>
                              </m:ctrlPr>
                            </m:funcPr>
                            <m:fName>
                              <m:r>
                                <m:rPr>
                                  <m:sty m:val="p"/>
                                </m:rPr>
                                <a:rPr lang="en-GB">
                                  <a:latin typeface="Cambria Math"/>
                                  <a:ea typeface="Cambria Math"/>
                                </a:rPr>
                                <m:t>tan</m:t>
                              </m:r>
                            </m:fName>
                            <m:e>
                              <m:r>
                                <a:rPr lang="en-GB" i="1">
                                  <a:latin typeface="Cambria Math"/>
                                  <a:ea typeface="Cambria Math"/>
                                </a:rPr>
                                <m:t>²</m:t>
                              </m:r>
                              <m:r>
                                <a:rPr lang="en-GB" i="1">
                                  <a:latin typeface="Cambria Math"/>
                                  <a:ea typeface="Cambria Math"/>
                                </a:rPr>
                                <m:t>𝐴</m:t>
                              </m:r>
                            </m:e>
                          </m:func>
                        </m:num>
                        <m:den>
                          <m:r>
                            <a:rPr lang="en-GB" i="1">
                              <a:latin typeface="Cambria Math"/>
                              <a:ea typeface="Cambria Math"/>
                            </a:rPr>
                            <m:t>1−</m:t>
                          </m:r>
                          <m:func>
                            <m:funcPr>
                              <m:ctrlPr>
                                <a:rPr lang="en-GB" i="1">
                                  <a:latin typeface="Cambria Math" panose="02040503050406030204" pitchFamily="18" charset="0"/>
                                  <a:ea typeface="Cambria Math"/>
                                </a:rPr>
                              </m:ctrlPr>
                            </m:funcPr>
                            <m:fName>
                              <m:r>
                                <m:rPr>
                                  <m:sty m:val="p"/>
                                </m:rPr>
                                <a:rPr lang="en-GB">
                                  <a:latin typeface="Cambria Math"/>
                                  <a:ea typeface="Cambria Math"/>
                                </a:rPr>
                                <m:t>tan</m:t>
                              </m:r>
                            </m:fName>
                            <m:e>
                              <m:r>
                                <a:rPr lang="en-GB" i="1">
                                  <a:latin typeface="Cambria Math"/>
                                  <a:ea typeface="Cambria Math"/>
                                </a:rPr>
                                <m:t>²</m:t>
                              </m:r>
                              <m:r>
                                <a:rPr lang="en-GB" i="1">
                                  <a:latin typeface="Cambria Math"/>
                                  <a:ea typeface="Cambria Math"/>
                                </a:rPr>
                                <m:t>𝐴</m:t>
                              </m:r>
                            </m:e>
                          </m:func>
                        </m:den>
                      </m:f>
                      <m:r>
                        <a:rPr lang="en-GB" i="1" smtClean="0">
                          <a:latin typeface="Cambria Math"/>
                          <a:ea typeface="Cambria Math"/>
                        </a:rPr>
                        <m:t>≡</m:t>
                      </m:r>
                      <m:f>
                        <m:fPr>
                          <m:ctrlPr>
                            <a:rPr lang="en-GB" i="1">
                              <a:latin typeface="Cambria Math" panose="02040503050406030204" pitchFamily="18" charset="0"/>
                              <a:ea typeface="Cambria Math"/>
                            </a:rPr>
                          </m:ctrlPr>
                        </m:fPr>
                        <m:num>
                          <m:r>
                            <a:rPr lang="en-GB" i="1">
                              <a:latin typeface="Cambria Math"/>
                              <a:ea typeface="Cambria Math"/>
                            </a:rPr>
                            <m:t>2+</m:t>
                          </m:r>
                          <m:f>
                            <m:fPr>
                              <m:ctrlPr>
                                <a:rPr lang="en-GB" i="1" smtClean="0">
                                  <a:latin typeface="Cambria Math" panose="02040503050406030204" pitchFamily="18" charset="0"/>
                                  <a:ea typeface="Cambria Math"/>
                                </a:rPr>
                              </m:ctrlPr>
                            </m:fPr>
                            <m:num>
                              <m:r>
                                <a:rPr lang="en-GB" b="0" i="1" smtClean="0">
                                  <a:latin typeface="Cambria Math"/>
                                  <a:ea typeface="Cambria Math"/>
                                </a:rPr>
                                <m:t>2</m:t>
                              </m:r>
                              <m:func>
                                <m:funcPr>
                                  <m:ctrlPr>
                                    <a:rPr lang="en-GB" b="0" i="1" smtClean="0">
                                      <a:latin typeface="Cambria Math" panose="02040503050406030204" pitchFamily="18" charset="0"/>
                                      <a:ea typeface="Cambria Math"/>
                                    </a:rPr>
                                  </m:ctrlPr>
                                </m:funcPr>
                                <m:fName>
                                  <m:r>
                                    <m:rPr>
                                      <m:sty m:val="p"/>
                                    </m:rPr>
                                    <a:rPr lang="en-GB" b="0" i="0" smtClean="0">
                                      <a:latin typeface="Cambria Math"/>
                                      <a:ea typeface="Cambria Math"/>
                                    </a:rPr>
                                    <m:t>sin</m:t>
                                  </m:r>
                                </m:fName>
                                <m:e>
                                  <m:r>
                                    <a:rPr lang="en-GB" b="0" i="1" smtClean="0">
                                      <a:latin typeface="Cambria Math"/>
                                      <a:ea typeface="Cambria Math"/>
                                    </a:rPr>
                                    <m:t>²</m:t>
                                  </m:r>
                                  <m:r>
                                    <a:rPr lang="en-GB" b="0" i="1" smtClean="0">
                                      <a:latin typeface="Cambria Math"/>
                                      <a:ea typeface="Cambria Math"/>
                                    </a:rPr>
                                    <m:t>𝐴</m:t>
                                  </m:r>
                                </m:e>
                              </m:func>
                            </m:num>
                            <m:den>
                              <m:func>
                                <m:funcPr>
                                  <m:ctrlPr>
                                    <a:rPr lang="en-GB" b="0" i="1" smtClean="0">
                                      <a:latin typeface="Cambria Math" panose="02040503050406030204" pitchFamily="18" charset="0"/>
                                      <a:ea typeface="Cambria Math"/>
                                    </a:rPr>
                                  </m:ctrlPr>
                                </m:funcPr>
                                <m:fName>
                                  <m:r>
                                    <m:rPr>
                                      <m:sty m:val="p"/>
                                    </m:rPr>
                                    <a:rPr lang="en-GB" b="0" i="0" smtClean="0">
                                      <a:latin typeface="Cambria Math"/>
                                      <a:ea typeface="Cambria Math"/>
                                    </a:rPr>
                                    <m:t>cos</m:t>
                                  </m:r>
                                </m:fName>
                                <m:e>
                                  <m:r>
                                    <a:rPr lang="en-GB" b="0" i="1" smtClean="0">
                                      <a:latin typeface="Cambria Math"/>
                                      <a:ea typeface="Cambria Math"/>
                                    </a:rPr>
                                    <m:t>²</m:t>
                                  </m:r>
                                  <m:r>
                                    <a:rPr lang="en-GB" b="0" i="1" smtClean="0">
                                      <a:latin typeface="Cambria Math"/>
                                      <a:ea typeface="Cambria Math"/>
                                    </a:rPr>
                                    <m:t>𝐴</m:t>
                                  </m:r>
                                </m:e>
                              </m:func>
                            </m:den>
                          </m:f>
                        </m:num>
                        <m:den>
                          <m:r>
                            <a:rPr lang="en-GB" i="1">
                              <a:latin typeface="Cambria Math"/>
                              <a:ea typeface="Cambria Math"/>
                            </a:rPr>
                            <m:t>1−</m:t>
                          </m:r>
                          <m:f>
                            <m:fPr>
                              <m:ctrlPr>
                                <a:rPr lang="en-GB" i="1" smtClean="0">
                                  <a:latin typeface="Cambria Math" panose="02040503050406030204" pitchFamily="18" charset="0"/>
                                  <a:ea typeface="Cambria Math"/>
                                </a:rPr>
                              </m:ctrlPr>
                            </m:fPr>
                            <m:num>
                              <m:func>
                                <m:funcPr>
                                  <m:ctrlPr>
                                    <a:rPr lang="en-GB" b="0" i="1" smtClean="0">
                                      <a:latin typeface="Cambria Math" panose="02040503050406030204" pitchFamily="18" charset="0"/>
                                      <a:ea typeface="Cambria Math"/>
                                    </a:rPr>
                                  </m:ctrlPr>
                                </m:funcPr>
                                <m:fName>
                                  <m:r>
                                    <m:rPr>
                                      <m:sty m:val="p"/>
                                    </m:rPr>
                                    <a:rPr lang="en-GB" b="0" i="0" smtClean="0">
                                      <a:latin typeface="Cambria Math"/>
                                      <a:ea typeface="Cambria Math"/>
                                    </a:rPr>
                                    <m:t>sin</m:t>
                                  </m:r>
                                </m:fName>
                                <m:e>
                                  <m:r>
                                    <a:rPr lang="en-GB" b="0" i="1" smtClean="0">
                                      <a:latin typeface="Cambria Math"/>
                                      <a:ea typeface="Cambria Math"/>
                                    </a:rPr>
                                    <m:t>²</m:t>
                                  </m:r>
                                  <m:r>
                                    <a:rPr lang="en-GB" b="0" i="1" smtClean="0">
                                      <a:latin typeface="Cambria Math"/>
                                      <a:ea typeface="Cambria Math"/>
                                    </a:rPr>
                                    <m:t>𝐴</m:t>
                                  </m:r>
                                </m:e>
                              </m:func>
                            </m:num>
                            <m:den>
                              <m:func>
                                <m:funcPr>
                                  <m:ctrlPr>
                                    <a:rPr lang="en-GB" b="0" i="1" smtClean="0">
                                      <a:latin typeface="Cambria Math" panose="02040503050406030204" pitchFamily="18" charset="0"/>
                                      <a:ea typeface="Cambria Math"/>
                                    </a:rPr>
                                  </m:ctrlPr>
                                </m:funcPr>
                                <m:fName>
                                  <m:r>
                                    <m:rPr>
                                      <m:sty m:val="p"/>
                                    </m:rPr>
                                    <a:rPr lang="en-GB" b="0" i="0" smtClean="0">
                                      <a:latin typeface="Cambria Math"/>
                                      <a:ea typeface="Cambria Math"/>
                                    </a:rPr>
                                    <m:t>cos</m:t>
                                  </m:r>
                                </m:fName>
                                <m:e>
                                  <m:r>
                                    <a:rPr lang="en-GB" b="0" i="1" smtClean="0">
                                      <a:latin typeface="Cambria Math"/>
                                      <a:ea typeface="Cambria Math"/>
                                    </a:rPr>
                                    <m:t>²</m:t>
                                  </m:r>
                                  <m:r>
                                    <a:rPr lang="en-GB" b="0" i="1" smtClean="0">
                                      <a:latin typeface="Cambria Math"/>
                                      <a:ea typeface="Cambria Math"/>
                                    </a:rPr>
                                    <m:t>𝐴</m:t>
                                  </m:r>
                                </m:e>
                              </m:func>
                            </m:den>
                          </m:f>
                        </m:den>
                      </m:f>
                    </m:oMath>
                  </m:oMathPara>
                </a14:m>
                <a:endParaRPr lang="en-GB" dirty="0" smtClean="0"/>
              </a:p>
              <a:p>
                <a:pPr marL="0" indent="0">
                  <a:buNone/>
                </a:pPr>
                <a:endParaRPr lang="en-GB" dirty="0"/>
              </a:p>
              <a:p>
                <a:pPr marL="0" indent="0">
                  <a:buNone/>
                </a:pPr>
                <a:r>
                  <a:rPr lang="en-GB" dirty="0" smtClean="0"/>
                  <a:t>Multiply through by </a:t>
                </a:r>
                <a14:m>
                  <m:oMath xmlns:m="http://schemas.openxmlformats.org/officeDocument/2006/math">
                    <m:func>
                      <m:funcPr>
                        <m:ctrlPr>
                          <a:rPr lang="en-GB" i="1">
                            <a:latin typeface="Cambria Math" panose="02040503050406030204" pitchFamily="18" charset="0"/>
                            <a:ea typeface="Cambria Math"/>
                          </a:rPr>
                        </m:ctrlPr>
                      </m:funcPr>
                      <m:fName>
                        <m:r>
                          <m:rPr>
                            <m:sty m:val="p"/>
                          </m:rPr>
                          <a:rPr lang="en-GB">
                            <a:latin typeface="Cambria Math"/>
                            <a:ea typeface="Cambria Math"/>
                          </a:rPr>
                          <m:t>cos</m:t>
                        </m:r>
                      </m:fName>
                      <m:e>
                        <m:r>
                          <a:rPr lang="en-GB" i="1">
                            <a:latin typeface="Cambria Math"/>
                            <a:ea typeface="Cambria Math"/>
                          </a:rPr>
                          <m:t>²</m:t>
                        </m:r>
                        <m:r>
                          <a:rPr lang="en-GB" i="1">
                            <a:latin typeface="Cambria Math"/>
                            <a:ea typeface="Cambria Math"/>
                          </a:rPr>
                          <m:t>𝐴</m:t>
                        </m:r>
                      </m:e>
                    </m:func>
                  </m:oMath>
                </a14:m>
                <a:r>
                  <a:rPr lang="en-GB" dirty="0" smtClean="0"/>
                  <a:t> to </a:t>
                </a:r>
                <a:r>
                  <a:rPr lang="en-GB" dirty="0"/>
                  <a:t>simplify the </a:t>
                </a:r>
                <a:r>
                  <a:rPr lang="en-GB" dirty="0" smtClean="0"/>
                  <a:t>fractions</a:t>
                </a:r>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ea typeface="Cambria Math"/>
                            </a:rPr>
                          </m:ctrlPr>
                        </m:fPr>
                        <m:num>
                          <m:r>
                            <a:rPr lang="en-GB" i="1">
                              <a:latin typeface="Cambria Math"/>
                              <a:ea typeface="Cambria Math"/>
                            </a:rPr>
                            <m:t>2+</m:t>
                          </m:r>
                          <m:f>
                            <m:fPr>
                              <m:ctrlPr>
                                <a:rPr lang="en-GB" i="1">
                                  <a:latin typeface="Cambria Math" panose="02040503050406030204" pitchFamily="18" charset="0"/>
                                  <a:ea typeface="Cambria Math"/>
                                </a:rPr>
                              </m:ctrlPr>
                            </m:fPr>
                            <m:num>
                              <m:r>
                                <a:rPr lang="en-GB" i="1">
                                  <a:latin typeface="Cambria Math"/>
                                  <a:ea typeface="Cambria Math"/>
                                </a:rPr>
                                <m:t>2</m:t>
                              </m:r>
                              <m:func>
                                <m:funcPr>
                                  <m:ctrlPr>
                                    <a:rPr lang="en-GB" i="1">
                                      <a:latin typeface="Cambria Math" panose="02040503050406030204" pitchFamily="18" charset="0"/>
                                      <a:ea typeface="Cambria Math"/>
                                    </a:rPr>
                                  </m:ctrlPr>
                                </m:funcPr>
                                <m:fName>
                                  <m:r>
                                    <m:rPr>
                                      <m:sty m:val="p"/>
                                    </m:rPr>
                                    <a:rPr lang="en-GB">
                                      <a:latin typeface="Cambria Math"/>
                                      <a:ea typeface="Cambria Math"/>
                                    </a:rPr>
                                    <m:t>sin</m:t>
                                  </m:r>
                                </m:fName>
                                <m:e>
                                  <m:r>
                                    <a:rPr lang="en-GB" i="1">
                                      <a:latin typeface="Cambria Math"/>
                                      <a:ea typeface="Cambria Math"/>
                                    </a:rPr>
                                    <m:t>²</m:t>
                                  </m:r>
                                  <m:r>
                                    <a:rPr lang="en-GB" i="1">
                                      <a:latin typeface="Cambria Math"/>
                                      <a:ea typeface="Cambria Math"/>
                                    </a:rPr>
                                    <m:t>𝐴</m:t>
                                  </m:r>
                                </m:e>
                              </m:func>
                            </m:num>
                            <m:den>
                              <m:func>
                                <m:funcPr>
                                  <m:ctrlPr>
                                    <a:rPr lang="en-GB" i="1">
                                      <a:latin typeface="Cambria Math" panose="02040503050406030204" pitchFamily="18" charset="0"/>
                                      <a:ea typeface="Cambria Math"/>
                                    </a:rPr>
                                  </m:ctrlPr>
                                </m:funcPr>
                                <m:fName>
                                  <m:r>
                                    <m:rPr>
                                      <m:sty m:val="p"/>
                                    </m:rPr>
                                    <a:rPr lang="en-GB">
                                      <a:latin typeface="Cambria Math"/>
                                      <a:ea typeface="Cambria Math"/>
                                    </a:rPr>
                                    <m:t>cos</m:t>
                                  </m:r>
                                </m:fName>
                                <m:e>
                                  <m:r>
                                    <a:rPr lang="en-GB" i="1">
                                      <a:latin typeface="Cambria Math"/>
                                      <a:ea typeface="Cambria Math"/>
                                    </a:rPr>
                                    <m:t>²</m:t>
                                  </m:r>
                                  <m:r>
                                    <a:rPr lang="en-GB" i="1">
                                      <a:latin typeface="Cambria Math"/>
                                      <a:ea typeface="Cambria Math"/>
                                    </a:rPr>
                                    <m:t>𝐴</m:t>
                                  </m:r>
                                </m:e>
                              </m:func>
                            </m:den>
                          </m:f>
                        </m:num>
                        <m:den>
                          <m:r>
                            <a:rPr lang="en-GB" i="1">
                              <a:latin typeface="Cambria Math"/>
                              <a:ea typeface="Cambria Math"/>
                            </a:rPr>
                            <m:t>1−</m:t>
                          </m:r>
                          <m:f>
                            <m:fPr>
                              <m:ctrlPr>
                                <a:rPr lang="en-GB" i="1">
                                  <a:latin typeface="Cambria Math" panose="02040503050406030204" pitchFamily="18" charset="0"/>
                                  <a:ea typeface="Cambria Math"/>
                                </a:rPr>
                              </m:ctrlPr>
                            </m:fPr>
                            <m:num>
                              <m:func>
                                <m:funcPr>
                                  <m:ctrlPr>
                                    <a:rPr lang="en-GB" i="1">
                                      <a:latin typeface="Cambria Math" panose="02040503050406030204" pitchFamily="18" charset="0"/>
                                      <a:ea typeface="Cambria Math"/>
                                    </a:rPr>
                                  </m:ctrlPr>
                                </m:funcPr>
                                <m:fName>
                                  <m:r>
                                    <m:rPr>
                                      <m:sty m:val="p"/>
                                    </m:rPr>
                                    <a:rPr lang="en-GB">
                                      <a:latin typeface="Cambria Math"/>
                                      <a:ea typeface="Cambria Math"/>
                                    </a:rPr>
                                    <m:t>sin</m:t>
                                  </m:r>
                                </m:fName>
                                <m:e>
                                  <m:r>
                                    <a:rPr lang="en-GB" i="1">
                                      <a:latin typeface="Cambria Math"/>
                                      <a:ea typeface="Cambria Math"/>
                                    </a:rPr>
                                    <m:t>²</m:t>
                                  </m:r>
                                  <m:r>
                                    <a:rPr lang="en-GB" i="1">
                                      <a:latin typeface="Cambria Math"/>
                                      <a:ea typeface="Cambria Math"/>
                                    </a:rPr>
                                    <m:t>𝐴</m:t>
                                  </m:r>
                                </m:e>
                              </m:func>
                            </m:num>
                            <m:den>
                              <m:func>
                                <m:funcPr>
                                  <m:ctrlPr>
                                    <a:rPr lang="en-GB" i="1">
                                      <a:latin typeface="Cambria Math" panose="02040503050406030204" pitchFamily="18" charset="0"/>
                                      <a:ea typeface="Cambria Math"/>
                                    </a:rPr>
                                  </m:ctrlPr>
                                </m:funcPr>
                                <m:fName>
                                  <m:r>
                                    <m:rPr>
                                      <m:sty m:val="p"/>
                                    </m:rPr>
                                    <a:rPr lang="en-GB">
                                      <a:latin typeface="Cambria Math"/>
                                      <a:ea typeface="Cambria Math"/>
                                    </a:rPr>
                                    <m:t>cos</m:t>
                                  </m:r>
                                </m:fName>
                                <m:e>
                                  <m:r>
                                    <a:rPr lang="en-GB" i="1">
                                      <a:latin typeface="Cambria Math"/>
                                      <a:ea typeface="Cambria Math"/>
                                    </a:rPr>
                                    <m:t>²</m:t>
                                  </m:r>
                                  <m:r>
                                    <a:rPr lang="en-GB" i="1">
                                      <a:latin typeface="Cambria Math"/>
                                      <a:ea typeface="Cambria Math"/>
                                    </a:rPr>
                                    <m:t>𝐴</m:t>
                                  </m:r>
                                </m:e>
                              </m:func>
                            </m:den>
                          </m:f>
                        </m:den>
                      </m:f>
                      <m:r>
                        <a:rPr lang="en-GB" i="1" smtClean="0">
                          <a:latin typeface="Cambria Math"/>
                          <a:ea typeface="Cambria Math"/>
                        </a:rPr>
                        <m:t>≡</m:t>
                      </m:r>
                      <m:f>
                        <m:fPr>
                          <m:ctrlPr>
                            <a:rPr lang="en-GB" i="1">
                              <a:latin typeface="Cambria Math" panose="02040503050406030204" pitchFamily="18" charset="0"/>
                              <a:ea typeface="Cambria Math"/>
                            </a:rPr>
                          </m:ctrlPr>
                        </m:fPr>
                        <m:num>
                          <m:func>
                            <m:funcPr>
                              <m:ctrlPr>
                                <a:rPr lang="en-GB" b="0" i="1" smtClean="0">
                                  <a:latin typeface="Cambria Math" panose="02040503050406030204" pitchFamily="18" charset="0"/>
                                  <a:ea typeface="Cambria Math"/>
                                </a:rPr>
                              </m:ctrlPr>
                            </m:funcPr>
                            <m:fName>
                              <m:r>
                                <a:rPr lang="en-GB" b="0" i="0" smtClean="0">
                                  <a:latin typeface="Cambria Math"/>
                                  <a:ea typeface="Cambria Math"/>
                                </a:rPr>
                                <m:t>2</m:t>
                              </m:r>
                              <m:r>
                                <m:rPr>
                                  <m:sty m:val="p"/>
                                </m:rPr>
                                <a:rPr lang="en-GB" b="0" i="0" smtClean="0">
                                  <a:latin typeface="Cambria Math"/>
                                  <a:ea typeface="Cambria Math"/>
                                </a:rPr>
                                <m:t>cos</m:t>
                              </m:r>
                            </m:fName>
                            <m:e>
                              <m:r>
                                <a:rPr lang="en-GB" b="0" i="1" smtClean="0">
                                  <a:latin typeface="Cambria Math"/>
                                  <a:ea typeface="Cambria Math"/>
                                </a:rPr>
                                <m:t>²</m:t>
                              </m:r>
                              <m:r>
                                <a:rPr lang="en-GB" b="0" i="1" smtClean="0">
                                  <a:latin typeface="Cambria Math"/>
                                  <a:ea typeface="Cambria Math"/>
                                </a:rPr>
                                <m:t>𝐴</m:t>
                              </m:r>
                            </m:e>
                          </m:func>
                          <m:r>
                            <a:rPr lang="en-GB" i="1">
                              <a:latin typeface="Cambria Math"/>
                              <a:ea typeface="Cambria Math"/>
                            </a:rPr>
                            <m:t>+</m:t>
                          </m:r>
                          <m:r>
                            <a:rPr lang="en-GB" b="0" i="1" smtClean="0">
                              <a:latin typeface="Cambria Math"/>
                              <a:ea typeface="Cambria Math"/>
                            </a:rPr>
                            <m:t>2</m:t>
                          </m:r>
                          <m:func>
                            <m:funcPr>
                              <m:ctrlPr>
                                <a:rPr lang="en-GB" b="0" i="1" smtClean="0">
                                  <a:latin typeface="Cambria Math" panose="02040503050406030204" pitchFamily="18" charset="0"/>
                                  <a:ea typeface="Cambria Math"/>
                                </a:rPr>
                              </m:ctrlPr>
                            </m:funcPr>
                            <m:fName>
                              <m:r>
                                <m:rPr>
                                  <m:sty m:val="p"/>
                                </m:rPr>
                                <a:rPr lang="en-GB" b="0" i="0" smtClean="0">
                                  <a:latin typeface="Cambria Math"/>
                                  <a:ea typeface="Cambria Math"/>
                                </a:rPr>
                                <m:t>sin</m:t>
                              </m:r>
                            </m:fName>
                            <m:e>
                              <m:r>
                                <a:rPr lang="en-GB" b="0" i="1" smtClean="0">
                                  <a:latin typeface="Cambria Math"/>
                                  <a:ea typeface="Cambria Math"/>
                                </a:rPr>
                                <m:t>²</m:t>
                              </m:r>
                              <m:r>
                                <a:rPr lang="en-GB" b="0" i="1" smtClean="0">
                                  <a:latin typeface="Cambria Math"/>
                                  <a:ea typeface="Cambria Math"/>
                                </a:rPr>
                                <m:t>𝐴</m:t>
                              </m:r>
                            </m:e>
                          </m:func>
                        </m:num>
                        <m:den>
                          <m:func>
                            <m:funcPr>
                              <m:ctrlPr>
                                <a:rPr lang="en-GB" b="0" i="1" smtClean="0">
                                  <a:latin typeface="Cambria Math" panose="02040503050406030204" pitchFamily="18" charset="0"/>
                                  <a:ea typeface="Cambria Math"/>
                                </a:rPr>
                              </m:ctrlPr>
                            </m:funcPr>
                            <m:fName>
                              <m:r>
                                <m:rPr>
                                  <m:sty m:val="p"/>
                                </m:rPr>
                                <a:rPr lang="en-GB" b="0" i="0" smtClean="0">
                                  <a:latin typeface="Cambria Math"/>
                                  <a:ea typeface="Cambria Math"/>
                                </a:rPr>
                                <m:t>cos</m:t>
                              </m:r>
                            </m:fName>
                            <m:e>
                              <m:r>
                                <a:rPr lang="en-GB" b="0" i="1" smtClean="0">
                                  <a:latin typeface="Cambria Math"/>
                                  <a:ea typeface="Cambria Math"/>
                                </a:rPr>
                                <m:t>²</m:t>
                              </m:r>
                              <m:r>
                                <a:rPr lang="en-GB" b="0" i="1" smtClean="0">
                                  <a:latin typeface="Cambria Math"/>
                                  <a:ea typeface="Cambria Math"/>
                                </a:rPr>
                                <m:t>𝐴</m:t>
                              </m:r>
                            </m:e>
                          </m:func>
                          <m:r>
                            <a:rPr lang="en-GB" i="1">
                              <a:latin typeface="Cambria Math"/>
                              <a:ea typeface="Cambria Math"/>
                            </a:rPr>
                            <m:t>−</m:t>
                          </m:r>
                          <m:func>
                            <m:funcPr>
                              <m:ctrlPr>
                                <a:rPr lang="en-GB" b="0" i="1" smtClean="0">
                                  <a:latin typeface="Cambria Math" panose="02040503050406030204" pitchFamily="18" charset="0"/>
                                  <a:ea typeface="Cambria Math"/>
                                </a:rPr>
                              </m:ctrlPr>
                            </m:funcPr>
                            <m:fName>
                              <m:r>
                                <m:rPr>
                                  <m:sty m:val="p"/>
                                </m:rPr>
                                <a:rPr lang="en-GB" b="0" i="0" smtClean="0">
                                  <a:latin typeface="Cambria Math"/>
                                  <a:ea typeface="Cambria Math"/>
                                </a:rPr>
                                <m:t>sin</m:t>
                              </m:r>
                            </m:fName>
                            <m:e>
                              <m:r>
                                <a:rPr lang="en-GB" b="0" i="1" smtClean="0">
                                  <a:latin typeface="Cambria Math"/>
                                  <a:ea typeface="Cambria Math"/>
                                </a:rPr>
                                <m:t>²</m:t>
                              </m:r>
                              <m:r>
                                <a:rPr lang="en-GB" b="0" i="1" smtClean="0">
                                  <a:latin typeface="Cambria Math"/>
                                  <a:ea typeface="Cambria Math"/>
                                </a:rPr>
                                <m:t>𝐴</m:t>
                              </m:r>
                            </m:e>
                          </m:func>
                        </m:den>
                      </m:f>
                    </m:oMath>
                  </m:oMathPara>
                </a14:m>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rotWithShape="1">
                <a:blip r:embed="rId3"/>
                <a:stretch>
                  <a:fillRect l="-1058" t="-1945" b="-1945"/>
                </a:stretch>
              </a:blipFill>
            </p:spPr>
            <p:txBody>
              <a:bodyPr/>
              <a:lstStyle/>
              <a:p>
                <a:r>
                  <a:rPr lang="en-GB">
                    <a:noFill/>
                  </a:rPr>
                  <a:t> </a:t>
                </a:r>
              </a:p>
            </p:txBody>
          </p:sp>
        </mc:Fallback>
      </mc:AlternateContent>
    </p:spTree>
    <p:extLst>
      <p:ext uri="{BB962C8B-B14F-4D97-AF65-F5344CB8AC3E}">
        <p14:creationId xmlns:p14="http://schemas.microsoft.com/office/powerpoint/2010/main" val="328675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Trigonometric Identities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lstStyle/>
              <a:p>
                <a:pPr marL="0" indent="0">
                  <a:buNone/>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ea typeface="Cambria Math"/>
                            </a:rPr>
                          </m:ctrlPr>
                        </m:fPr>
                        <m:num>
                          <m:func>
                            <m:funcPr>
                              <m:ctrlPr>
                                <a:rPr lang="en-GB" i="1">
                                  <a:latin typeface="Cambria Math" panose="02040503050406030204" pitchFamily="18" charset="0"/>
                                  <a:ea typeface="Cambria Math"/>
                                </a:rPr>
                              </m:ctrlPr>
                            </m:funcPr>
                            <m:fName>
                              <m:r>
                                <a:rPr lang="en-GB">
                                  <a:latin typeface="Cambria Math"/>
                                  <a:ea typeface="Cambria Math"/>
                                </a:rPr>
                                <m:t>2</m:t>
                              </m:r>
                              <m:r>
                                <m:rPr>
                                  <m:sty m:val="p"/>
                                </m:rPr>
                                <a:rPr lang="en-GB">
                                  <a:latin typeface="Cambria Math"/>
                                  <a:ea typeface="Cambria Math"/>
                                </a:rPr>
                                <m:t>cos</m:t>
                              </m:r>
                            </m:fName>
                            <m:e>
                              <m:r>
                                <a:rPr lang="en-GB" i="1">
                                  <a:latin typeface="Cambria Math"/>
                                  <a:ea typeface="Cambria Math"/>
                                </a:rPr>
                                <m:t>²</m:t>
                              </m:r>
                              <m:r>
                                <a:rPr lang="en-GB" i="1">
                                  <a:latin typeface="Cambria Math"/>
                                  <a:ea typeface="Cambria Math"/>
                                </a:rPr>
                                <m:t>𝐴</m:t>
                              </m:r>
                            </m:e>
                          </m:func>
                          <m:r>
                            <a:rPr lang="en-GB" i="1">
                              <a:latin typeface="Cambria Math"/>
                              <a:ea typeface="Cambria Math"/>
                            </a:rPr>
                            <m:t>+2</m:t>
                          </m:r>
                          <m:func>
                            <m:funcPr>
                              <m:ctrlPr>
                                <a:rPr lang="en-GB" i="1">
                                  <a:latin typeface="Cambria Math" panose="02040503050406030204" pitchFamily="18" charset="0"/>
                                  <a:ea typeface="Cambria Math"/>
                                </a:rPr>
                              </m:ctrlPr>
                            </m:funcPr>
                            <m:fName>
                              <m:r>
                                <m:rPr>
                                  <m:sty m:val="p"/>
                                </m:rPr>
                                <a:rPr lang="en-GB">
                                  <a:latin typeface="Cambria Math"/>
                                  <a:ea typeface="Cambria Math"/>
                                </a:rPr>
                                <m:t>sin</m:t>
                              </m:r>
                            </m:fName>
                            <m:e>
                              <m:r>
                                <a:rPr lang="en-GB" i="1">
                                  <a:latin typeface="Cambria Math"/>
                                  <a:ea typeface="Cambria Math"/>
                                </a:rPr>
                                <m:t>²</m:t>
                              </m:r>
                              <m:r>
                                <a:rPr lang="en-GB" i="1">
                                  <a:latin typeface="Cambria Math"/>
                                  <a:ea typeface="Cambria Math"/>
                                </a:rPr>
                                <m:t>𝐴</m:t>
                              </m:r>
                            </m:e>
                          </m:func>
                        </m:num>
                        <m:den>
                          <m:func>
                            <m:funcPr>
                              <m:ctrlPr>
                                <a:rPr lang="en-GB" i="1">
                                  <a:latin typeface="Cambria Math" panose="02040503050406030204" pitchFamily="18" charset="0"/>
                                  <a:ea typeface="Cambria Math"/>
                                </a:rPr>
                              </m:ctrlPr>
                            </m:funcPr>
                            <m:fName>
                              <m:r>
                                <m:rPr>
                                  <m:sty m:val="p"/>
                                </m:rPr>
                                <a:rPr lang="en-GB">
                                  <a:latin typeface="Cambria Math"/>
                                  <a:ea typeface="Cambria Math"/>
                                </a:rPr>
                                <m:t>cos</m:t>
                              </m:r>
                            </m:fName>
                            <m:e>
                              <m:r>
                                <a:rPr lang="en-GB" i="1">
                                  <a:latin typeface="Cambria Math"/>
                                  <a:ea typeface="Cambria Math"/>
                                </a:rPr>
                                <m:t>²</m:t>
                              </m:r>
                              <m:r>
                                <a:rPr lang="en-GB" i="1">
                                  <a:latin typeface="Cambria Math"/>
                                  <a:ea typeface="Cambria Math"/>
                                </a:rPr>
                                <m:t>𝐴</m:t>
                              </m:r>
                            </m:e>
                          </m:func>
                          <m:r>
                            <a:rPr lang="en-GB" i="1">
                              <a:latin typeface="Cambria Math"/>
                              <a:ea typeface="Cambria Math"/>
                            </a:rPr>
                            <m:t>−</m:t>
                          </m:r>
                          <m:func>
                            <m:funcPr>
                              <m:ctrlPr>
                                <a:rPr lang="en-GB" i="1">
                                  <a:latin typeface="Cambria Math" panose="02040503050406030204" pitchFamily="18" charset="0"/>
                                  <a:ea typeface="Cambria Math"/>
                                </a:rPr>
                              </m:ctrlPr>
                            </m:funcPr>
                            <m:fName>
                              <m:r>
                                <m:rPr>
                                  <m:sty m:val="p"/>
                                </m:rPr>
                                <a:rPr lang="en-GB">
                                  <a:latin typeface="Cambria Math"/>
                                  <a:ea typeface="Cambria Math"/>
                                </a:rPr>
                                <m:t>sin</m:t>
                              </m:r>
                            </m:fName>
                            <m:e>
                              <m:r>
                                <a:rPr lang="en-GB" i="1">
                                  <a:latin typeface="Cambria Math"/>
                                  <a:ea typeface="Cambria Math"/>
                                </a:rPr>
                                <m:t>²</m:t>
                              </m:r>
                              <m:r>
                                <a:rPr lang="en-GB" i="1">
                                  <a:latin typeface="Cambria Math"/>
                                  <a:ea typeface="Cambria Math"/>
                                </a:rPr>
                                <m:t>𝐴</m:t>
                              </m:r>
                            </m:e>
                          </m:func>
                        </m:den>
                      </m:f>
                      <m:r>
                        <a:rPr lang="en-GB" i="1" smtClean="0">
                          <a:latin typeface="Cambria Math"/>
                          <a:ea typeface="Cambria Math"/>
                        </a:rPr>
                        <m:t>≡</m:t>
                      </m:r>
                      <m:f>
                        <m:fPr>
                          <m:ctrlPr>
                            <a:rPr lang="en-GB" i="1" smtClean="0">
                              <a:latin typeface="Cambria Math" panose="02040503050406030204" pitchFamily="18" charset="0"/>
                              <a:ea typeface="Cambria Math"/>
                            </a:rPr>
                          </m:ctrlPr>
                        </m:fPr>
                        <m:num>
                          <m:r>
                            <a:rPr lang="en-GB" b="0" i="1" smtClean="0">
                              <a:latin typeface="Cambria Math"/>
                              <a:ea typeface="Cambria Math"/>
                            </a:rPr>
                            <m:t>2(</m:t>
                          </m:r>
                          <m:func>
                            <m:funcPr>
                              <m:ctrlPr>
                                <a:rPr lang="en-GB" b="0" i="1" smtClean="0">
                                  <a:latin typeface="Cambria Math" panose="02040503050406030204" pitchFamily="18" charset="0"/>
                                  <a:ea typeface="Cambria Math"/>
                                </a:rPr>
                              </m:ctrlPr>
                            </m:funcPr>
                            <m:fName>
                              <m:r>
                                <m:rPr>
                                  <m:sty m:val="p"/>
                                </m:rPr>
                                <a:rPr lang="en-GB" b="0" i="0" smtClean="0">
                                  <a:latin typeface="Cambria Math"/>
                                  <a:ea typeface="Cambria Math"/>
                                </a:rPr>
                                <m:t>cos</m:t>
                              </m:r>
                            </m:fName>
                            <m:e>
                              <m:r>
                                <a:rPr lang="en-GB" b="0" i="1" smtClean="0">
                                  <a:latin typeface="Cambria Math"/>
                                  <a:ea typeface="Cambria Math"/>
                                </a:rPr>
                                <m:t>²</m:t>
                              </m:r>
                              <m:r>
                                <a:rPr lang="en-GB" b="0" i="1" smtClean="0">
                                  <a:latin typeface="Cambria Math"/>
                                  <a:ea typeface="Cambria Math"/>
                                </a:rPr>
                                <m:t>𝐴</m:t>
                              </m:r>
                              <m:r>
                                <a:rPr lang="en-GB" b="0" i="1" smtClean="0">
                                  <a:latin typeface="Cambria Math"/>
                                  <a:ea typeface="Cambria Math"/>
                                </a:rPr>
                                <m:t>+</m:t>
                              </m:r>
                              <m:func>
                                <m:funcPr>
                                  <m:ctrlPr>
                                    <a:rPr lang="en-GB" b="0" i="1" smtClean="0">
                                      <a:latin typeface="Cambria Math" panose="02040503050406030204" pitchFamily="18" charset="0"/>
                                      <a:ea typeface="Cambria Math"/>
                                    </a:rPr>
                                  </m:ctrlPr>
                                </m:funcPr>
                                <m:fName>
                                  <m:r>
                                    <m:rPr>
                                      <m:sty m:val="p"/>
                                    </m:rPr>
                                    <a:rPr lang="en-GB" b="0" i="0" smtClean="0">
                                      <a:latin typeface="Cambria Math"/>
                                      <a:ea typeface="Cambria Math"/>
                                    </a:rPr>
                                    <m:t>sin</m:t>
                                  </m:r>
                                </m:fName>
                                <m:e>
                                  <m:r>
                                    <a:rPr lang="en-GB" b="0" i="1" smtClean="0">
                                      <a:latin typeface="Cambria Math"/>
                                      <a:ea typeface="Cambria Math"/>
                                    </a:rPr>
                                    <m:t>²</m:t>
                                  </m:r>
                                  <m:r>
                                    <a:rPr lang="en-GB" b="0" i="1" smtClean="0">
                                      <a:latin typeface="Cambria Math"/>
                                      <a:ea typeface="Cambria Math"/>
                                    </a:rPr>
                                    <m:t>𝐴</m:t>
                                  </m:r>
                                  <m:r>
                                    <a:rPr lang="en-GB" b="0" i="1" smtClean="0">
                                      <a:latin typeface="Cambria Math"/>
                                      <a:ea typeface="Cambria Math"/>
                                    </a:rPr>
                                    <m:t>)</m:t>
                                  </m:r>
                                </m:e>
                              </m:func>
                            </m:e>
                          </m:func>
                        </m:num>
                        <m:den>
                          <m:func>
                            <m:funcPr>
                              <m:ctrlPr>
                                <a:rPr lang="en-GB" i="1">
                                  <a:latin typeface="Cambria Math" panose="02040503050406030204" pitchFamily="18" charset="0"/>
                                  <a:ea typeface="Cambria Math"/>
                                </a:rPr>
                              </m:ctrlPr>
                            </m:funcPr>
                            <m:fName>
                              <m:r>
                                <m:rPr>
                                  <m:sty m:val="p"/>
                                </m:rPr>
                                <a:rPr lang="en-GB">
                                  <a:latin typeface="Cambria Math"/>
                                  <a:ea typeface="Cambria Math"/>
                                </a:rPr>
                                <m:t>cos</m:t>
                              </m:r>
                            </m:fName>
                            <m:e>
                              <m:r>
                                <a:rPr lang="en-GB" i="1">
                                  <a:latin typeface="Cambria Math"/>
                                  <a:ea typeface="Cambria Math"/>
                                </a:rPr>
                                <m:t>²</m:t>
                              </m:r>
                              <m:r>
                                <a:rPr lang="en-GB" i="1">
                                  <a:latin typeface="Cambria Math"/>
                                  <a:ea typeface="Cambria Math"/>
                                </a:rPr>
                                <m:t>𝐴</m:t>
                              </m:r>
                            </m:e>
                          </m:func>
                          <m:r>
                            <a:rPr lang="en-GB" i="1">
                              <a:latin typeface="Cambria Math"/>
                              <a:ea typeface="Cambria Math"/>
                            </a:rPr>
                            <m:t>−</m:t>
                          </m:r>
                          <m:func>
                            <m:funcPr>
                              <m:ctrlPr>
                                <a:rPr lang="en-GB" i="1">
                                  <a:latin typeface="Cambria Math" panose="02040503050406030204" pitchFamily="18" charset="0"/>
                                  <a:ea typeface="Cambria Math"/>
                                </a:rPr>
                              </m:ctrlPr>
                            </m:funcPr>
                            <m:fName>
                              <m:r>
                                <m:rPr>
                                  <m:sty m:val="p"/>
                                </m:rPr>
                                <a:rPr lang="en-GB">
                                  <a:latin typeface="Cambria Math"/>
                                  <a:ea typeface="Cambria Math"/>
                                </a:rPr>
                                <m:t>sin</m:t>
                              </m:r>
                            </m:fName>
                            <m:e>
                              <m:r>
                                <a:rPr lang="en-GB" i="1">
                                  <a:latin typeface="Cambria Math"/>
                                  <a:ea typeface="Cambria Math"/>
                                </a:rPr>
                                <m:t>²</m:t>
                              </m:r>
                              <m:r>
                                <a:rPr lang="en-GB" i="1">
                                  <a:latin typeface="Cambria Math"/>
                                  <a:ea typeface="Cambria Math"/>
                                </a:rPr>
                                <m:t>𝐴</m:t>
                              </m:r>
                            </m:e>
                          </m:func>
                        </m:den>
                      </m:f>
                    </m:oMath>
                  </m:oMathPara>
                </a14:m>
                <a:endParaRPr lang="en-GB" dirty="0" smtClean="0"/>
              </a:p>
              <a:p>
                <a:pPr marL="0" indent="0">
                  <a:buNone/>
                </a:pPr>
                <a:endParaRPr lang="en-GB" dirty="0"/>
              </a:p>
              <a:p>
                <a:pPr marL="0" indent="0">
                  <a:buNone/>
                </a:pPr>
                <a:r>
                  <a:rPr lang="en-GB" dirty="0" smtClean="0"/>
                  <a:t>Use </a:t>
                </a:r>
                <a14:m>
                  <m:oMath xmlns:m="http://schemas.openxmlformats.org/officeDocument/2006/math">
                    <m:func>
                      <m:funcPr>
                        <m:ctrlPr>
                          <a:rPr lang="en-GB" i="1">
                            <a:latin typeface="Cambria Math" panose="02040503050406030204" pitchFamily="18" charset="0"/>
                            <a:ea typeface="Cambria Math"/>
                          </a:rPr>
                        </m:ctrlPr>
                      </m:funcPr>
                      <m:fName>
                        <m:r>
                          <m:rPr>
                            <m:sty m:val="p"/>
                          </m:rPr>
                          <a:rPr lang="en-GB">
                            <a:latin typeface="Cambria Math"/>
                            <a:ea typeface="Cambria Math"/>
                          </a:rPr>
                          <m:t>cos</m:t>
                        </m:r>
                      </m:fName>
                      <m:e>
                        <m:r>
                          <a:rPr lang="en-GB" i="1">
                            <a:latin typeface="Cambria Math"/>
                            <a:ea typeface="Cambria Math"/>
                          </a:rPr>
                          <m:t>²</m:t>
                        </m:r>
                        <m:r>
                          <a:rPr lang="en-GB" i="1">
                            <a:latin typeface="Cambria Math"/>
                            <a:ea typeface="Cambria Math"/>
                          </a:rPr>
                          <m:t>𝐴</m:t>
                        </m:r>
                        <m:r>
                          <a:rPr lang="en-GB" i="1">
                            <a:latin typeface="Cambria Math"/>
                            <a:ea typeface="Cambria Math"/>
                          </a:rPr>
                          <m:t>+</m:t>
                        </m:r>
                        <m:func>
                          <m:funcPr>
                            <m:ctrlPr>
                              <a:rPr lang="en-GB" i="1">
                                <a:latin typeface="Cambria Math" panose="02040503050406030204" pitchFamily="18" charset="0"/>
                                <a:ea typeface="Cambria Math"/>
                              </a:rPr>
                            </m:ctrlPr>
                          </m:funcPr>
                          <m:fName>
                            <m:r>
                              <m:rPr>
                                <m:sty m:val="p"/>
                              </m:rPr>
                              <a:rPr lang="en-GB">
                                <a:latin typeface="Cambria Math"/>
                                <a:ea typeface="Cambria Math"/>
                              </a:rPr>
                              <m:t>sin</m:t>
                            </m:r>
                          </m:fName>
                          <m:e>
                            <m:r>
                              <a:rPr lang="en-GB" i="1">
                                <a:latin typeface="Cambria Math"/>
                                <a:ea typeface="Cambria Math"/>
                              </a:rPr>
                              <m:t>²</m:t>
                            </m:r>
                            <m:r>
                              <a:rPr lang="en-GB" i="1">
                                <a:latin typeface="Cambria Math"/>
                                <a:ea typeface="Cambria Math"/>
                              </a:rPr>
                              <m:t>𝐴</m:t>
                            </m:r>
                            <m:r>
                              <a:rPr lang="en-GB" i="1" smtClean="0">
                                <a:latin typeface="Cambria Math"/>
                                <a:ea typeface="Cambria Math"/>
                              </a:rPr>
                              <m:t>≡</m:t>
                            </m:r>
                            <m:r>
                              <a:rPr lang="en-GB" b="0" i="1" smtClean="0">
                                <a:latin typeface="Cambria Math"/>
                                <a:ea typeface="Cambria Math"/>
                              </a:rPr>
                              <m:t>1</m:t>
                            </m:r>
                          </m:e>
                        </m:func>
                      </m:e>
                    </m:func>
                  </m:oMath>
                </a14:m>
                <a:r>
                  <a:rPr lang="en-GB" dirty="0" smtClean="0"/>
                  <a:t> to get</a:t>
                </a:r>
              </a:p>
              <a:p>
                <a:pPr marL="0" indent="0">
                  <a:buNone/>
                </a:pPr>
                <a:endParaRPr lang="en-GB" dirty="0" smtClean="0"/>
              </a:p>
              <a:p>
                <a:pPr marL="0" indent="0">
                  <a:buNone/>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ea typeface="Cambria Math"/>
                            </a:rPr>
                          </m:ctrlPr>
                        </m:fPr>
                        <m:num>
                          <m:r>
                            <a:rPr lang="en-GB" i="1">
                              <a:latin typeface="Cambria Math"/>
                              <a:ea typeface="Cambria Math"/>
                            </a:rPr>
                            <m:t>2(</m:t>
                          </m:r>
                          <m:func>
                            <m:funcPr>
                              <m:ctrlPr>
                                <a:rPr lang="en-GB" i="1">
                                  <a:latin typeface="Cambria Math" panose="02040503050406030204" pitchFamily="18" charset="0"/>
                                  <a:ea typeface="Cambria Math"/>
                                </a:rPr>
                              </m:ctrlPr>
                            </m:funcPr>
                            <m:fName>
                              <m:r>
                                <m:rPr>
                                  <m:sty m:val="p"/>
                                </m:rPr>
                                <a:rPr lang="en-GB">
                                  <a:latin typeface="Cambria Math"/>
                                  <a:ea typeface="Cambria Math"/>
                                </a:rPr>
                                <m:t>cos</m:t>
                              </m:r>
                            </m:fName>
                            <m:e>
                              <m:r>
                                <a:rPr lang="en-GB" i="1">
                                  <a:latin typeface="Cambria Math"/>
                                  <a:ea typeface="Cambria Math"/>
                                </a:rPr>
                                <m:t>²</m:t>
                              </m:r>
                              <m:r>
                                <a:rPr lang="en-GB" i="1">
                                  <a:latin typeface="Cambria Math"/>
                                  <a:ea typeface="Cambria Math"/>
                                </a:rPr>
                                <m:t>𝐴</m:t>
                              </m:r>
                              <m:r>
                                <a:rPr lang="en-GB" i="1">
                                  <a:latin typeface="Cambria Math"/>
                                  <a:ea typeface="Cambria Math"/>
                                </a:rPr>
                                <m:t>+</m:t>
                              </m:r>
                              <m:func>
                                <m:funcPr>
                                  <m:ctrlPr>
                                    <a:rPr lang="en-GB" i="1">
                                      <a:latin typeface="Cambria Math" panose="02040503050406030204" pitchFamily="18" charset="0"/>
                                      <a:ea typeface="Cambria Math"/>
                                    </a:rPr>
                                  </m:ctrlPr>
                                </m:funcPr>
                                <m:fName>
                                  <m:r>
                                    <m:rPr>
                                      <m:sty m:val="p"/>
                                    </m:rPr>
                                    <a:rPr lang="en-GB">
                                      <a:latin typeface="Cambria Math"/>
                                      <a:ea typeface="Cambria Math"/>
                                    </a:rPr>
                                    <m:t>sin</m:t>
                                  </m:r>
                                </m:fName>
                                <m:e>
                                  <m:r>
                                    <a:rPr lang="en-GB" i="1">
                                      <a:latin typeface="Cambria Math"/>
                                      <a:ea typeface="Cambria Math"/>
                                    </a:rPr>
                                    <m:t>²</m:t>
                                  </m:r>
                                  <m:r>
                                    <a:rPr lang="en-GB" i="1">
                                      <a:latin typeface="Cambria Math"/>
                                      <a:ea typeface="Cambria Math"/>
                                    </a:rPr>
                                    <m:t>𝐴</m:t>
                                  </m:r>
                                  <m:r>
                                    <a:rPr lang="en-GB" i="1">
                                      <a:latin typeface="Cambria Math"/>
                                      <a:ea typeface="Cambria Math"/>
                                    </a:rPr>
                                    <m:t>)</m:t>
                                  </m:r>
                                </m:e>
                              </m:func>
                            </m:e>
                          </m:func>
                        </m:num>
                        <m:den>
                          <m:func>
                            <m:funcPr>
                              <m:ctrlPr>
                                <a:rPr lang="en-GB" i="1">
                                  <a:latin typeface="Cambria Math" panose="02040503050406030204" pitchFamily="18" charset="0"/>
                                  <a:ea typeface="Cambria Math"/>
                                </a:rPr>
                              </m:ctrlPr>
                            </m:funcPr>
                            <m:fName>
                              <m:r>
                                <m:rPr>
                                  <m:sty m:val="p"/>
                                </m:rPr>
                                <a:rPr lang="en-GB">
                                  <a:latin typeface="Cambria Math"/>
                                  <a:ea typeface="Cambria Math"/>
                                </a:rPr>
                                <m:t>cos</m:t>
                              </m:r>
                            </m:fName>
                            <m:e>
                              <m:r>
                                <a:rPr lang="en-GB" i="1">
                                  <a:latin typeface="Cambria Math"/>
                                  <a:ea typeface="Cambria Math"/>
                                </a:rPr>
                                <m:t>²</m:t>
                              </m:r>
                              <m:r>
                                <a:rPr lang="en-GB" i="1">
                                  <a:latin typeface="Cambria Math"/>
                                  <a:ea typeface="Cambria Math"/>
                                </a:rPr>
                                <m:t>𝐴</m:t>
                              </m:r>
                            </m:e>
                          </m:func>
                          <m:r>
                            <a:rPr lang="en-GB" i="1">
                              <a:latin typeface="Cambria Math"/>
                              <a:ea typeface="Cambria Math"/>
                            </a:rPr>
                            <m:t>−</m:t>
                          </m:r>
                          <m:func>
                            <m:funcPr>
                              <m:ctrlPr>
                                <a:rPr lang="en-GB" i="1">
                                  <a:latin typeface="Cambria Math" panose="02040503050406030204" pitchFamily="18" charset="0"/>
                                  <a:ea typeface="Cambria Math"/>
                                </a:rPr>
                              </m:ctrlPr>
                            </m:funcPr>
                            <m:fName>
                              <m:r>
                                <m:rPr>
                                  <m:sty m:val="p"/>
                                </m:rPr>
                                <a:rPr lang="en-GB">
                                  <a:latin typeface="Cambria Math"/>
                                  <a:ea typeface="Cambria Math"/>
                                </a:rPr>
                                <m:t>sin</m:t>
                              </m:r>
                            </m:fName>
                            <m:e>
                              <m:r>
                                <a:rPr lang="en-GB" i="1">
                                  <a:latin typeface="Cambria Math"/>
                                  <a:ea typeface="Cambria Math"/>
                                </a:rPr>
                                <m:t>²</m:t>
                              </m:r>
                              <m:r>
                                <a:rPr lang="en-GB" i="1">
                                  <a:latin typeface="Cambria Math"/>
                                  <a:ea typeface="Cambria Math"/>
                                </a:rPr>
                                <m:t>𝐴</m:t>
                              </m:r>
                            </m:e>
                          </m:func>
                        </m:den>
                      </m:f>
                      <m:r>
                        <a:rPr lang="en-GB" i="1" smtClean="0">
                          <a:latin typeface="Cambria Math"/>
                          <a:ea typeface="Cambria Math"/>
                        </a:rPr>
                        <m:t>≡</m:t>
                      </m:r>
                      <m:f>
                        <m:fPr>
                          <m:ctrlPr>
                            <a:rPr lang="en-GB" i="1" smtClean="0">
                              <a:latin typeface="Cambria Math" panose="02040503050406030204" pitchFamily="18" charset="0"/>
                              <a:ea typeface="Cambria Math"/>
                            </a:rPr>
                          </m:ctrlPr>
                        </m:fPr>
                        <m:num>
                          <m:r>
                            <a:rPr lang="en-GB" b="0" i="1" smtClean="0">
                              <a:latin typeface="Cambria Math"/>
                              <a:ea typeface="Cambria Math"/>
                            </a:rPr>
                            <m:t>2</m:t>
                          </m:r>
                        </m:num>
                        <m:den>
                          <m:func>
                            <m:funcPr>
                              <m:ctrlPr>
                                <a:rPr lang="en-GB" i="1">
                                  <a:latin typeface="Cambria Math" panose="02040503050406030204" pitchFamily="18" charset="0"/>
                                  <a:ea typeface="Cambria Math"/>
                                </a:rPr>
                              </m:ctrlPr>
                            </m:funcPr>
                            <m:fName>
                              <m:r>
                                <m:rPr>
                                  <m:sty m:val="p"/>
                                </m:rPr>
                                <a:rPr lang="en-GB">
                                  <a:latin typeface="Cambria Math"/>
                                  <a:ea typeface="Cambria Math"/>
                                </a:rPr>
                                <m:t>cos</m:t>
                              </m:r>
                            </m:fName>
                            <m:e>
                              <m:r>
                                <a:rPr lang="en-GB" i="1">
                                  <a:latin typeface="Cambria Math"/>
                                  <a:ea typeface="Cambria Math"/>
                                </a:rPr>
                                <m:t>²</m:t>
                              </m:r>
                              <m:r>
                                <a:rPr lang="en-GB" i="1">
                                  <a:latin typeface="Cambria Math"/>
                                  <a:ea typeface="Cambria Math"/>
                                </a:rPr>
                                <m:t>𝐴</m:t>
                              </m:r>
                            </m:e>
                          </m:func>
                          <m:r>
                            <a:rPr lang="en-GB" i="1">
                              <a:latin typeface="Cambria Math"/>
                              <a:ea typeface="Cambria Math"/>
                            </a:rPr>
                            <m:t>−</m:t>
                          </m:r>
                          <m:func>
                            <m:funcPr>
                              <m:ctrlPr>
                                <a:rPr lang="en-GB" i="1">
                                  <a:latin typeface="Cambria Math" panose="02040503050406030204" pitchFamily="18" charset="0"/>
                                  <a:ea typeface="Cambria Math"/>
                                </a:rPr>
                              </m:ctrlPr>
                            </m:funcPr>
                            <m:fName>
                              <m:r>
                                <m:rPr>
                                  <m:sty m:val="p"/>
                                </m:rPr>
                                <a:rPr lang="en-GB">
                                  <a:latin typeface="Cambria Math"/>
                                  <a:ea typeface="Cambria Math"/>
                                </a:rPr>
                                <m:t>sin</m:t>
                              </m:r>
                            </m:fName>
                            <m:e>
                              <m:r>
                                <a:rPr lang="en-GB" i="1">
                                  <a:latin typeface="Cambria Math"/>
                                  <a:ea typeface="Cambria Math"/>
                                </a:rPr>
                                <m:t>²</m:t>
                              </m:r>
                              <m:r>
                                <a:rPr lang="en-GB" i="1">
                                  <a:latin typeface="Cambria Math"/>
                                  <a:ea typeface="Cambria Math"/>
                                </a:rPr>
                                <m:t>𝐴</m:t>
                              </m:r>
                            </m:e>
                          </m:func>
                        </m:den>
                      </m:f>
                    </m:oMath>
                  </m:oMathPara>
                </a14:m>
                <a:endParaRPr lang="en-GB" dirty="0" smtClean="0"/>
              </a:p>
              <a:p>
                <a:pPr marL="0" indent="0">
                  <a:buNone/>
                </a:pPr>
                <a:endParaRPr lang="en-GB" dirty="0"/>
              </a:p>
              <a:p>
                <a:pPr marL="0" indent="0">
                  <a:buNone/>
                </a:pPr>
                <a:r>
                  <a:rPr lang="en-GB" dirty="0" smtClean="0"/>
                  <a:t>Use </a:t>
                </a:r>
                <a14:m>
                  <m:oMath xmlns:m="http://schemas.openxmlformats.org/officeDocument/2006/math">
                    <m:func>
                      <m:funcPr>
                        <m:ctrlPr>
                          <a:rPr lang="en-GB" i="1">
                            <a:latin typeface="Cambria Math" panose="02040503050406030204" pitchFamily="18" charset="0"/>
                            <a:ea typeface="Cambria Math"/>
                          </a:rPr>
                        </m:ctrlPr>
                      </m:funcPr>
                      <m:fName>
                        <m:r>
                          <m:rPr>
                            <m:sty m:val="p"/>
                          </m:rPr>
                          <a:rPr lang="en-GB">
                            <a:latin typeface="Cambria Math"/>
                            <a:ea typeface="Cambria Math"/>
                          </a:rPr>
                          <m:t>cos</m:t>
                        </m:r>
                      </m:fName>
                      <m:e>
                        <m:r>
                          <a:rPr lang="en-GB" i="1">
                            <a:latin typeface="Cambria Math"/>
                            <a:ea typeface="Cambria Math"/>
                          </a:rPr>
                          <m:t>²</m:t>
                        </m:r>
                        <m:r>
                          <a:rPr lang="en-GB" i="1">
                            <a:latin typeface="Cambria Math"/>
                            <a:ea typeface="Cambria Math"/>
                          </a:rPr>
                          <m:t>𝐴</m:t>
                        </m:r>
                      </m:e>
                    </m:func>
                    <m:r>
                      <a:rPr lang="en-GB" i="1">
                        <a:latin typeface="Cambria Math"/>
                        <a:ea typeface="Cambria Math"/>
                      </a:rPr>
                      <m:t>−</m:t>
                    </m:r>
                    <m:func>
                      <m:funcPr>
                        <m:ctrlPr>
                          <a:rPr lang="en-GB" i="1">
                            <a:latin typeface="Cambria Math" panose="02040503050406030204" pitchFamily="18" charset="0"/>
                            <a:ea typeface="Cambria Math"/>
                          </a:rPr>
                        </m:ctrlPr>
                      </m:funcPr>
                      <m:fName>
                        <m:r>
                          <m:rPr>
                            <m:sty m:val="p"/>
                          </m:rPr>
                          <a:rPr lang="en-GB">
                            <a:latin typeface="Cambria Math"/>
                            <a:ea typeface="Cambria Math"/>
                          </a:rPr>
                          <m:t>sin</m:t>
                        </m:r>
                      </m:fName>
                      <m:e>
                        <m:r>
                          <a:rPr lang="en-GB" b="0" i="1" smtClean="0">
                            <a:latin typeface="Cambria Math"/>
                            <a:ea typeface="Cambria Math"/>
                          </a:rPr>
                          <m:t>²</m:t>
                        </m:r>
                        <m:r>
                          <a:rPr lang="en-GB" i="1">
                            <a:latin typeface="Cambria Math"/>
                            <a:ea typeface="Cambria Math"/>
                          </a:rPr>
                          <m:t>𝐴</m:t>
                        </m:r>
                      </m:e>
                    </m:func>
                    <m:r>
                      <a:rPr lang="en-GB" i="1" smtClean="0">
                        <a:latin typeface="Cambria Math"/>
                        <a:ea typeface="Cambria Math"/>
                      </a:rPr>
                      <m:t>≡</m:t>
                    </m:r>
                    <m:func>
                      <m:funcPr>
                        <m:ctrlPr>
                          <a:rPr lang="en-GB" b="0" i="1" smtClean="0">
                            <a:latin typeface="Cambria Math" panose="02040503050406030204" pitchFamily="18" charset="0"/>
                            <a:ea typeface="Cambria Math"/>
                          </a:rPr>
                        </m:ctrlPr>
                      </m:funcPr>
                      <m:fName>
                        <m:r>
                          <m:rPr>
                            <m:sty m:val="p"/>
                          </m:rPr>
                          <a:rPr lang="en-GB" b="0" i="0" smtClean="0">
                            <a:latin typeface="Cambria Math"/>
                            <a:ea typeface="Cambria Math"/>
                          </a:rPr>
                          <m:t>cos</m:t>
                        </m:r>
                      </m:fName>
                      <m:e>
                        <m:r>
                          <a:rPr lang="en-GB" b="0" i="1" smtClean="0">
                            <a:latin typeface="Cambria Math"/>
                            <a:ea typeface="Cambria Math"/>
                          </a:rPr>
                          <m:t>2</m:t>
                        </m:r>
                        <m:r>
                          <a:rPr lang="en-GB" b="0" i="1" smtClean="0">
                            <a:latin typeface="Cambria Math"/>
                            <a:ea typeface="Cambria Math"/>
                          </a:rPr>
                          <m:t>𝐴</m:t>
                        </m:r>
                      </m:e>
                    </m:func>
                  </m:oMath>
                </a14:m>
                <a:r>
                  <a:rPr lang="en-GB" dirty="0" smtClean="0"/>
                  <a:t> to get</a:t>
                </a:r>
              </a:p>
              <a:p>
                <a:pPr marL="0" indent="0">
                  <a:buNone/>
                </a:pPr>
                <a:endParaRPr lang="en-GB" dirty="0" smtClean="0"/>
              </a:p>
              <a:p>
                <a:pPr marL="0" indent="0">
                  <a:buNone/>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ea typeface="Cambria Math"/>
                            </a:rPr>
                          </m:ctrlPr>
                        </m:fPr>
                        <m:num>
                          <m:r>
                            <a:rPr lang="en-GB" i="1">
                              <a:latin typeface="Cambria Math"/>
                              <a:ea typeface="Cambria Math"/>
                            </a:rPr>
                            <m:t>2</m:t>
                          </m:r>
                        </m:num>
                        <m:den>
                          <m:func>
                            <m:funcPr>
                              <m:ctrlPr>
                                <a:rPr lang="en-GB" i="1">
                                  <a:latin typeface="Cambria Math" panose="02040503050406030204" pitchFamily="18" charset="0"/>
                                  <a:ea typeface="Cambria Math"/>
                                </a:rPr>
                              </m:ctrlPr>
                            </m:funcPr>
                            <m:fName>
                              <m:r>
                                <m:rPr>
                                  <m:sty m:val="p"/>
                                </m:rPr>
                                <a:rPr lang="en-GB">
                                  <a:latin typeface="Cambria Math"/>
                                  <a:ea typeface="Cambria Math"/>
                                </a:rPr>
                                <m:t>cos</m:t>
                              </m:r>
                            </m:fName>
                            <m:e>
                              <m:r>
                                <a:rPr lang="en-GB" i="1">
                                  <a:latin typeface="Cambria Math"/>
                                  <a:ea typeface="Cambria Math"/>
                                </a:rPr>
                                <m:t>²</m:t>
                              </m:r>
                              <m:r>
                                <a:rPr lang="en-GB" i="1">
                                  <a:latin typeface="Cambria Math"/>
                                  <a:ea typeface="Cambria Math"/>
                                </a:rPr>
                                <m:t>𝐴</m:t>
                              </m:r>
                            </m:e>
                          </m:func>
                          <m:r>
                            <a:rPr lang="en-GB" i="1">
                              <a:latin typeface="Cambria Math"/>
                              <a:ea typeface="Cambria Math"/>
                            </a:rPr>
                            <m:t>−</m:t>
                          </m:r>
                          <m:func>
                            <m:funcPr>
                              <m:ctrlPr>
                                <a:rPr lang="en-GB" i="1">
                                  <a:latin typeface="Cambria Math" panose="02040503050406030204" pitchFamily="18" charset="0"/>
                                  <a:ea typeface="Cambria Math"/>
                                </a:rPr>
                              </m:ctrlPr>
                            </m:funcPr>
                            <m:fName>
                              <m:r>
                                <m:rPr>
                                  <m:sty m:val="p"/>
                                </m:rPr>
                                <a:rPr lang="en-GB">
                                  <a:latin typeface="Cambria Math"/>
                                  <a:ea typeface="Cambria Math"/>
                                </a:rPr>
                                <m:t>sin</m:t>
                              </m:r>
                            </m:fName>
                            <m:e>
                              <m:r>
                                <a:rPr lang="en-GB" i="1">
                                  <a:latin typeface="Cambria Math"/>
                                  <a:ea typeface="Cambria Math"/>
                                </a:rPr>
                                <m:t>²</m:t>
                              </m:r>
                              <m:r>
                                <a:rPr lang="en-GB" i="1">
                                  <a:latin typeface="Cambria Math"/>
                                  <a:ea typeface="Cambria Math"/>
                                </a:rPr>
                                <m:t>𝐴</m:t>
                              </m:r>
                            </m:e>
                          </m:func>
                        </m:den>
                      </m:f>
                      <m:r>
                        <a:rPr lang="en-GB" i="1" smtClean="0">
                          <a:latin typeface="Cambria Math"/>
                          <a:ea typeface="Cambria Math"/>
                        </a:rPr>
                        <m:t>≡</m:t>
                      </m:r>
                      <m:f>
                        <m:fPr>
                          <m:ctrlPr>
                            <a:rPr lang="en-GB" i="1" smtClean="0">
                              <a:latin typeface="Cambria Math" panose="02040503050406030204" pitchFamily="18" charset="0"/>
                              <a:ea typeface="Cambria Math"/>
                            </a:rPr>
                          </m:ctrlPr>
                        </m:fPr>
                        <m:num>
                          <m:r>
                            <a:rPr lang="en-GB" b="0" i="1" smtClean="0">
                              <a:latin typeface="Cambria Math"/>
                              <a:ea typeface="Cambria Math"/>
                            </a:rPr>
                            <m:t>2</m:t>
                          </m:r>
                        </m:num>
                        <m:den>
                          <m:func>
                            <m:funcPr>
                              <m:ctrlPr>
                                <a:rPr lang="en-GB" b="0" i="1" smtClean="0">
                                  <a:latin typeface="Cambria Math" panose="02040503050406030204" pitchFamily="18" charset="0"/>
                                  <a:ea typeface="Cambria Math"/>
                                </a:rPr>
                              </m:ctrlPr>
                            </m:funcPr>
                            <m:fName>
                              <m:r>
                                <m:rPr>
                                  <m:sty m:val="p"/>
                                </m:rPr>
                                <a:rPr lang="en-GB" b="0" i="0" smtClean="0">
                                  <a:latin typeface="Cambria Math"/>
                                  <a:ea typeface="Cambria Math"/>
                                </a:rPr>
                                <m:t>cos</m:t>
                              </m:r>
                            </m:fName>
                            <m:e>
                              <m:r>
                                <a:rPr lang="en-GB" b="0" i="1" smtClean="0">
                                  <a:latin typeface="Cambria Math"/>
                                  <a:ea typeface="Cambria Math"/>
                                </a:rPr>
                                <m:t>2</m:t>
                              </m:r>
                              <m:r>
                                <a:rPr lang="en-GB" b="0" i="1" smtClean="0">
                                  <a:latin typeface="Cambria Math"/>
                                  <a:ea typeface="Cambria Math"/>
                                </a:rPr>
                                <m:t>𝐴</m:t>
                              </m:r>
                            </m:e>
                          </m:func>
                        </m:den>
                      </m:f>
                      <m:r>
                        <a:rPr lang="en-GB" i="1" smtClean="0">
                          <a:latin typeface="Cambria Math"/>
                          <a:ea typeface="Cambria Math"/>
                        </a:rPr>
                        <m:t>≡</m:t>
                      </m:r>
                      <m:r>
                        <a:rPr lang="en-GB" b="0" i="1" smtClean="0">
                          <a:latin typeface="Cambria Math"/>
                          <a:ea typeface="Cambria Math"/>
                        </a:rPr>
                        <m:t>2</m:t>
                      </m:r>
                      <m:func>
                        <m:funcPr>
                          <m:ctrlPr>
                            <a:rPr lang="en-GB" b="0" i="1" smtClean="0">
                              <a:latin typeface="Cambria Math" panose="02040503050406030204" pitchFamily="18" charset="0"/>
                              <a:ea typeface="Cambria Math"/>
                            </a:rPr>
                          </m:ctrlPr>
                        </m:funcPr>
                        <m:fName>
                          <m:r>
                            <m:rPr>
                              <m:sty m:val="p"/>
                            </m:rPr>
                            <a:rPr lang="en-GB" b="0" i="0" smtClean="0">
                              <a:latin typeface="Cambria Math"/>
                              <a:ea typeface="Cambria Math"/>
                            </a:rPr>
                            <m:t>sec</m:t>
                          </m:r>
                        </m:fName>
                        <m:e>
                          <m:r>
                            <a:rPr lang="en-GB" b="0" i="1" smtClean="0">
                              <a:latin typeface="Cambria Math"/>
                              <a:ea typeface="Cambria Math"/>
                            </a:rPr>
                            <m:t>2</m:t>
                          </m:r>
                          <m:r>
                            <a:rPr lang="en-GB" b="0" i="1" smtClean="0">
                              <a:latin typeface="Cambria Math"/>
                              <a:ea typeface="Cambria Math"/>
                            </a:rPr>
                            <m:t>𝐴</m:t>
                          </m:r>
                        </m:e>
                      </m:func>
                    </m:oMath>
                  </m:oMathPara>
                </a14:m>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rotWithShape="1">
                <a:blip r:embed="rId3"/>
                <a:stretch>
                  <a:fillRect l="-1058" b="-1602"/>
                </a:stretch>
              </a:blipFill>
            </p:spPr>
            <p:txBody>
              <a:bodyPr/>
              <a:lstStyle/>
              <a:p>
                <a:r>
                  <a:rPr lang="en-GB">
                    <a:noFill/>
                  </a:rPr>
                  <a:t> </a:t>
                </a:r>
              </a:p>
            </p:txBody>
          </p:sp>
        </mc:Fallback>
      </mc:AlternateContent>
    </p:spTree>
    <p:extLst>
      <p:ext uri="{BB962C8B-B14F-4D97-AF65-F5344CB8AC3E}">
        <p14:creationId xmlns:p14="http://schemas.microsoft.com/office/powerpoint/2010/main" val="391270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986</TotalTime>
  <Words>424</Words>
  <Application>Microsoft Office PowerPoint</Application>
  <PresentationFormat>Widescreen</PresentationFormat>
  <Paragraphs>73</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Cambria Math</vt:lpstr>
      <vt:lpstr>Times New Roman</vt:lpstr>
      <vt:lpstr>Office Theme</vt:lpstr>
      <vt:lpstr>Teacher tutorial Topic: 2.3 Trigonometry Lesson 3: Proving Trigonometric Identities</vt:lpstr>
      <vt:lpstr>Trigonometric Identities</vt:lpstr>
      <vt:lpstr>Trigonometric Identities</vt:lpstr>
      <vt:lpstr>Trigonometric Identities</vt:lpstr>
      <vt:lpstr>Trigonometric Identities</vt:lpstr>
      <vt:lpstr>Trigonometric Identities</vt:lpstr>
      <vt:lpstr>Trigonometric Identities</vt:lpstr>
      <vt:lpstr>Trigonometric Identities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went wrong?</dc:title>
  <dc:creator>Lois Lindemann</dc:creator>
  <cp:lastModifiedBy>David Harrison</cp:lastModifiedBy>
  <cp:revision>95</cp:revision>
  <cp:lastPrinted>2018-01-14T21:28:16Z</cp:lastPrinted>
  <dcterms:created xsi:type="dcterms:W3CDTF">2018-01-14T21:11:47Z</dcterms:created>
  <dcterms:modified xsi:type="dcterms:W3CDTF">2019-01-29T17:25:22Z</dcterms:modified>
</cp:coreProperties>
</file>