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a:tcStyle>
        <a:tcBdr/>
        <a:fill>
          <a:solidFill>
            <a:srgbClr val="FAE7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a:tcStyle>
        <a:tcBdr/>
        <a:fill>
          <a:solidFill>
            <a:srgbClr val="E8F0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a:tcStyle>
        <a:tcBdr/>
        <a:fill>
          <a:solidFill>
            <a:srgbClr val="F7E8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0BFCC233-06A4-4C35-8027-631302DDA27B}"/>
    <pc:docChg chg="modSld">
      <pc:chgData name="Karolyn Feliciani" userId="4076af5d-4c02-40b8-bc9d-56f6c404e751" providerId="ADAL" clId="{0BFCC233-06A4-4C35-8027-631302DDA27B}" dt="2025-07-09T11:27:32.552" v="6" actId="20577"/>
      <pc:docMkLst>
        <pc:docMk/>
      </pc:docMkLst>
      <pc:sldChg chg="modSp mod">
        <pc:chgData name="Karolyn Feliciani" userId="4076af5d-4c02-40b8-bc9d-56f6c404e751" providerId="ADAL" clId="{0BFCC233-06A4-4C35-8027-631302DDA27B}" dt="2025-07-09T11:24:40.782" v="1" actId="5793"/>
        <pc:sldMkLst>
          <pc:docMk/>
          <pc:sldMk cId="0" sldId="258"/>
        </pc:sldMkLst>
        <pc:spChg chg="mod">
          <ac:chgData name="Karolyn Feliciani" userId="4076af5d-4c02-40b8-bc9d-56f6c404e751" providerId="ADAL" clId="{0BFCC233-06A4-4C35-8027-631302DDA27B}" dt="2025-07-09T11:24:40.782" v="1" actId="5793"/>
          <ac:spMkLst>
            <pc:docMk/>
            <pc:sldMk cId="0" sldId="258"/>
            <ac:spMk id="125" creationId="{00000000-0000-0000-0000-000000000000}"/>
          </ac:spMkLst>
        </pc:spChg>
      </pc:sldChg>
      <pc:sldChg chg="modSp mod">
        <pc:chgData name="Karolyn Feliciani" userId="4076af5d-4c02-40b8-bc9d-56f6c404e751" providerId="ADAL" clId="{0BFCC233-06A4-4C35-8027-631302DDA27B}" dt="2025-07-09T11:24:56.034" v="3" actId="20577"/>
        <pc:sldMkLst>
          <pc:docMk/>
          <pc:sldMk cId="0" sldId="259"/>
        </pc:sldMkLst>
        <pc:spChg chg="mod">
          <ac:chgData name="Karolyn Feliciani" userId="4076af5d-4c02-40b8-bc9d-56f6c404e751" providerId="ADAL" clId="{0BFCC233-06A4-4C35-8027-631302DDA27B}" dt="2025-07-09T11:24:56.034" v="3" actId="20577"/>
          <ac:spMkLst>
            <pc:docMk/>
            <pc:sldMk cId="0" sldId="259"/>
            <ac:spMk id="130" creationId="{00000000-0000-0000-0000-000000000000}"/>
          </ac:spMkLst>
        </pc:spChg>
      </pc:sldChg>
      <pc:sldChg chg="modSp mod">
        <pc:chgData name="Karolyn Feliciani" userId="4076af5d-4c02-40b8-bc9d-56f6c404e751" providerId="ADAL" clId="{0BFCC233-06A4-4C35-8027-631302DDA27B}" dt="2025-07-09T11:25:20.406" v="5" actId="20577"/>
        <pc:sldMkLst>
          <pc:docMk/>
          <pc:sldMk cId="0" sldId="260"/>
        </pc:sldMkLst>
        <pc:spChg chg="mod">
          <ac:chgData name="Karolyn Feliciani" userId="4076af5d-4c02-40b8-bc9d-56f6c404e751" providerId="ADAL" clId="{0BFCC233-06A4-4C35-8027-631302DDA27B}" dt="2025-07-09T11:25:20.406" v="5" actId="20577"/>
          <ac:spMkLst>
            <pc:docMk/>
            <pc:sldMk cId="0" sldId="260"/>
            <ac:spMk id="142" creationId="{00000000-0000-0000-0000-000000000000}"/>
          </ac:spMkLst>
        </pc:spChg>
      </pc:sldChg>
      <pc:sldChg chg="modSp mod">
        <pc:chgData name="Karolyn Feliciani" userId="4076af5d-4c02-40b8-bc9d-56f6c404e751" providerId="ADAL" clId="{0BFCC233-06A4-4C35-8027-631302DDA27B}" dt="2025-07-09T11:27:32.552" v="6" actId="20577"/>
        <pc:sldMkLst>
          <pc:docMk/>
          <pc:sldMk cId="0" sldId="266"/>
        </pc:sldMkLst>
        <pc:spChg chg="mod">
          <ac:chgData name="Karolyn Feliciani" userId="4076af5d-4c02-40b8-bc9d-56f6c404e751" providerId="ADAL" clId="{0BFCC233-06A4-4C35-8027-631302DDA27B}" dt="2025-07-09T11:27:32.552" v="6" actId="20577"/>
          <ac:spMkLst>
            <pc:docMk/>
            <pc:sldMk cId="0" sldId="266"/>
            <ac:spMk id="1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Ask learners to explain their choices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Discuss with learners each method of motivation and its suitability for each business.  As you discuss answers ask learners to give reasons for them. – answers are below to help facilitate discussion.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2"/>
          <p:cNvSpPr txBox="1"/>
          <p:nvPr/>
        </p:nvSpPr>
        <p:spPr>
          <a:xfrm>
            <a:off x="658906" y="1909480"/>
            <a:ext cx="7853082" cy="2707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2600">
                <a:latin typeface="Value sans pro"/>
                <a:ea typeface="Value sans pro"/>
                <a:cs typeface="Value sans pro"/>
                <a:sym typeface="Value sans pro"/>
              </a:defRPr>
            </a:pPr>
            <a:r>
              <a:t>Teaching Pack</a:t>
            </a:r>
            <a:r>
              <a:rPr sz="3000">
                <a:latin typeface="Bliss Pro Regular"/>
                <a:ea typeface="Bliss Pro Regular"/>
                <a:cs typeface="Bliss Pro Regular"/>
                <a:sym typeface="Bliss Pro Regular"/>
              </a:rPr>
              <a:t> </a:t>
            </a:r>
            <a:r>
              <a:t>AO2 Application</a:t>
            </a:r>
            <a:endParaRPr sz="3000">
              <a:latin typeface="Bliss Pro Regular"/>
              <a:ea typeface="Bliss Pro Regular"/>
              <a:cs typeface="Bliss Pro Regular"/>
              <a:sym typeface="Bliss Pro Regular"/>
            </a:endParaRPr>
          </a:p>
          <a:p>
            <a:pPr>
              <a:spcBef>
                <a:spcPts val="600"/>
              </a:spcBef>
              <a:defRPr sz="2600">
                <a:latin typeface="Value sans pro"/>
                <a:ea typeface="Value sans pro"/>
                <a:cs typeface="Value sans pro"/>
                <a:sym typeface="Value sans pro"/>
              </a:defRPr>
            </a:pPr>
            <a:r>
              <a:t>Understanding business activity</a:t>
            </a:r>
            <a:endParaRPr sz="3000">
              <a:latin typeface="Bliss Pro Regular"/>
              <a:ea typeface="Bliss Pro Regular"/>
              <a:cs typeface="Bliss Pro Regular"/>
              <a:sym typeface="Bliss Pro Regular"/>
            </a:endParaRPr>
          </a:p>
          <a:p>
            <a:pPr>
              <a:spcBef>
                <a:spcPts val="300"/>
              </a:spcBef>
              <a:defRPr sz="2600">
                <a:solidFill>
                  <a:srgbClr val="D74120"/>
                </a:solidFill>
                <a:latin typeface="Value sans pro"/>
                <a:ea typeface="Value sans pro"/>
                <a:cs typeface="Value sans pro"/>
                <a:sym typeface="Value sans pro"/>
              </a:defRPr>
            </a:pPr>
            <a:r>
              <a:t>Cambridge IGCSE</a:t>
            </a:r>
            <a:r>
              <a:rPr baseline="30000"/>
              <a:t>™/ </a:t>
            </a:r>
            <a:r>
              <a:t>IGCSE (9–1)</a:t>
            </a:r>
            <a:endParaRPr sz="1100"/>
          </a:p>
          <a:p>
            <a:pPr>
              <a:defRPr sz="2600">
                <a:solidFill>
                  <a:srgbClr val="D74120"/>
                </a:solidFill>
                <a:latin typeface="Value sans pro"/>
                <a:ea typeface="Value sans pro"/>
                <a:cs typeface="Value sans pro"/>
                <a:sym typeface="Value sans pro"/>
              </a:defRPr>
            </a:pPr>
            <a:r>
              <a:t>Business 0264 / 0774</a:t>
            </a:r>
            <a:endParaRPr sz="1100"/>
          </a:p>
          <a:p>
            <a:pPr>
              <a:spcBef>
                <a:spcPts val="300"/>
              </a:spcBef>
              <a:defRPr sz="2600">
                <a:solidFill>
                  <a:srgbClr val="575756"/>
                </a:solidFill>
                <a:latin typeface="Value sans pro"/>
                <a:ea typeface="Value sans pro"/>
                <a:cs typeface="Value sans pro"/>
                <a:sym typeface="Value sans pro"/>
              </a:defRPr>
            </a:pPr>
            <a:r>
              <a:t>Cambridge O Level</a:t>
            </a:r>
            <a:endParaRPr sz="1100"/>
          </a:p>
          <a:p>
            <a:pPr>
              <a:defRPr sz="2600">
                <a:solidFill>
                  <a:srgbClr val="575756"/>
                </a:solidFill>
                <a:latin typeface="Value sans pro"/>
                <a:ea typeface="Value sans pro"/>
                <a:cs typeface="Value sans pro"/>
                <a:sym typeface="Value sans pro"/>
              </a:defRPr>
            </a:pPr>
            <a:r>
              <a:t>Business 7081</a:t>
            </a:r>
          </a:p>
        </p:txBody>
      </p:sp>
      <p:pic>
        <p:nvPicPr>
          <p:cNvPr id="113" name="Picture 3" descr="Picture 3"/>
          <p:cNvPicPr>
            <a:picLocks noChangeAspect="1"/>
          </p:cNvPicPr>
          <p:nvPr/>
        </p:nvPicPr>
        <p:blipFill>
          <a:blip r:embed="rId2"/>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stretch>
            <a:fillRect/>
          </a:stretch>
        </p:blipFill>
        <p:spPr>
          <a:xfrm>
            <a:off x="8118323" y="3033286"/>
            <a:ext cx="3431564" cy="27448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Rectangle 5"/>
          <p:cNvGrpSpPr/>
          <p:nvPr/>
        </p:nvGrpSpPr>
        <p:grpSpPr>
          <a:xfrm>
            <a:off x="0" y="-1"/>
            <a:ext cx="12192000" cy="1210237"/>
            <a:chOff x="0" y="0"/>
            <a:chExt cx="12192000" cy="1210235"/>
          </a:xfrm>
        </p:grpSpPr>
        <p:sp>
          <p:nvSpPr>
            <p:cNvPr id="17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73" name="Task 2: Step 1 – identify what the question is asking"/>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1 – identify what the question is asking</a:t>
              </a:r>
            </a:p>
          </p:txBody>
        </p:sp>
      </p:grpSp>
      <p:grpSp>
        <p:nvGrpSpPr>
          <p:cNvPr id="177" name="Rounded Rectangle 2"/>
          <p:cNvGrpSpPr/>
          <p:nvPr/>
        </p:nvGrpSpPr>
        <p:grpSpPr>
          <a:xfrm>
            <a:off x="972457" y="2937865"/>
            <a:ext cx="10358931" cy="1813430"/>
            <a:chOff x="0" y="0"/>
            <a:chExt cx="10358929" cy="1813429"/>
          </a:xfrm>
        </p:grpSpPr>
        <p:sp>
          <p:nvSpPr>
            <p:cNvPr id="175" name="Rounded Rectangle"/>
            <p:cNvSpPr/>
            <p:nvPr/>
          </p:nvSpPr>
          <p:spPr>
            <a:xfrm>
              <a:off x="0" y="0"/>
              <a:ext cx="10358930" cy="1813430"/>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176" name="The question is about solving a problem a business has with a high labour turnover.  It is asking you to suggest appropriate methods of motivation to help increase the motivation of employees, which will reduce labour turnover and help increase productivity."/>
            <p:cNvSpPr txBox="1"/>
            <p:nvPr/>
          </p:nvSpPr>
          <p:spPr>
            <a:xfrm>
              <a:off x="28484" y="28484"/>
              <a:ext cx="10301962" cy="1503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a:latin typeface="Arial"/>
                  <a:ea typeface="Arial"/>
                  <a:cs typeface="Arial"/>
                  <a:sym typeface="Arial"/>
                </a:defRPr>
              </a:lvl1pPr>
            </a:lstStyle>
            <a:p>
              <a:r>
                <a:t>The question is about solving a problem a business has with a high labour turnover.  It is asking you to suggest appropriate methods of motivation to help increase the motivation of employees, which will reduce labour turnover and help increase productivity.</a:t>
              </a:r>
            </a:p>
          </p:txBody>
        </p:sp>
      </p:grpSp>
      <p:grpSp>
        <p:nvGrpSpPr>
          <p:cNvPr id="180" name="Rounded Rectangle 6"/>
          <p:cNvGrpSpPr/>
          <p:nvPr/>
        </p:nvGrpSpPr>
        <p:grpSpPr>
          <a:xfrm>
            <a:off x="1015145" y="1550333"/>
            <a:ext cx="10161709" cy="1799723"/>
            <a:chOff x="0" y="0"/>
            <a:chExt cx="10161707" cy="1799721"/>
          </a:xfrm>
        </p:grpSpPr>
        <p:sp>
          <p:nvSpPr>
            <p:cNvPr id="178" name="Rounded Rectangle"/>
            <p:cNvSpPr/>
            <p:nvPr/>
          </p:nvSpPr>
          <p:spPr>
            <a:xfrm>
              <a:off x="0" y="0"/>
              <a:ext cx="10161708" cy="1047432"/>
            </a:xfrm>
            <a:prstGeom prst="roundRect">
              <a:avLst>
                <a:gd name="adj" fmla="val 5363"/>
              </a:avLst>
            </a:prstGeom>
            <a:solidFill>
              <a:srgbClr val="D74120"/>
            </a:solidFill>
            <a:ln w="38100" cap="flat">
              <a:solidFill>
                <a:srgbClr val="EA5B0C"/>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179" name="Question:…"/>
            <p:cNvSpPr txBox="1"/>
            <p:nvPr/>
          </p:nvSpPr>
          <p:spPr>
            <a:xfrm>
              <a:off x="16453" y="16453"/>
              <a:ext cx="10128802" cy="1783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000">
                  <a:solidFill>
                    <a:srgbClr val="FFFFFF"/>
                  </a:solidFill>
                  <a:latin typeface="Arial"/>
                  <a:ea typeface="Arial"/>
                  <a:cs typeface="Arial"/>
                  <a:sym typeface="Arial"/>
                </a:defRPr>
              </a:pPr>
              <a:r>
                <a:t>What methods of motivation would you recommend the owners of The Party Factory implement as a strategy for motivating their employees? Please explain</a:t>
              </a:r>
            </a:p>
            <a:p>
              <a:pPr algn="ctr">
                <a:defRPr sz="2800">
                  <a:solidFill>
                    <a:srgbClr val="FFFFFF"/>
                  </a:solidFill>
                  <a:latin typeface="Arial"/>
                  <a:ea typeface="Arial"/>
                  <a:cs typeface="Arial"/>
                  <a:sym typeface="Arial"/>
                </a:defRPr>
              </a:pPr>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Rectangle 5"/>
          <p:cNvGrpSpPr/>
          <p:nvPr/>
        </p:nvGrpSpPr>
        <p:grpSpPr>
          <a:xfrm>
            <a:off x="0" y="-1"/>
            <a:ext cx="12192000" cy="1210237"/>
            <a:chOff x="0" y="0"/>
            <a:chExt cx="12192000" cy="1210235"/>
          </a:xfrm>
        </p:grpSpPr>
        <p:sp>
          <p:nvSpPr>
            <p:cNvPr id="18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83" name="Task 2: Step 2 – the context of the busines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2 – the context of the business</a:t>
              </a:r>
            </a:p>
          </p:txBody>
        </p:sp>
      </p:grpSp>
      <p:grpSp>
        <p:nvGrpSpPr>
          <p:cNvPr id="187" name="Rounded Rectangle 2"/>
          <p:cNvGrpSpPr/>
          <p:nvPr/>
        </p:nvGrpSpPr>
        <p:grpSpPr>
          <a:xfrm>
            <a:off x="972457" y="2937865"/>
            <a:ext cx="10161710" cy="2960916"/>
            <a:chOff x="0" y="0"/>
            <a:chExt cx="10161708" cy="2960915"/>
          </a:xfrm>
        </p:grpSpPr>
        <p:sp>
          <p:nvSpPr>
            <p:cNvPr id="185" name="Rounded Rectangle"/>
            <p:cNvSpPr/>
            <p:nvPr/>
          </p:nvSpPr>
          <p:spPr>
            <a:xfrm>
              <a:off x="0" y="0"/>
              <a:ext cx="10161708" cy="296091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86" name="Think back to earlier in the lesson when we discussed context and what it means. This is a medium sized business, so they won’t have a large budget to spend on incentives, but they have employees who are not motivated which means labour turnover has increased and productivity is down.  Most employees work in the warehouse, but there are a couple of office jobs too. Think about some of the methods of motivation we have discussed and you have learnt when being taught this topic. This is about choosing methods that are suitable and appropriate for the type of business and type of job roles within it.  One method is unlikely to motivate all, so a range of motivational methods will need to be considered in this context."/>
            <p:cNvSpPr txBox="1"/>
            <p:nvPr/>
          </p:nvSpPr>
          <p:spPr>
            <a:xfrm>
              <a:off x="46509" y="49298"/>
              <a:ext cx="10068690" cy="28623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000">
                  <a:latin typeface="Arial"/>
                  <a:ea typeface="Arial"/>
                  <a:cs typeface="Arial"/>
                  <a:sym typeface="Arial"/>
                </a:defRPr>
              </a:pPr>
              <a:r>
                <a:rPr dirty="0"/>
                <a:t>Think back to earlier in the lesson when we discussed context and what it means. This is a medium sized business, so they won’t have a large budget to spend on incentives, but they have employees who are not motivated which means labour turnover has increased and productivity is down.  Most employees work in the warehouse, but there are a couple of office jobs too. Think about some of the methods of motivation we have discussed</a:t>
              </a:r>
              <a:r>
                <a:rPr lang="en-GB" dirty="0"/>
                <a:t>,</a:t>
              </a:r>
              <a:r>
                <a:rPr dirty="0"/>
                <a:t> and you have learnt when being taught this topic. This is about choosing methods that are </a:t>
              </a:r>
              <a:r>
                <a:rPr b="1" dirty="0">
                  <a:solidFill>
                    <a:srgbClr val="D74120"/>
                  </a:solidFill>
                </a:rPr>
                <a:t>suitable</a:t>
              </a:r>
              <a:r>
                <a:rPr dirty="0"/>
                <a:t> and </a:t>
              </a:r>
              <a:r>
                <a:rPr b="1" dirty="0">
                  <a:solidFill>
                    <a:srgbClr val="D74120"/>
                  </a:solidFill>
                </a:rPr>
                <a:t>appropriate</a:t>
              </a:r>
              <a:r>
                <a:rPr dirty="0"/>
                <a:t> for the type of business and type of job roles within it.  One method is unlikely to motivate all, so a range of motivational methods will need to be considered in this context.</a:t>
              </a:r>
            </a:p>
          </p:txBody>
        </p:sp>
      </p:grpSp>
      <p:grpSp>
        <p:nvGrpSpPr>
          <p:cNvPr id="190" name="Rounded Rectangle 6"/>
          <p:cNvGrpSpPr/>
          <p:nvPr/>
        </p:nvGrpSpPr>
        <p:grpSpPr>
          <a:xfrm>
            <a:off x="1015145" y="1550333"/>
            <a:ext cx="10161709" cy="1799723"/>
            <a:chOff x="0" y="0"/>
            <a:chExt cx="10161707" cy="1799721"/>
          </a:xfrm>
        </p:grpSpPr>
        <p:sp>
          <p:nvSpPr>
            <p:cNvPr id="188" name="Rounded Rectangle"/>
            <p:cNvSpPr/>
            <p:nvPr/>
          </p:nvSpPr>
          <p:spPr>
            <a:xfrm>
              <a:off x="0" y="0"/>
              <a:ext cx="10161708" cy="1047432"/>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189" name="Question:…"/>
            <p:cNvSpPr txBox="1"/>
            <p:nvPr/>
          </p:nvSpPr>
          <p:spPr>
            <a:xfrm>
              <a:off x="16453" y="16453"/>
              <a:ext cx="10128802" cy="1783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000">
                  <a:solidFill>
                    <a:srgbClr val="FFFFFF"/>
                  </a:solidFill>
                  <a:latin typeface="Arial"/>
                  <a:ea typeface="Arial"/>
                  <a:cs typeface="Arial"/>
                  <a:sym typeface="Arial"/>
                </a:defRPr>
              </a:pPr>
              <a:r>
                <a:t>What methods of motivation would you recommend the owners of The Party Factory implement as a strategy for motivating their employees? Please explain</a:t>
              </a:r>
            </a:p>
            <a:p>
              <a:pPr algn="ctr">
                <a:defRPr sz="2800">
                  <a:solidFill>
                    <a:srgbClr val="FFFFFF"/>
                  </a:solidFill>
                  <a:latin typeface="Arial"/>
                  <a:ea typeface="Arial"/>
                  <a:cs typeface="Arial"/>
                  <a:sym typeface="Arial"/>
                </a:defRPr>
              </a:pPr>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Rectangle 5"/>
          <p:cNvGrpSpPr/>
          <p:nvPr/>
        </p:nvGrpSpPr>
        <p:grpSpPr>
          <a:xfrm>
            <a:off x="0" y="-1"/>
            <a:ext cx="12192000" cy="1210237"/>
            <a:chOff x="0" y="0"/>
            <a:chExt cx="12192000" cy="1210235"/>
          </a:xfrm>
        </p:grpSpPr>
        <p:sp>
          <p:nvSpPr>
            <p:cNvPr id="19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93" name="Task 2: Step 3 – the content of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the content of your answer</a:t>
              </a:r>
            </a:p>
          </p:txBody>
        </p:sp>
      </p:grpSp>
      <p:grpSp>
        <p:nvGrpSpPr>
          <p:cNvPr id="197" name="Rounded Rectangle 2"/>
          <p:cNvGrpSpPr/>
          <p:nvPr/>
        </p:nvGrpSpPr>
        <p:grpSpPr>
          <a:xfrm>
            <a:off x="197223" y="2937864"/>
            <a:ext cx="11869271" cy="3662961"/>
            <a:chOff x="0" y="0"/>
            <a:chExt cx="11869269" cy="3662960"/>
          </a:xfrm>
        </p:grpSpPr>
        <p:sp>
          <p:nvSpPr>
            <p:cNvPr id="195" name="Rounded Rectangle"/>
            <p:cNvSpPr/>
            <p:nvPr/>
          </p:nvSpPr>
          <p:spPr>
            <a:xfrm>
              <a:off x="0" y="0"/>
              <a:ext cx="11869270" cy="366296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196" name="You will need to show you understand some motivational methods are suitable for this type of business with these types of jobs.  Start by identifying which methods would be suitable, then explain why they are appropriate choices for the business owners of The Party Factory.  Let’s look at a couple of methods to help you use when you try and formulate an answer to this question shortly."/>
            <p:cNvSpPr txBox="1"/>
            <p:nvPr/>
          </p:nvSpPr>
          <p:spPr>
            <a:xfrm>
              <a:off x="57537" y="901746"/>
              <a:ext cx="11754195" cy="18594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a:latin typeface="Arial"/>
                  <a:ea typeface="Arial"/>
                  <a:cs typeface="Arial"/>
                  <a:sym typeface="Arial"/>
                </a:defRPr>
              </a:lvl1pPr>
            </a:lstStyle>
            <a:p>
              <a:r>
                <a:t>You will need to show you understand some motivational methods are suitable for this type of business with these types of jobs.  Start by identifying which methods would be suitable, then explain why they are appropriate choices for the business owners of The Party Factory.  Let’s look at a couple of methods to help you use when you try and formulate an answer to this question shortly.</a:t>
              </a:r>
            </a:p>
          </p:txBody>
        </p:sp>
      </p:grpSp>
      <p:grpSp>
        <p:nvGrpSpPr>
          <p:cNvPr id="200" name="Rounded Rectangle 6"/>
          <p:cNvGrpSpPr/>
          <p:nvPr/>
        </p:nvGrpSpPr>
        <p:grpSpPr>
          <a:xfrm>
            <a:off x="1015145" y="1550333"/>
            <a:ext cx="10630318" cy="1799723"/>
            <a:chOff x="0" y="0"/>
            <a:chExt cx="10630316" cy="1799721"/>
          </a:xfrm>
        </p:grpSpPr>
        <p:sp>
          <p:nvSpPr>
            <p:cNvPr id="198" name="Rounded Rectangle"/>
            <p:cNvSpPr/>
            <p:nvPr/>
          </p:nvSpPr>
          <p:spPr>
            <a:xfrm>
              <a:off x="0" y="0"/>
              <a:ext cx="10630317" cy="1047432"/>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199" name="Question:…"/>
            <p:cNvSpPr txBox="1"/>
            <p:nvPr/>
          </p:nvSpPr>
          <p:spPr>
            <a:xfrm>
              <a:off x="16452" y="16453"/>
              <a:ext cx="10597412" cy="1783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000">
                  <a:solidFill>
                    <a:srgbClr val="FFFFFF"/>
                  </a:solidFill>
                  <a:latin typeface="Arial"/>
                  <a:ea typeface="Arial"/>
                  <a:cs typeface="Arial"/>
                  <a:sym typeface="Arial"/>
                </a:defRPr>
              </a:pPr>
              <a:r>
                <a:t>What methods of motivation would you recommend the owners of The Party Factory implement as a strategy for motivating their employees? Please explain</a:t>
              </a:r>
            </a:p>
            <a:p>
              <a:pPr algn="ctr">
                <a:defRPr sz="2800">
                  <a:solidFill>
                    <a:srgbClr val="FFFFFF"/>
                  </a:solidFill>
                  <a:latin typeface="Arial"/>
                  <a:ea typeface="Arial"/>
                  <a:cs typeface="Arial"/>
                  <a:sym typeface="Arial"/>
                </a:defRPr>
              </a:pPr>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Rectangle 5"/>
          <p:cNvGrpSpPr/>
          <p:nvPr/>
        </p:nvGrpSpPr>
        <p:grpSpPr>
          <a:xfrm>
            <a:off x="0" y="-1"/>
            <a:ext cx="12192000" cy="1210237"/>
            <a:chOff x="0" y="0"/>
            <a:chExt cx="12192000" cy="1210235"/>
          </a:xfrm>
        </p:grpSpPr>
        <p:sp>
          <p:nvSpPr>
            <p:cNvPr id="20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03" name="Task 2: Step 3 – the content of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the content of your answer</a:t>
              </a:r>
            </a:p>
          </p:txBody>
        </p:sp>
      </p:grpSp>
      <p:grpSp>
        <p:nvGrpSpPr>
          <p:cNvPr id="207" name="Rounded Rectangle 2"/>
          <p:cNvGrpSpPr/>
          <p:nvPr/>
        </p:nvGrpSpPr>
        <p:grpSpPr>
          <a:xfrm>
            <a:off x="197223" y="2937864"/>
            <a:ext cx="11869271" cy="3662961"/>
            <a:chOff x="0" y="0"/>
            <a:chExt cx="11869269" cy="3662960"/>
          </a:xfrm>
        </p:grpSpPr>
        <p:sp>
          <p:nvSpPr>
            <p:cNvPr id="205" name="Rounded Rectangle"/>
            <p:cNvSpPr/>
            <p:nvPr/>
          </p:nvSpPr>
          <p:spPr>
            <a:xfrm>
              <a:off x="0" y="0"/>
              <a:ext cx="11869270" cy="366296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06" name="Choose an appropriate method of motivation for this type of business and types of job within it, for example job rotation.  Think about what benefits job rotation brings to the workforce – why it might motivate them (interesting work, prevents boredom, flexible working due to a multi-skilled workforce). Then think about the office staff in a similar way; what other jobs could they be given that are at a similar level to the work they already do such as taking orders? You might want to think of an appropriate method suitable for all, such as a suggestion box for ideas and how you might reward workers and what the implications of this might be. How might workers feel? What might The Party Factory gain from this? Think about increased responsibility opportunities."/>
            <p:cNvSpPr txBox="1"/>
            <p:nvPr/>
          </p:nvSpPr>
          <p:spPr>
            <a:xfrm>
              <a:off x="57537" y="190546"/>
              <a:ext cx="11754195" cy="3281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400">
                  <a:latin typeface="Arial"/>
                  <a:ea typeface="Arial"/>
                  <a:cs typeface="Arial"/>
                  <a:sym typeface="Arial"/>
                </a:defRPr>
              </a:lvl1pPr>
            </a:lstStyle>
            <a:p>
              <a:r>
                <a:t>Choose an appropriate method of motivation for this type of business and types of job within it, for example job rotation.  Think about what benefits job rotation brings to the workforce – why it might motivate them (interesting work, prevents boredom, flexible working due to a multi-skilled workforce). Then think about the office staff in a similar way; what other jobs could they be given that are at a similar level to the work they already do such as taking orders? You might want to think of an appropriate method suitable for all, such as a suggestion box for ideas and how you might reward workers and what the implications of this might be. How might workers feel? What might The Party Factory gain from this? Think about increased responsibility opportunities.</a:t>
              </a:r>
            </a:p>
          </p:txBody>
        </p:sp>
      </p:grpSp>
      <p:grpSp>
        <p:nvGrpSpPr>
          <p:cNvPr id="210" name="Rounded Rectangle 6"/>
          <p:cNvGrpSpPr/>
          <p:nvPr/>
        </p:nvGrpSpPr>
        <p:grpSpPr>
          <a:xfrm>
            <a:off x="1015145" y="1550333"/>
            <a:ext cx="10630318" cy="1799723"/>
            <a:chOff x="0" y="0"/>
            <a:chExt cx="10630316" cy="1799721"/>
          </a:xfrm>
        </p:grpSpPr>
        <p:sp>
          <p:nvSpPr>
            <p:cNvPr id="208" name="Rounded Rectangle"/>
            <p:cNvSpPr/>
            <p:nvPr/>
          </p:nvSpPr>
          <p:spPr>
            <a:xfrm>
              <a:off x="0" y="0"/>
              <a:ext cx="10630317" cy="1047432"/>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09" name="Question:…"/>
            <p:cNvSpPr txBox="1"/>
            <p:nvPr/>
          </p:nvSpPr>
          <p:spPr>
            <a:xfrm>
              <a:off x="16452" y="16453"/>
              <a:ext cx="10597412" cy="1783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000">
                  <a:solidFill>
                    <a:srgbClr val="FFFFFF"/>
                  </a:solidFill>
                  <a:latin typeface="Arial"/>
                  <a:ea typeface="Arial"/>
                  <a:cs typeface="Arial"/>
                  <a:sym typeface="Arial"/>
                </a:defRPr>
              </a:pPr>
              <a:r>
                <a:t>What methods of motivation would you recommend the owners of The Party Factory implement as a strategy for motivating their employees? Please explain</a:t>
              </a:r>
            </a:p>
            <a:p>
              <a:pPr algn="ctr">
                <a:defRPr sz="2800">
                  <a:solidFill>
                    <a:srgbClr val="FFFFFF"/>
                  </a:solidFill>
                  <a:latin typeface="Arial"/>
                  <a:ea typeface="Arial"/>
                  <a:cs typeface="Arial"/>
                  <a:sym typeface="Arial"/>
                </a:defRPr>
              </a:pPr>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Rectangle 5"/>
          <p:cNvGrpSpPr/>
          <p:nvPr/>
        </p:nvGrpSpPr>
        <p:grpSpPr>
          <a:xfrm>
            <a:off x="0" y="-1"/>
            <a:ext cx="12192000" cy="1210237"/>
            <a:chOff x="0" y="0"/>
            <a:chExt cx="12192000" cy="1210235"/>
          </a:xfrm>
        </p:grpSpPr>
        <p:sp>
          <p:nvSpPr>
            <p:cNvPr id="21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13" name="Task 2: Step 4 – writing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4 – writing your answer</a:t>
              </a:r>
            </a:p>
          </p:txBody>
        </p:sp>
      </p:grpSp>
      <p:grpSp>
        <p:nvGrpSpPr>
          <p:cNvPr id="217" name="Rounded Rectangle 2"/>
          <p:cNvGrpSpPr/>
          <p:nvPr/>
        </p:nvGrpSpPr>
        <p:grpSpPr>
          <a:xfrm>
            <a:off x="972457" y="2937865"/>
            <a:ext cx="10161709" cy="2960915"/>
            <a:chOff x="0" y="0"/>
            <a:chExt cx="10161707" cy="2960914"/>
          </a:xfrm>
        </p:grpSpPr>
        <p:sp>
          <p:nvSpPr>
            <p:cNvPr id="215" name="Rounded Rectangle"/>
            <p:cNvSpPr/>
            <p:nvPr/>
          </p:nvSpPr>
          <p:spPr>
            <a:xfrm>
              <a:off x="0" y="0"/>
              <a:ext cx="10161708" cy="296091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16" name="Now use the notes you have made on Worksheet B to write your own answer to this question."/>
            <p:cNvSpPr txBox="1"/>
            <p:nvPr/>
          </p:nvSpPr>
          <p:spPr>
            <a:xfrm>
              <a:off x="46509" y="46508"/>
              <a:ext cx="10068690" cy="7926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a:latin typeface="Arial"/>
                  <a:ea typeface="Arial"/>
                  <a:cs typeface="Arial"/>
                  <a:sym typeface="Arial"/>
                </a:defRPr>
              </a:lvl1pPr>
            </a:lstStyle>
            <a:p>
              <a:r>
                <a:t>Now use the notes you have made on Worksheet B to write your own answer to this question.</a:t>
              </a:r>
            </a:p>
          </p:txBody>
        </p:sp>
      </p:grpSp>
      <p:grpSp>
        <p:nvGrpSpPr>
          <p:cNvPr id="220" name="Rounded Rectangle 6"/>
          <p:cNvGrpSpPr/>
          <p:nvPr/>
        </p:nvGrpSpPr>
        <p:grpSpPr>
          <a:xfrm>
            <a:off x="1015145" y="1550333"/>
            <a:ext cx="10161709" cy="1799723"/>
            <a:chOff x="0" y="0"/>
            <a:chExt cx="10161707" cy="1799721"/>
          </a:xfrm>
        </p:grpSpPr>
        <p:sp>
          <p:nvSpPr>
            <p:cNvPr id="218" name="Rounded Rectangle"/>
            <p:cNvSpPr/>
            <p:nvPr/>
          </p:nvSpPr>
          <p:spPr>
            <a:xfrm>
              <a:off x="0" y="0"/>
              <a:ext cx="10161708" cy="1047432"/>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19" name="Question:…"/>
            <p:cNvSpPr txBox="1"/>
            <p:nvPr/>
          </p:nvSpPr>
          <p:spPr>
            <a:xfrm>
              <a:off x="16453" y="16453"/>
              <a:ext cx="10128802" cy="1783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000">
                  <a:solidFill>
                    <a:srgbClr val="FFFFFF"/>
                  </a:solidFill>
                  <a:latin typeface="Arial"/>
                  <a:ea typeface="Arial"/>
                  <a:cs typeface="Arial"/>
                  <a:sym typeface="Arial"/>
                </a:defRPr>
              </a:pPr>
              <a:r>
                <a:t>What methods of motivation would you recommend the owners of The Party Factory implement as a strategy for motivating their employees? Please explain</a:t>
              </a:r>
            </a:p>
            <a:p>
              <a:pPr algn="ctr">
                <a:defRPr sz="2800">
                  <a:solidFill>
                    <a:srgbClr val="FFFFFF"/>
                  </a:solidFill>
                  <a:latin typeface="Arial"/>
                  <a:ea typeface="Arial"/>
                  <a:cs typeface="Arial"/>
                  <a:sym typeface="Arial"/>
                </a:defRPr>
              </a:pPr>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Rectangle 5"/>
          <p:cNvGrpSpPr/>
          <p:nvPr/>
        </p:nvGrpSpPr>
        <p:grpSpPr>
          <a:xfrm>
            <a:off x="0" y="-1"/>
            <a:ext cx="12192000" cy="1210237"/>
            <a:chOff x="0" y="0"/>
            <a:chExt cx="12192000" cy="1210235"/>
          </a:xfrm>
        </p:grpSpPr>
        <p:sp>
          <p:nvSpPr>
            <p:cNvPr id="22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23" name="Plen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Plenary</a:t>
              </a:r>
            </a:p>
          </p:txBody>
        </p:sp>
      </p:grpSp>
      <p:sp>
        <p:nvSpPr>
          <p:cNvPr id="225" name="TextBox 1"/>
          <p:cNvSpPr txBox="1"/>
          <p:nvPr/>
        </p:nvSpPr>
        <p:spPr>
          <a:xfrm>
            <a:off x="443752" y="1546412"/>
            <a:ext cx="11524131" cy="23166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Be prepared to share your answer with the class.</a:t>
            </a:r>
          </a:p>
          <a:p>
            <a:pPr marL="457200" indent="-457200">
              <a:spcBef>
                <a:spcPts val="1200"/>
              </a:spcBef>
              <a:buClr>
                <a:srgbClr val="D74120"/>
              </a:buClr>
              <a:buSzPct val="100000"/>
              <a:buFont typeface="Arial"/>
              <a:buChar char="•"/>
              <a:defRPr sz="2400">
                <a:latin typeface="Arial"/>
                <a:ea typeface="Arial"/>
                <a:cs typeface="Arial"/>
                <a:sym typeface="Arial"/>
              </a:defRPr>
            </a:pPr>
            <a:r>
              <a:t>You will receive feedback on your answer which you should use to make corrections and improve your work.</a:t>
            </a:r>
          </a:p>
          <a:p>
            <a:pPr marL="457200" indent="-457200">
              <a:spcBef>
                <a:spcPts val="1200"/>
              </a:spcBef>
              <a:buClr>
                <a:srgbClr val="D74120"/>
              </a:buClr>
              <a:buSzPct val="100000"/>
              <a:buFont typeface="Arial"/>
              <a:buChar char="•"/>
              <a:defRPr sz="2400">
                <a:latin typeface="Arial"/>
                <a:ea typeface="Arial"/>
                <a:cs typeface="Arial"/>
                <a:sym typeface="Arial"/>
              </a:defRPr>
            </a:pPr>
            <a:endParaRPr/>
          </a:p>
          <a:p>
            <a:pPr marL="457200" indent="-457200">
              <a:spcBef>
                <a:spcPts val="1200"/>
              </a:spcBef>
              <a:buClr>
                <a:srgbClr val="D74120"/>
              </a:buClr>
              <a:buSzPct val="100000"/>
              <a:buFont typeface="Arial"/>
              <a:buChar char="•"/>
              <a:defRPr sz="2400">
                <a:latin typeface="Arial"/>
                <a:ea typeface="Arial"/>
                <a:cs typeface="Arial"/>
                <a:sym typeface="Arial"/>
              </a:defRPr>
            </a:pPr>
            <a:r>
              <a:t>In our next lesson you will be developing your skills of application further.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Rectangle 5"/>
          <p:cNvGrpSpPr/>
          <p:nvPr/>
        </p:nvGrpSpPr>
        <p:grpSpPr>
          <a:xfrm>
            <a:off x="0" y="-1"/>
            <a:ext cx="12192000" cy="1210237"/>
            <a:chOff x="0" y="0"/>
            <a:chExt cx="12192000" cy="1210235"/>
          </a:xfrm>
        </p:grpSpPr>
        <p:sp>
          <p:nvSpPr>
            <p:cNvPr id="22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28" name="Task 2: Step 4 – your answer might look like thi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4 – your answer might look like this</a:t>
              </a:r>
            </a:p>
          </p:txBody>
        </p:sp>
      </p:grpSp>
      <p:grpSp>
        <p:nvGrpSpPr>
          <p:cNvPr id="232" name="Rounded Rectangle 2"/>
          <p:cNvGrpSpPr/>
          <p:nvPr/>
        </p:nvGrpSpPr>
        <p:grpSpPr>
          <a:xfrm>
            <a:off x="89647" y="1416424"/>
            <a:ext cx="12048567" cy="5307106"/>
            <a:chOff x="0" y="0"/>
            <a:chExt cx="12048565" cy="5307105"/>
          </a:xfrm>
        </p:grpSpPr>
        <p:sp>
          <p:nvSpPr>
            <p:cNvPr id="230" name="Rounded Rectangle"/>
            <p:cNvSpPr/>
            <p:nvPr/>
          </p:nvSpPr>
          <p:spPr>
            <a:xfrm>
              <a:off x="0" y="0"/>
              <a:ext cx="12048566" cy="5307106"/>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sz="1900">
                  <a:latin typeface="Segoe Print"/>
                  <a:ea typeface="Segoe Print"/>
                  <a:cs typeface="Segoe Print"/>
                  <a:sym typeface="Segoe Print"/>
                </a:defRPr>
              </a:pPr>
              <a:endParaRPr/>
            </a:p>
          </p:txBody>
        </p:sp>
        <p:sp>
          <p:nvSpPr>
            <p:cNvPr id="231" name="Job rotation could help motivate those working in the warehouse to prevent boredom by keeping things interesting. It would also help them to develop a range of skills so the owners of Party Factory have a more flexible workforce. This could allow for more flexible working which could be a motivator too. Having workers who can all pick, pack and receive stock could help with this.…"/>
            <p:cNvSpPr txBox="1"/>
            <p:nvPr/>
          </p:nvSpPr>
          <p:spPr>
            <a:xfrm>
              <a:off x="83361" y="323642"/>
              <a:ext cx="11881843" cy="46598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1900">
                  <a:latin typeface="Segoe Print"/>
                  <a:ea typeface="Segoe Print"/>
                  <a:cs typeface="Segoe Print"/>
                  <a:sym typeface="Segoe Print"/>
                </a:defRPr>
              </a:pPr>
              <a:r>
                <a:t>Job rotation could help motivate those working in the warehouse to prevent boredom by keeping things interesting. It would also help them to develop a range of skills so the owners of Party Factory have a more flexible workforce. This could allow for more flexible working which could be a motivator too. Having workers who can all pick, pack and receive stock could help with this.</a:t>
              </a:r>
              <a:endParaRPr>
                <a:solidFill>
                  <a:srgbClr val="FFFFFF"/>
                </a:solidFill>
              </a:endParaRPr>
            </a:p>
            <a:p>
              <a:pPr>
                <a:defRPr sz="1900">
                  <a:latin typeface="Segoe Print"/>
                  <a:ea typeface="Segoe Print"/>
                  <a:cs typeface="Segoe Print"/>
                  <a:sym typeface="Segoe Print"/>
                </a:defRPr>
              </a:pPr>
              <a:endParaRPr>
                <a:solidFill>
                  <a:srgbClr val="FFFFFF"/>
                </a:solidFill>
              </a:endParaRPr>
            </a:p>
            <a:p>
              <a:pPr>
                <a:defRPr sz="1900">
                  <a:latin typeface="Segoe Print"/>
                  <a:ea typeface="Segoe Print"/>
                  <a:cs typeface="Segoe Print"/>
                  <a:sym typeface="Segoe Print"/>
                </a:defRPr>
              </a:pPr>
              <a:r>
                <a:t>For the office workers, a similar strategy could be used, but using job enlargement so they have a greater variety of similar level tasks to do.  This could be, alongside taking orders by telephone and online, asking them to help with some of the social media marketing activities to keep the job interesting and enhance their skillset.  </a:t>
              </a:r>
              <a:endParaRPr>
                <a:solidFill>
                  <a:srgbClr val="FFFFFF"/>
                </a:solidFill>
              </a:endParaRPr>
            </a:p>
            <a:p>
              <a:pPr>
                <a:defRPr sz="1900">
                  <a:latin typeface="Segoe Print"/>
                  <a:ea typeface="Segoe Print"/>
                  <a:cs typeface="Segoe Print"/>
                  <a:sym typeface="Segoe Print"/>
                </a:defRPr>
              </a:pPr>
              <a:endParaRPr>
                <a:solidFill>
                  <a:srgbClr val="FFFFFF"/>
                </a:solidFill>
              </a:endParaRPr>
            </a:p>
            <a:p>
              <a:pPr>
                <a:defRPr sz="1900">
                  <a:latin typeface="Segoe Print"/>
                  <a:ea typeface="Segoe Print"/>
                  <a:cs typeface="Segoe Print"/>
                  <a:sym typeface="Segoe Print"/>
                </a:defRPr>
              </a:pPr>
              <a:r>
                <a:t>Both of these methods cost very little – just the initial training costs but could increase productivity in the medium to long term.  All staff could also be encouraged to make suggestions to add to the services already being offered.  A token financial reward could be given on a monthly basis to a chosen idea, such as vouchers for a shop. Employees would feel included and valued for their ideas, and the business has a more motivated, efficient and skilled workforce.</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Rectangle 5"/>
          <p:cNvGrpSpPr/>
          <p:nvPr/>
        </p:nvGrpSpPr>
        <p:grpSpPr>
          <a:xfrm>
            <a:off x="0" y="-1"/>
            <a:ext cx="12192000" cy="1210237"/>
            <a:chOff x="0" y="0"/>
            <a:chExt cx="12192000" cy="1210235"/>
          </a:xfrm>
        </p:grpSpPr>
        <p:sp>
          <p:nvSpPr>
            <p:cNvPr id="11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18" name="AO2 Application"/>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AO2 Application</a:t>
              </a:r>
            </a:p>
          </p:txBody>
        </p:sp>
      </p:grpSp>
      <p:sp>
        <p:nvSpPr>
          <p:cNvPr id="120" name="TextBox 1"/>
          <p:cNvSpPr txBox="1"/>
          <p:nvPr/>
        </p:nvSpPr>
        <p:spPr>
          <a:xfrm>
            <a:off x="443752" y="1546412"/>
            <a:ext cx="11524131" cy="33834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In the exam, you are often provided with information about the business the question is focussed on.  For example, you might be told the type of business, its future plans, how many employees there are etc.</a:t>
            </a:r>
          </a:p>
          <a:p>
            <a:pPr marL="457200" indent="-457200">
              <a:spcBef>
                <a:spcPts val="1200"/>
              </a:spcBef>
              <a:buClr>
                <a:srgbClr val="D74120"/>
              </a:buClr>
              <a:buSzPct val="100000"/>
              <a:buFont typeface="Arial"/>
              <a:buChar char="•"/>
              <a:defRPr sz="2400">
                <a:latin typeface="Arial"/>
                <a:ea typeface="Arial"/>
                <a:cs typeface="Arial"/>
                <a:sym typeface="Arial"/>
              </a:defRPr>
            </a:pPr>
            <a:r>
              <a:t>To ensure you are applying your business knowledge, you will need to focus your answer on the specific business and its activities mentioned in the question.</a:t>
            </a:r>
          </a:p>
          <a:p>
            <a:pPr marL="457200" indent="-457200">
              <a:spcBef>
                <a:spcPts val="1200"/>
              </a:spcBef>
              <a:buClr>
                <a:srgbClr val="D74120"/>
              </a:buClr>
              <a:buSzPct val="100000"/>
              <a:buFont typeface="Arial"/>
              <a:buChar char="•"/>
              <a:defRPr sz="2400">
                <a:latin typeface="Arial"/>
                <a:ea typeface="Arial"/>
                <a:cs typeface="Arial"/>
                <a:sym typeface="Arial"/>
              </a:defRPr>
            </a:pPr>
            <a:r>
              <a:t>This means your answer will be in </a:t>
            </a:r>
            <a:r>
              <a:rPr b="1">
                <a:solidFill>
                  <a:srgbClr val="D74120"/>
                </a:solidFill>
              </a:rPr>
              <a:t>‘context’</a:t>
            </a:r>
            <a:r>
              <a:t>.</a:t>
            </a:r>
            <a:endParaRPr>
              <a:solidFill>
                <a:srgbClr val="EA5B0C"/>
              </a:solidFill>
            </a:endParaRPr>
          </a:p>
          <a:p>
            <a:pPr marL="457200" indent="-457200">
              <a:spcBef>
                <a:spcPts val="1200"/>
              </a:spcBef>
              <a:buClr>
                <a:srgbClr val="D74120"/>
              </a:buClr>
              <a:buSzPct val="100000"/>
              <a:buFont typeface="Arial"/>
              <a:buChar char="•"/>
              <a:defRPr sz="2400">
                <a:latin typeface="Arial"/>
                <a:ea typeface="Arial"/>
                <a:cs typeface="Arial"/>
                <a:sym typeface="Arial"/>
              </a:defRPr>
            </a:pPr>
            <a:r>
              <a:t>You will need to use the information given, when answering questions to help demonstrate that you are applying your knowledge.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Rectangle 5"/>
          <p:cNvGrpSpPr/>
          <p:nvPr/>
        </p:nvGrpSpPr>
        <p:grpSpPr>
          <a:xfrm>
            <a:off x="0" y="-1"/>
            <a:ext cx="12192000" cy="1210237"/>
            <a:chOff x="0" y="0"/>
            <a:chExt cx="12192000" cy="1210235"/>
          </a:xfrm>
        </p:grpSpPr>
        <p:sp>
          <p:nvSpPr>
            <p:cNvPr id="12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3" name="AO2 Application: an exampl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AO2 Application: an example</a:t>
              </a:r>
            </a:p>
          </p:txBody>
        </p:sp>
      </p:grpSp>
      <p:sp>
        <p:nvSpPr>
          <p:cNvPr id="125" name="TextBox 1"/>
          <p:cNvSpPr txBox="1"/>
          <p:nvPr/>
        </p:nvSpPr>
        <p:spPr>
          <a:xfrm>
            <a:off x="443752" y="1546411"/>
            <a:ext cx="11524131" cy="3662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spcBef>
                <a:spcPts val="1200"/>
              </a:spcBef>
              <a:buClr>
                <a:srgbClr val="D74120"/>
              </a:buClr>
              <a:buSzPct val="100000"/>
              <a:defRPr sz="2400">
                <a:latin typeface="Arial"/>
                <a:ea typeface="Arial"/>
                <a:cs typeface="Arial"/>
                <a:sym typeface="Arial"/>
              </a:defRPr>
            </a:pPr>
            <a:r>
              <a:rPr dirty="0"/>
              <a:t>Look at the three leadership styles below:</a:t>
            </a:r>
          </a:p>
          <a:p>
            <a:pPr marL="1363662" lvl="3" indent="-449262">
              <a:spcBef>
                <a:spcPts val="1200"/>
              </a:spcBef>
              <a:buClr>
                <a:srgbClr val="D74120"/>
              </a:buClr>
              <a:buSzPct val="100000"/>
              <a:buFont typeface="Arial"/>
              <a:buChar char="•"/>
              <a:defRPr sz="2400">
                <a:latin typeface="Arial"/>
                <a:ea typeface="Arial"/>
                <a:cs typeface="Arial"/>
                <a:sym typeface="Arial"/>
              </a:defRPr>
            </a:pPr>
            <a:r>
              <a:rPr dirty="0"/>
              <a:t>Autocratic</a:t>
            </a:r>
          </a:p>
          <a:p>
            <a:pPr marL="1363662" lvl="3" indent="-449262">
              <a:spcBef>
                <a:spcPts val="1200"/>
              </a:spcBef>
              <a:buClr>
                <a:srgbClr val="D74120"/>
              </a:buClr>
              <a:buSzPct val="100000"/>
              <a:buFont typeface="Arial"/>
              <a:buChar char="•"/>
              <a:defRPr sz="2400">
                <a:latin typeface="Arial"/>
                <a:ea typeface="Arial"/>
                <a:cs typeface="Arial"/>
                <a:sym typeface="Arial"/>
              </a:defRPr>
            </a:pPr>
            <a:r>
              <a:rPr dirty="0"/>
              <a:t>Democratic</a:t>
            </a:r>
          </a:p>
          <a:p>
            <a:pPr marL="1363662" lvl="3" indent="-449262">
              <a:spcBef>
                <a:spcPts val="1200"/>
              </a:spcBef>
              <a:buClr>
                <a:srgbClr val="D74120"/>
              </a:buClr>
              <a:buSzPct val="100000"/>
              <a:buFont typeface="Arial"/>
              <a:buChar char="•"/>
              <a:defRPr sz="2400">
                <a:latin typeface="Arial"/>
                <a:ea typeface="Arial"/>
                <a:cs typeface="Arial"/>
                <a:sym typeface="Arial"/>
              </a:defRPr>
            </a:pPr>
            <a:r>
              <a:rPr dirty="0"/>
              <a:t>Laissez-faire</a:t>
            </a:r>
          </a:p>
          <a:p>
            <a:pPr lvl="1" indent="0">
              <a:spcBef>
                <a:spcPts val="1200"/>
              </a:spcBef>
              <a:buClr>
                <a:srgbClr val="D74120"/>
              </a:buClr>
              <a:buSzPct val="100000"/>
              <a:defRPr sz="2400">
                <a:latin typeface="Arial"/>
                <a:ea typeface="Arial"/>
                <a:cs typeface="Arial"/>
                <a:sym typeface="Arial"/>
              </a:defRPr>
            </a:pPr>
            <a:r>
              <a:rPr dirty="0"/>
              <a:t>The nature of the business, the task to be completed, the skillset and experience of the workers and the timeframe for decision making, are all factors you need to consider when choosing which leadership style is most appropriate for a particular business situation.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Rectangle 5"/>
          <p:cNvGrpSpPr/>
          <p:nvPr/>
        </p:nvGrpSpPr>
        <p:grpSpPr>
          <a:xfrm>
            <a:off x="0" y="-1"/>
            <a:ext cx="12192000" cy="1210237"/>
            <a:chOff x="0" y="0"/>
            <a:chExt cx="12192000" cy="1210235"/>
          </a:xfrm>
        </p:grpSpPr>
        <p:sp>
          <p:nvSpPr>
            <p:cNvPr id="12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8" name="AO2 Application: an exampl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AO2 Application: an example</a:t>
              </a:r>
            </a:p>
          </p:txBody>
        </p:sp>
      </p:grpSp>
      <p:sp>
        <p:nvSpPr>
          <p:cNvPr id="130" name="TextBox 1"/>
          <p:cNvSpPr txBox="1"/>
          <p:nvPr/>
        </p:nvSpPr>
        <p:spPr>
          <a:xfrm>
            <a:off x="443752" y="1546411"/>
            <a:ext cx="1152413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1" indent="0">
              <a:spcBef>
                <a:spcPts val="1200"/>
              </a:spcBef>
              <a:buClr>
                <a:srgbClr val="D74120"/>
              </a:buClr>
              <a:buSzPct val="100000"/>
              <a:defRPr sz="2400">
                <a:latin typeface="Arial"/>
                <a:ea typeface="Arial"/>
                <a:cs typeface="Arial"/>
                <a:sym typeface="Arial"/>
              </a:defRPr>
            </a:pPr>
            <a:r>
              <a:rPr dirty="0"/>
              <a:t>In each of the situations below, apply the most appropriate leadership style from a choice of autocratic, democratic and laissez-faire.</a:t>
            </a:r>
          </a:p>
        </p:txBody>
      </p:sp>
      <p:sp>
        <p:nvSpPr>
          <p:cNvPr id="131" name="TextBox 2"/>
          <p:cNvSpPr txBox="1"/>
          <p:nvPr/>
        </p:nvSpPr>
        <p:spPr>
          <a:xfrm>
            <a:off x="823111" y="2951484"/>
            <a:ext cx="2914626" cy="1186370"/>
          </a:xfrm>
          <a:prstGeom prst="rect">
            <a:avLst/>
          </a:prstGeom>
          <a:ln w="38100">
            <a:solidFill>
              <a:srgbClr val="D74120"/>
            </a:solidFill>
          </a:ln>
          <a:extLst>
            <a:ext uri="{C572A759-6A51-4108-AA02-DFA0A04FC94B}">
              <ma14:wrappingTextBoxFlag xmlns:ma14="http://schemas.microsoft.com/office/mac/drawingml/2011/main" xmlns="" val="1"/>
            </a:ext>
          </a:extLst>
        </p:spPr>
        <p:txBody>
          <a:bodyPr lIns="45719" rIns="45719">
            <a:spAutoFit/>
          </a:bodyPr>
          <a:lstStyle>
            <a:lvl1pPr algn="ctr">
              <a:defRPr sz="2400">
                <a:latin typeface="Arial"/>
                <a:ea typeface="Arial"/>
                <a:cs typeface="Arial"/>
                <a:sym typeface="Arial"/>
              </a:defRPr>
            </a:lvl1pPr>
          </a:lstStyle>
          <a:p>
            <a:r>
              <a:rPr dirty="0"/>
              <a:t>Health and safety regulations in highly sterile conditions</a:t>
            </a:r>
          </a:p>
        </p:txBody>
      </p:sp>
      <p:sp>
        <p:nvSpPr>
          <p:cNvPr id="132" name="TextBox 4"/>
          <p:cNvSpPr txBox="1"/>
          <p:nvPr/>
        </p:nvSpPr>
        <p:spPr>
          <a:xfrm>
            <a:off x="6250697" y="5151844"/>
            <a:ext cx="2954522" cy="830769"/>
          </a:xfrm>
          <a:prstGeom prst="rect">
            <a:avLst/>
          </a:prstGeom>
          <a:ln w="38100">
            <a:solidFill>
              <a:srgbClr val="D74120"/>
            </a:solidFill>
          </a:ln>
          <a:extLst>
            <a:ext uri="{C572A759-6A51-4108-AA02-DFA0A04FC94B}">
              <ma14:wrappingTextBoxFlag xmlns:ma14="http://schemas.microsoft.com/office/mac/drawingml/2011/main" xmlns="" val="1"/>
            </a:ext>
          </a:extLst>
        </p:spPr>
        <p:txBody>
          <a:bodyPr lIns="45719" rIns="45719">
            <a:spAutoFit/>
          </a:bodyPr>
          <a:lstStyle>
            <a:lvl1pPr algn="ctr">
              <a:defRPr sz="2400">
                <a:latin typeface="Arial"/>
                <a:ea typeface="Arial"/>
                <a:cs typeface="Arial"/>
                <a:sym typeface="Arial"/>
              </a:defRPr>
            </a:lvl1pPr>
          </a:lstStyle>
          <a:p>
            <a:r>
              <a:t>Gaming software design business</a:t>
            </a:r>
          </a:p>
        </p:txBody>
      </p:sp>
      <p:sp>
        <p:nvSpPr>
          <p:cNvPr id="133" name="TextBox 6"/>
          <p:cNvSpPr txBox="1"/>
          <p:nvPr/>
        </p:nvSpPr>
        <p:spPr>
          <a:xfrm>
            <a:off x="4595941" y="2951484"/>
            <a:ext cx="2914626" cy="1186370"/>
          </a:xfrm>
          <a:prstGeom prst="rect">
            <a:avLst/>
          </a:prstGeom>
          <a:ln w="38100">
            <a:solidFill>
              <a:srgbClr val="D74120"/>
            </a:solidFill>
          </a:ln>
          <a:extLst>
            <a:ext uri="{C572A759-6A51-4108-AA02-DFA0A04FC94B}">
              <ma14:wrappingTextBoxFlag xmlns:ma14="http://schemas.microsoft.com/office/mac/drawingml/2011/main" xmlns="" val="1"/>
            </a:ext>
          </a:extLst>
        </p:spPr>
        <p:txBody>
          <a:bodyPr lIns="45719" rIns="45719">
            <a:spAutoFit/>
          </a:bodyPr>
          <a:lstStyle>
            <a:lvl1pPr algn="ctr">
              <a:defRPr sz="2400">
                <a:latin typeface="Arial"/>
                <a:ea typeface="Arial"/>
                <a:cs typeface="Arial"/>
                <a:sym typeface="Arial"/>
              </a:defRPr>
            </a:lvl1pPr>
          </a:lstStyle>
          <a:p>
            <a:r>
              <a:t>Doctors and nurses working in Emergency Rooms</a:t>
            </a:r>
          </a:p>
        </p:txBody>
      </p:sp>
      <p:sp>
        <p:nvSpPr>
          <p:cNvPr id="134" name="TextBox 7"/>
          <p:cNvSpPr txBox="1"/>
          <p:nvPr/>
        </p:nvSpPr>
        <p:spPr>
          <a:xfrm>
            <a:off x="8388717" y="2959829"/>
            <a:ext cx="2874732" cy="1541970"/>
          </a:xfrm>
          <a:prstGeom prst="rect">
            <a:avLst/>
          </a:prstGeom>
          <a:ln w="38100">
            <a:solidFill>
              <a:srgbClr val="D74120"/>
            </a:solidFill>
          </a:ln>
          <a:extLst>
            <a:ext uri="{C572A759-6A51-4108-AA02-DFA0A04FC94B}">
              <ma14:wrappingTextBoxFlag xmlns:ma14="http://schemas.microsoft.com/office/mac/drawingml/2011/main" xmlns="" val="1"/>
            </a:ext>
          </a:extLst>
        </p:spPr>
        <p:txBody>
          <a:bodyPr lIns="45719" rIns="45719">
            <a:spAutoFit/>
          </a:bodyPr>
          <a:lstStyle>
            <a:lvl1pPr algn="ctr">
              <a:defRPr sz="2400">
                <a:latin typeface="Arial"/>
                <a:ea typeface="Arial"/>
                <a:cs typeface="Arial"/>
                <a:sym typeface="Arial"/>
              </a:defRPr>
            </a:lvl1pPr>
          </a:lstStyle>
          <a:p>
            <a:r>
              <a:t>Manufacturing business with a highly skilled workforce</a:t>
            </a:r>
          </a:p>
        </p:txBody>
      </p:sp>
      <p:sp>
        <p:nvSpPr>
          <p:cNvPr id="135" name="TextBox 8"/>
          <p:cNvSpPr txBox="1"/>
          <p:nvPr/>
        </p:nvSpPr>
        <p:spPr>
          <a:xfrm>
            <a:off x="2618518" y="5151842"/>
            <a:ext cx="2954522" cy="830770"/>
          </a:xfrm>
          <a:prstGeom prst="rect">
            <a:avLst/>
          </a:prstGeom>
          <a:ln w="38100">
            <a:solidFill>
              <a:srgbClr val="D74120"/>
            </a:solidFill>
          </a:ln>
          <a:extLst>
            <a:ext uri="{C572A759-6A51-4108-AA02-DFA0A04FC94B}">
              <ma14:wrappingTextBoxFlag xmlns:ma14="http://schemas.microsoft.com/office/mac/drawingml/2011/main" xmlns="" val="1"/>
            </a:ext>
          </a:extLst>
        </p:spPr>
        <p:txBody>
          <a:bodyPr lIns="45719" rIns="45719">
            <a:spAutoFit/>
          </a:bodyPr>
          <a:lstStyle>
            <a:lvl1pPr algn="ctr">
              <a:defRPr sz="2400">
                <a:latin typeface="Arial"/>
                <a:ea typeface="Arial"/>
                <a:cs typeface="Arial"/>
                <a:sym typeface="Arial"/>
              </a:defRPr>
            </a:lvl1pPr>
          </a:lstStyle>
          <a:p>
            <a:r>
              <a:t>An advertising agency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35"/>
                                        </p:tgtEl>
                                        <p:attrNameLst>
                                          <p:attrName>style.visibility</p:attrName>
                                        </p:attrNameLst>
                                      </p:cBhvr>
                                      <p:to>
                                        <p:strVal val="visible"/>
                                      </p:to>
                                    </p:set>
                                    <p:animEffect transition="in" filter="wipe(left)">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33"/>
                                        </p:tgtEl>
                                        <p:attrNameLst>
                                          <p:attrName>style.visibility</p:attrName>
                                        </p:attrNameLst>
                                      </p:cBhvr>
                                      <p:to>
                                        <p:strVal val="visible"/>
                                      </p:to>
                                    </p:set>
                                    <p:animEffect transition="in" filter="wipe(left)">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34"/>
                                        </p:tgtEl>
                                        <p:attrNameLst>
                                          <p:attrName>style.visibility</p:attrName>
                                        </p:attrNameLst>
                                      </p:cBhvr>
                                      <p:to>
                                        <p:strVal val="visible"/>
                                      </p:to>
                                    </p:set>
                                    <p:animEffect transition="in" filter="wipe(left)">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p:tmAbs val="0"/>
                                  </p:iterate>
                                  <p:childTnLst>
                                    <p:set>
                                      <p:cBhvr>
                                        <p:cTn id="21" fill="hold"/>
                                        <p:tgtEl>
                                          <p:spTgt spid="132"/>
                                        </p:tgtEl>
                                        <p:attrNameLst>
                                          <p:attrName>style.visibility</p:attrName>
                                        </p:attrNameLst>
                                      </p:cBhvr>
                                      <p:to>
                                        <p:strVal val="visible"/>
                                      </p:to>
                                    </p:set>
                                    <p:animEffect transition="in" filter="wipe(left)">
                                      <p:cBhvr>
                                        <p:cTn id="2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advAuto="0"/>
      <p:bldP spid="133" grpId="0" animBg="1" advAuto="0"/>
      <p:bldP spid="134" grpId="0" animBg="1" advAuto="0"/>
      <p:bldP spid="13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Rectangle 5"/>
          <p:cNvGrpSpPr/>
          <p:nvPr/>
        </p:nvGrpSpPr>
        <p:grpSpPr>
          <a:xfrm>
            <a:off x="0" y="-1"/>
            <a:ext cx="12192000" cy="1210237"/>
            <a:chOff x="0" y="0"/>
            <a:chExt cx="12192000" cy="1210235"/>
          </a:xfrm>
        </p:grpSpPr>
        <p:sp>
          <p:nvSpPr>
            <p:cNvPr id="139"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40" name="AO2 Application: another exampl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AO2 Application: another example</a:t>
              </a:r>
            </a:p>
          </p:txBody>
        </p:sp>
      </p:grpSp>
      <p:sp>
        <p:nvSpPr>
          <p:cNvPr id="142" name="TextBox 1"/>
          <p:cNvSpPr txBox="1"/>
          <p:nvPr/>
        </p:nvSpPr>
        <p:spPr>
          <a:xfrm>
            <a:off x="443752" y="1546411"/>
            <a:ext cx="11524131" cy="504753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1200"/>
              </a:spcBef>
              <a:defRPr sz="2800" b="1">
                <a:latin typeface="Arial"/>
                <a:ea typeface="Arial"/>
                <a:cs typeface="Arial"/>
                <a:sym typeface="Arial"/>
              </a:defRPr>
            </a:pPr>
            <a:r>
              <a:rPr dirty="0"/>
              <a:t>Business A is a restaurant</a:t>
            </a:r>
          </a:p>
          <a:p>
            <a:pPr algn="ctr">
              <a:spcBef>
                <a:spcPts val="1200"/>
              </a:spcBef>
              <a:defRPr sz="2800" b="1">
                <a:latin typeface="Arial"/>
                <a:ea typeface="Arial"/>
                <a:cs typeface="Arial"/>
                <a:sym typeface="Arial"/>
              </a:defRPr>
            </a:pPr>
            <a:r>
              <a:rPr dirty="0"/>
              <a:t>Business B is an airline</a:t>
            </a:r>
          </a:p>
          <a:p>
            <a:pPr marL="457200" indent="-457200">
              <a:spcBef>
                <a:spcPts val="1200"/>
              </a:spcBef>
              <a:buClr>
                <a:srgbClr val="EA5B0C"/>
              </a:buClr>
              <a:buSzPct val="100000"/>
              <a:buFont typeface="Arial"/>
              <a:buChar char="•"/>
              <a:defRPr sz="2400">
                <a:latin typeface="Arial"/>
                <a:ea typeface="Arial"/>
                <a:cs typeface="Arial"/>
                <a:sym typeface="Arial"/>
              </a:defRPr>
            </a:pPr>
            <a:endParaRPr dirty="0"/>
          </a:p>
          <a:p>
            <a:pPr marL="457200" indent="-457200">
              <a:spcBef>
                <a:spcPts val="1200"/>
              </a:spcBef>
              <a:buClr>
                <a:srgbClr val="D74120"/>
              </a:buClr>
              <a:buSzPct val="100000"/>
              <a:buFont typeface="Arial"/>
              <a:buChar char="•"/>
              <a:defRPr sz="2400">
                <a:latin typeface="Arial"/>
                <a:ea typeface="Arial"/>
                <a:cs typeface="Arial"/>
                <a:sym typeface="Arial"/>
              </a:defRPr>
            </a:pPr>
            <a:r>
              <a:rPr dirty="0"/>
              <a:t>On the next slide you will see a selection of methods businesses use</a:t>
            </a:r>
            <a:r>
              <a:rPr lang="en-GB" dirty="0"/>
              <a:t>d</a:t>
            </a:r>
            <a:r>
              <a:rPr dirty="0"/>
              <a:t> to motivate their workers. </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To apply the most appropriate methods to each business you need to firstly think carefully about the nature of the business and the types of workers and worker roles there are.</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Then apply the motivational methods that you think will be most effective for that type of business or role.  </a:t>
            </a:r>
            <a:r>
              <a:rPr i="1" dirty="0"/>
              <a:t>For example</a:t>
            </a:r>
            <a:r>
              <a:rPr lang="en-GB" i="1" dirty="0"/>
              <a:t>,</a:t>
            </a:r>
            <a:r>
              <a:rPr i="1" dirty="0"/>
              <a:t> is a fringe benefit of a company car appropriate for a waiter or waitress working in a restaurant? Why / why not?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Rectangle 5"/>
          <p:cNvGrpSpPr/>
          <p:nvPr/>
        </p:nvGrpSpPr>
        <p:grpSpPr>
          <a:xfrm>
            <a:off x="0" y="-1"/>
            <a:ext cx="12192000" cy="1210237"/>
            <a:chOff x="0" y="0"/>
            <a:chExt cx="12192000" cy="1210235"/>
          </a:xfrm>
        </p:grpSpPr>
        <p:sp>
          <p:nvSpPr>
            <p:cNvPr id="144"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45" name="AO2 Application: an exampl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AO2 Application: an example</a:t>
              </a:r>
            </a:p>
          </p:txBody>
        </p:sp>
      </p:grpSp>
      <p:graphicFrame>
        <p:nvGraphicFramePr>
          <p:cNvPr id="147" name="Table 2"/>
          <p:cNvGraphicFramePr/>
          <p:nvPr/>
        </p:nvGraphicFramePr>
        <p:xfrm>
          <a:off x="201704" y="1385048"/>
          <a:ext cx="11739282" cy="4640653"/>
        </p:xfrm>
        <a:graphic>
          <a:graphicData uri="http://schemas.openxmlformats.org/drawingml/2006/table">
            <a:tbl>
              <a:tblPr firstRow="1" bandRow="1">
                <a:tableStyleId>{4C3C2611-4C71-4FC5-86AE-919BDF0F9419}</a:tableStyleId>
              </a:tblPr>
              <a:tblGrid>
                <a:gridCol w="3913094">
                  <a:extLst>
                    <a:ext uri="{9D8B030D-6E8A-4147-A177-3AD203B41FA5}">
                      <a16:colId xmlns:a16="http://schemas.microsoft.com/office/drawing/2014/main" val="20000"/>
                    </a:ext>
                  </a:extLst>
                </a:gridCol>
                <a:gridCol w="3913094">
                  <a:extLst>
                    <a:ext uri="{9D8B030D-6E8A-4147-A177-3AD203B41FA5}">
                      <a16:colId xmlns:a16="http://schemas.microsoft.com/office/drawing/2014/main" val="20001"/>
                    </a:ext>
                  </a:extLst>
                </a:gridCol>
                <a:gridCol w="3913094">
                  <a:extLst>
                    <a:ext uri="{9D8B030D-6E8A-4147-A177-3AD203B41FA5}">
                      <a16:colId xmlns:a16="http://schemas.microsoft.com/office/drawing/2014/main" val="20002"/>
                    </a:ext>
                  </a:extLst>
                </a:gridCol>
              </a:tblGrid>
              <a:tr h="695713">
                <a:tc>
                  <a:txBody>
                    <a:bodyPr/>
                    <a:lstStyle/>
                    <a:p>
                      <a:pPr algn="l">
                        <a:defRPr sz="1800" b="0">
                          <a:solidFill>
                            <a:srgbClr val="000000"/>
                          </a:solidFill>
                        </a:defRPr>
                      </a:pPr>
                      <a:r>
                        <a:rPr b="1">
                          <a:solidFill>
                            <a:srgbClr val="FFFFFF"/>
                          </a:solidFill>
                          <a:latin typeface="Arial"/>
                          <a:ea typeface="Arial"/>
                          <a:cs typeface="Arial"/>
                          <a:sym typeface="Arial"/>
                        </a:rPr>
                        <a:t>Method of motivation</a:t>
                      </a:r>
                    </a:p>
                  </a:txBody>
                  <a:tcPr marL="45720" marR="45720" anchor="ctr" horzOverflow="overflow"/>
                </a:tc>
                <a:tc>
                  <a:txBody>
                    <a:bodyPr/>
                    <a:lstStyle/>
                    <a:p>
                      <a:pPr algn="ctr">
                        <a:defRPr sz="1800" b="0">
                          <a:solidFill>
                            <a:srgbClr val="000000"/>
                          </a:solidFill>
                        </a:defRPr>
                      </a:pPr>
                      <a:r>
                        <a:rPr b="1">
                          <a:solidFill>
                            <a:srgbClr val="FFFFFF"/>
                          </a:solidFill>
                          <a:latin typeface="Arial"/>
                          <a:ea typeface="Arial"/>
                          <a:cs typeface="Arial"/>
                          <a:sym typeface="Arial"/>
                        </a:rPr>
                        <a:t>Business A
Restaurant</a:t>
                      </a:r>
                    </a:p>
                  </a:txBody>
                  <a:tcPr marL="45720" marR="45720" anchor="ctr" horzOverflow="overflow"/>
                </a:tc>
                <a:tc>
                  <a:txBody>
                    <a:bodyPr/>
                    <a:lstStyle/>
                    <a:p>
                      <a:pPr algn="ctr">
                        <a:defRPr sz="1800" b="0">
                          <a:solidFill>
                            <a:srgbClr val="000000"/>
                          </a:solidFill>
                        </a:defRPr>
                      </a:pPr>
                      <a:r>
                        <a:rPr b="1">
                          <a:solidFill>
                            <a:srgbClr val="FFFFFF"/>
                          </a:solidFill>
                          <a:latin typeface="Arial"/>
                          <a:ea typeface="Arial"/>
                          <a:cs typeface="Arial"/>
                          <a:sym typeface="Arial"/>
                        </a:rPr>
                        <a:t>Business B
Airline</a:t>
                      </a:r>
                    </a:p>
                  </a:txBody>
                  <a:tcPr marL="45720" marR="45720" anchor="ctr" horzOverflow="overflow"/>
                </a:tc>
                <a:extLst>
                  <a:ext uri="{0D108BD9-81ED-4DB2-BD59-A6C34878D82A}">
                    <a16:rowId xmlns:a16="http://schemas.microsoft.com/office/drawing/2014/main" val="10000"/>
                  </a:ext>
                </a:extLst>
              </a:tr>
              <a:tr h="657490">
                <a:tc>
                  <a:txBody>
                    <a:bodyPr/>
                    <a:lstStyle/>
                    <a:p>
                      <a:pPr algn="l">
                        <a:defRPr sz="1800"/>
                      </a:pPr>
                      <a:r>
                        <a:rPr>
                          <a:latin typeface="Arial"/>
                          <a:ea typeface="Arial"/>
                          <a:cs typeface="Arial"/>
                          <a:sym typeface="Arial"/>
                        </a:rPr>
                        <a:t>Praise and recognition</a:t>
                      </a:r>
                    </a:p>
                  </a:txBody>
                  <a:tcPr marL="45720" marR="45720" anchor="ctr" horzOverflow="overflow"/>
                </a:tc>
                <a:tc>
                  <a:txBody>
                    <a:bodyPr/>
                    <a:lstStyle/>
                    <a:p>
                      <a:pPr algn="l">
                        <a:defRPr sz="1800">
                          <a:latin typeface="Arial"/>
                          <a:ea typeface="Arial"/>
                          <a:cs typeface="Arial"/>
                          <a:sym typeface="Arial"/>
                        </a:defRPr>
                      </a:pPr>
                      <a:endParaRPr/>
                    </a:p>
                  </a:txBody>
                  <a:tcPr marL="45720" marR="45720" horzOverflow="overflow"/>
                </a:tc>
                <a:tc>
                  <a:txBody>
                    <a:bodyPr/>
                    <a:lstStyle/>
                    <a:p>
                      <a:pPr algn="l">
                        <a:defRPr sz="1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1"/>
                  </a:ext>
                </a:extLst>
              </a:tr>
              <a:tr h="657490">
                <a:tc>
                  <a:txBody>
                    <a:bodyPr/>
                    <a:lstStyle/>
                    <a:p>
                      <a:pPr algn="l">
                        <a:defRPr sz="1800"/>
                      </a:pPr>
                      <a:r>
                        <a:rPr>
                          <a:latin typeface="Arial"/>
                          <a:ea typeface="Arial"/>
                          <a:cs typeface="Arial"/>
                          <a:sym typeface="Arial"/>
                        </a:rPr>
                        <a:t>Fringe benefits</a:t>
                      </a:r>
                    </a:p>
                  </a:txBody>
                  <a:tcPr marL="45720" marR="45720" anchor="ctr" horzOverflow="overflow"/>
                </a:tc>
                <a:tc>
                  <a:txBody>
                    <a:bodyPr/>
                    <a:lstStyle/>
                    <a:p>
                      <a:pPr algn="l">
                        <a:defRPr sz="1800">
                          <a:latin typeface="Arial"/>
                          <a:ea typeface="Arial"/>
                          <a:cs typeface="Arial"/>
                          <a:sym typeface="Arial"/>
                        </a:defRPr>
                      </a:pPr>
                      <a:endParaRPr/>
                    </a:p>
                  </a:txBody>
                  <a:tcPr marL="45720" marR="45720" horzOverflow="overflow"/>
                </a:tc>
                <a:tc>
                  <a:txBody>
                    <a:bodyPr/>
                    <a:lstStyle/>
                    <a:p>
                      <a:pPr algn="l">
                        <a:defRPr sz="1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2"/>
                  </a:ext>
                </a:extLst>
              </a:tr>
              <a:tr h="657490">
                <a:tc>
                  <a:txBody>
                    <a:bodyPr/>
                    <a:lstStyle/>
                    <a:p>
                      <a:pPr algn="l">
                        <a:defRPr sz="1800"/>
                      </a:pPr>
                      <a:r>
                        <a:rPr>
                          <a:latin typeface="Arial"/>
                          <a:ea typeface="Arial"/>
                          <a:cs typeface="Arial"/>
                          <a:sym typeface="Arial"/>
                        </a:rPr>
                        <a:t>Job rotation</a:t>
                      </a:r>
                    </a:p>
                  </a:txBody>
                  <a:tcPr marL="45720" marR="45720" anchor="ctr" horzOverflow="overflow"/>
                </a:tc>
                <a:tc>
                  <a:txBody>
                    <a:bodyPr/>
                    <a:lstStyle/>
                    <a:p>
                      <a:pPr algn="l">
                        <a:defRPr sz="1800">
                          <a:latin typeface="Arial"/>
                          <a:ea typeface="Arial"/>
                          <a:cs typeface="Arial"/>
                          <a:sym typeface="Arial"/>
                        </a:defRPr>
                      </a:pPr>
                      <a:endParaRPr/>
                    </a:p>
                  </a:txBody>
                  <a:tcPr marL="45720" marR="45720" horzOverflow="overflow"/>
                </a:tc>
                <a:tc>
                  <a:txBody>
                    <a:bodyPr/>
                    <a:lstStyle/>
                    <a:p>
                      <a:pPr algn="l">
                        <a:defRPr sz="1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3"/>
                  </a:ext>
                </a:extLst>
              </a:tr>
              <a:tr h="657490">
                <a:tc>
                  <a:txBody>
                    <a:bodyPr/>
                    <a:lstStyle/>
                    <a:p>
                      <a:pPr algn="l">
                        <a:defRPr sz="1800"/>
                      </a:pPr>
                      <a:r>
                        <a:rPr>
                          <a:latin typeface="Arial"/>
                          <a:ea typeface="Arial"/>
                          <a:cs typeface="Arial"/>
                          <a:sym typeface="Arial"/>
                        </a:rPr>
                        <a:t>Opportunities for promotion</a:t>
                      </a:r>
                    </a:p>
                  </a:txBody>
                  <a:tcPr marL="45720" marR="45720" anchor="ctr" horzOverflow="overflow"/>
                </a:tc>
                <a:tc>
                  <a:txBody>
                    <a:bodyPr/>
                    <a:lstStyle/>
                    <a:p>
                      <a:pPr algn="l">
                        <a:defRPr sz="1800">
                          <a:latin typeface="Arial"/>
                          <a:ea typeface="Arial"/>
                          <a:cs typeface="Arial"/>
                          <a:sym typeface="Arial"/>
                        </a:defRPr>
                      </a:pPr>
                      <a:endParaRPr/>
                    </a:p>
                  </a:txBody>
                  <a:tcPr marL="45720" marR="45720" horzOverflow="overflow"/>
                </a:tc>
                <a:tc>
                  <a:txBody>
                    <a:bodyPr/>
                    <a:lstStyle/>
                    <a:p>
                      <a:pPr algn="l">
                        <a:defRPr sz="1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4"/>
                  </a:ext>
                </a:extLst>
              </a:tr>
              <a:tr h="657490">
                <a:tc>
                  <a:txBody>
                    <a:bodyPr/>
                    <a:lstStyle/>
                    <a:p>
                      <a:pPr algn="l">
                        <a:defRPr sz="1800"/>
                      </a:pPr>
                      <a:r>
                        <a:rPr>
                          <a:latin typeface="Arial"/>
                          <a:ea typeface="Arial"/>
                          <a:cs typeface="Arial"/>
                          <a:sym typeface="Arial"/>
                        </a:rPr>
                        <a:t>Bonus for meeting targets</a:t>
                      </a:r>
                    </a:p>
                  </a:txBody>
                  <a:tcPr marL="45720" marR="45720" anchor="ctr" horzOverflow="overflow"/>
                </a:tc>
                <a:tc>
                  <a:txBody>
                    <a:bodyPr/>
                    <a:lstStyle/>
                    <a:p>
                      <a:pPr algn="l">
                        <a:defRPr sz="1800">
                          <a:latin typeface="Arial"/>
                          <a:ea typeface="Arial"/>
                          <a:cs typeface="Arial"/>
                          <a:sym typeface="Arial"/>
                        </a:defRPr>
                      </a:pPr>
                      <a:endParaRPr/>
                    </a:p>
                  </a:txBody>
                  <a:tcPr marL="45720" marR="45720" horzOverflow="overflow"/>
                </a:tc>
                <a:tc>
                  <a:txBody>
                    <a:bodyPr/>
                    <a:lstStyle/>
                    <a:p>
                      <a:pPr algn="l">
                        <a:defRPr sz="1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5"/>
                  </a:ext>
                </a:extLst>
              </a:tr>
              <a:tr h="657490">
                <a:tc>
                  <a:txBody>
                    <a:bodyPr/>
                    <a:lstStyle/>
                    <a:p>
                      <a:pPr algn="l">
                        <a:defRPr sz="1800"/>
                      </a:pPr>
                      <a:r>
                        <a:rPr>
                          <a:latin typeface="Arial"/>
                          <a:ea typeface="Arial"/>
                          <a:cs typeface="Arial"/>
                          <a:sym typeface="Arial"/>
                        </a:rPr>
                        <a:t>Paid piece rate</a:t>
                      </a:r>
                    </a:p>
                  </a:txBody>
                  <a:tcPr marL="45720" marR="45720" anchor="ctr" horzOverflow="overflow"/>
                </a:tc>
                <a:tc>
                  <a:txBody>
                    <a:bodyPr/>
                    <a:lstStyle/>
                    <a:p>
                      <a:pPr algn="l">
                        <a:defRPr sz="1800">
                          <a:latin typeface="Arial"/>
                          <a:ea typeface="Arial"/>
                          <a:cs typeface="Arial"/>
                          <a:sym typeface="Arial"/>
                        </a:defRPr>
                      </a:pPr>
                      <a:endParaRPr/>
                    </a:p>
                  </a:txBody>
                  <a:tcPr marL="45720" marR="45720" horzOverflow="overflow"/>
                </a:tc>
                <a:tc>
                  <a:txBody>
                    <a:bodyPr/>
                    <a:lstStyle/>
                    <a:p>
                      <a:pPr algn="l">
                        <a:defRPr sz="1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Rectangle 5"/>
          <p:cNvGrpSpPr/>
          <p:nvPr/>
        </p:nvGrpSpPr>
        <p:grpSpPr>
          <a:xfrm>
            <a:off x="0" y="-1"/>
            <a:ext cx="12192000" cy="1210237"/>
            <a:chOff x="0" y="0"/>
            <a:chExt cx="12192000" cy="1210235"/>
          </a:xfrm>
        </p:grpSpPr>
        <p:sp>
          <p:nvSpPr>
            <p:cNvPr id="151"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52" name="AO2 Application: summ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AO2 Application: summary</a:t>
              </a:r>
            </a:p>
          </p:txBody>
        </p:sp>
      </p:grpSp>
      <p:sp>
        <p:nvSpPr>
          <p:cNvPr id="154" name="TextBox 1"/>
          <p:cNvSpPr txBox="1"/>
          <p:nvPr/>
        </p:nvSpPr>
        <p:spPr>
          <a:xfrm>
            <a:off x="443752" y="1546412"/>
            <a:ext cx="11524131" cy="4755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Application is about using the information about the business and the nature of its business activities, when answering questions.  It is </a:t>
            </a:r>
            <a:r>
              <a:rPr b="1"/>
              <a:t>not</a:t>
            </a:r>
            <a:r>
              <a:t> just stating the name of the business. </a:t>
            </a:r>
          </a:p>
          <a:p>
            <a:pPr marL="457200" indent="-457200">
              <a:spcBef>
                <a:spcPts val="1200"/>
              </a:spcBef>
              <a:buClr>
                <a:srgbClr val="D74120"/>
              </a:buClr>
              <a:buSzPct val="100000"/>
              <a:buFont typeface="Arial"/>
              <a:buChar char="•"/>
              <a:defRPr sz="2400">
                <a:latin typeface="Arial"/>
                <a:ea typeface="Arial"/>
                <a:cs typeface="Arial"/>
                <a:sym typeface="Arial"/>
              </a:defRPr>
            </a:pPr>
            <a:r>
              <a:t>You need to think about the business’ activities (what their business is and does, and the roles of the workers in the business) and using that in your answer.</a:t>
            </a:r>
          </a:p>
          <a:p>
            <a:pPr marL="457200" indent="-457200">
              <a:spcBef>
                <a:spcPts val="1200"/>
              </a:spcBef>
              <a:buClr>
                <a:srgbClr val="D74120"/>
              </a:buClr>
              <a:buSzPct val="100000"/>
              <a:buFont typeface="Arial"/>
              <a:buChar char="•"/>
              <a:defRPr sz="2400">
                <a:latin typeface="Arial"/>
                <a:ea typeface="Arial"/>
                <a:cs typeface="Arial"/>
                <a:sym typeface="Arial"/>
              </a:defRPr>
            </a:pPr>
            <a:r>
              <a:t>You have done this in the activity you have just completed:</a:t>
            </a:r>
          </a:p>
          <a:p>
            <a:pPr marL="1428750" lvl="2" indent="-514350">
              <a:spcBef>
                <a:spcPts val="1200"/>
              </a:spcBef>
              <a:buClr>
                <a:srgbClr val="D74120"/>
              </a:buClr>
              <a:buSzPct val="90000"/>
              <a:buAutoNum type="arabicPeriod"/>
              <a:defRPr sz="2400">
                <a:latin typeface="Arial"/>
                <a:ea typeface="Arial"/>
                <a:cs typeface="Arial"/>
                <a:sym typeface="Arial"/>
              </a:defRPr>
            </a:pPr>
            <a:r>
              <a:t>you considered the type of business</a:t>
            </a:r>
          </a:p>
          <a:p>
            <a:pPr marL="1428750" lvl="2" indent="-514350">
              <a:spcBef>
                <a:spcPts val="1200"/>
              </a:spcBef>
              <a:buClr>
                <a:srgbClr val="D74120"/>
              </a:buClr>
              <a:buSzPct val="90000"/>
              <a:buAutoNum type="arabicPeriod"/>
              <a:defRPr sz="2400">
                <a:latin typeface="Arial"/>
                <a:ea typeface="Arial"/>
                <a:cs typeface="Arial"/>
                <a:sym typeface="Arial"/>
              </a:defRPr>
            </a:pPr>
            <a:r>
              <a:t>you selected appropriate methods of motivating workers for that type of business and the worker roles</a:t>
            </a:r>
          </a:p>
          <a:p>
            <a:pPr marL="1428750" lvl="2" indent="-514350">
              <a:spcBef>
                <a:spcPts val="1200"/>
              </a:spcBef>
              <a:buClr>
                <a:srgbClr val="D74120"/>
              </a:buClr>
              <a:buSzPct val="90000"/>
              <a:buAutoNum type="arabicPeriod"/>
              <a:defRPr sz="2400">
                <a:latin typeface="Arial"/>
                <a:ea typeface="Arial"/>
                <a:cs typeface="Arial"/>
                <a:sym typeface="Arial"/>
              </a:defRPr>
            </a:pPr>
            <a:r>
              <a:t>you applied that knowledge correctly to each type of business, its activities and the worker’s job roles.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Rectangle 5"/>
          <p:cNvGrpSpPr/>
          <p:nvPr/>
        </p:nvGrpSpPr>
        <p:grpSpPr>
          <a:xfrm>
            <a:off x="0" y="-1"/>
            <a:ext cx="12192000" cy="1210237"/>
            <a:chOff x="0" y="0"/>
            <a:chExt cx="12192000" cy="1210235"/>
          </a:xfrm>
        </p:grpSpPr>
        <p:sp>
          <p:nvSpPr>
            <p:cNvPr id="156"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57" name="Task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1</a:t>
              </a:r>
            </a:p>
          </p:txBody>
        </p:sp>
      </p:grpSp>
      <p:sp>
        <p:nvSpPr>
          <p:cNvPr id="159" name="TextBox 1"/>
          <p:cNvSpPr txBox="1"/>
          <p:nvPr/>
        </p:nvSpPr>
        <p:spPr>
          <a:xfrm>
            <a:off x="443752" y="1546412"/>
            <a:ext cx="11524131" cy="23166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On </a:t>
            </a:r>
            <a:r>
              <a:rPr b="1"/>
              <a:t>Worksheet A</a:t>
            </a:r>
            <a:r>
              <a:t> there are four statements about businesses.</a:t>
            </a:r>
          </a:p>
          <a:p>
            <a:pPr marL="457200" indent="-457200">
              <a:spcBef>
                <a:spcPts val="1200"/>
              </a:spcBef>
              <a:buClr>
                <a:srgbClr val="D74120"/>
              </a:buClr>
              <a:buSzPct val="100000"/>
              <a:buFont typeface="Arial"/>
              <a:buChar char="•"/>
              <a:defRPr sz="2400">
                <a:latin typeface="Arial"/>
                <a:ea typeface="Arial"/>
                <a:cs typeface="Arial"/>
                <a:sym typeface="Arial"/>
              </a:defRPr>
            </a:pPr>
            <a:r>
              <a:t>You need to read each one and then decide if they are applied in the context of the business.</a:t>
            </a:r>
          </a:p>
          <a:p>
            <a:pPr marL="457200" indent="-457200">
              <a:spcBef>
                <a:spcPts val="1200"/>
              </a:spcBef>
              <a:buClr>
                <a:srgbClr val="D74120"/>
              </a:buClr>
              <a:buSzPct val="100000"/>
              <a:buFont typeface="Arial"/>
              <a:buChar char="•"/>
              <a:defRPr sz="2400">
                <a:latin typeface="Arial"/>
                <a:ea typeface="Arial"/>
                <a:cs typeface="Arial"/>
                <a:sym typeface="Arial"/>
              </a:defRPr>
            </a:pPr>
            <a:r>
              <a:t>Make sure you explain your answers and use the skills we have just practised.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Rectangle 5"/>
          <p:cNvGrpSpPr/>
          <p:nvPr/>
        </p:nvGrpSpPr>
        <p:grpSpPr>
          <a:xfrm>
            <a:off x="0" y="-1"/>
            <a:ext cx="12192000" cy="1210237"/>
            <a:chOff x="0" y="0"/>
            <a:chExt cx="12192000" cy="1210235"/>
          </a:xfrm>
        </p:grpSpPr>
        <p:sp>
          <p:nvSpPr>
            <p:cNvPr id="161"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62" name="Task 2: Building an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Building an answer</a:t>
              </a:r>
            </a:p>
          </p:txBody>
        </p:sp>
      </p:grpSp>
      <p:sp>
        <p:nvSpPr>
          <p:cNvPr id="164" name="TextBox 1"/>
          <p:cNvSpPr txBox="1"/>
          <p:nvPr/>
        </p:nvSpPr>
        <p:spPr>
          <a:xfrm>
            <a:off x="443752" y="1546411"/>
            <a:ext cx="11524131" cy="79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You will need to use </a:t>
            </a:r>
            <a:r>
              <a:rPr b="1"/>
              <a:t>Worksheet B </a:t>
            </a:r>
            <a:r>
              <a:t>to help build your answer to the question below. We will work through it step by step.</a:t>
            </a:r>
          </a:p>
        </p:txBody>
      </p:sp>
      <p:grpSp>
        <p:nvGrpSpPr>
          <p:cNvPr id="167" name="Rounded Rectangle 6"/>
          <p:cNvGrpSpPr/>
          <p:nvPr/>
        </p:nvGrpSpPr>
        <p:grpSpPr>
          <a:xfrm>
            <a:off x="620110" y="5240032"/>
            <a:ext cx="10943240" cy="10284540"/>
            <a:chOff x="0" y="0"/>
            <a:chExt cx="10943239" cy="10284538"/>
          </a:xfrm>
        </p:grpSpPr>
        <p:sp>
          <p:nvSpPr>
            <p:cNvPr id="165" name="Rounded Rectangle"/>
            <p:cNvSpPr/>
            <p:nvPr/>
          </p:nvSpPr>
          <p:spPr>
            <a:xfrm>
              <a:off x="0" y="0"/>
              <a:ext cx="10943240" cy="1124908"/>
            </a:xfrm>
            <a:prstGeom prst="roundRect">
              <a:avLst>
                <a:gd name="adj" fmla="val 5363"/>
              </a:avLst>
            </a:prstGeom>
            <a:solidFill>
              <a:srgbClr val="D74120"/>
            </a:solidFill>
            <a:ln w="38100" cap="flat">
              <a:solidFill>
                <a:srgbClr val="EA5B0C"/>
              </a:solidFill>
              <a:prstDash val="solid"/>
              <a:miter lim="800000"/>
            </a:ln>
            <a:effectLst/>
          </p:spPr>
          <p:txBody>
            <a:bodyPr wrap="square" lIns="45719" tIns="45719" rIns="45719" bIns="45719" numCol="1" anchor="t">
              <a:noAutofit/>
            </a:bodyPr>
            <a:lstStyle/>
            <a:p>
              <a:pPr algn="ctr">
                <a:defRPr sz="2400">
                  <a:solidFill>
                    <a:srgbClr val="FFFFFF"/>
                  </a:solidFill>
                  <a:latin typeface="Arial"/>
                  <a:ea typeface="Arial"/>
                  <a:cs typeface="Arial"/>
                  <a:sym typeface="Arial"/>
                </a:defRPr>
              </a:pPr>
              <a:endParaRPr/>
            </a:p>
          </p:txBody>
        </p:sp>
        <p:sp>
          <p:nvSpPr>
            <p:cNvPr id="166" name="Question:…"/>
            <p:cNvSpPr txBox="1"/>
            <p:nvPr/>
          </p:nvSpPr>
          <p:spPr>
            <a:xfrm>
              <a:off x="17669" y="17670"/>
              <a:ext cx="10907902" cy="10266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000">
                  <a:solidFill>
                    <a:srgbClr val="FFFFFF"/>
                  </a:solidFill>
                  <a:latin typeface="Arial"/>
                  <a:ea typeface="Arial"/>
                  <a:cs typeface="Arial"/>
                  <a:sym typeface="Arial"/>
                </a:defRPr>
              </a:pPr>
              <a:r>
                <a:t>What methods of motivation would you recommend the owners of The Party Factory implement as a strategy for motivating their employees? Please explain</a:t>
              </a: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a:p>
              <a:pPr algn="ctr">
                <a:defRPr sz="2400">
                  <a:solidFill>
                    <a:srgbClr val="FFFFFF"/>
                  </a:solidFill>
                  <a:latin typeface="Arial"/>
                  <a:ea typeface="Arial"/>
                  <a:cs typeface="Arial"/>
                  <a:sym typeface="Arial"/>
                </a:defRPr>
              </a:pPr>
              <a:endParaRPr sz="2400"/>
            </a:p>
          </p:txBody>
        </p:sp>
      </p:grpSp>
      <p:grpSp>
        <p:nvGrpSpPr>
          <p:cNvPr id="170" name="Rounded Rectangle 2"/>
          <p:cNvGrpSpPr/>
          <p:nvPr/>
        </p:nvGrpSpPr>
        <p:grpSpPr>
          <a:xfrm>
            <a:off x="620110" y="2579277"/>
            <a:ext cx="10943240" cy="2609292"/>
            <a:chOff x="0" y="0"/>
            <a:chExt cx="10943239" cy="2609291"/>
          </a:xfrm>
        </p:grpSpPr>
        <p:sp>
          <p:nvSpPr>
            <p:cNvPr id="168" name="Rounded Rectangle"/>
            <p:cNvSpPr/>
            <p:nvPr/>
          </p:nvSpPr>
          <p:spPr>
            <a:xfrm>
              <a:off x="0" y="0"/>
              <a:ext cx="10943240" cy="245888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defTabSz="920750">
                <a:defRPr sz="2400">
                  <a:latin typeface="Arial"/>
                  <a:ea typeface="Arial"/>
                  <a:cs typeface="Arial"/>
                  <a:sym typeface="Arial"/>
                </a:defRPr>
              </a:pPr>
              <a:endParaRPr/>
            </a:p>
          </p:txBody>
        </p:sp>
        <p:sp>
          <p:nvSpPr>
            <p:cNvPr id="169" name="The Party Factory is a medium sized family run business specialising in party accessories.  They buy in party supplies and create ‘party boxes’ tailored to the customer’s requirements.…"/>
            <p:cNvSpPr txBox="1"/>
            <p:nvPr/>
          </p:nvSpPr>
          <p:spPr>
            <a:xfrm>
              <a:off x="38622" y="38622"/>
              <a:ext cx="10865996" cy="25706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defTabSz="920750">
                <a:defRPr>
                  <a:latin typeface="Arial"/>
                  <a:ea typeface="Arial"/>
                  <a:cs typeface="Arial"/>
                  <a:sym typeface="Arial"/>
                </a:defRPr>
              </a:pPr>
              <a:r>
                <a:t>The </a:t>
              </a:r>
              <a:r>
                <a:rPr b="1"/>
                <a:t>Party Factory </a:t>
              </a:r>
              <a:r>
                <a:t>is a medium sized family run business specialising in party accessories.  They buy in party supplies and create ‘party boxes’ tailored to the customer’s requirements.</a:t>
              </a:r>
              <a:endParaRPr>
                <a:solidFill>
                  <a:srgbClr val="FFFFFF"/>
                </a:solidFill>
              </a:endParaRPr>
            </a:p>
            <a:p>
              <a:pPr algn="ctr" defTabSz="920750">
                <a:defRPr>
                  <a:latin typeface="Arial"/>
                  <a:ea typeface="Arial"/>
                  <a:cs typeface="Arial"/>
                  <a:sym typeface="Arial"/>
                </a:defRPr>
              </a:pPr>
              <a:r>
                <a:t>They are an e-commerce business and operate out of a warehouse. Delivery is either by the business van or by post.  They have around 70 employees.</a:t>
              </a:r>
              <a:endParaRPr>
                <a:solidFill>
                  <a:srgbClr val="FFFFFF"/>
                </a:solidFill>
              </a:endParaRPr>
            </a:p>
            <a:p>
              <a:pPr algn="ctr" defTabSz="920750">
                <a:defRPr>
                  <a:latin typeface="Arial"/>
                  <a:ea typeface="Arial"/>
                  <a:cs typeface="Arial"/>
                  <a:sym typeface="Arial"/>
                </a:defRPr>
              </a:pPr>
              <a:r>
                <a:t>Job roles vary from pickers and packers to cleaners and office staff.  There has been a rise in the number of employees leaving recently.  The owners  have carried out a survey on staff morale which highlighted a number of issues the owners need to address. They are looking at strategies to help motivate their staff, with an aim of also increasing productivity.</a:t>
              </a:r>
              <a:endParaRPr>
                <a:solidFill>
                  <a:srgbClr val="FFFFFF"/>
                </a:solidFill>
              </a:endParaRPr>
            </a:p>
          </p:txBody>
        </p:sp>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7VPTP7ZE6X33-1933993375-2217</_dlc_DocId>
    <_dlc_DocIdUrl xmlns="9ad1216b-cdc1-40e2-a0c2-94597fd44697">
      <Url>https://cambridgeorg.sharepoint.com/sites/cie/education/pd/Curriculum_Support/_layouts/15/DocIdRedir.aspx?ID=7VPTP7ZE6X33-1933993375-2217</Url>
      <Description>7VPTP7ZE6X33-1933993375-2217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96F64-11C9-4C07-B9AE-2C3BDDD20FF6}">
  <ds:schemaRefs>
    <ds:schemaRef ds:uri="http://schemas.microsoft.com/sharepoint/events"/>
  </ds:schemaRefs>
</ds:datastoreItem>
</file>

<file path=customXml/itemProps2.xml><?xml version="1.0" encoding="utf-8"?>
<ds:datastoreItem xmlns:ds="http://schemas.openxmlformats.org/officeDocument/2006/customXml" ds:itemID="{1D8C1229-2C0D-4EF4-B002-5EFC8295C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4A5FAF-0CA5-4063-B988-D147D97DAE3A}">
  <ds:schemaRefs>
    <ds:schemaRef ds:uri="http://schemas.microsoft.com/office/2006/metadata/properties"/>
    <ds:schemaRef ds:uri="http://purl.org/dc/elements/1.1/"/>
    <ds:schemaRef ds:uri="7424b78e-8606-4fd1-9a19-b6b90bbc0a1b"/>
    <ds:schemaRef ds:uri="9ad1216b-cdc1-40e2-a0c2-94597fd44697"/>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3fcf4a81-aca0-43b6-bff7-87efdc296efa"/>
    <ds:schemaRef ds:uri="http://purl.org/dc/dcmitype/"/>
  </ds:schemaRefs>
</ds:datastoreItem>
</file>

<file path=customXml/itemProps4.xml><?xml version="1.0" encoding="utf-8"?>
<ds:datastoreItem xmlns:ds="http://schemas.openxmlformats.org/officeDocument/2006/customXml" ds:itemID="{8C807E92-D3D6-46C6-A482-8E84F9069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Widescreen</PresentationFormat>
  <Paragraphs>125</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Bliss Pro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Karolyn Feliciani</cp:lastModifiedBy>
  <cp:revision>1</cp:revision>
  <dcterms:modified xsi:type="dcterms:W3CDTF">2025-07-09T11:27:39Z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3f4d0d30-4d34-4827-8e8d-98c7f719f098</vt:lpwstr>
  </property>
  <property fmtid="{D5CDD505-2E9C-101B-9397-08002B2CF9AE}" pid="4" name="MediaServiceImageTags">
    <vt:lpwstr/>
  </property>
</Properties>
</file>