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4"/>
  </p:notesMasterIdLst>
  <p:handoutMasterIdLst>
    <p:handoutMasterId r:id="rId15"/>
  </p:handoutMasterIdLst>
  <p:sldIdLst>
    <p:sldId id="343" r:id="rId6"/>
    <p:sldId id="298" r:id="rId7"/>
    <p:sldId id="322" r:id="rId8"/>
    <p:sldId id="333" r:id="rId9"/>
    <p:sldId id="336" r:id="rId10"/>
    <p:sldId id="339" r:id="rId11"/>
    <p:sldId id="340" r:id="rId12"/>
    <p:sldId id="34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F44D88-ABC9-4AB4-949F-DBCC4EC979D6}" v="2" dt="2026-04-01T09:55:31.1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custSel addSld delSld modSld">
      <pc:chgData name="Karolyn Feliciani" userId="4076af5d-4c02-40b8-bc9d-56f6c404e751" providerId="ADAL" clId="{099CAC30-79AE-4DCE-97A7-3B8E8A0057CB}" dt="2026-04-01T09:57:19.530" v="84" actId="20577"/>
      <pc:docMkLst>
        <pc:docMk/>
      </pc:docMkLst>
      <pc:sldChg chg="modSp mod">
        <pc:chgData name="Karolyn Feliciani" userId="4076af5d-4c02-40b8-bc9d-56f6c404e751" providerId="ADAL" clId="{099CAC30-79AE-4DCE-97A7-3B8E8A0057CB}" dt="2026-04-01T09:55:57.137" v="27" actId="20577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4-01T09:55:57.137" v="27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4-01T09:56:14.004" v="33" actId="313"/>
        <pc:sldMkLst>
          <pc:docMk/>
          <pc:sldMk cId="2489020089" sldId="322"/>
        </pc:sldMkLst>
        <pc:spChg chg="mod">
          <ac:chgData name="Karolyn Feliciani" userId="4076af5d-4c02-40b8-bc9d-56f6c404e751" providerId="ADAL" clId="{099CAC30-79AE-4DCE-97A7-3B8E8A0057CB}" dt="2026-04-01T09:56:14.004" v="33" actId="313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">
        <pc:chgData name="Karolyn Feliciani" userId="4076af5d-4c02-40b8-bc9d-56f6c404e751" providerId="ADAL" clId="{099CAC30-79AE-4DCE-97A7-3B8E8A0057CB}" dt="2026-04-01T09:56:41.413" v="53" actId="20577"/>
        <pc:sldMkLst>
          <pc:docMk/>
          <pc:sldMk cId="3061927069" sldId="336"/>
        </pc:sldMkLst>
        <pc:spChg chg="mod">
          <ac:chgData name="Karolyn Feliciani" userId="4076af5d-4c02-40b8-bc9d-56f6c404e751" providerId="ADAL" clId="{099CAC30-79AE-4DCE-97A7-3B8E8A0057CB}" dt="2026-04-01T09:56:41.413" v="53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Karolyn Feliciani" userId="4076af5d-4c02-40b8-bc9d-56f6c404e751" providerId="ADAL" clId="{099CAC30-79AE-4DCE-97A7-3B8E8A0057CB}" dt="2026-04-01T09:55:41.513" v="7" actId="2696"/>
        <pc:sldMkLst>
          <pc:docMk/>
          <pc:sldMk cId="2185037172" sldId="338"/>
        </pc:sldMkLst>
      </pc:sldChg>
      <pc:sldChg chg="modSp mod">
        <pc:chgData name="Karolyn Feliciani" userId="4076af5d-4c02-40b8-bc9d-56f6c404e751" providerId="ADAL" clId="{099CAC30-79AE-4DCE-97A7-3B8E8A0057CB}" dt="2026-04-01T09:56:58.981" v="65" actId="313"/>
        <pc:sldMkLst>
          <pc:docMk/>
          <pc:sldMk cId="3738168698" sldId="339"/>
        </pc:sldMkLst>
        <pc:spChg chg="mod">
          <ac:chgData name="Karolyn Feliciani" userId="4076af5d-4c02-40b8-bc9d-56f6c404e751" providerId="ADAL" clId="{099CAC30-79AE-4DCE-97A7-3B8E8A0057CB}" dt="2026-04-01T09:56:58.981" v="65" actId="313"/>
          <ac:spMkLst>
            <pc:docMk/>
            <pc:sldMk cId="3738168698" sldId="339"/>
            <ac:spMk id="4" creationId="{BCA97BAA-B9BC-6B81-B0E5-115ADBDFA7B5}"/>
          </ac:spMkLst>
        </pc:spChg>
      </pc:sldChg>
      <pc:sldChg chg="modSp mod">
        <pc:chgData name="Karolyn Feliciani" userId="4076af5d-4c02-40b8-bc9d-56f6c404e751" providerId="ADAL" clId="{099CAC30-79AE-4DCE-97A7-3B8E8A0057CB}" dt="2026-04-01T09:57:19.530" v="84" actId="20577"/>
        <pc:sldMkLst>
          <pc:docMk/>
          <pc:sldMk cId="2470372521" sldId="340"/>
        </pc:sldMkLst>
        <pc:spChg chg="mod">
          <ac:chgData name="Karolyn Feliciani" userId="4076af5d-4c02-40b8-bc9d-56f6c404e751" providerId="ADAL" clId="{099CAC30-79AE-4DCE-97A7-3B8E8A0057CB}" dt="2026-04-01T09:57:19.530" v="84" actId="20577"/>
          <ac:spMkLst>
            <pc:docMk/>
            <pc:sldMk cId="2470372521" sldId="340"/>
            <ac:spMk id="4" creationId="{48941EF6-4412-D6A3-4FF1-76238BB55A89}"/>
          </ac:spMkLst>
        </pc:spChg>
      </pc:sldChg>
      <pc:sldChg chg="modSp add mod">
        <pc:chgData name="Karolyn Feliciani" userId="4076af5d-4c02-40b8-bc9d-56f6c404e751" providerId="ADAL" clId="{099CAC30-79AE-4DCE-97A7-3B8E8A0057CB}" dt="2026-04-01T09:55:34.981" v="6" actId="20577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4-01T09:55:34.981" v="6" actId="20577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Cewbr8a83kNqT9blifpFDRILDJmkVWr8QpARGxf8fb8/edit?slide=id.g324ed1ba892_0_51#slide=id.g324ed1ba892_0_51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Cewbr8a83kNqT9blifpFDRILDJmkVWr8QpARGxf8fb8/edit?slide=id.g324ed1ba892_0_51#slide=id.g324ed1ba892_0_51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608214"/>
            <a:ext cx="11117656" cy="216377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Define validity, subjectivity and objectivity</a:t>
            </a:r>
          </a:p>
          <a:p>
            <a:r>
              <a:rPr lang="en-GB" dirty="0"/>
              <a:t>Explain the difference between subjectivity and objectivity in novel scenarios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What words do you associate with the term ‘validity’? Write down as many as you can think of to share with the class.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2800" b="1" dirty="0"/>
          </a:p>
          <a:p>
            <a:pPr marL="0" indent="0" algn="ctr">
              <a:buNone/>
            </a:pPr>
            <a:r>
              <a:rPr lang="en-GB" sz="2800" b="1" dirty="0"/>
              <a:t>Validity</a:t>
            </a:r>
            <a:r>
              <a:rPr lang="en-GB" sz="2800" dirty="0"/>
              <a:t> is:</a:t>
            </a:r>
          </a:p>
          <a:p>
            <a:pPr marL="0" indent="0" algn="ctr">
              <a:buNone/>
            </a:pPr>
            <a:endParaRPr lang="en-GB" sz="2800" b="1" dirty="0"/>
          </a:p>
          <a:p>
            <a:pPr marL="0" indent="0" algn="ctr">
              <a:buNone/>
            </a:pPr>
            <a:r>
              <a:rPr lang="en-GB" sz="2800" dirty="0"/>
              <a:t>‘the extent to which the researcher is investigating what they aimed to investigate’</a:t>
            </a:r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Whole class activity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Consider the research method of questionnaires.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Do you think questionnaire data can be valid?</a:t>
            </a:r>
          </a:p>
          <a:p>
            <a:pPr marL="457200" indent="-457200">
              <a:buAutoNum type="arabicPeriod"/>
            </a:pPr>
            <a:r>
              <a:rPr lang="en-US" dirty="0"/>
              <a:t>What risks to validity are there with a questionnaire?</a:t>
            </a:r>
          </a:p>
          <a:p>
            <a:pPr marL="457200" indent="-457200">
              <a:buAutoNum type="arabicPeriod"/>
            </a:pPr>
            <a:r>
              <a:rPr lang="en-US" dirty="0"/>
              <a:t>What might help increase validity in a questionnaire?</a:t>
            </a:r>
          </a:p>
          <a:p>
            <a:pPr marL="457200" indent="-457200"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Working in pairs, apply your understanding of validity to Slide 4 of the </a:t>
            </a:r>
            <a:r>
              <a:rPr lang="en-GB" dirty="0">
                <a:latin typeface="Arial"/>
                <a:cs typeface="Arial"/>
                <a:hlinkClick r:id="rId3"/>
              </a:rPr>
              <a:t>presentation</a:t>
            </a:r>
            <a:r>
              <a:rPr lang="en-GB" dirty="0">
                <a:latin typeface="Arial"/>
                <a:cs typeface="Arial"/>
              </a:rPr>
              <a:t>. Discuss your responses as a class.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1270E-9E8F-59AB-4FFB-62BC99BD3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C1E22-684F-6687-BEBD-99B703DAF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F25B1DA-5B73-976A-1A37-9B8F14E60D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97BAA-B9BC-6B81-B0E5-115ADBDFA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2800" b="1" dirty="0"/>
          </a:p>
          <a:p>
            <a:pPr marL="0" indent="0" algn="ctr">
              <a:buNone/>
            </a:pPr>
            <a:r>
              <a:rPr lang="en-GB" sz="2800" b="1" dirty="0"/>
              <a:t>Subjectivity</a:t>
            </a:r>
            <a:r>
              <a:rPr lang="en-GB" sz="2800" dirty="0"/>
              <a:t> means:</a:t>
            </a:r>
          </a:p>
          <a:p>
            <a:pPr marL="0" indent="0" algn="ctr">
              <a:buNone/>
            </a:pPr>
            <a:endParaRPr lang="en-GB" sz="2800" b="1" dirty="0"/>
          </a:p>
          <a:p>
            <a:pPr marL="0" indent="0" algn="ctr">
              <a:buNone/>
            </a:pPr>
            <a:r>
              <a:rPr lang="en-GB" sz="2800" dirty="0"/>
              <a:t>‘impacted by personal feelings and opinions’</a:t>
            </a:r>
          </a:p>
          <a:p>
            <a:pPr marL="0" indent="0" algn="ctr">
              <a:buNone/>
            </a:pPr>
            <a:endParaRPr lang="en-GB" sz="2800" dirty="0"/>
          </a:p>
          <a:p>
            <a:pPr marL="0" indent="0" algn="ctr">
              <a:buNone/>
            </a:pPr>
            <a:r>
              <a:rPr lang="en-GB" sz="2800" b="1" dirty="0"/>
              <a:t>Objectivity</a:t>
            </a:r>
            <a:r>
              <a:rPr lang="en-GB" sz="2800" dirty="0"/>
              <a:t> means:</a:t>
            </a:r>
          </a:p>
          <a:p>
            <a:pPr marL="0" indent="0" algn="ctr">
              <a:buNone/>
            </a:pPr>
            <a:r>
              <a:rPr lang="en-GB" sz="2800" dirty="0"/>
              <a:t>‘not impacted by personal opinions and feelings; unbiased’</a:t>
            </a:r>
          </a:p>
        </p:txBody>
      </p:sp>
    </p:spTree>
    <p:extLst>
      <p:ext uri="{BB962C8B-B14F-4D97-AF65-F5344CB8AC3E}">
        <p14:creationId xmlns:p14="http://schemas.microsoft.com/office/powerpoint/2010/main" val="3738168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6EECD-E505-2796-23A4-45CE2BE87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FD8765C5-D038-1B79-7F2F-83B55CDD89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941EF6-4412-D6A3-4FF1-76238BB55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Working in pairs, apply your understanding of subjectivity and objectivity to Slide 5 of the </a:t>
            </a:r>
            <a:r>
              <a:rPr lang="en-GB" dirty="0">
                <a:latin typeface="Arial"/>
                <a:cs typeface="Arial"/>
                <a:hlinkClick r:id="rId3"/>
              </a:rPr>
              <a:t>presentation</a:t>
            </a:r>
            <a:r>
              <a:rPr lang="en-GB" dirty="0">
                <a:latin typeface="Arial"/>
                <a:cs typeface="Arial"/>
              </a:rPr>
              <a:t>. Discuss your responses as a class.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0372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96D0B-D990-D895-CADC-0DBDC34B1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60CD3E8-739F-3A6A-7D8C-05524C6C03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DDFA695-A418-E877-9F85-4AA0BAF52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your understanding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6D954-3444-FA21-C5A5-40EF6F268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Consider </a:t>
            </a:r>
            <a:r>
              <a:rPr lang="en-US" b="1" dirty="0"/>
              <a:t>one</a:t>
            </a:r>
            <a:r>
              <a:rPr lang="en-US" dirty="0"/>
              <a:t> research method other than questionnaires and answer the following questions: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Do you think data from using this method can be valid?</a:t>
            </a:r>
          </a:p>
          <a:p>
            <a:pPr marL="457200" indent="-457200">
              <a:buAutoNum type="arabicPeriod"/>
            </a:pPr>
            <a:r>
              <a:rPr lang="en-US" dirty="0"/>
              <a:t>What risks to validity are there with this research method?</a:t>
            </a:r>
          </a:p>
          <a:p>
            <a:pPr marL="457200" indent="-457200">
              <a:buAutoNum type="arabicPeriod"/>
            </a:pPr>
            <a:r>
              <a:rPr lang="en-US" dirty="0"/>
              <a:t>What might help increase validity in the research method </a:t>
            </a:r>
            <a:r>
              <a:rPr lang="en-US"/>
              <a:t>you chose?</a:t>
            </a:r>
            <a:endParaRPr lang="en-US" dirty="0"/>
          </a:p>
          <a:p>
            <a:pPr marL="457200" indent="-457200"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4352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7VPTP7ZE6X33-2020743336-606</_dlc_DocId>
    <_dlc_DocIdUrl xmlns="9ad1216b-cdc1-40e2-a0c2-94597fd44697">
      <Url>https://cambridgeorg.sharepoint.com/sites/cie/education/pd/Curriculum_Support/_layouts/15/DocIdRedir.aspx?ID=7VPTP7ZE6X33-2020743336-606</Url>
      <Description>7VPTP7ZE6X33-2020743336-606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30E657-8217-4B2F-96A4-D1EE5A57D44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ad1216b-cdc1-40e2-a0c2-94597fd4469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28D76848-4F4E-4A05-A68B-FBD5768120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363</TotalTime>
  <Words>229</Words>
  <Application>Microsoft Office PowerPoint</Application>
  <PresentationFormat>Widescreen</PresentationFormat>
  <Paragraphs>31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Key term</vt:lpstr>
      <vt:lpstr>Whole class activity</vt:lpstr>
      <vt:lpstr>PowerPoint Presentation</vt:lpstr>
      <vt:lpstr>Key terms</vt:lpstr>
      <vt:lpstr>PowerPoint Presentation</vt:lpstr>
      <vt:lpstr>Check your understanding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6</cp:revision>
  <dcterms:created xsi:type="dcterms:W3CDTF">2023-10-09T12:44:25Z</dcterms:created>
  <dcterms:modified xsi:type="dcterms:W3CDTF">2026-04-01T09:57:23Z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97de4243-f8c0-4817-aac9-d95dea86577a</vt:lpwstr>
  </property>
</Properties>
</file>