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3"/>
  </p:notesMasterIdLst>
  <p:handoutMasterIdLst>
    <p:handoutMasterId r:id="rId14"/>
  </p:handoutMasterIdLst>
  <p:sldIdLst>
    <p:sldId id="343" r:id="rId6"/>
    <p:sldId id="298" r:id="rId7"/>
    <p:sldId id="333" r:id="rId8"/>
    <p:sldId id="336" r:id="rId9"/>
    <p:sldId id="340" r:id="rId10"/>
    <p:sldId id="307" r:id="rId11"/>
    <p:sldId id="33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685514-68E3-46D7-86DD-3D46B76512F5}" v="2" dt="2026-04-01T10:45:09.2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099CAC30-79AE-4DCE-97A7-3B8E8A0057CB}"/>
    <pc:docChg chg="addSld delSld modSld">
      <pc:chgData name="Karolyn Feliciani" userId="4076af5d-4c02-40b8-bc9d-56f6c404e751" providerId="ADAL" clId="{099CAC30-79AE-4DCE-97A7-3B8E8A0057CB}" dt="2026-04-01T10:45:39.652" v="35" actId="20577"/>
      <pc:docMkLst>
        <pc:docMk/>
      </pc:docMkLst>
      <pc:sldChg chg="modSp mod">
        <pc:chgData name="Karolyn Feliciani" userId="4076af5d-4c02-40b8-bc9d-56f6c404e751" providerId="ADAL" clId="{099CAC30-79AE-4DCE-97A7-3B8E8A0057CB}" dt="2026-04-01T10:45:27.432" v="31" actId="20577"/>
        <pc:sldMkLst>
          <pc:docMk/>
          <pc:sldMk cId="1677304970" sldId="298"/>
        </pc:sldMkLst>
        <pc:spChg chg="mod">
          <ac:chgData name="Karolyn Feliciani" userId="4076af5d-4c02-40b8-bc9d-56f6c404e751" providerId="ADAL" clId="{099CAC30-79AE-4DCE-97A7-3B8E8A0057CB}" dt="2026-04-01T10:45:27.432" v="31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modSp mod">
        <pc:chgData name="Karolyn Feliciani" userId="4076af5d-4c02-40b8-bc9d-56f6c404e751" providerId="ADAL" clId="{099CAC30-79AE-4DCE-97A7-3B8E8A0057CB}" dt="2026-04-01T10:45:39.652" v="35" actId="20577"/>
        <pc:sldMkLst>
          <pc:docMk/>
          <pc:sldMk cId="3061927069" sldId="336"/>
        </pc:sldMkLst>
        <pc:spChg chg="mod">
          <ac:chgData name="Karolyn Feliciani" userId="4076af5d-4c02-40b8-bc9d-56f6c404e751" providerId="ADAL" clId="{099CAC30-79AE-4DCE-97A7-3B8E8A0057CB}" dt="2026-04-01T10:45:39.652" v="35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modSp del mod">
        <pc:chgData name="Karolyn Feliciani" userId="4076af5d-4c02-40b8-bc9d-56f6c404e751" providerId="ADAL" clId="{099CAC30-79AE-4DCE-97A7-3B8E8A0057CB}" dt="2026-04-01T10:44:54.364" v="4" actId="2696"/>
        <pc:sldMkLst>
          <pc:docMk/>
          <pc:sldMk cId="2185037172" sldId="338"/>
        </pc:sldMkLst>
        <pc:spChg chg="mod">
          <ac:chgData name="Karolyn Feliciani" userId="4076af5d-4c02-40b8-bc9d-56f6c404e751" providerId="ADAL" clId="{099CAC30-79AE-4DCE-97A7-3B8E8A0057CB}" dt="2026-03-30T13:41:11.283" v="2" actId="20577"/>
          <ac:spMkLst>
            <pc:docMk/>
            <pc:sldMk cId="2185037172" sldId="338"/>
            <ac:spMk id="3" creationId="{F309D4D4-9F86-BBA8-0786-7D77D861BB5E}"/>
          </ac:spMkLst>
        </pc:spChg>
      </pc:sldChg>
      <pc:sldChg chg="modSp add mod">
        <pc:chgData name="Karolyn Feliciani" userId="4076af5d-4c02-40b8-bc9d-56f6c404e751" providerId="ADAL" clId="{099CAC30-79AE-4DCE-97A7-3B8E8A0057CB}" dt="2026-04-01T10:45:13.345" v="10" actId="20577"/>
        <pc:sldMkLst>
          <pc:docMk/>
          <pc:sldMk cId="1130971648" sldId="343"/>
        </pc:sldMkLst>
        <pc:spChg chg="mod">
          <ac:chgData name="Karolyn Feliciani" userId="4076af5d-4c02-40b8-bc9d-56f6c404e751" providerId="ADAL" clId="{099CAC30-79AE-4DCE-97A7-3B8E8A0057CB}" dt="2026-04-01T10:45:13.345" v="10" actId="20577"/>
          <ac:spMkLst>
            <pc:docMk/>
            <pc:sldMk cId="1130971648" sldId="343"/>
            <ac:spMk id="4" creationId="{8A3FCDC3-543C-8905-8EB4-3AC0E32FFFF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01/04/2026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presentation/d/1SZZyqKIEthtRQoL6wrXGW3xFBt4LK_f8/edit?slide=id.p22#slide=id.p22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608214"/>
            <a:ext cx="11117656" cy="2163777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dirty="0"/>
              <a:t>Lesson Objectives:</a:t>
            </a:r>
          </a:p>
          <a:p>
            <a:r>
              <a:rPr lang="en-GB" dirty="0"/>
              <a:t>Identify ethical issues</a:t>
            </a:r>
          </a:p>
          <a:p>
            <a:r>
              <a:rPr lang="en-GB" dirty="0"/>
              <a:t>Apply ethical guidelines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0971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485" t="9566" r="597" b="7463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74" y="4770781"/>
            <a:ext cx="11364052" cy="1753147"/>
          </a:xfrm>
          <a:solidFill>
            <a:srgbClr val="FACB2E">
              <a:alpha val="89804"/>
            </a:srgbClr>
          </a:solidFill>
          <a:ln>
            <a:solidFill>
              <a:schemeClr val="accent3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Arial"/>
                <a:cs typeface="Arial"/>
              </a:rPr>
              <a:t>List as many ethical guidelines as you can recall from last lesson. Compare your list with the person sat next to you. What have you remembered / forgotten?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Individual work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Select 5-6 scenarios from the </a:t>
            </a:r>
            <a:r>
              <a:rPr lang="en-US" sz="2800" dirty="0">
                <a:hlinkClick r:id="rId3"/>
              </a:rPr>
              <a:t>presentation</a:t>
            </a:r>
            <a:r>
              <a:rPr lang="en-US" sz="2800" dirty="0"/>
              <a:t>. For each scenario:</a:t>
            </a:r>
          </a:p>
          <a:p>
            <a:pPr marL="0" indent="0">
              <a:buNone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Identify any ethical issue(s)</a:t>
            </a:r>
          </a:p>
          <a:p>
            <a:pPr marL="457200" indent="-457200">
              <a:buAutoNum type="arabicPeriod"/>
            </a:pPr>
            <a:r>
              <a:rPr lang="en-US" sz="2800" dirty="0"/>
              <a:t>Explain whether ethical guidelines were broken or followed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8" y="4731026"/>
            <a:ext cx="11463443" cy="1792903"/>
          </a:xfrm>
          <a:solidFill>
            <a:srgbClr val="CC59AA">
              <a:alpha val="89804"/>
            </a:srgbClr>
          </a:solidFill>
          <a:ln>
            <a:solidFill>
              <a:schemeClr val="accent2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GB" dirty="0">
                <a:latin typeface="Arial"/>
                <a:cs typeface="Arial"/>
              </a:rPr>
              <a:t>Group work: Rank order your scenarios from best to worst in terms of ethics. Justify your decisions.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14089-67CB-B30C-4F91-A9E843906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FA83AC9-39FC-7266-4899-8207BE1A33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0" r="26940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99E2003-F975-E86C-396B-12C4A825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DE9AB9-FF06-EE45-2E28-D11D6A9220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AutoNum type="arabicPeriod"/>
            </a:pPr>
            <a:r>
              <a:rPr lang="en-US" sz="2800" dirty="0"/>
              <a:t>Why do you think the ethical guideline was broken?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What could be the effect of improving the ethics of this study for the participant?</a:t>
            </a:r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US" sz="2800" dirty="0"/>
              <a:t>What could be the effect of improving the ethics of this study for the validity of the study?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0807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336" y="1188720"/>
            <a:ext cx="11082528" cy="5248656"/>
          </a:xfrm>
        </p:spPr>
        <p:txBody>
          <a:bodyPr>
            <a:normAutofit fontScale="92500"/>
          </a:bodyPr>
          <a:lstStyle/>
          <a:p>
            <a:r>
              <a:rPr lang="en-GB" dirty="0"/>
              <a:t>Check your understanding:</a:t>
            </a:r>
          </a:p>
          <a:p>
            <a:endParaRPr lang="en-GB" dirty="0"/>
          </a:p>
          <a:p>
            <a:r>
              <a:rPr lang="en-GB" i="1" dirty="0"/>
              <a:t>A researcher uses participants’ real names when publishing research.</a:t>
            </a:r>
          </a:p>
          <a:p>
            <a:endParaRPr lang="en-GB" i="1" dirty="0"/>
          </a:p>
          <a:p>
            <a:pPr marL="742950" indent="-742950" algn="l">
              <a:buFont typeface="+mj-lt"/>
              <a:buAutoNum type="arabicPeriod"/>
            </a:pPr>
            <a:r>
              <a:rPr lang="en-GB" dirty="0"/>
              <a:t>Name the ethical guideline this researcher is breaking.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dirty="0"/>
              <a:t>How could they improve the ethics of this study?</a:t>
            </a:r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78895-C83C-01B5-225A-FCA4D42D8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450C41-721C-DD59-EB2C-532157DD14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2336" y="1188720"/>
            <a:ext cx="11082528" cy="5248656"/>
          </a:xfrm>
        </p:spPr>
        <p:txBody>
          <a:bodyPr>
            <a:normAutofit/>
          </a:bodyPr>
          <a:lstStyle/>
          <a:p>
            <a:r>
              <a:rPr lang="en-GB" dirty="0"/>
              <a:t>Peer assessment answers:</a:t>
            </a:r>
          </a:p>
          <a:p>
            <a:endParaRPr lang="en-GB" dirty="0"/>
          </a:p>
          <a:p>
            <a:r>
              <a:rPr lang="en-GB" i="1" dirty="0"/>
              <a:t>A researcher uses participants’ real names when publishing research.</a:t>
            </a:r>
          </a:p>
          <a:p>
            <a:endParaRPr lang="en-GB" i="1" dirty="0"/>
          </a:p>
          <a:p>
            <a:pPr marL="742950" indent="-742950" algn="l">
              <a:buFont typeface="+mj-lt"/>
              <a:buAutoNum type="arabicPeriod"/>
            </a:pPr>
            <a:r>
              <a:rPr lang="en-GB" dirty="0"/>
              <a:t>Confidentiality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GB" dirty="0"/>
              <a:t>Use a false name or initials</a:t>
            </a:r>
          </a:p>
        </p:txBody>
      </p:sp>
    </p:spTree>
    <p:extLst>
      <p:ext uri="{BB962C8B-B14F-4D97-AF65-F5344CB8AC3E}">
        <p14:creationId xmlns:p14="http://schemas.microsoft.com/office/powerpoint/2010/main" val="500363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7VPTP7ZE6X33-2020743336-610</_dlc_DocId>
    <_dlc_DocIdUrl xmlns="9ad1216b-cdc1-40e2-a0c2-94597fd44697">
      <Url>https://cambridgeorg.sharepoint.com/sites/cie/education/pd/Curriculum_Support/_layouts/15/DocIdRedir.aspx?ID=7VPTP7ZE6X33-2020743336-610</Url>
      <Description>7VPTP7ZE6X33-2020743336-610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45BD9047056454F94B4694108F9A1FF" ma:contentTypeVersion="3" ma:contentTypeDescription="Create a new document." ma:contentTypeScope="" ma:versionID="5c0011047895b59a897429f5e4ec5dcc">
  <xsd:schema xmlns:xsd="http://www.w3.org/2001/XMLSchema" xmlns:xs="http://www.w3.org/2001/XMLSchema" xmlns:p="http://schemas.microsoft.com/office/2006/metadata/properties" xmlns:ns2="9ad1216b-cdc1-40e2-a0c2-94597fd44697" xmlns:ns3="f1f25e64-7226-490b-ade3-8cf84afff5d2" targetNamespace="http://schemas.microsoft.com/office/2006/metadata/properties" ma:root="true" ma:fieldsID="5b649ae69bc45de80afe7d6c0f200904" ns2:_="" ns3:_="">
    <xsd:import namespace="9ad1216b-cdc1-40e2-a0c2-94597fd44697"/>
    <xsd:import namespace="f1f25e64-7226-490b-ade3-8cf84afff5d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f25e64-7226-490b-ade3-8cf84afff5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30E657-8217-4B2F-96A4-D1EE5A57D44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ad1216b-cdc1-40e2-a0c2-94597fd44697"/>
    <ds:schemaRef ds:uri="http://www.w3.org/XML/1998/namespace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5B42626D-DEB7-4735-832C-B242C50C0C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f1f25e64-7226-490b-ade3-8cf84afff5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365</TotalTime>
  <Words>194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Georgia</vt:lpstr>
      <vt:lpstr>Office Theme</vt:lpstr>
      <vt:lpstr>PowerPoint Presentation</vt:lpstr>
      <vt:lpstr>PowerPoint Presentation</vt:lpstr>
      <vt:lpstr>Individual work</vt:lpstr>
      <vt:lpstr>PowerPoint Presentation</vt:lpstr>
      <vt:lpstr>Group discussion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13</cp:revision>
  <dcterms:created xsi:type="dcterms:W3CDTF">2023-10-09T12:44:25Z</dcterms:created>
  <dcterms:modified xsi:type="dcterms:W3CDTF">2026-04-01T10:45:49Z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0x010100E45BD9047056454F94B4694108F9A1FF</vt:lpwstr>
  </property>
  <property fmtid="{D5CDD505-2E9C-101B-9397-08002B2CF9AE}" pid="3" name="MediaServiceImageTags">
    <vt:lpwstr/>
  </property>
  <property fmtid="{D5CDD505-2E9C-101B-9397-08002B2CF9AE}" pid="4" name="_dlc_DocIdItemGuid">
    <vt:lpwstr>802f5533-cdc3-4162-b386-4c0cec2f49a5</vt:lpwstr>
  </property>
</Properties>
</file>