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9"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0" autoAdjust="0"/>
    <p:restoredTop sz="72360" autoAdjust="0"/>
  </p:normalViewPr>
  <p:slideViewPr>
    <p:cSldViewPr snapToGrid="0">
      <p:cViewPr varScale="1">
        <p:scale>
          <a:sx n="83" d="100"/>
          <a:sy n="83" d="100"/>
        </p:scale>
        <p:origin x="1602"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12/02/2019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endParaRPr lang="en-GB" dirty="0" smtClean="0"/>
          </a:p>
          <a:p>
            <a:r>
              <a:rPr lang="en-GB" i="1" dirty="0" smtClean="0"/>
              <a:t>If all if the letters</a:t>
            </a:r>
            <a:r>
              <a:rPr lang="en-GB" i="1" baseline="0" dirty="0" smtClean="0"/>
              <a:t> we different how many rearrangements are there?</a:t>
            </a:r>
          </a:p>
          <a:p>
            <a:pPr marL="171450" indent="-171450" algn="r">
              <a:buFont typeface="Arial" panose="020B0604020202020204" pitchFamily="34" charset="0"/>
              <a:buChar char="•"/>
            </a:pPr>
            <a:r>
              <a:rPr lang="en-GB" i="0" dirty="0" smtClean="0"/>
              <a:t>2 clicks</a:t>
            </a:r>
            <a:r>
              <a:rPr lang="en-GB" i="0" baseline="0" dirty="0" smtClean="0"/>
              <a:t> to reveal the table and 11!</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1" baseline="0" dirty="0" smtClean="0"/>
              <a:t>Which letters are repeated?</a:t>
            </a:r>
          </a:p>
          <a:p>
            <a:pPr marL="171450" indent="-171450" algn="r">
              <a:buFont typeface="Arial" panose="020B0604020202020204" pitchFamily="34" charset="0"/>
              <a:buChar char="•"/>
            </a:pPr>
            <a:r>
              <a:rPr lang="en-GB" i="0" baseline="0" dirty="0" smtClean="0"/>
              <a:t>1 click to reveal the repeated letters</a:t>
            </a:r>
          </a:p>
          <a:p>
            <a:pPr marL="0" indent="0" algn="l">
              <a:buFont typeface="Arial" panose="020B0604020202020204" pitchFamily="34" charset="0"/>
              <a:buNone/>
            </a:pPr>
            <a:r>
              <a:rPr lang="en-GB" i="1" baseline="0" dirty="0" smtClean="0"/>
              <a:t> So how many times too many arrangements are there?</a:t>
            </a:r>
          </a:p>
          <a:p>
            <a:pPr marL="171450" indent="-171450" algn="r">
              <a:buFont typeface="Arial" panose="020B0604020202020204" pitchFamily="34" charset="0"/>
              <a:buChar char="•"/>
            </a:pPr>
            <a:r>
              <a:rPr lang="en-GB" i="0" baseline="0" dirty="0" smtClean="0"/>
              <a:t>1 click to reveal the calculation for the number of times too many</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1" baseline="0" dirty="0" smtClean="0"/>
              <a:t>So how do we now use this to calculate the number of different arrangements? Try this on your calculator!</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2 clicks to reveal the answer</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dirty="0" smtClean="0"/>
              <a:t>Remember, as this is an exact value, it is not rounded to 3 SF.</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dirty="0" smtClean="0"/>
              <a:t>Let’s look at the next part of the question. </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smtClean="0"/>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09095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endParaRPr lang="en-GB" dirty="0" smtClean="0"/>
          </a:p>
          <a:p>
            <a:r>
              <a:rPr lang="en-GB" i="1" dirty="0" smtClean="0"/>
              <a:t>As we have been given a restriction, we need to start with that. Try to draw a diagram to help you see what is happening. What would</a:t>
            </a:r>
            <a:r>
              <a:rPr lang="en-GB" i="1" baseline="0" dirty="0" smtClean="0"/>
              <a:t> a diagram look like here?</a:t>
            </a:r>
            <a:endParaRPr lang="en-GB" i="1" dirty="0" smtClean="0"/>
          </a:p>
          <a:p>
            <a:pPr marL="171450" indent="-171450" algn="r">
              <a:buFont typeface="Arial" panose="020B0604020202020204" pitchFamily="34" charset="0"/>
              <a:buChar char="•"/>
            </a:pPr>
            <a:r>
              <a:rPr lang="en-GB" i="0" dirty="0" smtClean="0"/>
              <a:t>1 click to reveal the product template</a:t>
            </a:r>
          </a:p>
          <a:p>
            <a:pPr marL="171450" indent="-171450" algn="r">
              <a:buFont typeface="Arial" panose="020B0604020202020204" pitchFamily="34" charset="0"/>
              <a:buChar char="•"/>
            </a:pPr>
            <a:endParaRPr lang="en-GB" i="0" dirty="0" smtClean="0"/>
          </a:p>
          <a:p>
            <a:r>
              <a:rPr lang="en-GB" i="1" dirty="0" smtClean="0"/>
              <a:t>How many letters</a:t>
            </a:r>
            <a:r>
              <a:rPr lang="en-GB" i="1" baseline="0" dirty="0" smtClean="0"/>
              <a:t> now remain?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2 clicks to strike through the As and complete the product</a:t>
            </a:r>
          </a:p>
          <a:p>
            <a:endParaRPr lang="en-GB" i="1" baseline="0" dirty="0" smtClean="0"/>
          </a:p>
          <a:p>
            <a:r>
              <a:rPr lang="en-GB" i="1" baseline="0" dirty="0" smtClean="0"/>
              <a:t>When all 9 letters different, how many rearrangements are there?</a:t>
            </a:r>
          </a:p>
          <a:p>
            <a:pPr marL="171450" indent="-171450" algn="r">
              <a:buFont typeface="Arial" panose="020B0604020202020204" pitchFamily="34" charset="0"/>
              <a:buChar char="•"/>
            </a:pPr>
            <a:r>
              <a:rPr lang="en-GB" i="0" dirty="0" smtClean="0"/>
              <a:t>3 clicks </a:t>
            </a:r>
            <a:r>
              <a:rPr lang="en-GB" i="0" baseline="0" dirty="0" smtClean="0"/>
              <a:t>to reveal the table and  complete the first column</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Which letters are repeated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reveal the repeated letters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So how many times too many arrangements are there?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calculation for the number of times too many</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r>
              <a:rPr lang="en-GB" i="1" baseline="0" dirty="0" smtClean="0"/>
              <a:t>So how do we now use this to calculate the number of different arrangements? Again, try this on your calculator!</a:t>
            </a:r>
          </a:p>
          <a:p>
            <a:pPr marL="0" indent="0" algn="l">
              <a:buFont typeface="Arial" panose="020B0604020202020204" pitchFamily="34" charset="0"/>
              <a:buNone/>
            </a:pPr>
            <a:endParaRPr lang="en-GB" i="1" baseline="0" dirty="0" smtClean="0"/>
          </a:p>
          <a:p>
            <a:pPr marL="0" indent="0" algn="l">
              <a:buFont typeface="Arial" panose="020B0604020202020204" pitchFamily="34" charset="0"/>
              <a:buNone/>
            </a:pPr>
            <a:r>
              <a:rPr lang="en-GB" i="1" baseline="0" dirty="0" smtClean="0"/>
              <a:t>Did anybody round their answer? (Exact answers are not rounded to 3 significant figures)</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2 clicks to reveal the answer</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40249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Your learners should now practise these skills.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Allow 10 minutes to try some practice question 1 working in small groups.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Learners should be allowed to collaborate and work through the logic of each question together.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Collect the work in for marking at the end of the lesson or work through as soon as the 10 mins is </a:t>
            </a:r>
            <a:r>
              <a:rPr lang="en-GB" i="0" baseline="0" dirty="0" smtClean="0"/>
              <a:t>complete, or if time is tight reduce the  minutes allowed </a:t>
            </a:r>
            <a:r>
              <a:rPr lang="en-GB" i="0" baseline="0" smtClean="0"/>
              <a:t>on this slide.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err="1" smtClean="0"/>
              <a:t>AfL</a:t>
            </a:r>
            <a:r>
              <a:rPr lang="en-GB" i="0" baseline="0" dirty="0" smtClean="0"/>
              <a:t> opportunities arise through observation and open questioning.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Each circle represents a minute and fades away as the time counts down.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baseline="0" dirty="0" smtClean="0"/>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start the timer</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i="0" baseline="0" dirty="0" smtClean="0"/>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12</a:t>
            </a:fld>
            <a:endParaRPr lang="en-GB"/>
          </a:p>
        </p:txBody>
      </p:sp>
    </p:spTree>
    <p:extLst>
      <p:ext uri="{BB962C8B-B14F-4D97-AF65-F5344CB8AC3E}">
        <p14:creationId xmlns:p14="http://schemas.microsoft.com/office/powerpoint/2010/main" val="223319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This could</a:t>
            </a:r>
            <a:r>
              <a:rPr lang="en-GB" baseline="0" dirty="0" smtClean="0"/>
              <a:t> be demonstrated using learners from the class (you could make the number of classmates fewer than 10 if necessary). You could change the names Jamil and Hannah to the names of 2 learners in the class also, which would make it more personal.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As all the classmates are different, there are no repeats in the line.</a:t>
            </a:r>
          </a:p>
          <a:p>
            <a:endParaRPr lang="en-GB" dirty="0" smtClean="0"/>
          </a:p>
          <a:p>
            <a:r>
              <a:rPr lang="en-GB" i="1" dirty="0" smtClean="0"/>
              <a:t>As before, when we have been given</a:t>
            </a:r>
            <a:r>
              <a:rPr lang="en-GB" i="1" baseline="0" dirty="0" smtClean="0"/>
              <a:t> a </a:t>
            </a:r>
            <a:r>
              <a:rPr lang="en-GB" i="1" dirty="0" smtClean="0"/>
              <a:t>restriction</a:t>
            </a:r>
            <a:r>
              <a:rPr lang="en-GB" i="1" baseline="0" dirty="0" smtClean="0"/>
              <a:t> we should try to interpret it first and draw a diagram. </a:t>
            </a:r>
          </a:p>
          <a:p>
            <a:endParaRPr lang="en-GB" baseline="0" dirty="0" smtClean="0"/>
          </a:p>
          <a:p>
            <a:r>
              <a:rPr lang="en-GB" i="1" baseline="0" dirty="0" smtClean="0"/>
              <a:t>8 classmates do not mind where they stand, so place them first . Let’s use C to represent one classmate.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line of 8 Cs</a:t>
            </a:r>
          </a:p>
          <a:p>
            <a:pPr marL="0" indent="0" algn="l">
              <a:buFont typeface="Arial" panose="020B0604020202020204" pitchFamily="34" charset="0"/>
              <a:buNone/>
            </a:pPr>
            <a:r>
              <a:rPr lang="en-GB" i="0" baseline="0" dirty="0" smtClean="0"/>
              <a:t>Discussion Point:</a:t>
            </a:r>
            <a:r>
              <a:rPr lang="en-GB" i="1" baseline="0" dirty="0" smtClean="0"/>
              <a:t> In how many different lines  can these 8 classmates stand?</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reveal the first line of text under the diagram</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baseline="0" dirty="0" smtClean="0"/>
          </a:p>
          <a:p>
            <a:pPr marL="0" indent="0" algn="l">
              <a:buFont typeface="Arial" panose="020B0604020202020204" pitchFamily="34" charset="0"/>
              <a:buNone/>
            </a:pPr>
            <a:r>
              <a:rPr lang="en-GB" i="0" baseline="0" dirty="0" smtClean="0"/>
              <a:t>Learners should be able to answer this easily using their prior knowledge of arrangements.</a:t>
            </a:r>
          </a:p>
          <a:p>
            <a:pPr marL="171450" indent="-171450" algn="r">
              <a:buFont typeface="Arial" panose="020B0604020202020204" pitchFamily="34" charset="0"/>
              <a:buChar char="•"/>
            </a:pPr>
            <a:r>
              <a:rPr lang="en-GB" i="0" baseline="0" dirty="0" smtClean="0"/>
              <a:t>1 click to reveal 8!</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1" baseline="0" dirty="0" smtClean="0"/>
              <a:t>Now, where could Jamil stand?</a:t>
            </a:r>
          </a:p>
          <a:p>
            <a:pPr marL="0" indent="0" algn="l">
              <a:buFont typeface="Arial" panose="020B0604020202020204" pitchFamily="34" charset="0"/>
              <a:buNone/>
            </a:pPr>
            <a:r>
              <a:rPr lang="en-GB" i="0" baseline="0" dirty="0" smtClean="0"/>
              <a:t>The key to understanding this approach is to see that there are 9 possible spaces to stand around the 8 classmates already in the line. ‘Jamil’ could walk along the line standing in each of the 9 possible spaces. Ask ‘Jamil’ to pick a space in which to stand.</a:t>
            </a:r>
          </a:p>
          <a:p>
            <a:pPr marL="171450" indent="-171450" algn="r">
              <a:buFont typeface="Arial" panose="020B0604020202020204" pitchFamily="34" charset="0"/>
              <a:buChar char="•"/>
            </a:pPr>
            <a:r>
              <a:rPr lang="en-GB" i="0" baseline="0" dirty="0" smtClean="0"/>
              <a:t>2 clicks to reveal the text ‘The number of places J could stand’ and the 9 arrows</a:t>
            </a:r>
          </a:p>
          <a:p>
            <a:pPr marL="171450" indent="-171450" algn="r">
              <a:buFont typeface="Arial" panose="020B0604020202020204" pitchFamily="34" charset="0"/>
              <a:buChar char="•"/>
            </a:pPr>
            <a:r>
              <a:rPr lang="en-GB" i="0" baseline="0" dirty="0" smtClean="0"/>
              <a:t>1 click to reveal ‘=9’</a:t>
            </a:r>
          </a:p>
          <a:p>
            <a:pPr marL="0" indent="0" algn="r">
              <a:buFont typeface="Arial" panose="020B0604020202020204" pitchFamily="34" charset="0"/>
              <a:buNone/>
            </a:pPr>
            <a:endParaRPr lang="en-GB" i="0" baseline="0" dirty="0" smtClean="0"/>
          </a:p>
          <a:p>
            <a:pPr marL="0" indent="0" algn="l">
              <a:buFont typeface="Arial" panose="020B0604020202020204" pitchFamily="34" charset="0"/>
              <a:buNone/>
            </a:pPr>
            <a:r>
              <a:rPr lang="en-GB" i="1" baseline="0" dirty="0" smtClean="0"/>
              <a:t>How many spaces remain for Hannah to choose?</a:t>
            </a:r>
          </a:p>
          <a:p>
            <a:pPr marL="171450" indent="-171450" algn="r">
              <a:buFont typeface="Arial" panose="020B0604020202020204" pitchFamily="34" charset="0"/>
              <a:buChar cha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text ‘The number of places H could stand’ </a:t>
            </a:r>
          </a:p>
          <a:p>
            <a:pPr marL="0" indent="0" algn="l">
              <a:buFont typeface="Arial" panose="020B0604020202020204" pitchFamily="34" charset="0"/>
              <a:buNone/>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Finally, 8 places remain for Hannah to pick – again ‘Hannah’ could walk along the line to show this. </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reveal ‘=8’</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2 clicks to reveal the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dirty="0" smtClean="0"/>
              <a:t>Here is another example, this time with the people in rows of lines.</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i="0" baseline="0" dirty="0" smtClean="0"/>
          </a:p>
          <a:p>
            <a:pPr marL="0" indent="0" algn="l">
              <a:buFont typeface="Arial" panose="020B0604020202020204" pitchFamily="34" charset="0"/>
              <a:buNone/>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13</a:t>
            </a:fld>
            <a:endParaRPr lang="en-GB"/>
          </a:p>
        </p:txBody>
      </p:sp>
    </p:spTree>
    <p:extLst>
      <p:ext uri="{BB962C8B-B14F-4D97-AF65-F5344CB8AC3E}">
        <p14:creationId xmlns:p14="http://schemas.microsoft.com/office/powerpoint/2010/main" val="289153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a:t>
            </a:r>
            <a:r>
              <a:rPr lang="en-GB" baseline="0" dirty="0" smtClean="0"/>
              <a:t> dialogue</a:t>
            </a:r>
          </a:p>
          <a:p>
            <a:endParaRPr lang="en-GB" baseline="0" dirty="0" smtClean="0"/>
          </a:p>
          <a:p>
            <a:r>
              <a:rPr lang="en-GB" i="1" baseline="0" dirty="0" smtClean="0"/>
              <a:t>Here, we do not need to draw a diagram, we can use the one we have been given</a:t>
            </a:r>
            <a:r>
              <a:rPr lang="en-GB" baseline="0" dirty="0" smtClean="0"/>
              <a:t>.</a:t>
            </a:r>
          </a:p>
          <a:p>
            <a:endParaRPr lang="en-GB" baseline="0" dirty="0" smtClean="0"/>
          </a:p>
          <a:p>
            <a:r>
              <a:rPr lang="en-GB" baseline="0" dirty="0" smtClean="0"/>
              <a:t>Discussion point: </a:t>
            </a:r>
            <a:r>
              <a:rPr lang="en-GB" i="1" baseline="0" dirty="0" smtClean="0"/>
              <a:t>Where should we start?</a:t>
            </a:r>
          </a:p>
          <a:p>
            <a:r>
              <a:rPr lang="en-GB" i="0" baseline="0" dirty="0" smtClean="0"/>
              <a:t>Hopefully, learners will see that the best place to start is with the restriction given. </a:t>
            </a:r>
            <a:endParaRPr lang="en-GB" baseline="0" dirty="0" smtClean="0"/>
          </a:p>
          <a:p>
            <a:pPr marL="171450" indent="-171450" algn="r">
              <a:buFont typeface="Arial" panose="020B0604020202020204" pitchFamily="34" charset="0"/>
              <a:buChar char="•"/>
            </a:pPr>
            <a:r>
              <a:rPr lang="en-GB" baseline="0" dirty="0" smtClean="0"/>
              <a:t>1 click to ring the row of 4 seats</a:t>
            </a:r>
          </a:p>
          <a:p>
            <a:pPr marL="171450" indent="-171450" algn="r">
              <a:buFont typeface="Arial" panose="020B0604020202020204" pitchFamily="34" charset="0"/>
              <a:buChar char="•"/>
            </a:pPr>
            <a:r>
              <a:rPr lang="en-GB" baseline="0" dirty="0" smtClean="0"/>
              <a:t>1 click to reveal the text ‘Number of ways of arranging A, B, C and D’</a:t>
            </a:r>
          </a:p>
          <a:p>
            <a:endParaRPr lang="en-GB" dirty="0" smtClean="0"/>
          </a:p>
          <a:p>
            <a:r>
              <a:rPr lang="en-GB" dirty="0" smtClean="0"/>
              <a:t>Again, learners should using</a:t>
            </a:r>
            <a:r>
              <a:rPr lang="en-GB" baseline="0" dirty="0" smtClean="0"/>
              <a:t> their prior knowledge of arrangements that there are there are 4! ways that ABC and D can fill the row of 4 seats. </a:t>
            </a:r>
          </a:p>
          <a:p>
            <a:pPr marL="171450" indent="-171450" algn="r">
              <a:buFont typeface="Arial" panose="020B0604020202020204" pitchFamily="34" charset="0"/>
              <a:buChar char="•"/>
            </a:pPr>
            <a:r>
              <a:rPr lang="en-GB" baseline="0" dirty="0" smtClean="0"/>
              <a:t>1 click to reveal ‘=4!’</a:t>
            </a:r>
          </a:p>
          <a:p>
            <a:r>
              <a:rPr lang="en-GB" i="1" baseline="0" dirty="0" smtClean="0"/>
              <a:t>What information do we now know?</a:t>
            </a:r>
          </a:p>
          <a:p>
            <a:r>
              <a:rPr lang="en-GB" baseline="0" dirty="0" smtClean="0"/>
              <a:t>Now learners need to realise that there are 4 more people who need to sit down. They need to find the number of seats available for these 4 people.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ring the remaining 6 seats</a:t>
            </a:r>
          </a:p>
          <a:p>
            <a:r>
              <a:rPr lang="en-GB" i="1" baseline="0" dirty="0" smtClean="0"/>
              <a:t>Say these other 4 people are E F G and H. </a:t>
            </a:r>
          </a:p>
          <a:p>
            <a:r>
              <a:rPr lang="en-GB" i="1" baseline="0" dirty="0" smtClean="0"/>
              <a:t>How many seats are there for E to choose? </a:t>
            </a:r>
          </a:p>
          <a:p>
            <a:pPr marL="171450" indent="-171450" algn="r">
              <a:buFont typeface="Arial" panose="020B0604020202020204" pitchFamily="34" charset="0"/>
              <a:buChar char="•"/>
            </a:pPr>
            <a:r>
              <a:rPr lang="en-GB" i="0" baseline="0" dirty="0" smtClean="0"/>
              <a:t>1 click to reveal the text as far as ‘Number of places 8</a:t>
            </a:r>
            <a:r>
              <a:rPr lang="en-GB" i="0" baseline="30000" dirty="0" smtClean="0"/>
              <a:t>th</a:t>
            </a:r>
            <a:r>
              <a:rPr lang="en-GB" i="0" baseline="0" dirty="0" smtClean="0"/>
              <a:t> person can sit’</a:t>
            </a:r>
          </a:p>
          <a:p>
            <a:r>
              <a:rPr lang="en-GB" i="1" baseline="0" dirty="0" smtClean="0"/>
              <a:t>What about F? What about G and then H?</a:t>
            </a:r>
          </a:p>
          <a:p>
            <a:r>
              <a:rPr lang="en-GB" baseline="0" dirty="0" smtClean="0"/>
              <a:t>There are 6 seats that E can sit in, then 5 left for F, 4 left for G and 3 left for H. </a:t>
            </a:r>
          </a:p>
          <a:p>
            <a:pPr marL="171450" indent="-171450" algn="r">
              <a:buFont typeface="Arial" panose="020B0604020202020204" pitchFamily="34" charset="0"/>
              <a:buChar char="•"/>
            </a:pPr>
            <a:r>
              <a:rPr lang="en-GB" baseline="0" dirty="0" smtClean="0"/>
              <a:t>4 clicks to reveal the number of places for each of the last 4 people</a:t>
            </a:r>
          </a:p>
          <a:p>
            <a:pPr marL="171450" indent="-171450" algn="r">
              <a:buFont typeface="Arial" panose="020B0604020202020204" pitchFamily="34" charset="0"/>
              <a:buChar char="•"/>
            </a:pPr>
            <a:r>
              <a:rPr lang="en-GB" baseline="0" dirty="0" smtClean="0"/>
              <a:t>2 clicks to reveal the answer</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lgn="r">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EC591581-0ADF-470F-AAC7-05EDE80DB34F}" type="slidenum">
              <a:rPr lang="en-GB" smtClean="0"/>
              <a:t>14</a:t>
            </a:fld>
            <a:endParaRPr lang="en-GB"/>
          </a:p>
        </p:txBody>
      </p:sp>
    </p:spTree>
    <p:extLst>
      <p:ext uri="{BB962C8B-B14F-4D97-AF65-F5344CB8AC3E}">
        <p14:creationId xmlns:p14="http://schemas.microsoft.com/office/powerpoint/2010/main" val="129070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endParaRPr lang="en-GB" dirty="0" smtClean="0"/>
          </a:p>
          <a:p>
            <a:r>
              <a:rPr lang="en-GB" i="1" dirty="0" smtClean="0"/>
              <a:t>If all if the letters</a:t>
            </a:r>
            <a:r>
              <a:rPr lang="en-GB" i="1" baseline="0" dirty="0" smtClean="0"/>
              <a:t> we different how many rearrangements are there?</a:t>
            </a:r>
          </a:p>
          <a:p>
            <a:pPr marL="171450" indent="-171450" algn="r">
              <a:buFont typeface="Arial" panose="020B0604020202020204" pitchFamily="34" charset="0"/>
              <a:buChar char="•"/>
            </a:pPr>
            <a:r>
              <a:rPr lang="en-GB" i="0" dirty="0" smtClean="0"/>
              <a:t>2 clicks</a:t>
            </a:r>
            <a:r>
              <a:rPr lang="en-GB" i="0" baseline="0" dirty="0" smtClean="0"/>
              <a:t> to reveal the table and 13!</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1" baseline="0" dirty="0" smtClean="0"/>
              <a:t>Which letters are repeated?</a:t>
            </a:r>
          </a:p>
          <a:p>
            <a:pPr marL="171450" indent="-171450" algn="r">
              <a:buFont typeface="Arial" panose="020B0604020202020204" pitchFamily="34" charset="0"/>
              <a:buChar char="•"/>
            </a:pPr>
            <a:r>
              <a:rPr lang="en-GB" i="0" baseline="0" dirty="0" smtClean="0"/>
              <a:t>1 click to reveal the repeated letters</a:t>
            </a:r>
          </a:p>
          <a:p>
            <a:pPr marL="0" indent="0" algn="l">
              <a:buFont typeface="Arial" panose="020B0604020202020204" pitchFamily="34" charset="0"/>
              <a:buNone/>
            </a:pPr>
            <a:r>
              <a:rPr lang="en-GB" i="1" baseline="0" dirty="0" smtClean="0"/>
              <a:t> So how many times too many arrangements are there?</a:t>
            </a:r>
          </a:p>
          <a:p>
            <a:pPr marL="171450" indent="-171450" algn="r">
              <a:buFont typeface="Arial" panose="020B0604020202020204" pitchFamily="34" charset="0"/>
              <a:buChar char="•"/>
            </a:pPr>
            <a:r>
              <a:rPr lang="en-GB" i="0" baseline="0" dirty="0" smtClean="0"/>
              <a:t>1 click to reveal the calculation for the number of times too many</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1" baseline="0" dirty="0" smtClean="0"/>
              <a:t>So how do we now use this to calculate the number of different arrangements? Try this on your calculator!</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2 clicks to reveal the answer</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dirty="0" smtClean="0"/>
              <a:t>Let’s look at the next part of the question. </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15</a:t>
            </a:fld>
            <a:endParaRPr lang="en-GB"/>
          </a:p>
        </p:txBody>
      </p:sp>
    </p:spTree>
    <p:extLst>
      <p:ext uri="{BB962C8B-B14F-4D97-AF65-F5344CB8AC3E}">
        <p14:creationId xmlns:p14="http://schemas.microsoft.com/office/powerpoint/2010/main" val="261944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endParaRPr lang="en-GB" dirty="0" smtClean="0"/>
          </a:p>
          <a:p>
            <a:r>
              <a:rPr lang="en-GB" i="1" dirty="0" smtClean="0"/>
              <a:t>As we have been given a restriction, we need to start with that. Try to draw a diagram to help you see what is happening. </a:t>
            </a:r>
          </a:p>
          <a:p>
            <a:endParaRPr lang="en-GB" i="1" dirty="0" smtClean="0"/>
          </a:p>
          <a:p>
            <a:r>
              <a:rPr lang="en-GB" i="0" dirty="0" smtClean="0"/>
              <a:t>Discussion </a:t>
            </a:r>
            <a:r>
              <a:rPr lang="en-GB" i="0" dirty="0" err="1" smtClean="0"/>
              <a:t>Point:</a:t>
            </a:r>
            <a:r>
              <a:rPr lang="en-GB" i="1" dirty="0" err="1" smtClean="0"/>
              <a:t>When</a:t>
            </a:r>
            <a:r>
              <a:rPr lang="en-GB" i="1" dirty="0" smtClean="0"/>
              <a:t> we use C for</a:t>
            </a:r>
            <a:r>
              <a:rPr lang="en-GB" i="1" baseline="0" dirty="0" smtClean="0"/>
              <a:t> consonant and V for vowel, w</a:t>
            </a:r>
            <a:r>
              <a:rPr lang="en-GB" i="1" dirty="0" smtClean="0"/>
              <a:t>hat would</a:t>
            </a:r>
            <a:r>
              <a:rPr lang="en-GB" i="1" baseline="0" dirty="0" smtClean="0"/>
              <a:t> be a good diagram here? Is it easier to place the consonants or the vowels first?</a:t>
            </a:r>
          </a:p>
          <a:p>
            <a:r>
              <a:rPr lang="en-GB" i="0" baseline="0" dirty="0" smtClean="0"/>
              <a:t>In this example, learners should see that the consonants or the vowels could be placed first but as the consonants are first in the pattern it makes sense to start with those. </a:t>
            </a:r>
            <a:endParaRPr lang="en-GB" i="1" dirty="0" smtClean="0"/>
          </a:p>
          <a:p>
            <a:pPr marL="171450" indent="-171450" algn="r">
              <a:buFont typeface="Arial" panose="020B0604020202020204" pitchFamily="34" charset="0"/>
              <a:buChar char="•"/>
            </a:pPr>
            <a:r>
              <a:rPr lang="en-GB" i="0" dirty="0" smtClean="0"/>
              <a:t>1 click to reveal the line of</a:t>
            </a:r>
            <a:r>
              <a:rPr lang="en-GB" i="0" baseline="0" dirty="0" smtClean="0"/>
              <a:t> dashes</a:t>
            </a:r>
          </a:p>
          <a:p>
            <a:pPr marL="171450" indent="-171450" algn="r">
              <a:buFont typeface="Arial" panose="020B0604020202020204" pitchFamily="34" charset="0"/>
              <a:buChar char="•"/>
            </a:pPr>
            <a:r>
              <a:rPr lang="en-GB" i="0" baseline="0" dirty="0" smtClean="0"/>
              <a:t>1 click to reveal the Cs</a:t>
            </a:r>
            <a:endParaRPr lang="en-GB" i="0" dirty="0" smtClean="0"/>
          </a:p>
          <a:p>
            <a:pPr marL="171450" indent="-171450" algn="r">
              <a:buFont typeface="Arial" panose="020B0604020202020204" pitchFamily="34" charset="0"/>
              <a:buChar char="•"/>
            </a:pPr>
            <a:endParaRPr lang="en-GB" i="0" dirty="0" smtClean="0"/>
          </a:p>
          <a:p>
            <a:r>
              <a:rPr lang="en-GB" i="1" dirty="0" smtClean="0"/>
              <a:t>If the</a:t>
            </a:r>
            <a:r>
              <a:rPr lang="en-GB" i="1" baseline="0" dirty="0" smtClean="0"/>
              <a:t> 7 consonants were all different, how many arrangements would there be?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2 clicks to reveal the table and the 7!</a:t>
            </a:r>
          </a:p>
          <a:p>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Which consonants are repeated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reveal the repeated consonants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So how many times too many arrangements are there?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calculation for the number of times too many</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r>
              <a:rPr lang="en-GB" i="1" baseline="0" dirty="0" smtClean="0"/>
              <a:t>How many different arrangements of the 7 consonants are there? </a:t>
            </a:r>
          </a:p>
          <a:p>
            <a:pPr marL="171450" indent="-171450" algn="r">
              <a:buFont typeface="Arial" panose="020B0604020202020204" pitchFamily="34" charset="0"/>
              <a:buChar char="•"/>
            </a:pPr>
            <a:r>
              <a:rPr lang="en-GB" i="0" baseline="0" dirty="0" smtClean="0"/>
              <a:t>1 click to reveal the answer</a:t>
            </a:r>
          </a:p>
          <a:p>
            <a:pPr marL="0" indent="0" algn="l">
              <a:buFont typeface="Arial" panose="020B0604020202020204" pitchFamily="34" charset="0"/>
              <a:buNone/>
            </a:pPr>
            <a:r>
              <a:rPr lang="en-GB" i="0" baseline="0" dirty="0" smtClean="0"/>
              <a:t>This part of the question continues on the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16</a:t>
            </a:fld>
            <a:endParaRPr lang="en-GB"/>
          </a:p>
        </p:txBody>
      </p:sp>
    </p:spTree>
    <p:extLst>
      <p:ext uri="{BB962C8B-B14F-4D97-AF65-F5344CB8AC3E}">
        <p14:creationId xmlns:p14="http://schemas.microsoft.com/office/powerpoint/2010/main" val="397617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If the 6 vowels were all different, how many arrangements would there be?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Which vowels are repeated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repeated vowels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So how many times too many arrangements are there?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calculation for the number of times too many</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How many different arrangements of the 6 vowels are there?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part of the question continues on the next slide.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17</a:t>
            </a:fld>
            <a:endParaRPr lang="en-GB"/>
          </a:p>
        </p:txBody>
      </p:sp>
    </p:spTree>
    <p:extLst>
      <p:ext uri="{BB962C8B-B14F-4D97-AF65-F5344CB8AC3E}">
        <p14:creationId xmlns:p14="http://schemas.microsoft.com/office/powerpoint/2010/main" val="332398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So there are  420</a:t>
            </a:r>
            <a:r>
              <a:rPr lang="en-GB" i="1" baseline="0" dirty="0" smtClean="0"/>
              <a:t> different arrangements of the consonants and 180 different arrangements of the vowels. </a:t>
            </a:r>
          </a:p>
          <a:p>
            <a:r>
              <a:rPr lang="en-GB" i="1" baseline="0" dirty="0" smtClean="0"/>
              <a:t>How many different arrangements have this alternating pattern?</a:t>
            </a:r>
          </a:p>
          <a:p>
            <a:pPr marL="171450" indent="-171450" algn="r">
              <a:buFont typeface="Arial" panose="020B0604020202020204" pitchFamily="34" charset="0"/>
              <a:buChar char="•"/>
            </a:pPr>
            <a:r>
              <a:rPr lang="en-GB" i="0" dirty="0" smtClean="0"/>
              <a:t>1 click to reveal the calculation</a:t>
            </a:r>
          </a:p>
          <a:p>
            <a:pPr marL="171450" indent="-171450" algn="r">
              <a:buFont typeface="Arial" panose="020B0604020202020204" pitchFamily="34" charset="0"/>
              <a:buChar char="•"/>
            </a:pPr>
            <a:r>
              <a:rPr lang="en-GB" i="0" dirty="0" smtClean="0"/>
              <a:t>1</a:t>
            </a:r>
            <a:r>
              <a:rPr lang="en-GB" i="0" baseline="0" dirty="0" smtClean="0"/>
              <a:t> click to reveal the answer</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end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lgn="r">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18</a:t>
            </a:fld>
            <a:endParaRPr lang="en-GB"/>
          </a:p>
        </p:txBody>
      </p:sp>
    </p:spTree>
    <p:extLst>
      <p:ext uri="{BB962C8B-B14F-4D97-AF65-F5344CB8AC3E}">
        <p14:creationId xmlns:p14="http://schemas.microsoft.com/office/powerpoint/2010/main" val="241130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activity is designed to recap on lesson 1 and highlight some of the common errors  made (not showing method and misreading the information in the question). Use the handouts for pair working  and then this PowerPoint as the basis of a class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68099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43072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will be the plenary discussion so learners need to be told not to try to come up with the answer now. </a:t>
            </a:r>
            <a:endParaRPr lang="en-GB" dirty="0" smtClean="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11488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268683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endParaRPr lang="en-GB" dirty="0" smtClean="0"/>
          </a:p>
          <a:p>
            <a:r>
              <a:rPr lang="en-GB" i="1" dirty="0" smtClean="0"/>
              <a:t>Let’s go back to listing outcomes</a:t>
            </a:r>
            <a:r>
              <a:rPr lang="en-GB" i="1" baseline="0" dirty="0" smtClean="0"/>
              <a:t> for a moment. It may not be an efficient way of counting, but it does demonstrate an important point. </a:t>
            </a:r>
          </a:p>
          <a:p>
            <a:r>
              <a:rPr lang="en-GB" i="1" baseline="0" dirty="0" smtClean="0"/>
              <a:t>First of all, we treat the two T’s as if they were different letters and then consider how many arrangements are actually the same as each other. </a:t>
            </a:r>
          </a:p>
          <a:p>
            <a:pPr marL="171450" indent="-171450" algn="r">
              <a:buFont typeface="Arial" panose="020B0604020202020204" pitchFamily="34" charset="0"/>
              <a:buChar char="•"/>
            </a:pPr>
            <a:r>
              <a:rPr lang="en-GB" i="0" baseline="0" dirty="0" smtClean="0"/>
              <a:t>1 click to reveal  the subscript notation for the letter </a:t>
            </a:r>
            <a:r>
              <a:rPr lang="en-GB" i="0" baseline="0" dirty="0" err="1" smtClean="0"/>
              <a:t>Ts</a:t>
            </a:r>
            <a:r>
              <a:rPr lang="en-GB" i="0" baseline="0" dirty="0" smtClean="0"/>
              <a:t>.</a:t>
            </a:r>
          </a:p>
          <a:p>
            <a:pPr marL="0" indent="0" algn="l">
              <a:buFont typeface="Arial" panose="020B0604020202020204" pitchFamily="34" charset="0"/>
              <a:buNone/>
            </a:pPr>
            <a:r>
              <a:rPr lang="en-GB" i="1" dirty="0" smtClean="0"/>
              <a:t>Here</a:t>
            </a:r>
            <a:r>
              <a:rPr lang="en-GB" i="1" baseline="0" dirty="0" smtClean="0"/>
              <a:t> is a table showing all 24 arrangements that are be possible if all the letters in the word are different.</a:t>
            </a:r>
          </a:p>
          <a:p>
            <a:pPr marL="171450" indent="-171450" algn="r">
              <a:buFont typeface="Arial" panose="020B0604020202020204" pitchFamily="34" charset="0"/>
              <a:buChar char="•"/>
            </a:pPr>
            <a:r>
              <a:rPr lang="en-GB" i="0" baseline="0" dirty="0" smtClean="0"/>
              <a:t>1 click to reveal the top table</a:t>
            </a:r>
          </a:p>
          <a:p>
            <a:pPr marL="0" indent="0" algn="l">
              <a:buFont typeface="Arial" panose="020B0604020202020204" pitchFamily="34" charset="0"/>
              <a:buNone/>
            </a:pPr>
            <a:r>
              <a:rPr lang="en-GB" i="1" baseline="0" dirty="0" smtClean="0"/>
              <a:t>Now let’s see how many of them are actually the same.</a:t>
            </a:r>
          </a:p>
          <a:p>
            <a:pPr marL="171450" indent="-171450" algn="r">
              <a:buFont typeface="Arial" panose="020B0604020202020204" pitchFamily="34" charset="0"/>
              <a:buChar char="•"/>
            </a:pPr>
            <a:r>
              <a:rPr lang="en-GB" i="0" baseline="0" dirty="0" smtClean="0"/>
              <a:t>1 click to reveal the bottom table</a:t>
            </a:r>
          </a:p>
          <a:p>
            <a:pPr marL="171450" indent="-171450" algn="r">
              <a:buFont typeface="Arial" panose="020B0604020202020204" pitchFamily="34" charset="0"/>
              <a:buChar char="•"/>
            </a:pPr>
            <a:r>
              <a:rPr lang="en-GB" i="0" baseline="0" dirty="0" smtClean="0"/>
              <a:t>1 click to run the animation completing the bottom table</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0" baseline="0" dirty="0" smtClean="0"/>
              <a:t>Discussion Point: </a:t>
            </a:r>
            <a:r>
              <a:rPr lang="en-GB" i="1" baseline="0" dirty="0" smtClean="0"/>
              <a:t>Why are there only half as many different arrangements here? Can you explain the result just by looking at the letters in the original word?</a:t>
            </a:r>
            <a:endParaRPr lang="en-GB" i="0" baseline="0" dirty="0" smtClean="0"/>
          </a:p>
          <a:p>
            <a:pPr marL="0" indent="0" algn="l">
              <a:buFont typeface="Arial" panose="020B0604020202020204" pitchFamily="34" charset="0"/>
              <a:buNone/>
            </a:pPr>
            <a:r>
              <a:rPr lang="en-GB" i="0" baseline="0" dirty="0" smtClean="0"/>
              <a:t>For later results, it is important that learners understand that there are twice as many arrangements  because there are 2! ways of arranging the two </a:t>
            </a:r>
            <a:r>
              <a:rPr lang="en-GB" i="0" baseline="0" dirty="0" err="1" smtClean="0"/>
              <a:t>Ts</a:t>
            </a:r>
            <a:r>
              <a:rPr lang="en-GB" i="0" baseline="0" dirty="0" smtClean="0"/>
              <a:t>. This is, of course, 2. It is important to emphasise the factorial however for Example 2. </a:t>
            </a:r>
          </a:p>
          <a:p>
            <a:pPr marL="0" indent="0" algn="l">
              <a:buFont typeface="Arial" panose="020B0604020202020204" pitchFamily="34" charset="0"/>
              <a:buNone/>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dirty="0" smtClean="0"/>
              <a:t>The next slide looks at the calculation we can do to find the answer 12 different arrangements without listing.</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0" indent="0" algn="l">
              <a:buFont typeface="Arial" panose="020B0604020202020204" pitchFamily="34" charset="0"/>
              <a:buNone/>
            </a:pPr>
            <a:endParaRPr lang="en-GB" i="0" baseline="0" dirty="0" smtClean="0"/>
          </a:p>
          <a:p>
            <a:pPr marL="0" indent="0" algn="l">
              <a:buFont typeface="Arial" panose="020B0604020202020204" pitchFamily="34" charset="0"/>
              <a:buNone/>
            </a:pPr>
            <a:endParaRPr lang="en-GB" i="0" baseline="0" dirty="0" smtClean="0"/>
          </a:p>
          <a:p>
            <a:pPr marL="0" indent="0" algn="l">
              <a:buFont typeface="Arial" panose="020B0604020202020204" pitchFamily="34" charset="0"/>
              <a:buNone/>
            </a:pPr>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6</a:t>
            </a:fld>
            <a:endParaRPr lang="en-GB"/>
          </a:p>
        </p:txBody>
      </p:sp>
    </p:spTree>
    <p:extLst>
      <p:ext uri="{BB962C8B-B14F-4D97-AF65-F5344CB8AC3E}">
        <p14:creationId xmlns:p14="http://schemas.microsoft.com/office/powerpoint/2010/main" val="104946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Possible dialogue:</a:t>
            </a:r>
          </a:p>
          <a:p>
            <a:endParaRPr lang="en-GB" dirty="0" smtClean="0"/>
          </a:p>
          <a:p>
            <a:r>
              <a:rPr lang="en-GB" i="1" dirty="0" smtClean="0"/>
              <a:t>We have seen that, when all the letters are different,</a:t>
            </a:r>
            <a:r>
              <a:rPr lang="en-GB" i="1" baseline="0" dirty="0" smtClean="0"/>
              <a:t> there are </a:t>
            </a:r>
          </a:p>
          <a:p>
            <a:pPr marL="171450" indent="-171450" algn="r">
              <a:buFont typeface="Arial" panose="020B0604020202020204" pitchFamily="34" charset="0"/>
              <a:buChar char="•"/>
            </a:pPr>
            <a:r>
              <a:rPr lang="en-GB" i="0" baseline="0" dirty="0" smtClean="0"/>
              <a:t>1 click to reveal the product template</a:t>
            </a:r>
          </a:p>
          <a:p>
            <a:pPr marL="171450" indent="-171450" algn="r">
              <a:buFont typeface="Arial" panose="020B0604020202020204" pitchFamily="34" charset="0"/>
              <a:buChar char="•"/>
            </a:pPr>
            <a:r>
              <a:rPr lang="en-GB" i="0" baseline="0" dirty="0" smtClean="0"/>
              <a:t>1 click to complete template and the number of arrangements</a:t>
            </a:r>
          </a:p>
          <a:p>
            <a:pPr marL="171450" indent="-171450" algn="r">
              <a:buFont typeface="Arial" panose="020B0604020202020204" pitchFamily="34" charset="0"/>
              <a:buChar char="•"/>
            </a:pPr>
            <a:r>
              <a:rPr lang="en-GB" i="0" baseline="0" dirty="0" smtClean="0"/>
              <a:t>1 click to reveal there are 2! Ways of arranging the two </a:t>
            </a:r>
            <a:r>
              <a:rPr lang="en-GB" i="0" baseline="0" dirty="0" err="1" smtClean="0"/>
              <a:t>Ts</a:t>
            </a:r>
            <a:r>
              <a:rPr lang="en-GB" i="0" baseline="0" dirty="0" smtClean="0"/>
              <a:t> and so twice as many arrangements as needed.</a:t>
            </a:r>
          </a:p>
          <a:p>
            <a:pPr marL="0" indent="0" algn="l">
              <a:buFont typeface="Arial" panose="020B0604020202020204" pitchFamily="34" charset="0"/>
              <a:buNone/>
            </a:pPr>
            <a:endParaRPr lang="en-GB" i="1" baseline="0" dirty="0" smtClean="0"/>
          </a:p>
          <a:p>
            <a:pPr marL="0" indent="0" algn="l">
              <a:buFont typeface="Arial" panose="020B0604020202020204" pitchFamily="34" charset="0"/>
              <a:buNone/>
            </a:pPr>
            <a:r>
              <a:rPr lang="en-GB" i="1" baseline="0" dirty="0" smtClean="0"/>
              <a:t>So how many different arrangements will there be?</a:t>
            </a:r>
          </a:p>
          <a:p>
            <a:pPr marL="171450" indent="-171450" algn="r">
              <a:buFont typeface="Arial" panose="020B0604020202020204" pitchFamily="34" charset="0"/>
              <a:buChar char="•"/>
            </a:pPr>
            <a:r>
              <a:rPr lang="en-GB" i="0" baseline="0" dirty="0" smtClean="0"/>
              <a:t>2 clicks to reveal the answer</a:t>
            </a:r>
          </a:p>
          <a:p>
            <a:pPr marL="0" indent="0" algn="r">
              <a:buFont typeface="Arial" panose="020B0604020202020204" pitchFamily="34" charset="0"/>
              <a:buNone/>
            </a:pPr>
            <a:endParaRPr lang="en-GB" i="0" baseline="0" dirty="0" smtClean="0"/>
          </a:p>
          <a:p>
            <a:pPr marL="0" indent="0" algn="l">
              <a:buFont typeface="Arial" panose="020B0604020202020204" pitchFamily="34" charset="0"/>
              <a:buNone/>
            </a:pPr>
            <a:r>
              <a:rPr lang="en-GB" i="1" baseline="0" dirty="0" smtClean="0"/>
              <a:t>Now let’s look at more repeated objects.</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171450" indent="-171450" algn="r">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42699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Possible dialogue:</a:t>
            </a:r>
          </a:p>
          <a:p>
            <a:endParaRPr lang="en-GB" dirty="0" smtClean="0"/>
          </a:p>
          <a:p>
            <a:r>
              <a:rPr lang="en-GB" i="1" dirty="0" smtClean="0"/>
              <a:t>First of all, work out the number of rearrangements possible if all the letters were</a:t>
            </a:r>
            <a:r>
              <a:rPr lang="en-GB" i="1" baseline="0" dirty="0" smtClean="0"/>
              <a:t> different.</a:t>
            </a:r>
          </a:p>
          <a:p>
            <a:pPr marL="171450" indent="-171450" algn="r">
              <a:buFont typeface="Arial" panose="020B0604020202020204" pitchFamily="34" charset="0"/>
              <a:buChar char="•"/>
            </a:pPr>
            <a:r>
              <a:rPr lang="en-GB" i="0" baseline="0" dirty="0" smtClean="0"/>
              <a:t>1 click to reveal 720 arrangements</a:t>
            </a:r>
          </a:p>
          <a:p>
            <a:pPr marL="0" indent="0" algn="l">
              <a:buFont typeface="Arial" panose="020B0604020202020204" pitchFamily="34" charset="0"/>
              <a:buNone/>
            </a:pPr>
            <a:endParaRPr lang="en-GB" i="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Discussion points: </a:t>
            </a:r>
            <a:r>
              <a:rPr lang="en-GB" i="1" baseline="0" dirty="0" smtClean="0"/>
              <a:t>How many ways are there are arranging the 3 Ps? How many ways are there of arranging the 2 </a:t>
            </a:r>
            <a:r>
              <a:rPr lang="en-GB" i="1" baseline="0" dirty="0" err="1" smtClean="0"/>
              <a:t>Es</a:t>
            </a:r>
            <a:r>
              <a:rPr lang="en-GB" i="1" baseline="0" dirty="0" smtClean="0"/>
              <a:t>?</a:t>
            </a: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This is very important. Learners need to know that as there are 3! ways of arranging 3 objects, there will be 6 of every arrangement that are the same in the list of 720 because of the Ps AND as there are 2! ways of arranging the 2 E’s there will be 2 of every arrangement that are the same in the list of 720 because of the </a:t>
            </a:r>
            <a:r>
              <a:rPr lang="en-GB" i="0" baseline="0" dirty="0" err="1" smtClean="0"/>
              <a:t>Es</a:t>
            </a:r>
            <a:r>
              <a:rPr lang="en-GB" i="0" baseline="0" dirty="0" smtClean="0"/>
              <a:t>. Altogether, therefore, there will be 3! </a:t>
            </a:r>
            <a:r>
              <a:rPr lang="en-GB" i="0" baseline="0" dirty="0" smtClean="0">
                <a:sym typeface="Symbol"/>
              </a:rPr>
              <a:t> 2!  = 12 times the number of different arrangements in the list of 720, because of the repeated letters in the word.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171450" indent="-171450" algn="r">
              <a:buFont typeface="Arial" panose="020B0604020202020204" pitchFamily="34" charset="0"/>
              <a:buChar char="•"/>
            </a:pPr>
            <a:r>
              <a:rPr lang="en-GB" i="0" baseline="0" dirty="0" smtClean="0"/>
              <a:t>2 clicks to reveal 3! </a:t>
            </a:r>
            <a:r>
              <a:rPr lang="en-GB" i="0" baseline="0" dirty="0" smtClean="0">
                <a:sym typeface="Symbol"/>
              </a:rPr>
              <a:t> 2! = 12 times as many arrangements with explanation</a:t>
            </a:r>
            <a:endParaRPr lang="en-GB" i="0" baseline="0" dirty="0" smtClean="0"/>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So, in fact, if we start with the number of arrangements including repeats, how can we remove all the repeats in one calculation?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useful for learners to know that they can find the number of repeats by dividing 720 	by the product  2!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3!.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This approach is summarised using algebra next.</a:t>
            </a:r>
          </a:p>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pPr marL="171450" indent="-171450" algn="r">
              <a:buFont typeface="Arial" panose="020B0604020202020204" pitchFamily="34" charset="0"/>
              <a:buChar char="•"/>
            </a:pPr>
            <a:endParaRPr lang="en-GB" i="0" baseline="0" dirty="0" smtClean="0"/>
          </a:p>
          <a:p>
            <a:pPr marL="171450" indent="-171450" algn="r">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5207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dialogue</a:t>
            </a:r>
          </a:p>
          <a:p>
            <a:pPr marL="171450" indent="-171450" algn="r">
              <a:buFont typeface="Arial" panose="020B0604020202020204" pitchFamily="34" charset="0"/>
              <a:buChar char="•"/>
            </a:pPr>
            <a:r>
              <a:rPr lang="en-GB" dirty="0" smtClean="0"/>
              <a:t>1 click to reveal the text as far as </a:t>
            </a:r>
            <a:r>
              <a:rPr lang="en-GB" baseline="0" dirty="0" smtClean="0"/>
              <a:t> ‘...the number of</a:t>
            </a:r>
            <a:r>
              <a:rPr lang="en-GB" i="1" baseline="0" dirty="0" smtClean="0"/>
              <a:t> different </a:t>
            </a:r>
            <a:r>
              <a:rPr lang="en-GB" baseline="0" dirty="0" smtClean="0"/>
              <a:t>arrangements of all n objects is’</a:t>
            </a:r>
          </a:p>
          <a:p>
            <a:pPr marL="171450" indent="-171450" algn="r">
              <a:buFont typeface="Arial" panose="020B0604020202020204" pitchFamily="34" charset="0"/>
              <a:buChar char="•"/>
            </a:pPr>
            <a:endParaRPr lang="en-GB" baseline="0" dirty="0" smtClean="0"/>
          </a:p>
          <a:p>
            <a:pPr marL="0" indent="0" algn="l">
              <a:buFont typeface="Arial" panose="020B0604020202020204" pitchFamily="34" charset="0"/>
              <a:buNone/>
            </a:pPr>
            <a:r>
              <a:rPr lang="en-GB" i="1" baseline="0" dirty="0" smtClean="0"/>
              <a:t>Can you write an expression in terms of n, p, q and r to work this out?</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1 click to reveal</a:t>
            </a:r>
            <a:r>
              <a:rPr lang="en-GB" baseline="0" dirty="0" smtClean="0"/>
              <a:t> the expression</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Discussion </a:t>
            </a:r>
            <a:r>
              <a:rPr lang="en-GB" baseline="0" dirty="0" err="1" smtClean="0"/>
              <a:t>Point:</a:t>
            </a:r>
            <a:r>
              <a:rPr lang="en-GB" i="1" baseline="0" dirty="0" err="1" smtClean="0"/>
              <a:t>What</a:t>
            </a:r>
            <a:r>
              <a:rPr lang="en-GB" i="1" baseline="0" dirty="0" smtClean="0"/>
              <a:t> if there had been also been ‘s  of another type of object the same’</a:t>
            </a:r>
            <a:r>
              <a:rPr lang="en-GB" i="1" dirty="0" smtClean="0"/>
              <a:t>, how would the rule</a:t>
            </a:r>
            <a:r>
              <a:rPr lang="en-GB" i="1" baseline="0" dirty="0" smtClean="0"/>
              <a:t> </a:t>
            </a:r>
            <a:r>
              <a:rPr lang="en-GB" i="1" dirty="0" smtClean="0"/>
              <a:t>change?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dirty="0" smtClean="0"/>
              <a:t>This is a good check that learners</a:t>
            </a:r>
            <a:r>
              <a:rPr lang="en-GB" i="0" baseline="0" dirty="0" smtClean="0"/>
              <a:t> have understood how the process works. If necessary look at a word such as CHROMATOGRAPHY which has 4 repeated letters.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r>
              <a:rPr lang="en-GB" i="1" dirty="0" smtClean="0"/>
              <a:t>You may</a:t>
            </a:r>
            <a:r>
              <a:rPr lang="en-GB" i="1" baseline="0" dirty="0" smtClean="0"/>
              <a:t> find this rule helpful when several objects in the list you are arranging are repeated as we have just seen.</a:t>
            </a:r>
          </a:p>
          <a:p>
            <a:endParaRPr lang="en-GB" i="1" baseline="0" dirty="0" smtClean="0"/>
          </a:p>
          <a:p>
            <a:r>
              <a:rPr lang="en-GB" i="1" baseline="0" dirty="0" smtClean="0"/>
              <a:t>Let’s look at another example.</a:t>
            </a:r>
          </a:p>
          <a:p>
            <a:endParaRPr lang="en-GB" i="1"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lang="en-GB" dirty="0" smtClean="0"/>
          </a:p>
          <a:p>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9</a:t>
            </a:fld>
            <a:endParaRPr lang="en-GB"/>
          </a:p>
        </p:txBody>
      </p:sp>
    </p:spTree>
    <p:extLst>
      <p:ext uri="{BB962C8B-B14F-4D97-AF65-F5344CB8AC3E}">
        <p14:creationId xmlns:p14="http://schemas.microsoft.com/office/powerpoint/2010/main" val="1597514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Lesson slides</a:t>
            </a:r>
            <a:br>
              <a:rPr lang="en-GB" sz="2800" b="1" dirty="0" smtClean="0"/>
            </a:br>
            <a:r>
              <a:rPr lang="en-GB" sz="2600" dirty="0" smtClean="0"/>
              <a:t>Topic: 5.2 Permutations and combinations</a:t>
            </a:r>
            <a:br>
              <a:rPr lang="en-GB" sz="2600" dirty="0" smtClean="0"/>
            </a:br>
            <a:r>
              <a:rPr lang="en-GB" sz="2600" dirty="0" smtClean="0"/>
              <a:t>Lesson 2: More arrangements</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Arranging objects that are not all different Example 3a</a:t>
            </a:r>
            <a:endParaRPr lang="en-GB" dirty="0"/>
          </a:p>
        </p:txBody>
      </p:sp>
      <p:sp>
        <p:nvSpPr>
          <p:cNvPr id="3" name="Text Placeholder 2"/>
          <p:cNvSpPr>
            <a:spLocks noGrp="1"/>
          </p:cNvSpPr>
          <p:nvPr>
            <p:ph type="body" sz="quarter" idx="10"/>
          </p:nvPr>
        </p:nvSpPr>
        <p:spPr/>
        <p:txBody>
          <a:bodyPr/>
          <a:lstStyle/>
          <a:p>
            <a:pPr marL="0" indent="0">
              <a:buNone/>
            </a:pPr>
            <a:r>
              <a:rPr lang="en-GB" dirty="0"/>
              <a:t>T</a:t>
            </a:r>
            <a:r>
              <a:rPr lang="en-GB" dirty="0" smtClean="0"/>
              <a:t>he letters of the word  STATISTICAL  are arranged in a line.</a:t>
            </a:r>
          </a:p>
          <a:p>
            <a:pPr marL="0" indent="0">
              <a:buNone/>
            </a:pPr>
            <a:r>
              <a:rPr lang="en-GB" dirty="0" smtClean="0"/>
              <a:t>Find the number of different arrangements if there are no restrictions.</a:t>
            </a:r>
            <a:endParaRPr lang="en-GB" dirty="0"/>
          </a:p>
          <a:p>
            <a:pPr marL="0" indent="0">
              <a:buNone/>
            </a:pPr>
            <a:endParaRPr lang="en-GB" sz="1400" dirty="0" smtClean="0"/>
          </a:p>
          <a:p>
            <a:pPr marL="0" indent="0">
              <a:buNone/>
            </a:pPr>
            <a:r>
              <a:rPr lang="en-GB" dirty="0" smtClean="0"/>
              <a:t>	</a:t>
            </a:r>
            <a:r>
              <a:rPr lang="en-GB" dirty="0" smtClean="0">
                <a:sym typeface="Symbol"/>
              </a:rPr>
              <a:t>	</a:t>
            </a:r>
            <a:endParaRPr lang="en-GB" dirty="0"/>
          </a:p>
        </p:txBody>
      </p:sp>
      <p:graphicFrame>
        <p:nvGraphicFramePr>
          <p:cNvPr id="6" name="Table 5"/>
          <p:cNvGraphicFramePr>
            <a:graphicFrameLocks noGrp="1"/>
          </p:cNvGraphicFramePr>
          <p:nvPr>
            <p:extLst/>
          </p:nvPr>
        </p:nvGraphicFramePr>
        <p:xfrm>
          <a:off x="367846" y="2678777"/>
          <a:ext cx="11454040" cy="3200400"/>
        </p:xfrm>
        <a:graphic>
          <a:graphicData uri="http://schemas.openxmlformats.org/drawingml/2006/table">
            <a:tbl>
              <a:tblPr firstRow="1" bandRow="1">
                <a:tableStyleId>{5C22544A-7EE6-4342-B048-85BDC9FD1C3A}</a:tableStyleId>
              </a:tblPr>
              <a:tblGrid>
                <a:gridCol w="2180772">
                  <a:extLst>
                    <a:ext uri="{9D8B030D-6E8A-4147-A177-3AD203B41FA5}">
                      <a16:colId xmlns:a16="http://schemas.microsoft.com/office/drawing/2014/main" val="20000"/>
                    </a:ext>
                  </a:extLst>
                </a:gridCol>
                <a:gridCol w="3842657">
                  <a:extLst>
                    <a:ext uri="{9D8B030D-6E8A-4147-A177-3AD203B41FA5}">
                      <a16:colId xmlns:a16="http://schemas.microsoft.com/office/drawing/2014/main" val="20001"/>
                    </a:ext>
                  </a:extLst>
                </a:gridCol>
                <a:gridCol w="5430611">
                  <a:extLst>
                    <a:ext uri="{9D8B030D-6E8A-4147-A177-3AD203B41FA5}">
                      <a16:colId xmlns:a16="http://schemas.microsoft.com/office/drawing/2014/main" val="20002"/>
                    </a:ext>
                  </a:extLst>
                </a:gridCol>
              </a:tblGrid>
              <a:tr h="0">
                <a:tc>
                  <a:txBody>
                    <a:bodyPr/>
                    <a:lstStyle/>
                    <a:p>
                      <a:pPr algn="ctr"/>
                      <a:r>
                        <a:rPr lang="en-GB" dirty="0" smtClean="0"/>
                        <a:t># arrangements</a:t>
                      </a:r>
                      <a:r>
                        <a:rPr lang="en-GB" baseline="0" dirty="0" smtClean="0"/>
                        <a:t> when objects all different</a:t>
                      </a:r>
                      <a:endParaRPr lang="en-GB" dirty="0"/>
                    </a:p>
                  </a:txBody>
                  <a:tcPr anchor="ctr">
                    <a:solidFill>
                      <a:srgbClr val="E21951"/>
                    </a:solidFill>
                  </a:tcPr>
                </a:tc>
                <a:tc>
                  <a:txBody>
                    <a:bodyPr/>
                    <a:lstStyle/>
                    <a:p>
                      <a:pPr algn="ctr"/>
                      <a:r>
                        <a:rPr lang="en-GB" dirty="0" smtClean="0"/>
                        <a:t># time</a:t>
                      </a:r>
                      <a:r>
                        <a:rPr lang="en-GB" baseline="0" dirty="0" smtClean="0"/>
                        <a:t>s too many</a:t>
                      </a:r>
                      <a:endParaRPr lang="en-GB" dirty="0"/>
                    </a:p>
                  </a:txBody>
                  <a:tcPr anchor="ctr">
                    <a:solidFill>
                      <a:srgbClr val="E21951"/>
                    </a:solidFill>
                  </a:tcPr>
                </a:tc>
                <a:tc>
                  <a:txBody>
                    <a:bodyPr/>
                    <a:lstStyle/>
                    <a:p>
                      <a:pPr algn="ctr"/>
                      <a:r>
                        <a:rPr lang="en-GB" dirty="0" smtClean="0"/>
                        <a:t>Answer</a:t>
                      </a:r>
                      <a:r>
                        <a:rPr lang="en-GB" baseline="0" dirty="0" smtClean="0"/>
                        <a:t> to question</a:t>
                      </a:r>
                      <a:endParaRPr lang="en-GB" dirty="0"/>
                    </a:p>
                  </a:txBody>
                  <a:tcPr anchor="ctr">
                    <a:solidFill>
                      <a:srgbClr val="E21951"/>
                    </a:solidFill>
                  </a:tcPr>
                </a:tc>
                <a:extLst>
                  <a:ext uri="{0D108BD9-81ED-4DB2-BD59-A6C34878D82A}">
                    <a16:rowId xmlns:a16="http://schemas.microsoft.com/office/drawing/2014/main" val="10000"/>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1078769" y="4017367"/>
            <a:ext cx="757515" cy="523220"/>
          </a:xfrm>
          <a:prstGeom prst="rect">
            <a:avLst/>
          </a:prstGeom>
        </p:spPr>
        <p:txBody>
          <a:bodyPr wrap="none">
            <a:spAutoFit/>
          </a:bodyPr>
          <a:lstStyle/>
          <a:p>
            <a:r>
              <a:rPr lang="en-GB" sz="2800" dirty="0">
                <a:solidFill>
                  <a:prstClr val="black"/>
                </a:solidFill>
                <a:latin typeface="Arial" panose="020B0604020202020204" pitchFamily="34" charset="0"/>
                <a:cs typeface="Arial" panose="020B0604020202020204" pitchFamily="34" charset="0"/>
              </a:rPr>
              <a:t>11! </a:t>
            </a:r>
            <a:endParaRPr lang="en-GB" dirty="0"/>
          </a:p>
        </p:txBody>
      </p:sp>
      <p:sp>
        <p:nvSpPr>
          <p:cNvPr id="5" name="Rectangle 4"/>
          <p:cNvSpPr/>
          <p:nvPr/>
        </p:nvSpPr>
        <p:spPr>
          <a:xfrm>
            <a:off x="2666067" y="4735388"/>
            <a:ext cx="3571420" cy="480131"/>
          </a:xfrm>
          <a:prstGeom prst="rect">
            <a:avLst/>
          </a:prstGeom>
        </p:spPr>
        <p:txBody>
          <a:bodyPr wrap="square">
            <a:spAutoFit/>
          </a:bodyPr>
          <a:lstStyle/>
          <a:p>
            <a:pP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a:t>
            </a:r>
            <a:r>
              <a:rPr lang="en-GB" sz="2800" dirty="0">
                <a:solidFill>
                  <a:prstClr val="black"/>
                </a:solidFill>
                <a:latin typeface="Arial" panose="020B0604020202020204" pitchFamily="34" charset="0"/>
                <a:cs typeface="Arial" panose="020B0604020202020204" pitchFamily="34" charset="0"/>
              </a:rPr>
              <a:t> 3!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a:t>
            </a:r>
            <a:r>
              <a:rPr lang="en-GB" sz="2800" dirty="0">
                <a:solidFill>
                  <a:prstClr val="black"/>
                </a:solidFill>
                <a:latin typeface="Arial" panose="020B0604020202020204" pitchFamily="34" charset="0"/>
                <a:cs typeface="Arial" panose="020B0604020202020204" pitchFamily="34" charset="0"/>
              </a:rPr>
              <a:t> 2!  = 48 </a:t>
            </a:r>
          </a:p>
        </p:txBody>
      </p:sp>
      <mc:AlternateContent xmlns:mc="http://schemas.openxmlformats.org/markup-compatibility/2006" xmlns:a14="http://schemas.microsoft.com/office/drawing/2010/main">
        <mc:Choice Requires="a14">
          <p:sp>
            <p:nvSpPr>
              <p:cNvPr id="4" name="Rectangle 3"/>
              <p:cNvSpPr/>
              <p:nvPr/>
            </p:nvSpPr>
            <p:spPr>
              <a:xfrm>
                <a:off x="6563179" y="4008869"/>
                <a:ext cx="4966424" cy="1670201"/>
              </a:xfrm>
              <a:prstGeom prst="rect">
                <a:avLst/>
              </a:prstGeom>
            </p:spPr>
            <p:txBody>
              <a:bodyPr wrap="none">
                <a:spAutoFit/>
              </a:bodyPr>
              <a:lstStyle/>
              <a:p>
                <a14:m>
                  <m:oMath xmlns:m="http://schemas.openxmlformats.org/officeDocument/2006/math">
                    <m:f>
                      <m:fPr>
                        <m:ctrlPr>
                          <a:rPr lang="en-GB" sz="2800" i="1" smtClean="0">
                            <a:solidFill>
                              <a:prstClr val="black"/>
                            </a:solidFill>
                            <a:latin typeface="Cambria Math" panose="02040503050406030204" pitchFamily="18" charset="0"/>
                          </a:rPr>
                        </m:ctrlPr>
                      </m:fPr>
                      <m:num>
                        <m:r>
                          <m:rPr>
                            <m:nor/>
                          </m:rPr>
                          <a:rPr lang="en-GB" sz="2800" smtClean="0">
                            <a:solidFill>
                              <a:prstClr val="black"/>
                            </a:solidFill>
                            <a:latin typeface="Arial" panose="020B0604020202020204" pitchFamily="34" charset="0"/>
                            <a:cs typeface="Arial" panose="020B0604020202020204" pitchFamily="34" charset="0"/>
                          </a:rPr>
                          <m:t>11</m:t>
                        </m:r>
                        <m:r>
                          <m:rPr>
                            <m:nor/>
                          </m:rPr>
                          <a:rPr lang="en-GB" sz="2800">
                            <a:solidFill>
                              <a:prstClr val="black"/>
                            </a:solidFill>
                            <a:latin typeface="Arial" panose="020B0604020202020204" pitchFamily="34" charset="0"/>
                            <a:cs typeface="Arial" panose="020B0604020202020204" pitchFamily="34" charset="0"/>
                          </a:rPr>
                          <m:t>!</m:t>
                        </m:r>
                      </m:num>
                      <m:den>
                        <m:r>
                          <m:rPr>
                            <m:nor/>
                          </m:rPr>
                          <a:rPr lang="en-GB" sz="2800">
                            <a:solidFill>
                              <a:prstClr val="black"/>
                            </a:solidFill>
                            <a:latin typeface="Arial" panose="020B0604020202020204" pitchFamily="34" charset="0"/>
                            <a:cs typeface="Arial" panose="020B0604020202020204" pitchFamily="34" charset="0"/>
                          </a:rPr>
                          <m:t>2!</m:t>
                        </m:r>
                        <m:r>
                          <m:rPr>
                            <m:nor/>
                          </m:rPr>
                          <a:rPr lang="en-GB" sz="2800" smtClean="0">
                            <a:solidFill>
                              <a:prstClr val="black"/>
                            </a:solidFill>
                            <a:latin typeface="Arial" panose="020B0604020202020204" pitchFamily="34" charset="0"/>
                            <a:cs typeface="Arial" panose="020B0604020202020204" pitchFamily="34" charset="0"/>
                          </a:rPr>
                          <m:t> </m:t>
                        </m:r>
                        <m:r>
                          <m:rPr>
                            <m:nor/>
                          </m:rPr>
                          <a:rPr lang="en-GB" sz="2800" dirty="0">
                            <a:solidFill>
                              <a:prstClr val="black"/>
                            </a:solidFill>
                            <a:sym typeface="Symbol"/>
                          </a:rPr>
                          <m:t></m:t>
                        </m:r>
                        <m:r>
                          <m:rPr>
                            <m:nor/>
                          </m:rPr>
                          <a:rPr lang="en-GB" sz="2800" dirty="0" smtClean="0">
                            <a:solidFill>
                              <a:prstClr val="black"/>
                            </a:solidFill>
                            <a:sym typeface="Symbol"/>
                          </a:rPr>
                          <m:t> </m:t>
                        </m:r>
                        <m:r>
                          <m:rPr>
                            <m:nor/>
                          </m:rPr>
                          <a:rPr lang="en-GB" sz="2800" smtClean="0">
                            <a:solidFill>
                              <a:prstClr val="black"/>
                            </a:solidFill>
                            <a:latin typeface="Arial" panose="020B0604020202020204" pitchFamily="34" charset="0"/>
                            <a:cs typeface="Arial" panose="020B0604020202020204" pitchFamily="34" charset="0"/>
                          </a:rPr>
                          <m:t>3! </m:t>
                        </m:r>
                        <m:r>
                          <m:rPr>
                            <m:nor/>
                          </m:rPr>
                          <a:rPr lang="en-GB" sz="2800" dirty="0">
                            <a:solidFill>
                              <a:prstClr val="black"/>
                            </a:solidFill>
                            <a:sym typeface="Symbol"/>
                          </a:rPr>
                          <m:t></m:t>
                        </m:r>
                        <m:r>
                          <m:rPr>
                            <m:nor/>
                          </m:rPr>
                          <a:rPr lang="en-GB" sz="2800" dirty="0" smtClean="0">
                            <a:solidFill>
                              <a:prstClr val="black"/>
                            </a:solidFill>
                            <a:sym typeface="Symbol"/>
                          </a:rPr>
                          <m:t> </m:t>
                        </m:r>
                        <m:r>
                          <m:rPr>
                            <m:nor/>
                          </m:rPr>
                          <a:rPr lang="en-GB" sz="2800" smtClean="0">
                            <a:solidFill>
                              <a:prstClr val="black"/>
                            </a:solidFill>
                            <a:latin typeface="Arial" panose="020B0604020202020204" pitchFamily="34" charset="0"/>
                            <a:cs typeface="Arial" panose="020B0604020202020204" pitchFamily="34" charset="0"/>
                          </a:rPr>
                          <m:t>2!</m:t>
                        </m:r>
                        <m:r>
                          <m:rPr>
                            <m:nor/>
                          </m:rPr>
                          <a:rPr lang="en-GB" sz="2800" dirty="0">
                            <a:solidFill>
                              <a:prstClr val="black"/>
                            </a:solidFill>
                            <a:sym typeface="Symbol"/>
                          </a:rPr>
                          <m:t></m:t>
                        </m:r>
                        <m:r>
                          <m:rPr>
                            <m:nor/>
                          </m:rPr>
                          <a:rPr lang="en-GB" sz="2800" dirty="0" smtClean="0">
                            <a:solidFill>
                              <a:prstClr val="black"/>
                            </a:solidFill>
                            <a:sym typeface="Symbol"/>
                          </a:rPr>
                          <m:t> </m:t>
                        </m:r>
                        <m:r>
                          <m:rPr>
                            <m:nor/>
                          </m:rPr>
                          <a:rPr lang="en-GB" sz="2800" smtClean="0">
                            <a:solidFill>
                              <a:prstClr val="black"/>
                            </a:solidFill>
                            <a:latin typeface="Arial" panose="020B0604020202020204" pitchFamily="34" charset="0"/>
                            <a:cs typeface="Arial" panose="020B0604020202020204" pitchFamily="34" charset="0"/>
                          </a:rPr>
                          <m:t>2!</m:t>
                        </m:r>
                      </m:den>
                    </m:f>
                  </m:oMath>
                </a14:m>
                <a:r>
                  <a:rPr lang="en-GB" sz="2800" dirty="0" smtClean="0">
                    <a:solidFill>
                      <a:prstClr val="black"/>
                    </a:solidFill>
                    <a:latin typeface="Arial" panose="020B0604020202020204" pitchFamily="34" charset="0"/>
                    <a:cs typeface="Arial" panose="020B0604020202020204" pitchFamily="34" charset="0"/>
                  </a:rPr>
                  <a:t> 	= </a:t>
                </a:r>
                <a14:m>
                  <m:oMath xmlns:m="http://schemas.openxmlformats.org/officeDocument/2006/math">
                    <m:f>
                      <m:fPr>
                        <m:ctrlPr>
                          <a:rPr lang="en-GB" sz="2800" i="1" smtClean="0">
                            <a:solidFill>
                              <a:prstClr val="black"/>
                            </a:solidFill>
                            <a:latin typeface="Cambria Math" panose="02040503050406030204" pitchFamily="18" charset="0"/>
                            <a:cs typeface="Arial" panose="020B0604020202020204" pitchFamily="34" charset="0"/>
                          </a:rPr>
                        </m:ctrlPr>
                      </m:fPr>
                      <m:num>
                        <m:r>
                          <m:rPr>
                            <m:nor/>
                          </m:rPr>
                          <a:rPr lang="en-GB" sz="2800" smtClean="0">
                            <a:solidFill>
                              <a:prstClr val="black"/>
                            </a:solidFill>
                            <a:latin typeface="Arial" panose="020B0604020202020204" pitchFamily="34" charset="0"/>
                            <a:cs typeface="Arial" panose="020B0604020202020204" pitchFamily="34" charset="0"/>
                          </a:rPr>
                          <m:t>39916800</m:t>
                        </m:r>
                      </m:num>
                      <m:den>
                        <m:r>
                          <m:rPr>
                            <m:nor/>
                          </m:rPr>
                          <a:rPr lang="en-GB" sz="2800" smtClean="0">
                            <a:solidFill>
                              <a:prstClr val="black"/>
                            </a:solidFill>
                            <a:latin typeface="Arial" panose="020B0604020202020204" pitchFamily="34" charset="0"/>
                            <a:cs typeface="Arial" panose="020B0604020202020204" pitchFamily="34" charset="0"/>
                          </a:rPr>
                          <m:t>48</m:t>
                        </m:r>
                      </m:den>
                    </m:f>
                  </m:oMath>
                </a14:m>
                <a:r>
                  <a:rPr lang="en-GB" sz="2800" dirty="0" smtClean="0">
                    <a:solidFill>
                      <a:prstClr val="black"/>
                    </a:solidFill>
                    <a:latin typeface="Arial" panose="020B0604020202020204" pitchFamily="34" charset="0"/>
                    <a:cs typeface="Arial" panose="020B0604020202020204" pitchFamily="34" charset="0"/>
                  </a:rPr>
                  <a:t> </a:t>
                </a:r>
              </a:p>
              <a:p>
                <a:endParaRPr lang="en-GB" sz="2800" dirty="0">
                  <a:solidFill>
                    <a:prstClr val="black"/>
                  </a:solidFill>
                  <a:latin typeface="Arial" panose="020B0604020202020204" pitchFamily="34" charset="0"/>
                  <a:cs typeface="Arial" panose="020B0604020202020204" pitchFamily="34" charset="0"/>
                </a:endParaRPr>
              </a:p>
              <a:p>
                <a:r>
                  <a:rPr lang="en-GB" sz="2800" dirty="0" smtClean="0">
                    <a:solidFill>
                      <a:prstClr val="black"/>
                    </a:solidFill>
                    <a:latin typeface="Arial" panose="020B0604020202020204" pitchFamily="34" charset="0"/>
                    <a:cs typeface="Arial" panose="020B0604020202020204" pitchFamily="34" charset="0"/>
                  </a:rPr>
                  <a:t>			= 831600 </a:t>
                </a:r>
                <a:endParaRPr lang="en-GB"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563179" y="4008869"/>
                <a:ext cx="4966424" cy="1670201"/>
              </a:xfrm>
              <a:prstGeom prst="rect">
                <a:avLst/>
              </a:prstGeom>
              <a:blipFill rotWithShape="1">
                <a:blip r:embed="rId3"/>
                <a:stretch>
                  <a:fillRect b="-8394"/>
                </a:stretch>
              </a:blipFill>
            </p:spPr>
            <p:txBody>
              <a:bodyPr/>
              <a:lstStyle/>
              <a:p>
                <a:r>
                  <a:rPr lang="en-GB">
                    <a:noFill/>
                  </a:rPr>
                  <a:t> </a:t>
                </a:r>
              </a:p>
            </p:txBody>
          </p:sp>
        </mc:Fallback>
      </mc:AlternateContent>
      <p:sp>
        <p:nvSpPr>
          <p:cNvPr id="8" name="Rectangle 7"/>
          <p:cNvSpPr/>
          <p:nvPr/>
        </p:nvSpPr>
        <p:spPr>
          <a:xfrm>
            <a:off x="2557207" y="4049451"/>
            <a:ext cx="4202792" cy="480131"/>
          </a:xfrm>
          <a:prstGeom prst="rect">
            <a:avLst/>
          </a:prstGeom>
        </p:spPr>
        <p:txBody>
          <a:bodyPr wrap="square">
            <a:spAutoFit/>
          </a:bodyPr>
          <a:lstStyle/>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 S, </a:t>
            </a:r>
            <a:r>
              <a:rPr lang="en-GB" sz="2800" dirty="0" smtClean="0">
                <a:solidFill>
                  <a:prstClr val="black"/>
                </a:solidFill>
                <a:latin typeface="Arial" panose="020B0604020202020204" pitchFamily="34" charset="0"/>
                <a:cs typeface="Arial" panose="020B0604020202020204" pitchFamily="34" charset="0"/>
                <a:sym typeface="Symbol"/>
              </a:rPr>
              <a:t>3 </a:t>
            </a:r>
            <a:r>
              <a:rPr lang="en-GB" sz="2800" dirty="0">
                <a:solidFill>
                  <a:prstClr val="black"/>
                </a:solidFill>
                <a:latin typeface="Arial" panose="020B0604020202020204" pitchFamily="34" charset="0"/>
                <a:cs typeface="Arial" panose="020B0604020202020204" pitchFamily="34" charset="0"/>
                <a:sym typeface="Symbol"/>
              </a:rPr>
              <a:t> T</a:t>
            </a:r>
            <a:r>
              <a:rPr lang="en-GB" sz="2800" dirty="0" smtClean="0">
                <a:solidFill>
                  <a:prstClr val="black"/>
                </a:solidFill>
                <a:latin typeface="Arial" panose="020B0604020202020204" pitchFamily="34" charset="0"/>
                <a:cs typeface="Arial" panose="020B0604020202020204" pitchFamily="34" charset="0"/>
                <a:sym typeface="Symbol"/>
              </a:rPr>
              <a:t>, 2 </a:t>
            </a:r>
            <a:r>
              <a:rPr lang="en-GB" sz="2800" dirty="0">
                <a:solidFill>
                  <a:prstClr val="black"/>
                </a:solidFill>
                <a:latin typeface="Arial" panose="020B0604020202020204" pitchFamily="34" charset="0"/>
                <a:cs typeface="Arial" panose="020B0604020202020204" pitchFamily="34" charset="0"/>
                <a:sym typeface="Symbol"/>
              </a:rPr>
              <a:t> A</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sym typeface="Symbol"/>
              </a:rPr>
              <a:t>2  I </a:t>
            </a:r>
          </a:p>
        </p:txBody>
      </p:sp>
    </p:spTree>
    <p:extLst>
      <p:ext uri="{BB962C8B-B14F-4D97-AF65-F5344CB8AC3E}">
        <p14:creationId xmlns:p14="http://schemas.microsoft.com/office/powerpoint/2010/main" val="40766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Arranging objects that are not all different Example 3b</a:t>
            </a:r>
            <a:endParaRPr lang="en-GB" dirty="0"/>
          </a:p>
        </p:txBody>
      </p:sp>
      <p:sp>
        <p:nvSpPr>
          <p:cNvPr id="3" name="Text Placeholder 2"/>
          <p:cNvSpPr>
            <a:spLocks noGrp="1"/>
          </p:cNvSpPr>
          <p:nvPr>
            <p:ph type="body" sz="quarter" idx="10"/>
          </p:nvPr>
        </p:nvSpPr>
        <p:spPr/>
        <p:txBody>
          <a:bodyPr/>
          <a:lstStyle/>
          <a:p>
            <a:pPr marL="0" indent="0">
              <a:buNone/>
            </a:pPr>
            <a:r>
              <a:rPr lang="en-GB" dirty="0"/>
              <a:t>The letters of the word  STATISTICAL  are arranged in a line.</a:t>
            </a:r>
          </a:p>
          <a:p>
            <a:pPr marL="0" indent="0">
              <a:buNone/>
            </a:pPr>
            <a:r>
              <a:rPr lang="en-GB" dirty="0" smtClean="0"/>
              <a:t>Find the number of arrangements that start and finish with the letter A.</a:t>
            </a:r>
            <a:endParaRPr lang="en-GB" dirty="0"/>
          </a:p>
          <a:p>
            <a:pPr marL="0" indent="0">
              <a:buNone/>
            </a:pPr>
            <a:endParaRPr lang="en-GB" dirty="0"/>
          </a:p>
          <a:p>
            <a:pPr marL="0" indent="0">
              <a:buNone/>
            </a:pPr>
            <a:endParaRPr lang="en-GB" dirty="0" smtClean="0"/>
          </a:p>
        </p:txBody>
      </p:sp>
      <p:sp>
        <p:nvSpPr>
          <p:cNvPr id="5" name="Rectangle 4"/>
          <p:cNvSpPr/>
          <p:nvPr/>
        </p:nvSpPr>
        <p:spPr>
          <a:xfrm>
            <a:off x="359229" y="2592253"/>
            <a:ext cx="11484428" cy="480131"/>
          </a:xfrm>
          <a:prstGeom prst="rect">
            <a:avLst/>
          </a:prstGeom>
        </p:spPr>
        <p:txBody>
          <a:bodyPr wrap="square">
            <a:spAutoFit/>
          </a:bodyPr>
          <a:lstStyle/>
          <a:p>
            <a:pPr lvl="0" algn="ct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A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A </a:t>
            </a:r>
            <a:endParaRPr lang="en-GB" sz="28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2905885" y="2472734"/>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8</a:t>
            </a:r>
          </a:p>
        </p:txBody>
      </p:sp>
      <p:sp>
        <p:nvSpPr>
          <p:cNvPr id="7" name="TextBox 6"/>
          <p:cNvSpPr txBox="1"/>
          <p:nvPr/>
        </p:nvSpPr>
        <p:spPr>
          <a:xfrm>
            <a:off x="3973970" y="2472734"/>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7</a:t>
            </a:r>
          </a:p>
        </p:txBody>
      </p:sp>
      <p:sp>
        <p:nvSpPr>
          <p:cNvPr id="8" name="TextBox 7"/>
          <p:cNvSpPr txBox="1"/>
          <p:nvPr/>
        </p:nvSpPr>
        <p:spPr>
          <a:xfrm>
            <a:off x="4928707" y="2472734"/>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6</a:t>
            </a:r>
          </a:p>
        </p:txBody>
      </p:sp>
      <p:sp>
        <p:nvSpPr>
          <p:cNvPr id="9" name="TextBox 8"/>
          <p:cNvSpPr txBox="1"/>
          <p:nvPr/>
        </p:nvSpPr>
        <p:spPr>
          <a:xfrm>
            <a:off x="1940595" y="2472734"/>
            <a:ext cx="385042" cy="523220"/>
          </a:xfrm>
          <a:prstGeom prst="rect">
            <a:avLst/>
          </a:prstGeom>
          <a:noFill/>
        </p:spPr>
        <p:txBody>
          <a:bodyPr wrap="none" rtlCol="0">
            <a:spAutoFit/>
          </a:bodyPr>
          <a:lstStyle/>
          <a:p>
            <a:r>
              <a:rPr lang="en-GB" sz="2800" dirty="0" smtClean="0">
                <a:solidFill>
                  <a:prstClr val="black"/>
                </a:solidFill>
                <a:latin typeface="Arial" panose="020B0604020202020204" pitchFamily="34" charset="0"/>
                <a:cs typeface="Arial" panose="020B0604020202020204" pitchFamily="34" charset="0"/>
              </a:rPr>
              <a:t>9</a:t>
            </a:r>
            <a:endParaRPr lang="en-GB" sz="2800" dirty="0">
              <a:solidFill>
                <a:prstClr val="black"/>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4550228" y="1208314"/>
            <a:ext cx="299807" cy="5442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86223" y="1208314"/>
            <a:ext cx="299807" cy="5442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727" y="2472730"/>
            <a:ext cx="385042" cy="523220"/>
          </a:xfrm>
          <a:prstGeom prst="rect">
            <a:avLst/>
          </a:prstGeom>
          <a:noFill/>
        </p:spPr>
        <p:txBody>
          <a:bodyPr wrap="none" rtlCol="0">
            <a:spAutoFit/>
          </a:bodyPr>
          <a:lstStyle/>
          <a:p>
            <a:r>
              <a:rPr lang="en-GB" sz="2800" dirty="0" smtClean="0">
                <a:solidFill>
                  <a:prstClr val="black"/>
                </a:solidFill>
                <a:latin typeface="Arial" panose="020B0604020202020204" pitchFamily="34" charset="0"/>
                <a:cs typeface="Arial" panose="020B0604020202020204" pitchFamily="34" charset="0"/>
              </a:rPr>
              <a:t>4</a:t>
            </a:r>
            <a:endParaRPr lang="en-GB" sz="2800"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7903812" y="2472730"/>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3</a:t>
            </a:r>
          </a:p>
        </p:txBody>
      </p:sp>
      <p:sp>
        <p:nvSpPr>
          <p:cNvPr id="15" name="TextBox 14"/>
          <p:cNvSpPr txBox="1"/>
          <p:nvPr/>
        </p:nvSpPr>
        <p:spPr>
          <a:xfrm>
            <a:off x="8858549" y="2472730"/>
            <a:ext cx="385042" cy="523220"/>
          </a:xfrm>
          <a:prstGeom prst="rect">
            <a:avLst/>
          </a:prstGeom>
          <a:noFill/>
        </p:spPr>
        <p:txBody>
          <a:bodyPr wrap="none" rtlCol="0">
            <a:spAutoFit/>
          </a:bodyPr>
          <a:lstStyle/>
          <a:p>
            <a:r>
              <a:rPr lang="en-GB" sz="2800" dirty="0" smtClean="0">
                <a:solidFill>
                  <a:prstClr val="black"/>
                </a:solidFill>
                <a:latin typeface="Arial" panose="020B0604020202020204" pitchFamily="34" charset="0"/>
                <a:cs typeface="Arial" panose="020B0604020202020204" pitchFamily="34" charset="0"/>
              </a:rPr>
              <a:t>2</a:t>
            </a:r>
            <a:endParaRPr lang="en-GB" sz="2800"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5870437" y="2472730"/>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5</a:t>
            </a:r>
          </a:p>
        </p:txBody>
      </p:sp>
      <p:sp>
        <p:nvSpPr>
          <p:cNvPr id="17" name="TextBox 16"/>
          <p:cNvSpPr txBox="1"/>
          <p:nvPr/>
        </p:nvSpPr>
        <p:spPr>
          <a:xfrm>
            <a:off x="9860057" y="2472726"/>
            <a:ext cx="385042" cy="523220"/>
          </a:xfrm>
          <a:prstGeom prst="rect">
            <a:avLst/>
          </a:prstGeom>
          <a:noFill/>
        </p:spPr>
        <p:txBody>
          <a:bodyPr wrap="none" rtlCol="0">
            <a:spAutoFit/>
          </a:bodyPr>
          <a:lstStyle/>
          <a:p>
            <a:r>
              <a:rPr lang="en-GB" sz="2800" dirty="0">
                <a:solidFill>
                  <a:prstClr val="black"/>
                </a:solidFill>
                <a:latin typeface="Arial" panose="020B0604020202020204" pitchFamily="34" charset="0"/>
                <a:cs typeface="Arial" panose="020B0604020202020204" pitchFamily="34" charset="0"/>
              </a:rPr>
              <a:t>1</a:t>
            </a:r>
          </a:p>
        </p:txBody>
      </p:sp>
      <p:graphicFrame>
        <p:nvGraphicFramePr>
          <p:cNvPr id="19" name="Table 18"/>
          <p:cNvGraphicFramePr>
            <a:graphicFrameLocks noGrp="1"/>
          </p:cNvGraphicFramePr>
          <p:nvPr>
            <p:extLst/>
          </p:nvPr>
        </p:nvGraphicFramePr>
        <p:xfrm>
          <a:off x="389608" y="3206257"/>
          <a:ext cx="11454040" cy="3200400"/>
        </p:xfrm>
        <a:graphic>
          <a:graphicData uri="http://schemas.openxmlformats.org/drawingml/2006/table">
            <a:tbl>
              <a:tblPr firstRow="1" bandRow="1">
                <a:tableStyleId>{5C22544A-7EE6-4342-B048-85BDC9FD1C3A}</a:tableStyleId>
              </a:tblPr>
              <a:tblGrid>
                <a:gridCol w="2180772">
                  <a:extLst>
                    <a:ext uri="{9D8B030D-6E8A-4147-A177-3AD203B41FA5}">
                      <a16:colId xmlns:a16="http://schemas.microsoft.com/office/drawing/2014/main" val="20000"/>
                    </a:ext>
                  </a:extLst>
                </a:gridCol>
                <a:gridCol w="3842657">
                  <a:extLst>
                    <a:ext uri="{9D8B030D-6E8A-4147-A177-3AD203B41FA5}">
                      <a16:colId xmlns:a16="http://schemas.microsoft.com/office/drawing/2014/main" val="20001"/>
                    </a:ext>
                  </a:extLst>
                </a:gridCol>
                <a:gridCol w="5430611">
                  <a:extLst>
                    <a:ext uri="{9D8B030D-6E8A-4147-A177-3AD203B41FA5}">
                      <a16:colId xmlns:a16="http://schemas.microsoft.com/office/drawing/2014/main" val="20002"/>
                    </a:ext>
                  </a:extLst>
                </a:gridCol>
              </a:tblGrid>
              <a:tr h="0">
                <a:tc>
                  <a:txBody>
                    <a:bodyPr/>
                    <a:lstStyle/>
                    <a:p>
                      <a:pPr algn="ctr"/>
                      <a:r>
                        <a:rPr lang="en-GB" dirty="0" smtClean="0"/>
                        <a:t># arrangements</a:t>
                      </a:r>
                      <a:r>
                        <a:rPr lang="en-GB" baseline="0" dirty="0" smtClean="0"/>
                        <a:t> when objects all different</a:t>
                      </a:r>
                      <a:endParaRPr lang="en-GB" dirty="0"/>
                    </a:p>
                  </a:txBody>
                  <a:tcPr anchor="ctr">
                    <a:solidFill>
                      <a:srgbClr val="E21951"/>
                    </a:solidFill>
                  </a:tcPr>
                </a:tc>
                <a:tc>
                  <a:txBody>
                    <a:bodyPr/>
                    <a:lstStyle/>
                    <a:p>
                      <a:pPr algn="ctr"/>
                      <a:r>
                        <a:rPr lang="en-GB" dirty="0" smtClean="0"/>
                        <a:t># time</a:t>
                      </a:r>
                      <a:r>
                        <a:rPr lang="en-GB" baseline="0" dirty="0" smtClean="0"/>
                        <a:t>s too many</a:t>
                      </a:r>
                      <a:endParaRPr lang="en-GB" dirty="0"/>
                    </a:p>
                  </a:txBody>
                  <a:tcPr anchor="ctr">
                    <a:solidFill>
                      <a:srgbClr val="E21951"/>
                    </a:solidFill>
                  </a:tcPr>
                </a:tc>
                <a:tc>
                  <a:txBody>
                    <a:bodyPr/>
                    <a:lstStyle/>
                    <a:p>
                      <a:pPr algn="ctr"/>
                      <a:r>
                        <a:rPr lang="en-GB" dirty="0" smtClean="0"/>
                        <a:t>Answer</a:t>
                      </a:r>
                      <a:r>
                        <a:rPr lang="en-GB" baseline="0" dirty="0" smtClean="0"/>
                        <a:t> to question</a:t>
                      </a:r>
                      <a:endParaRPr lang="en-GB" dirty="0"/>
                    </a:p>
                  </a:txBody>
                  <a:tcPr anchor="ctr">
                    <a:solidFill>
                      <a:srgbClr val="E21951"/>
                    </a:solidFill>
                  </a:tcPr>
                </a:tc>
                <a:extLst>
                  <a:ext uri="{0D108BD9-81ED-4DB2-BD59-A6C34878D82A}">
                    <a16:rowId xmlns:a16="http://schemas.microsoft.com/office/drawing/2014/main" val="10000"/>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20" name="Rectangle 19"/>
          <p:cNvSpPr/>
          <p:nvPr/>
        </p:nvSpPr>
        <p:spPr>
          <a:xfrm>
            <a:off x="1200950" y="5422148"/>
            <a:ext cx="583814" cy="523220"/>
          </a:xfrm>
          <a:prstGeom prst="rect">
            <a:avLst/>
          </a:prstGeom>
        </p:spPr>
        <p:txBody>
          <a:bodyPr wrap="none">
            <a:spAutoFit/>
          </a:bodyPr>
          <a:lstStyle/>
          <a:p>
            <a:r>
              <a:rPr lang="en-GB" sz="2800" dirty="0">
                <a:solidFill>
                  <a:prstClr val="black"/>
                </a:solidFill>
                <a:latin typeface="Arial" panose="020B0604020202020204" pitchFamily="34" charset="0"/>
                <a:cs typeface="Arial" panose="020B0604020202020204" pitchFamily="34" charset="0"/>
              </a:rPr>
              <a:t>9! </a:t>
            </a:r>
            <a:endParaRPr lang="en-GB" dirty="0"/>
          </a:p>
        </p:txBody>
      </p:sp>
      <p:sp>
        <p:nvSpPr>
          <p:cNvPr id="21" name="Rectangle 20"/>
          <p:cNvSpPr/>
          <p:nvPr/>
        </p:nvSpPr>
        <p:spPr>
          <a:xfrm>
            <a:off x="3095456" y="4235228"/>
            <a:ext cx="3109397" cy="523220"/>
          </a:xfrm>
          <a:prstGeom prst="rect">
            <a:avLst/>
          </a:prstGeom>
        </p:spPr>
        <p:txBody>
          <a:bodyPr wrap="square">
            <a:spAutoFit/>
          </a:bodyPr>
          <a:lstStyle/>
          <a:p>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 S, </a:t>
            </a:r>
            <a:r>
              <a:rPr lang="en-GB" sz="2800" dirty="0" smtClean="0">
                <a:solidFill>
                  <a:prstClr val="black"/>
                </a:solidFill>
                <a:latin typeface="Arial" panose="020B0604020202020204" pitchFamily="34" charset="0"/>
                <a:cs typeface="Arial" panose="020B0604020202020204" pitchFamily="34" charset="0"/>
                <a:sym typeface="Symbol"/>
              </a:rPr>
              <a:t>3 </a:t>
            </a:r>
            <a:r>
              <a:rPr lang="en-GB" sz="2800" dirty="0">
                <a:solidFill>
                  <a:prstClr val="black"/>
                </a:solidFill>
                <a:latin typeface="Arial" panose="020B0604020202020204" pitchFamily="34" charset="0"/>
                <a:cs typeface="Arial" panose="020B0604020202020204" pitchFamily="34" charset="0"/>
                <a:sym typeface="Symbol"/>
              </a:rPr>
              <a:t> T, </a:t>
            </a:r>
            <a:r>
              <a:rPr lang="en-GB" sz="2800" dirty="0" smtClean="0">
                <a:solidFill>
                  <a:prstClr val="black"/>
                </a:solidFill>
                <a:latin typeface="Arial" panose="020B0604020202020204" pitchFamily="34" charset="0"/>
                <a:cs typeface="Arial" panose="020B0604020202020204" pitchFamily="34" charset="0"/>
                <a:sym typeface="Symbol"/>
              </a:rPr>
              <a:t>2 </a:t>
            </a:r>
            <a:r>
              <a:rPr lang="en-GB" sz="2800" dirty="0">
                <a:solidFill>
                  <a:prstClr val="black"/>
                </a:solidFill>
                <a:latin typeface="Arial" panose="020B0604020202020204" pitchFamily="34" charset="0"/>
                <a:cs typeface="Arial" panose="020B0604020202020204" pitchFamily="34" charset="0"/>
                <a:sym typeface="Symbol"/>
              </a:rPr>
              <a:t> I </a:t>
            </a:r>
            <a:endParaRPr lang="en-GB" dirty="0"/>
          </a:p>
        </p:txBody>
      </p:sp>
      <p:sp>
        <p:nvSpPr>
          <p:cNvPr id="18" name="Rectangle 17"/>
          <p:cNvSpPr/>
          <p:nvPr/>
        </p:nvSpPr>
        <p:spPr>
          <a:xfrm>
            <a:off x="3066087" y="4899511"/>
            <a:ext cx="3073467" cy="480131"/>
          </a:xfrm>
          <a:prstGeom prst="rect">
            <a:avLst/>
          </a:prstGeom>
        </p:spPr>
        <p:txBody>
          <a:bodyPr wrap="square">
            <a:spAutoFit/>
          </a:bodyPr>
          <a:lstStyle/>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a:t>
            </a:r>
            <a:r>
              <a:rPr lang="en-GB" sz="2800" dirty="0">
                <a:solidFill>
                  <a:prstClr val="black"/>
                </a:solidFill>
                <a:latin typeface="Arial" panose="020B0604020202020204" pitchFamily="34" charset="0"/>
                <a:cs typeface="Arial" panose="020B0604020202020204" pitchFamily="34" charset="0"/>
              </a:rPr>
              <a:t> 3!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a:t>
            </a:r>
            <a:r>
              <a:rPr lang="en-GB" sz="2800" dirty="0" smtClean="0">
                <a:solidFill>
                  <a:prstClr val="black"/>
                </a:solidFill>
                <a:latin typeface="Arial" panose="020B0604020202020204" pitchFamily="34" charset="0"/>
                <a:cs typeface="Arial" panose="020B0604020202020204" pitchFamily="34" charset="0"/>
              </a:rPr>
              <a:t>= </a:t>
            </a:r>
            <a:r>
              <a:rPr lang="en-GB" sz="2800" dirty="0">
                <a:solidFill>
                  <a:prstClr val="black"/>
                </a:solidFill>
                <a:latin typeface="Arial" panose="020B0604020202020204" pitchFamily="34" charset="0"/>
                <a:cs typeface="Arial" panose="020B0604020202020204" pitchFamily="34" charset="0"/>
              </a:rPr>
              <a:t>24 </a:t>
            </a:r>
          </a:p>
        </p:txBody>
      </p:sp>
      <mc:AlternateContent xmlns:mc="http://schemas.openxmlformats.org/markup-compatibility/2006" xmlns:a14="http://schemas.microsoft.com/office/drawing/2010/main">
        <mc:Choice Requires="a14">
          <p:sp>
            <p:nvSpPr>
              <p:cNvPr id="4" name="Rectangle 3"/>
              <p:cNvSpPr/>
              <p:nvPr/>
            </p:nvSpPr>
            <p:spPr>
              <a:xfrm>
                <a:off x="7408288" y="4267266"/>
                <a:ext cx="3621504" cy="1670201"/>
              </a:xfrm>
              <a:prstGeom prst="rect">
                <a:avLst/>
              </a:prstGeom>
            </p:spPr>
            <p:txBody>
              <a:bodyPr wrap="none">
                <a:spAutoFit/>
              </a:bodyPr>
              <a:lstStyle/>
              <a:p>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b="0" i="0" smtClean="0">
                            <a:solidFill>
                              <a:schemeClr val="tx1"/>
                            </a:solidFill>
                            <a:latin typeface="Arial" panose="020B0604020202020204" pitchFamily="34" charset="0"/>
                            <a:cs typeface="Arial" panose="020B0604020202020204" pitchFamily="34" charset="0"/>
                          </a:rPr>
                          <m:t>9</m:t>
                        </m:r>
                        <m:r>
                          <m:rPr>
                            <m:nor/>
                          </m:rPr>
                          <a:rPr lang="en-GB" sz="2800">
                            <a:solidFill>
                              <a:schemeClr val="tx1"/>
                            </a:solidFill>
                            <a:latin typeface="Arial" panose="020B0604020202020204" pitchFamily="34" charset="0"/>
                            <a:cs typeface="Arial" panose="020B0604020202020204" pitchFamily="34" charset="0"/>
                          </a:rPr>
                          <m:t>!</m:t>
                        </m:r>
                      </m:num>
                      <m:den>
                        <m:r>
                          <m:rPr>
                            <m:nor/>
                          </m:rPr>
                          <a:rPr lang="en-GB" sz="2800">
                            <a:solidFill>
                              <a:schemeClr val="tx1"/>
                            </a:solidFill>
                            <a:latin typeface="Arial" panose="020B0604020202020204" pitchFamily="34" charset="0"/>
                            <a:cs typeface="Arial" panose="020B0604020202020204" pitchFamily="34" charset="0"/>
                          </a:rPr>
                          <m:t>2!</m:t>
                        </m:r>
                        <m:r>
                          <m:rPr>
                            <m:nor/>
                          </m:rPr>
                          <a:rPr lang="en-GB" sz="2800" smtClean="0">
                            <a:solidFill>
                              <a:schemeClr val="tx1"/>
                            </a:solidFill>
                            <a:latin typeface="Arial" panose="020B0604020202020204" pitchFamily="34" charset="0"/>
                            <a:cs typeface="Arial" panose="020B0604020202020204" pitchFamily="34" charset="0"/>
                          </a:rPr>
                          <m:t> </m:t>
                        </m:r>
                        <m:r>
                          <m:rPr>
                            <m:nor/>
                          </m:rPr>
                          <a:rPr lang="en-GB" sz="2800" dirty="0">
                            <a:solidFill>
                              <a:schemeClr val="tx1"/>
                            </a:solidFill>
                            <a:sym typeface="Symbol"/>
                          </a:rPr>
                          <m:t></m:t>
                        </m:r>
                        <m:r>
                          <m:rPr>
                            <m:nor/>
                          </m:rPr>
                          <a:rPr lang="en-GB" sz="2800" dirty="0" smtClean="0">
                            <a:solidFill>
                              <a:schemeClr val="tx1"/>
                            </a:solidFill>
                            <a:sym typeface="Symbol"/>
                          </a:rPr>
                          <m:t> </m:t>
                        </m:r>
                        <m:r>
                          <m:rPr>
                            <m:nor/>
                          </m:rPr>
                          <a:rPr lang="en-GB" sz="2800" smtClean="0">
                            <a:solidFill>
                              <a:schemeClr val="tx1"/>
                            </a:solidFill>
                            <a:latin typeface="Arial" panose="020B0604020202020204" pitchFamily="34" charset="0"/>
                            <a:cs typeface="Arial" panose="020B0604020202020204" pitchFamily="34" charset="0"/>
                          </a:rPr>
                          <m:t>3! </m:t>
                        </m:r>
                        <m:r>
                          <m:rPr>
                            <m:nor/>
                          </m:rPr>
                          <a:rPr lang="en-GB" sz="2800" dirty="0">
                            <a:solidFill>
                              <a:schemeClr val="tx1"/>
                            </a:solidFill>
                            <a:sym typeface="Symbol"/>
                          </a:rPr>
                          <m:t></m:t>
                        </m:r>
                        <m:r>
                          <m:rPr>
                            <m:nor/>
                          </m:rPr>
                          <a:rPr lang="en-GB" sz="2800" dirty="0" smtClean="0">
                            <a:solidFill>
                              <a:schemeClr val="tx1"/>
                            </a:solidFill>
                            <a:sym typeface="Symbol"/>
                          </a:rPr>
                          <m:t> </m:t>
                        </m:r>
                        <m:r>
                          <m:rPr>
                            <m:nor/>
                          </m:rPr>
                          <a:rPr lang="en-GB" sz="2800" smtClean="0">
                            <a:solidFill>
                              <a:schemeClr val="tx1"/>
                            </a:solidFill>
                            <a:latin typeface="Arial" panose="020B0604020202020204" pitchFamily="34" charset="0"/>
                            <a:cs typeface="Arial" panose="020B0604020202020204" pitchFamily="34" charset="0"/>
                          </a:rPr>
                          <m:t>2!</m:t>
                        </m:r>
                      </m:den>
                    </m:f>
                  </m:oMath>
                </a14:m>
                <a:r>
                  <a:rPr lang="en-GB" sz="2800" dirty="0">
                    <a:solidFill>
                      <a:schemeClr val="tx1"/>
                    </a:solidFill>
                    <a:latin typeface="Arial" panose="020B0604020202020204" pitchFamily="34" charset="0"/>
                    <a:cs typeface="Arial" panose="020B0604020202020204" pitchFamily="34" charset="0"/>
                  </a:rPr>
                  <a:t> </a:t>
                </a:r>
                <a:r>
                  <a:rPr lang="en-GB"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GB" sz="2800" i="1">
                            <a:solidFill>
                              <a:schemeClr val="tx1"/>
                            </a:solidFill>
                            <a:latin typeface="Cambria Math" panose="02040503050406030204" pitchFamily="18" charset="0"/>
                            <a:cs typeface="Arial" panose="020B0604020202020204" pitchFamily="34" charset="0"/>
                          </a:rPr>
                        </m:ctrlPr>
                      </m:fPr>
                      <m:num>
                        <m:r>
                          <m:rPr>
                            <m:nor/>
                          </m:rPr>
                          <a:rPr lang="en-GB" sz="2800">
                            <a:solidFill>
                              <a:schemeClr val="tx1"/>
                            </a:solidFill>
                            <a:latin typeface="Arial" panose="020B0604020202020204" pitchFamily="34" charset="0"/>
                            <a:cs typeface="Arial" panose="020B0604020202020204" pitchFamily="34" charset="0"/>
                          </a:rPr>
                          <m:t>3</m:t>
                        </m:r>
                        <m:r>
                          <m:rPr>
                            <m:nor/>
                          </m:rPr>
                          <a:rPr lang="en-GB" sz="2800" b="0" i="0" smtClean="0">
                            <a:solidFill>
                              <a:schemeClr val="tx1"/>
                            </a:solidFill>
                            <a:latin typeface="Arial" panose="020B0604020202020204" pitchFamily="34" charset="0"/>
                            <a:cs typeface="Arial" panose="020B0604020202020204" pitchFamily="34" charset="0"/>
                          </a:rPr>
                          <m:t>62880</m:t>
                        </m:r>
                      </m:num>
                      <m:den>
                        <m:r>
                          <m:rPr>
                            <m:nor/>
                          </m:rPr>
                          <a:rPr lang="en-GB" sz="2800" b="0" i="0" smtClean="0">
                            <a:solidFill>
                              <a:schemeClr val="tx1"/>
                            </a:solidFill>
                            <a:latin typeface="Arial" panose="020B0604020202020204" pitchFamily="34" charset="0"/>
                            <a:cs typeface="Arial" panose="020B0604020202020204" pitchFamily="34" charset="0"/>
                          </a:rPr>
                          <m:t>24</m:t>
                        </m:r>
                      </m:den>
                    </m:f>
                    <m:r>
                      <a:rPr lang="en-GB" sz="2800" i="1">
                        <a:solidFill>
                          <a:schemeClr val="tx1"/>
                        </a:solidFill>
                        <a:latin typeface="Cambria Math"/>
                        <a:cs typeface="Arial" panose="020B0604020202020204" pitchFamily="34" charset="0"/>
                      </a:rPr>
                      <m:t> </m:t>
                    </m:r>
                  </m:oMath>
                </a14:m>
                <a:endParaRPr lang="en-GB" sz="2800" dirty="0" smtClean="0">
                  <a:solidFill>
                    <a:schemeClr val="tx1"/>
                  </a:solidFill>
                  <a:latin typeface="Arial" panose="020B0604020202020204" pitchFamily="34" charset="0"/>
                  <a:cs typeface="Arial" panose="020B0604020202020204" pitchFamily="34" charset="0"/>
                </a:endParaRPr>
              </a:p>
              <a:p>
                <a:endParaRPr lang="en-GB" sz="2800" dirty="0" smtClean="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	</a:t>
                </a:r>
                <a:r>
                  <a:rPr lang="en-GB" sz="2800" dirty="0" smtClean="0">
                    <a:solidFill>
                      <a:schemeClr val="tx1"/>
                    </a:solidFill>
                    <a:latin typeface="Arial" panose="020B0604020202020204" pitchFamily="34" charset="0"/>
                    <a:cs typeface="Arial" panose="020B0604020202020204" pitchFamily="34" charset="0"/>
                  </a:rPr>
                  <a:t>	= 15120 </a:t>
                </a:r>
                <a:endParaRPr lang="en-GB"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408288" y="4267266"/>
                <a:ext cx="3621504" cy="1670201"/>
              </a:xfrm>
              <a:prstGeom prst="rect">
                <a:avLst/>
              </a:prstGeom>
              <a:blipFill rotWithShape="1">
                <a:blip r:embed="rId3"/>
                <a:stretch>
                  <a:fillRect b="-8394"/>
                </a:stretch>
              </a:blipFill>
            </p:spPr>
            <p:txBody>
              <a:bodyPr/>
              <a:lstStyle/>
              <a:p>
                <a:r>
                  <a:rPr lang="en-GB">
                    <a:noFill/>
                  </a:rPr>
                  <a:t> </a:t>
                </a:r>
              </a:p>
            </p:txBody>
          </p:sp>
        </mc:Fallback>
      </mc:AlternateContent>
      <p:sp>
        <p:nvSpPr>
          <p:cNvPr id="22" name="Rectangle 21"/>
          <p:cNvSpPr/>
          <p:nvPr/>
        </p:nvSpPr>
        <p:spPr>
          <a:xfrm>
            <a:off x="481061" y="4222575"/>
            <a:ext cx="1962397" cy="996170"/>
          </a:xfrm>
          <a:prstGeom prst="rect">
            <a:avLst/>
          </a:prstGeom>
        </p:spPr>
        <p:txBody>
          <a:bodyPr wrap="none">
            <a:spAutoFit/>
          </a:bodyPr>
          <a:lstStyle/>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9 </a:t>
            </a:r>
            <a:r>
              <a:rPr lang="en-GB" sz="2800" dirty="0" smtClean="0">
                <a:solidFill>
                  <a:prstClr val="black"/>
                </a:solidFill>
                <a:latin typeface="Arial" panose="020B0604020202020204" pitchFamily="34" charset="0"/>
                <a:cs typeface="Arial" panose="020B0604020202020204" pitchFamily="34" charset="0"/>
              </a:rPr>
              <a:t>letters to </a:t>
            </a:r>
          </a:p>
          <a:p>
            <a:pPr lvl="0">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arrange </a:t>
            </a:r>
            <a:endParaRPr lang="en-GB"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80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
                                            <p:txEl>
                                              <p:pRg st="0" end="0"/>
                                            </p:txEl>
                                          </p:spTgt>
                                        </p:tgtEl>
                                        <p:attrNameLst>
                                          <p:attrName>style.visibility</p:attrName>
                                        </p:attrNameLst>
                                      </p:cBhvr>
                                      <p:to>
                                        <p:strVal val="visible"/>
                                      </p:to>
                                    </p:set>
                                    <p:animEffect transition="in" filter="fade">
                                      <p:cBhvr>
                                        <p:cTn id="74" dur="500"/>
                                        <p:tgtEl>
                                          <p:spTgt spid="4">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fade">
                                      <p:cBhvr>
                                        <p:cTn id="7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P spid="17" grpId="0"/>
      <p:bldP spid="20" grpId="0"/>
      <p:bldP spid="21"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Arranging </a:t>
            </a:r>
            <a:r>
              <a:rPr lang="en-GB" dirty="0" smtClean="0">
                <a:solidFill>
                  <a:prstClr val="white"/>
                </a:solidFill>
              </a:rPr>
              <a:t>objects that are not all different</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Now try </a:t>
            </a:r>
            <a:r>
              <a:rPr lang="en-GB" dirty="0"/>
              <a:t>P</a:t>
            </a:r>
            <a:r>
              <a:rPr lang="en-GB" dirty="0" smtClean="0"/>
              <a:t>ractice question </a:t>
            </a:r>
            <a:r>
              <a:rPr lang="en-GB" dirty="0"/>
              <a:t>1</a:t>
            </a:r>
            <a:r>
              <a:rPr lang="en-GB" dirty="0" smtClean="0"/>
              <a:t>.</a:t>
            </a:r>
          </a:p>
          <a:p>
            <a:pPr marL="0" indent="0">
              <a:buNone/>
            </a:pPr>
            <a:endParaRPr lang="en-GB" dirty="0" smtClean="0"/>
          </a:p>
          <a:p>
            <a:pPr marL="0" indent="0">
              <a:buNone/>
            </a:pPr>
            <a:r>
              <a:rPr lang="en-GB" dirty="0" smtClean="0"/>
              <a:t>You have 10 minutes.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Now we are going to look at more examples of counting with restrictions. </a:t>
            </a:r>
            <a:endParaRPr lang="en-GB" dirty="0"/>
          </a:p>
        </p:txBody>
      </p:sp>
      <p:sp>
        <p:nvSpPr>
          <p:cNvPr id="6" name="Flowchart: Or 5"/>
          <p:cNvSpPr/>
          <p:nvPr/>
        </p:nvSpPr>
        <p:spPr>
          <a:xfrm>
            <a:off x="3970222" y="2307749"/>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Or 6"/>
          <p:cNvSpPr/>
          <p:nvPr/>
        </p:nvSpPr>
        <p:spPr>
          <a:xfrm>
            <a:off x="4873735" y="2309273"/>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Or 7"/>
          <p:cNvSpPr/>
          <p:nvPr/>
        </p:nvSpPr>
        <p:spPr>
          <a:xfrm>
            <a:off x="5766365" y="2309273"/>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Or 8"/>
          <p:cNvSpPr/>
          <p:nvPr/>
        </p:nvSpPr>
        <p:spPr>
          <a:xfrm>
            <a:off x="6604564" y="2309273"/>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Or 9"/>
          <p:cNvSpPr/>
          <p:nvPr/>
        </p:nvSpPr>
        <p:spPr>
          <a:xfrm>
            <a:off x="7486308" y="2309273"/>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Or 10"/>
          <p:cNvSpPr/>
          <p:nvPr/>
        </p:nvSpPr>
        <p:spPr>
          <a:xfrm>
            <a:off x="3970222" y="3203425"/>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Or 11"/>
          <p:cNvSpPr/>
          <p:nvPr/>
        </p:nvSpPr>
        <p:spPr>
          <a:xfrm>
            <a:off x="4873735" y="3180130"/>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Or 12"/>
          <p:cNvSpPr/>
          <p:nvPr/>
        </p:nvSpPr>
        <p:spPr>
          <a:xfrm>
            <a:off x="5766365" y="3180130"/>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Or 13"/>
          <p:cNvSpPr/>
          <p:nvPr/>
        </p:nvSpPr>
        <p:spPr>
          <a:xfrm>
            <a:off x="6604564" y="3180130"/>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Or 14"/>
          <p:cNvSpPr/>
          <p:nvPr/>
        </p:nvSpPr>
        <p:spPr>
          <a:xfrm>
            <a:off x="7486308" y="3180130"/>
            <a:ext cx="612648" cy="612648"/>
          </a:xfrm>
          <a:prstGeom prst="flowChartOr">
            <a:avLst/>
          </a:prstGeom>
          <a:solidFill>
            <a:srgbClr val="E21A5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00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6"/>
                                        </p:tgtEl>
                                      </p:cBhvr>
                                    </p:animEffect>
                                    <p:set>
                                      <p:cBhvr>
                                        <p:cTn id="7" dur="1" fill="hold">
                                          <p:stCondLst>
                                            <p:cond delay="58999"/>
                                          </p:stCondLst>
                                        </p:cTn>
                                        <p:tgtEl>
                                          <p:spTgt spid="6"/>
                                        </p:tgtEl>
                                        <p:attrNameLst>
                                          <p:attrName>style.visibility</p:attrName>
                                        </p:attrNameLst>
                                      </p:cBhvr>
                                      <p:to>
                                        <p:strVal val="hidden"/>
                                      </p:to>
                                    </p:set>
                                  </p:child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7"/>
                                        </p:tgtEl>
                                      </p:cBhvr>
                                    </p:animEffect>
                                    <p:set>
                                      <p:cBhvr>
                                        <p:cTn id="11" dur="1" fill="hold">
                                          <p:stCondLst>
                                            <p:cond delay="58999"/>
                                          </p:stCondLst>
                                        </p:cTn>
                                        <p:tgtEl>
                                          <p:spTgt spid="7"/>
                                        </p:tgtEl>
                                        <p:attrNameLst>
                                          <p:attrName>style.visibility</p:attrName>
                                        </p:attrNameLst>
                                      </p:cBhvr>
                                      <p:to>
                                        <p:strVal val="hidden"/>
                                      </p:to>
                                    </p:set>
                                  </p:childTnLst>
                                </p:cTn>
                              </p:par>
                            </p:childTnLst>
                          </p:cTn>
                        </p:par>
                        <p:par>
                          <p:cTn id="12" fill="hold">
                            <p:stCondLst>
                              <p:cond delay="118000"/>
                            </p:stCondLst>
                            <p:childTnLst>
                              <p:par>
                                <p:cTn id="13" presetID="21" presetClass="exit" presetSubtype="1" fill="hold" grpId="0" nodeType="afterEffect">
                                  <p:stCondLst>
                                    <p:cond delay="0"/>
                                  </p:stCondLst>
                                  <p:childTnLst>
                                    <p:animEffect transition="out" filter="wheel(1)">
                                      <p:cBhvr>
                                        <p:cTn id="14" dur="59000"/>
                                        <p:tgtEl>
                                          <p:spTgt spid="8"/>
                                        </p:tgtEl>
                                      </p:cBhvr>
                                    </p:animEffect>
                                    <p:set>
                                      <p:cBhvr>
                                        <p:cTn id="15" dur="1" fill="hold">
                                          <p:stCondLst>
                                            <p:cond delay="58999"/>
                                          </p:stCondLst>
                                        </p:cTn>
                                        <p:tgtEl>
                                          <p:spTgt spid="8"/>
                                        </p:tgtEl>
                                        <p:attrNameLst>
                                          <p:attrName>style.visibility</p:attrName>
                                        </p:attrNameLst>
                                      </p:cBhvr>
                                      <p:to>
                                        <p:strVal val="hidden"/>
                                      </p:to>
                                    </p:set>
                                  </p:childTnLst>
                                </p:cTn>
                              </p:par>
                            </p:childTnLst>
                          </p:cTn>
                        </p:par>
                        <p:par>
                          <p:cTn id="16" fill="hold">
                            <p:stCondLst>
                              <p:cond delay="177000"/>
                            </p:stCondLst>
                            <p:childTnLst>
                              <p:par>
                                <p:cTn id="17" presetID="21" presetClass="exit" presetSubtype="1" fill="hold" grpId="0" nodeType="afterEffect">
                                  <p:stCondLst>
                                    <p:cond delay="0"/>
                                  </p:stCondLst>
                                  <p:childTnLst>
                                    <p:animEffect transition="out" filter="wheel(1)">
                                      <p:cBhvr>
                                        <p:cTn id="18" dur="59000"/>
                                        <p:tgtEl>
                                          <p:spTgt spid="9"/>
                                        </p:tgtEl>
                                      </p:cBhvr>
                                    </p:animEffect>
                                    <p:set>
                                      <p:cBhvr>
                                        <p:cTn id="19" dur="1" fill="hold">
                                          <p:stCondLst>
                                            <p:cond delay="58999"/>
                                          </p:stCondLst>
                                        </p:cTn>
                                        <p:tgtEl>
                                          <p:spTgt spid="9"/>
                                        </p:tgtEl>
                                        <p:attrNameLst>
                                          <p:attrName>style.visibility</p:attrName>
                                        </p:attrNameLst>
                                      </p:cBhvr>
                                      <p:to>
                                        <p:strVal val="hidden"/>
                                      </p:to>
                                    </p:set>
                                  </p:childTnLst>
                                </p:cTn>
                              </p:par>
                            </p:childTnLst>
                          </p:cTn>
                        </p:par>
                        <p:par>
                          <p:cTn id="20" fill="hold">
                            <p:stCondLst>
                              <p:cond delay="236000"/>
                            </p:stCondLst>
                            <p:childTnLst>
                              <p:par>
                                <p:cTn id="21" presetID="21" presetClass="exit" presetSubtype="1" fill="hold" grpId="0" nodeType="afterEffect">
                                  <p:stCondLst>
                                    <p:cond delay="0"/>
                                  </p:stCondLst>
                                  <p:childTnLst>
                                    <p:animEffect transition="out" filter="wheel(1)">
                                      <p:cBhvr>
                                        <p:cTn id="22" dur="59000"/>
                                        <p:tgtEl>
                                          <p:spTgt spid="10"/>
                                        </p:tgtEl>
                                      </p:cBhvr>
                                    </p:animEffect>
                                    <p:set>
                                      <p:cBhvr>
                                        <p:cTn id="23" dur="1" fill="hold">
                                          <p:stCondLst>
                                            <p:cond delay="58999"/>
                                          </p:stCondLst>
                                        </p:cTn>
                                        <p:tgtEl>
                                          <p:spTgt spid="10"/>
                                        </p:tgtEl>
                                        <p:attrNameLst>
                                          <p:attrName>style.visibility</p:attrName>
                                        </p:attrNameLst>
                                      </p:cBhvr>
                                      <p:to>
                                        <p:strVal val="hidden"/>
                                      </p:to>
                                    </p:set>
                                  </p:childTnLst>
                                </p:cTn>
                              </p:par>
                            </p:childTnLst>
                          </p:cTn>
                        </p:par>
                        <p:par>
                          <p:cTn id="24" fill="hold">
                            <p:stCondLst>
                              <p:cond delay="295000"/>
                            </p:stCondLst>
                            <p:childTnLst>
                              <p:par>
                                <p:cTn id="25" presetID="21" presetClass="exit" presetSubtype="1" fill="hold" grpId="0" nodeType="afterEffect">
                                  <p:stCondLst>
                                    <p:cond delay="0"/>
                                  </p:stCondLst>
                                  <p:childTnLst>
                                    <p:animEffect transition="out" filter="wheel(1)">
                                      <p:cBhvr>
                                        <p:cTn id="26" dur="59000"/>
                                        <p:tgtEl>
                                          <p:spTgt spid="11"/>
                                        </p:tgtEl>
                                      </p:cBhvr>
                                    </p:animEffect>
                                    <p:set>
                                      <p:cBhvr>
                                        <p:cTn id="27" dur="1" fill="hold">
                                          <p:stCondLst>
                                            <p:cond delay="58999"/>
                                          </p:stCondLst>
                                        </p:cTn>
                                        <p:tgtEl>
                                          <p:spTgt spid="11"/>
                                        </p:tgtEl>
                                        <p:attrNameLst>
                                          <p:attrName>style.visibility</p:attrName>
                                        </p:attrNameLst>
                                      </p:cBhvr>
                                      <p:to>
                                        <p:strVal val="hidden"/>
                                      </p:to>
                                    </p:set>
                                  </p:childTnLst>
                                </p:cTn>
                              </p:par>
                            </p:childTnLst>
                          </p:cTn>
                        </p:par>
                        <p:par>
                          <p:cTn id="28" fill="hold">
                            <p:stCondLst>
                              <p:cond delay="354000"/>
                            </p:stCondLst>
                            <p:childTnLst>
                              <p:par>
                                <p:cTn id="29" presetID="21" presetClass="exit" presetSubtype="1" fill="hold" grpId="0" nodeType="afterEffect">
                                  <p:stCondLst>
                                    <p:cond delay="0"/>
                                  </p:stCondLst>
                                  <p:childTnLst>
                                    <p:animEffect transition="out" filter="wheel(1)">
                                      <p:cBhvr>
                                        <p:cTn id="30" dur="59000"/>
                                        <p:tgtEl>
                                          <p:spTgt spid="12"/>
                                        </p:tgtEl>
                                      </p:cBhvr>
                                    </p:animEffect>
                                    <p:set>
                                      <p:cBhvr>
                                        <p:cTn id="31" dur="1" fill="hold">
                                          <p:stCondLst>
                                            <p:cond delay="58999"/>
                                          </p:stCondLst>
                                        </p:cTn>
                                        <p:tgtEl>
                                          <p:spTgt spid="12"/>
                                        </p:tgtEl>
                                        <p:attrNameLst>
                                          <p:attrName>style.visibility</p:attrName>
                                        </p:attrNameLst>
                                      </p:cBhvr>
                                      <p:to>
                                        <p:strVal val="hidden"/>
                                      </p:to>
                                    </p:set>
                                  </p:childTnLst>
                                </p:cTn>
                              </p:par>
                            </p:childTnLst>
                          </p:cTn>
                        </p:par>
                        <p:par>
                          <p:cTn id="32" fill="hold">
                            <p:stCondLst>
                              <p:cond delay="413000"/>
                            </p:stCondLst>
                            <p:childTnLst>
                              <p:par>
                                <p:cTn id="33" presetID="21" presetClass="exit" presetSubtype="1" fill="hold" grpId="0" nodeType="afterEffect">
                                  <p:stCondLst>
                                    <p:cond delay="0"/>
                                  </p:stCondLst>
                                  <p:childTnLst>
                                    <p:animEffect transition="out" filter="wheel(1)">
                                      <p:cBhvr>
                                        <p:cTn id="34" dur="59000"/>
                                        <p:tgtEl>
                                          <p:spTgt spid="13"/>
                                        </p:tgtEl>
                                      </p:cBhvr>
                                    </p:animEffect>
                                    <p:set>
                                      <p:cBhvr>
                                        <p:cTn id="35" dur="1" fill="hold">
                                          <p:stCondLst>
                                            <p:cond delay="58999"/>
                                          </p:stCondLst>
                                        </p:cTn>
                                        <p:tgtEl>
                                          <p:spTgt spid="13"/>
                                        </p:tgtEl>
                                        <p:attrNameLst>
                                          <p:attrName>style.visibility</p:attrName>
                                        </p:attrNameLst>
                                      </p:cBhvr>
                                      <p:to>
                                        <p:strVal val="hidden"/>
                                      </p:to>
                                    </p:set>
                                  </p:childTnLst>
                                </p:cTn>
                              </p:par>
                            </p:childTnLst>
                          </p:cTn>
                        </p:par>
                        <p:par>
                          <p:cTn id="36" fill="hold">
                            <p:stCondLst>
                              <p:cond delay="472000"/>
                            </p:stCondLst>
                            <p:childTnLst>
                              <p:par>
                                <p:cTn id="37" presetID="21" presetClass="exit" presetSubtype="1" fill="hold" grpId="0" nodeType="afterEffect">
                                  <p:stCondLst>
                                    <p:cond delay="0"/>
                                  </p:stCondLst>
                                  <p:childTnLst>
                                    <p:animEffect transition="out" filter="wheel(1)">
                                      <p:cBhvr>
                                        <p:cTn id="38" dur="59000"/>
                                        <p:tgtEl>
                                          <p:spTgt spid="14"/>
                                        </p:tgtEl>
                                      </p:cBhvr>
                                    </p:animEffect>
                                    <p:set>
                                      <p:cBhvr>
                                        <p:cTn id="39" dur="1" fill="hold">
                                          <p:stCondLst>
                                            <p:cond delay="58999"/>
                                          </p:stCondLst>
                                        </p:cTn>
                                        <p:tgtEl>
                                          <p:spTgt spid="14"/>
                                        </p:tgtEl>
                                        <p:attrNameLst>
                                          <p:attrName>style.visibility</p:attrName>
                                        </p:attrNameLst>
                                      </p:cBhvr>
                                      <p:to>
                                        <p:strVal val="hidden"/>
                                      </p:to>
                                    </p:set>
                                  </p:childTnLst>
                                </p:cTn>
                              </p:par>
                            </p:childTnLst>
                          </p:cTn>
                        </p:par>
                        <p:par>
                          <p:cTn id="40" fill="hold">
                            <p:stCondLst>
                              <p:cond delay="531000"/>
                            </p:stCondLst>
                            <p:childTnLst>
                              <p:par>
                                <p:cTn id="41" presetID="21" presetClass="exit" presetSubtype="1" fill="hold" grpId="0" nodeType="afterEffect">
                                  <p:stCondLst>
                                    <p:cond delay="0"/>
                                  </p:stCondLst>
                                  <p:childTnLst>
                                    <p:animEffect transition="out" filter="wheel(1)">
                                      <p:cBhvr>
                                        <p:cTn id="42" dur="59000"/>
                                        <p:tgtEl>
                                          <p:spTgt spid="15"/>
                                        </p:tgtEl>
                                      </p:cBhvr>
                                    </p:animEffect>
                                    <p:set>
                                      <p:cBhvr>
                                        <p:cTn id="43" dur="1" fill="hold">
                                          <p:stCondLst>
                                            <p:cond delay="58999"/>
                                          </p:stCondLst>
                                        </p:cTn>
                                        <p:tgtEl>
                                          <p:spTgt spid="15"/>
                                        </p:tgtEl>
                                        <p:attrNameLst>
                                          <p:attrName>style.visibility</p:attrName>
                                        </p:attrNameLst>
                                      </p:cBhvr>
                                      <p:to>
                                        <p:strVal val="hidden"/>
                                      </p:to>
                                    </p:set>
                                  </p:childTnLst>
                                </p:cTn>
                              </p:par>
                            </p:childTnLst>
                          </p:cTn>
                        </p:par>
                        <p:par>
                          <p:cTn id="44" fill="hold">
                            <p:stCondLst>
                              <p:cond delay="590000"/>
                            </p:stCondLst>
                            <p:childTnLst>
                              <p:par>
                                <p:cTn id="45" presetID="10" presetClass="entr" presetSubtype="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4</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10 classmates are asked to stand in a line. Jamil and Hannah must not stand next to each other. How many different lines are possible?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						</a:t>
            </a:r>
          </a:p>
          <a:p>
            <a:pPr marL="0" indent="0">
              <a:buNone/>
            </a:pPr>
            <a:r>
              <a:rPr lang="en-GB" dirty="0"/>
              <a:t>	</a:t>
            </a:r>
          </a:p>
        </p:txBody>
      </p:sp>
      <p:sp>
        <p:nvSpPr>
          <p:cNvPr id="4" name="TextBox 3"/>
          <p:cNvSpPr txBox="1"/>
          <p:nvPr/>
        </p:nvSpPr>
        <p:spPr>
          <a:xfrm>
            <a:off x="2307772" y="2561092"/>
            <a:ext cx="7576456" cy="523220"/>
          </a:xfrm>
          <a:prstGeom prst="rect">
            <a:avLst/>
          </a:prstGeom>
          <a:noFill/>
        </p:spPr>
        <p:txBody>
          <a:bodyPr wrap="square" rtlCol="0">
            <a:spAutoFit/>
          </a:bodyPr>
          <a:lstStyle/>
          <a:p>
            <a:r>
              <a:rPr lang="en-GB" sz="2800" dirty="0" smtClean="0">
                <a:solidFill>
                  <a:srgbClr val="E21A51"/>
                </a:solidFill>
                <a:latin typeface="Arial" panose="020B0604020202020204" pitchFamily="34" charset="0"/>
                <a:cs typeface="Arial" panose="020B0604020202020204" pitchFamily="34" charset="0"/>
              </a:rPr>
              <a:t>C   	 C	  C  	   C	    C	     C 	</a:t>
            </a:r>
            <a:r>
              <a:rPr lang="en-GB" sz="2800" dirty="0">
                <a:solidFill>
                  <a:srgbClr val="E21A51"/>
                </a:solidFill>
                <a:latin typeface="Arial" panose="020B0604020202020204" pitchFamily="34" charset="0"/>
                <a:cs typeface="Arial" panose="020B0604020202020204" pitchFamily="34" charset="0"/>
              </a:rPr>
              <a:t> </a:t>
            </a:r>
            <a:r>
              <a:rPr lang="en-GB" sz="2800" dirty="0" smtClean="0">
                <a:solidFill>
                  <a:srgbClr val="E21A51"/>
                </a:solidFill>
                <a:latin typeface="Arial" panose="020B0604020202020204" pitchFamily="34" charset="0"/>
                <a:cs typeface="Arial" panose="020B0604020202020204" pitchFamily="34" charset="0"/>
              </a:rPr>
              <a:t>     C	       C</a:t>
            </a:r>
            <a:endParaRPr lang="en-GB" sz="2800" dirty="0">
              <a:solidFill>
                <a:srgbClr val="E21A51"/>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2009729" y="2928866"/>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048305" y="2930791"/>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050920" y="2930791"/>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050637" y="2932716"/>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071721" y="2919216"/>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055452" y="2963445"/>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109599" y="2965370"/>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130683" y="2951870"/>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0066875" y="2984524"/>
            <a:ext cx="0" cy="648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15908" y="4224214"/>
            <a:ext cx="793807"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8!</a:t>
            </a:r>
          </a:p>
        </p:txBody>
      </p:sp>
      <p:sp>
        <p:nvSpPr>
          <p:cNvPr id="15" name="Rectangle 14"/>
          <p:cNvSpPr/>
          <p:nvPr/>
        </p:nvSpPr>
        <p:spPr>
          <a:xfrm>
            <a:off x="9711170" y="5248275"/>
            <a:ext cx="694421"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8</a:t>
            </a:r>
          </a:p>
        </p:txBody>
      </p:sp>
      <p:sp>
        <p:nvSpPr>
          <p:cNvPr id="16" name="Rectangle 15"/>
          <p:cNvSpPr/>
          <p:nvPr/>
        </p:nvSpPr>
        <p:spPr>
          <a:xfrm>
            <a:off x="9711169" y="4725055"/>
            <a:ext cx="694421" cy="523220"/>
          </a:xfrm>
          <a:prstGeom prst="rect">
            <a:avLst/>
          </a:prstGeom>
        </p:spPr>
        <p:txBody>
          <a:bodyPr wrap="none">
            <a:spAutoFit/>
          </a:bodyPr>
          <a:lstStyle/>
          <a:p>
            <a:r>
              <a:rPr lang="en-GB" sz="2800" dirty="0">
                <a:solidFill>
                  <a:srgbClr val="E21951"/>
                </a:solidFill>
                <a:latin typeface="Arial" panose="020B0604020202020204" pitchFamily="34" charset="0"/>
                <a:cs typeface="Arial" panose="020B0604020202020204" pitchFamily="34" charset="0"/>
              </a:rPr>
              <a:t>= 9</a:t>
            </a:r>
            <a:endParaRPr lang="en-GB" dirty="0">
              <a:solidFill>
                <a:srgbClr val="E21951"/>
              </a:solidFill>
            </a:endParaRPr>
          </a:p>
        </p:txBody>
      </p:sp>
      <p:sp>
        <p:nvSpPr>
          <p:cNvPr id="19" name="Rectangle 18"/>
          <p:cNvSpPr/>
          <p:nvPr/>
        </p:nvSpPr>
        <p:spPr>
          <a:xfrm>
            <a:off x="7837716" y="5717520"/>
            <a:ext cx="3970919" cy="523220"/>
          </a:xfrm>
          <a:prstGeom prst="rect">
            <a:avLst/>
          </a:prstGeom>
        </p:spPr>
        <p:txBody>
          <a:bodyPr wrap="square">
            <a:spAutoFit/>
          </a:bodyPr>
          <a:lstStyle/>
          <a:p>
            <a:r>
              <a:rPr lang="en-GB" sz="2800" dirty="0" smtClean="0">
                <a:solidFill>
                  <a:srgbClr val="E21951"/>
                </a:solidFill>
                <a:latin typeface="Arial" panose="020B0604020202020204" pitchFamily="34" charset="0"/>
                <a:cs typeface="Arial" panose="020B0604020202020204" pitchFamily="34" charset="0"/>
              </a:rPr>
              <a:t>= 8</a:t>
            </a:r>
            <a:r>
              <a:rPr lang="en-GB" sz="2800" dirty="0">
                <a:solidFill>
                  <a:srgbClr val="E21951"/>
                </a:solidFill>
                <a:latin typeface="Arial" panose="020B0604020202020204" pitchFamily="34" charset="0"/>
                <a:cs typeface="Arial" panose="020B0604020202020204" pitchFamily="34" charset="0"/>
              </a:rPr>
              <a:t>! </a:t>
            </a:r>
            <a:r>
              <a:rPr lang="en-GB" sz="2800" dirty="0">
                <a:solidFill>
                  <a:srgbClr val="E21951"/>
                </a:solidFill>
                <a:latin typeface="Arial" panose="020B0604020202020204" pitchFamily="34" charset="0"/>
                <a:cs typeface="Arial" panose="020B0604020202020204" pitchFamily="34" charset="0"/>
                <a:sym typeface="Symbol"/>
              </a:rPr>
              <a:t> 9  8 = 2903040</a:t>
            </a:r>
            <a:endParaRPr lang="en-GB" dirty="0">
              <a:solidFill>
                <a:srgbClr val="E21951"/>
              </a:solidFill>
            </a:endParaRPr>
          </a:p>
        </p:txBody>
      </p:sp>
      <p:sp>
        <p:nvSpPr>
          <p:cNvPr id="20" name="Rectangle 19"/>
          <p:cNvSpPr/>
          <p:nvPr/>
        </p:nvSpPr>
        <p:spPr>
          <a:xfrm>
            <a:off x="751078" y="4201974"/>
            <a:ext cx="9044876" cy="2028248"/>
          </a:xfrm>
          <a:prstGeom prst="rect">
            <a:avLst/>
          </a:prstGeom>
        </p:spPr>
        <p:txBody>
          <a:bodyPr wrap="square">
            <a:spAutoFit/>
          </a:bodyPr>
          <a:lstStyle/>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Number of ways of arranging the other 8 classmates </a:t>
            </a:r>
          </a:p>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Number </a:t>
            </a:r>
            <a:r>
              <a:rPr lang="en-GB" sz="2800" dirty="0">
                <a:solidFill>
                  <a:prstClr val="black"/>
                </a:solidFill>
                <a:latin typeface="Arial" panose="020B0604020202020204" pitchFamily="34" charset="0"/>
                <a:cs typeface="Arial" panose="020B0604020202020204" pitchFamily="34" charset="0"/>
              </a:rPr>
              <a:t>of places J could </a:t>
            </a:r>
            <a:r>
              <a:rPr lang="en-GB" sz="2800" dirty="0" smtClean="0">
                <a:solidFill>
                  <a:prstClr val="black"/>
                </a:solidFill>
                <a:latin typeface="Arial" panose="020B0604020202020204" pitchFamily="34" charset="0"/>
                <a:cs typeface="Arial" panose="020B0604020202020204" pitchFamily="34" charset="0"/>
              </a:rPr>
              <a:t>stand</a:t>
            </a:r>
            <a:endParaRPr lang="en-GB" sz="2800" dirty="0">
              <a:solidFill>
                <a:prstClr val="black"/>
              </a:solidFill>
              <a:latin typeface="Arial" panose="020B0604020202020204" pitchFamily="34" charset="0"/>
              <a:cs typeface="Arial" panose="020B0604020202020204" pitchFamily="34" charset="0"/>
            </a:endParaRPr>
          </a:p>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Number </a:t>
            </a:r>
            <a:r>
              <a:rPr lang="en-GB" sz="2800" dirty="0">
                <a:solidFill>
                  <a:prstClr val="black"/>
                </a:solidFill>
                <a:latin typeface="Arial" panose="020B0604020202020204" pitchFamily="34" charset="0"/>
                <a:cs typeface="Arial" panose="020B0604020202020204" pitchFamily="34" charset="0"/>
              </a:rPr>
              <a:t>of places H could </a:t>
            </a:r>
            <a:r>
              <a:rPr lang="en-GB" sz="2800" dirty="0" smtClean="0">
                <a:solidFill>
                  <a:prstClr val="black"/>
                </a:solidFill>
                <a:latin typeface="Arial" panose="020B0604020202020204" pitchFamily="34" charset="0"/>
                <a:cs typeface="Arial" panose="020B0604020202020204" pitchFamily="34" charset="0"/>
              </a:rPr>
              <a:t>stand</a:t>
            </a:r>
          </a:p>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				</a:t>
            </a: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   Answer </a:t>
            </a:r>
            <a:endParaRPr lang="en-GB" dirty="0"/>
          </a:p>
        </p:txBody>
      </p:sp>
    </p:spTree>
    <p:extLst>
      <p:ext uri="{BB962C8B-B14F-4D97-AF65-F5344CB8AC3E}">
        <p14:creationId xmlns:p14="http://schemas.microsoft.com/office/powerpoint/2010/main" val="30762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fade">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500"/>
                                        <p:tgtEl>
                                          <p:spTgt spid="20">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xEl>
                                              <p:pRg st="3" end="3"/>
                                            </p:txEl>
                                          </p:spTgt>
                                        </p:tgtEl>
                                        <p:attrNameLst>
                                          <p:attrName>style.visibility</p:attrName>
                                        </p:attrNameLst>
                                      </p:cBhvr>
                                      <p:to>
                                        <p:strVal val="visible"/>
                                      </p:to>
                                    </p:set>
                                    <p:animEffect transition="in" filter="fade">
                                      <p:cBhvr>
                                        <p:cTn id="79" dur="500"/>
                                        <p:tgtEl>
                                          <p:spTgt spid="2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5</a:t>
            </a:r>
            <a:endParaRPr lang="en-GB" dirty="0"/>
          </a:p>
        </p:txBody>
      </p:sp>
      <p:sp>
        <p:nvSpPr>
          <p:cNvPr id="3" name="Text Placeholder 2"/>
          <p:cNvSpPr>
            <a:spLocks noGrp="1"/>
          </p:cNvSpPr>
          <p:nvPr>
            <p:ph type="body" sz="quarter" idx="10"/>
          </p:nvPr>
        </p:nvSpPr>
        <p:spPr/>
        <p:txBody>
          <a:bodyPr/>
          <a:lstStyle/>
          <a:p>
            <a:pPr marL="0" indent="0">
              <a:spcBef>
                <a:spcPts val="0"/>
              </a:spcBef>
              <a:buNone/>
            </a:pPr>
            <a:r>
              <a:rPr lang="en-GB" dirty="0" smtClean="0"/>
              <a:t>The diagram shows the 10 seats in a waiting </a:t>
            </a:r>
          </a:p>
          <a:p>
            <a:pPr marL="0" indent="0">
              <a:spcBef>
                <a:spcPts val="0"/>
              </a:spcBef>
              <a:buNone/>
            </a:pPr>
            <a:r>
              <a:rPr lang="en-GB" dirty="0" smtClean="0"/>
              <a:t>area. 8 people are sitting in the waiting area.</a:t>
            </a:r>
          </a:p>
          <a:p>
            <a:pPr marL="0" indent="0">
              <a:spcBef>
                <a:spcPts val="0"/>
              </a:spcBef>
              <a:buNone/>
            </a:pPr>
            <a:endParaRPr lang="en-GB" dirty="0" smtClean="0"/>
          </a:p>
          <a:p>
            <a:pPr marL="0" indent="0">
              <a:spcBef>
                <a:spcPts val="0"/>
              </a:spcBef>
              <a:buNone/>
            </a:pPr>
            <a:r>
              <a:rPr lang="en-GB" dirty="0" smtClean="0"/>
              <a:t>How many possible seating arrangements </a:t>
            </a:r>
          </a:p>
          <a:p>
            <a:pPr marL="0" indent="0">
              <a:spcBef>
                <a:spcPts val="0"/>
              </a:spcBef>
              <a:buNone/>
            </a:pPr>
            <a:r>
              <a:rPr lang="en-GB" dirty="0" smtClean="0"/>
              <a:t>are there if 4 of these 8 people, Ann, Bob,</a:t>
            </a:r>
          </a:p>
          <a:p>
            <a:pPr marL="0" indent="0">
              <a:spcBef>
                <a:spcPts val="0"/>
              </a:spcBef>
              <a:buNone/>
            </a:pPr>
            <a:r>
              <a:rPr lang="en-GB" dirty="0" smtClean="0"/>
              <a:t>Ceri and Dev, are sitting in the row of 4 seats?</a:t>
            </a:r>
          </a:p>
          <a:p>
            <a:pPr marL="0" indent="0">
              <a:spcBef>
                <a:spcPts val="0"/>
              </a:spcBef>
              <a:buNone/>
            </a:pPr>
            <a:endParaRPr lang="en-GB" dirty="0"/>
          </a:p>
          <a:p>
            <a:pPr marL="0" indent="0">
              <a:spcBef>
                <a:spcPts val="0"/>
              </a:spcBef>
              <a:buNone/>
            </a:pPr>
            <a:r>
              <a:rPr lang="en-GB" dirty="0" smtClean="0"/>
              <a:t> </a:t>
            </a:r>
            <a:endParaRPr lang="en-GB" dirty="0"/>
          </a:p>
        </p:txBody>
      </p:sp>
      <p:sp>
        <p:nvSpPr>
          <p:cNvPr id="4" name="Rectangle 3"/>
          <p:cNvSpPr/>
          <p:nvPr/>
        </p:nvSpPr>
        <p:spPr>
          <a:xfrm>
            <a:off x="8523513" y="1404256"/>
            <a:ext cx="3091543" cy="186145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p:cNvSpPr/>
          <p:nvPr/>
        </p:nvSpPr>
        <p:spPr>
          <a:xfrm>
            <a:off x="11002409" y="1447802"/>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elay 5"/>
          <p:cNvSpPr/>
          <p:nvPr/>
        </p:nvSpPr>
        <p:spPr>
          <a:xfrm>
            <a:off x="11002409" y="1908046"/>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lay 6"/>
          <p:cNvSpPr/>
          <p:nvPr/>
        </p:nvSpPr>
        <p:spPr>
          <a:xfrm>
            <a:off x="11002409" y="2379176"/>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elay 7"/>
          <p:cNvSpPr/>
          <p:nvPr/>
        </p:nvSpPr>
        <p:spPr>
          <a:xfrm>
            <a:off x="11002409" y="2839420"/>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lay 8"/>
          <p:cNvSpPr/>
          <p:nvPr/>
        </p:nvSpPr>
        <p:spPr>
          <a:xfrm>
            <a:off x="10033581" y="2370984"/>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Delay 9"/>
          <p:cNvSpPr/>
          <p:nvPr/>
        </p:nvSpPr>
        <p:spPr>
          <a:xfrm>
            <a:off x="10033581" y="2831228"/>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Delay 10"/>
          <p:cNvSpPr/>
          <p:nvPr/>
        </p:nvSpPr>
        <p:spPr>
          <a:xfrm>
            <a:off x="9021212" y="2370984"/>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Delay 11"/>
          <p:cNvSpPr/>
          <p:nvPr/>
        </p:nvSpPr>
        <p:spPr>
          <a:xfrm>
            <a:off x="9021212" y="2831228"/>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elay 12"/>
          <p:cNvSpPr/>
          <p:nvPr/>
        </p:nvSpPr>
        <p:spPr>
          <a:xfrm>
            <a:off x="9021212" y="1449001"/>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elay 13"/>
          <p:cNvSpPr/>
          <p:nvPr/>
        </p:nvSpPr>
        <p:spPr>
          <a:xfrm>
            <a:off x="10033581" y="1468557"/>
            <a:ext cx="504000" cy="360000"/>
          </a:xfrm>
          <a:prstGeom prst="flowChartDelay">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9440" y="3679460"/>
            <a:ext cx="8240486" cy="3060325"/>
          </a:xfrm>
          <a:prstGeom prst="rect">
            <a:avLst/>
          </a:prstGeom>
        </p:spPr>
        <p:txBody>
          <a:bodyPr wrap="square">
            <a:spAutoFit/>
          </a:bodyPr>
          <a:lstStyle/>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Number of ways of arranging </a:t>
            </a:r>
            <a:r>
              <a:rPr lang="en-GB" sz="2800" dirty="0" smtClean="0">
                <a:solidFill>
                  <a:prstClr val="black"/>
                </a:solidFill>
                <a:latin typeface="Arial" panose="020B0604020202020204" pitchFamily="34" charset="0"/>
                <a:cs typeface="Arial" panose="020B0604020202020204" pitchFamily="34" charset="0"/>
              </a:rPr>
              <a:t>A, B, C and D   </a:t>
            </a:r>
            <a:endParaRPr lang="en-GB" sz="2800" dirty="0">
              <a:solidFill>
                <a:prstClr val="black"/>
              </a:solidFill>
              <a:latin typeface="Arial" panose="020B0604020202020204" pitchFamily="34" charset="0"/>
              <a:cs typeface="Arial" panose="020B0604020202020204" pitchFamily="34" charset="0"/>
            </a:endParaRPr>
          </a:p>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Number </a:t>
            </a:r>
            <a:r>
              <a:rPr lang="en-GB" sz="2800" dirty="0">
                <a:solidFill>
                  <a:prstClr val="black"/>
                </a:solidFill>
                <a:latin typeface="Arial" panose="020B0604020202020204" pitchFamily="34" charset="0"/>
                <a:cs typeface="Arial" panose="020B0604020202020204" pitchFamily="34" charset="0"/>
              </a:rPr>
              <a:t>of places </a:t>
            </a:r>
            <a:r>
              <a:rPr lang="en-GB" sz="2800" dirty="0" smtClean="0">
                <a:solidFill>
                  <a:prstClr val="black"/>
                </a:solidFill>
                <a:latin typeface="Arial" panose="020B0604020202020204" pitchFamily="34" charset="0"/>
                <a:cs typeface="Arial" panose="020B0604020202020204" pitchFamily="34" charset="0"/>
              </a:rPr>
              <a:t>5</a:t>
            </a:r>
            <a:r>
              <a:rPr lang="en-GB" sz="2800" baseline="30000" dirty="0" smtClean="0">
                <a:solidFill>
                  <a:prstClr val="black"/>
                </a:solidFill>
                <a:latin typeface="Arial" panose="020B0604020202020204" pitchFamily="34" charset="0"/>
                <a:cs typeface="Arial" panose="020B0604020202020204" pitchFamily="34" charset="0"/>
              </a:rPr>
              <a:t>th</a:t>
            </a:r>
            <a:r>
              <a:rPr lang="en-GB" sz="2800" dirty="0" smtClean="0">
                <a:solidFill>
                  <a:prstClr val="black"/>
                </a:solidFill>
                <a:latin typeface="Arial" panose="020B0604020202020204" pitchFamily="34" charset="0"/>
                <a:cs typeface="Arial" panose="020B0604020202020204" pitchFamily="34" charset="0"/>
              </a:rPr>
              <a:t> person can sit  </a:t>
            </a:r>
            <a:endParaRPr lang="en-GB" sz="2800" dirty="0">
              <a:solidFill>
                <a:prstClr val="black"/>
              </a:solidFill>
              <a:latin typeface="Arial" panose="020B0604020202020204" pitchFamily="34" charset="0"/>
              <a:cs typeface="Arial" panose="020B0604020202020204" pitchFamily="34" charset="0"/>
            </a:endParaRPr>
          </a:p>
          <a:p>
            <a:pPr lvl="0" algn="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Number </a:t>
            </a:r>
            <a:r>
              <a:rPr lang="en-GB" sz="2800" dirty="0">
                <a:solidFill>
                  <a:prstClr val="black"/>
                </a:solidFill>
                <a:latin typeface="Arial" panose="020B0604020202020204" pitchFamily="34" charset="0"/>
                <a:cs typeface="Arial" panose="020B0604020202020204" pitchFamily="34" charset="0"/>
              </a:rPr>
              <a:t>of places </a:t>
            </a:r>
            <a:r>
              <a:rPr lang="en-GB" sz="2800" dirty="0" smtClean="0">
                <a:solidFill>
                  <a:prstClr val="black"/>
                </a:solidFill>
                <a:latin typeface="Arial" panose="020B0604020202020204" pitchFamily="34" charset="0"/>
                <a:cs typeface="Arial" panose="020B0604020202020204" pitchFamily="34" charset="0"/>
              </a:rPr>
              <a:t>6</a:t>
            </a:r>
            <a:r>
              <a:rPr lang="en-GB" sz="2800" baseline="30000" dirty="0" smtClean="0">
                <a:solidFill>
                  <a:prstClr val="black"/>
                </a:solidFill>
                <a:latin typeface="Arial" panose="020B0604020202020204" pitchFamily="34" charset="0"/>
                <a:cs typeface="Arial" panose="020B0604020202020204" pitchFamily="34" charset="0"/>
              </a:rPr>
              <a:t>th</a:t>
            </a:r>
            <a:r>
              <a:rPr lang="en-GB" sz="2800" dirty="0" smtClean="0">
                <a:solidFill>
                  <a:prstClr val="black"/>
                </a:solidFill>
                <a:latin typeface="Arial" panose="020B0604020202020204" pitchFamily="34" charset="0"/>
                <a:cs typeface="Arial" panose="020B0604020202020204" pitchFamily="34" charset="0"/>
              </a:rPr>
              <a:t> person can sit  </a:t>
            </a:r>
          </a:p>
          <a:p>
            <a:pPr lvl="0" algn="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Number of places 7</a:t>
            </a:r>
            <a:r>
              <a:rPr lang="en-GB" sz="2800" baseline="30000" dirty="0" smtClean="0">
                <a:solidFill>
                  <a:prstClr val="black"/>
                </a:solidFill>
                <a:latin typeface="Arial" panose="020B0604020202020204" pitchFamily="34" charset="0"/>
                <a:cs typeface="Arial" panose="020B0604020202020204" pitchFamily="34" charset="0"/>
              </a:rPr>
              <a:t>th</a:t>
            </a:r>
            <a:r>
              <a:rPr lang="en-GB" sz="2800" dirty="0" smtClean="0">
                <a:solidFill>
                  <a:prstClr val="black"/>
                </a:solidFill>
                <a:latin typeface="Arial" panose="020B0604020202020204" pitchFamily="34" charset="0"/>
                <a:cs typeface="Arial" panose="020B0604020202020204" pitchFamily="34" charset="0"/>
              </a:rPr>
              <a:t> person can sit  </a:t>
            </a:r>
          </a:p>
          <a:p>
            <a:pPr lvl="0" algn="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Number of places 8</a:t>
            </a:r>
            <a:r>
              <a:rPr lang="en-GB" sz="2800" baseline="30000" dirty="0" smtClean="0">
                <a:solidFill>
                  <a:prstClr val="black"/>
                </a:solidFill>
                <a:latin typeface="Arial" panose="020B0604020202020204" pitchFamily="34" charset="0"/>
                <a:cs typeface="Arial" panose="020B0604020202020204" pitchFamily="34" charset="0"/>
              </a:rPr>
              <a:t>th</a:t>
            </a:r>
            <a:r>
              <a:rPr lang="en-GB" sz="2800" dirty="0" smtClean="0">
                <a:solidFill>
                  <a:prstClr val="black"/>
                </a:solidFill>
                <a:latin typeface="Arial" panose="020B0604020202020204" pitchFamily="34" charset="0"/>
                <a:cs typeface="Arial" panose="020B0604020202020204" pitchFamily="34" charset="0"/>
              </a:rPr>
              <a:t> person can sit </a:t>
            </a:r>
          </a:p>
          <a:p>
            <a:pPr lvl="0" algn="ct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Answer   </a:t>
            </a:r>
            <a:endParaRPr lang="en-GB" dirty="0"/>
          </a:p>
        </p:txBody>
      </p:sp>
      <p:sp>
        <p:nvSpPr>
          <p:cNvPr id="16" name="Rectangle 15"/>
          <p:cNvSpPr/>
          <p:nvPr/>
        </p:nvSpPr>
        <p:spPr>
          <a:xfrm>
            <a:off x="9027913" y="3679460"/>
            <a:ext cx="793807"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4!</a:t>
            </a:r>
            <a:endParaRPr lang="en-GB" sz="2800" dirty="0">
              <a:solidFill>
                <a:srgbClr val="E21951"/>
              </a:solidFill>
              <a:latin typeface="Arial" panose="020B0604020202020204" pitchFamily="34" charset="0"/>
              <a:cs typeface="Arial" panose="020B0604020202020204" pitchFamily="34" charset="0"/>
            </a:endParaRPr>
          </a:p>
        </p:txBody>
      </p:sp>
      <p:sp>
        <p:nvSpPr>
          <p:cNvPr id="17" name="Rectangle 16"/>
          <p:cNvSpPr/>
          <p:nvPr/>
        </p:nvSpPr>
        <p:spPr>
          <a:xfrm>
            <a:off x="9015606" y="4715530"/>
            <a:ext cx="694421"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5</a:t>
            </a:r>
            <a:endParaRPr lang="en-GB" sz="2800" dirty="0">
              <a:solidFill>
                <a:srgbClr val="E21951"/>
              </a:solidFill>
              <a:latin typeface="Arial" panose="020B0604020202020204" pitchFamily="34" charset="0"/>
              <a:cs typeface="Arial" panose="020B0604020202020204" pitchFamily="34" charset="0"/>
            </a:endParaRPr>
          </a:p>
        </p:txBody>
      </p:sp>
      <p:sp>
        <p:nvSpPr>
          <p:cNvPr id="18" name="Rectangle 17"/>
          <p:cNvSpPr/>
          <p:nvPr/>
        </p:nvSpPr>
        <p:spPr>
          <a:xfrm>
            <a:off x="9015607" y="4169177"/>
            <a:ext cx="694421" cy="523220"/>
          </a:xfrm>
          <a:prstGeom prst="rect">
            <a:avLst/>
          </a:prstGeom>
        </p:spPr>
        <p:txBody>
          <a:bodyPr wrap="none">
            <a:spAutoFit/>
          </a:bodyPr>
          <a:lstStyle/>
          <a:p>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6</a:t>
            </a:r>
            <a:endParaRPr lang="en-GB" dirty="0">
              <a:solidFill>
                <a:srgbClr val="E21951"/>
              </a:solidFill>
            </a:endParaRPr>
          </a:p>
        </p:txBody>
      </p:sp>
      <p:sp>
        <p:nvSpPr>
          <p:cNvPr id="19" name="Rectangle 18"/>
          <p:cNvSpPr/>
          <p:nvPr/>
        </p:nvSpPr>
        <p:spPr>
          <a:xfrm>
            <a:off x="5976236" y="6207390"/>
            <a:ext cx="4994178" cy="523220"/>
          </a:xfrm>
          <a:prstGeom prst="rect">
            <a:avLst/>
          </a:prstGeom>
        </p:spPr>
        <p:txBody>
          <a:bodyPr wrap="square">
            <a:spAutoFit/>
          </a:bodyPr>
          <a:lstStyle/>
          <a:p>
            <a:r>
              <a:rPr lang="en-GB" sz="2800" dirty="0" smtClean="0">
                <a:solidFill>
                  <a:srgbClr val="E21951"/>
                </a:solidFill>
                <a:latin typeface="Arial" panose="020B0604020202020204" pitchFamily="34" charset="0"/>
                <a:cs typeface="Arial" panose="020B0604020202020204" pitchFamily="34" charset="0"/>
              </a:rPr>
              <a:t>= 4! </a:t>
            </a:r>
            <a:r>
              <a:rPr lang="en-GB" sz="2800" dirty="0">
                <a:solidFill>
                  <a:srgbClr val="E21951"/>
                </a:solidFill>
                <a:latin typeface="Arial" panose="020B0604020202020204" pitchFamily="34" charset="0"/>
                <a:cs typeface="Arial" panose="020B0604020202020204" pitchFamily="34" charset="0"/>
                <a:sym typeface="Symbol"/>
              </a:rPr>
              <a:t> </a:t>
            </a:r>
            <a:r>
              <a:rPr lang="en-GB" sz="2800" dirty="0" smtClean="0">
                <a:solidFill>
                  <a:srgbClr val="E21951"/>
                </a:solidFill>
                <a:latin typeface="Arial" panose="020B0604020202020204" pitchFamily="34" charset="0"/>
                <a:cs typeface="Arial" panose="020B0604020202020204" pitchFamily="34" charset="0"/>
                <a:sym typeface="Symbol"/>
              </a:rPr>
              <a:t>6 </a:t>
            </a:r>
            <a:r>
              <a:rPr lang="en-GB" sz="2800" dirty="0">
                <a:solidFill>
                  <a:srgbClr val="E21951"/>
                </a:solidFill>
                <a:latin typeface="Arial" panose="020B0604020202020204" pitchFamily="34" charset="0"/>
                <a:cs typeface="Arial" panose="020B0604020202020204" pitchFamily="34" charset="0"/>
                <a:sym typeface="Symbol"/>
              </a:rPr>
              <a:t> </a:t>
            </a:r>
            <a:r>
              <a:rPr lang="en-GB" sz="2800" dirty="0" smtClean="0">
                <a:solidFill>
                  <a:srgbClr val="E21951"/>
                </a:solidFill>
                <a:latin typeface="Arial" panose="020B0604020202020204" pitchFamily="34" charset="0"/>
                <a:cs typeface="Arial" panose="020B0604020202020204" pitchFamily="34" charset="0"/>
                <a:sym typeface="Symbol"/>
              </a:rPr>
              <a:t>5 </a:t>
            </a:r>
            <a:r>
              <a:rPr lang="en-GB" sz="2800" dirty="0">
                <a:solidFill>
                  <a:srgbClr val="E21951"/>
                </a:solidFill>
                <a:latin typeface="Arial" panose="020B0604020202020204" pitchFamily="34" charset="0"/>
                <a:cs typeface="Arial" panose="020B0604020202020204" pitchFamily="34" charset="0"/>
                <a:sym typeface="Symbol"/>
              </a:rPr>
              <a:t> </a:t>
            </a:r>
            <a:r>
              <a:rPr lang="en-GB" sz="2800" dirty="0" smtClean="0">
                <a:solidFill>
                  <a:srgbClr val="E21951"/>
                </a:solidFill>
                <a:latin typeface="Arial" panose="020B0604020202020204" pitchFamily="34" charset="0"/>
                <a:cs typeface="Arial" panose="020B0604020202020204" pitchFamily="34" charset="0"/>
                <a:sym typeface="Symbol"/>
              </a:rPr>
              <a:t>4 </a:t>
            </a:r>
            <a:r>
              <a:rPr lang="en-GB" sz="2800" dirty="0">
                <a:solidFill>
                  <a:srgbClr val="E21951"/>
                </a:solidFill>
                <a:latin typeface="Arial" panose="020B0604020202020204" pitchFamily="34" charset="0"/>
                <a:cs typeface="Arial" panose="020B0604020202020204" pitchFamily="34" charset="0"/>
                <a:sym typeface="Symbol"/>
              </a:rPr>
              <a:t> </a:t>
            </a:r>
            <a:r>
              <a:rPr lang="en-GB" sz="2800" dirty="0" smtClean="0">
                <a:solidFill>
                  <a:srgbClr val="E21951"/>
                </a:solidFill>
                <a:latin typeface="Arial" panose="020B0604020202020204" pitchFamily="34" charset="0"/>
                <a:cs typeface="Arial" panose="020B0604020202020204" pitchFamily="34" charset="0"/>
                <a:sym typeface="Symbol"/>
              </a:rPr>
              <a:t>3 = 8640</a:t>
            </a:r>
            <a:endParaRPr lang="en-GB" dirty="0">
              <a:solidFill>
                <a:srgbClr val="E21951"/>
              </a:solidFill>
            </a:endParaRPr>
          </a:p>
        </p:txBody>
      </p:sp>
      <p:sp>
        <p:nvSpPr>
          <p:cNvPr id="24" name="Rectangle 23"/>
          <p:cNvSpPr/>
          <p:nvPr/>
        </p:nvSpPr>
        <p:spPr>
          <a:xfrm>
            <a:off x="9023175" y="5223683"/>
            <a:ext cx="694421"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4</a:t>
            </a:r>
          </a:p>
        </p:txBody>
      </p:sp>
      <p:sp>
        <p:nvSpPr>
          <p:cNvPr id="25" name="Rectangle 24"/>
          <p:cNvSpPr/>
          <p:nvPr/>
        </p:nvSpPr>
        <p:spPr>
          <a:xfrm>
            <a:off x="9027913" y="5728461"/>
            <a:ext cx="694421"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3</a:t>
            </a:r>
          </a:p>
        </p:txBody>
      </p:sp>
      <p:sp>
        <p:nvSpPr>
          <p:cNvPr id="20" name="Rounded Rectangle 19"/>
          <p:cNvSpPr/>
          <p:nvPr/>
        </p:nvSpPr>
        <p:spPr>
          <a:xfrm>
            <a:off x="10787744" y="1219201"/>
            <a:ext cx="990600" cy="224245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8795602" y="1230083"/>
            <a:ext cx="1883284" cy="2242457"/>
          </a:xfrm>
          <a:prstGeom prst="roundRect">
            <a:avLst>
              <a:gd name="adj" fmla="val 1146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1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500"/>
                                        <p:tgtEl>
                                          <p:spTgt spid="1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fade">
                                      <p:cBhvr>
                                        <p:cTn id="36" dur="500"/>
                                        <p:tgtEl>
                                          <p:spTgt spid="1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xEl>
                                              <p:pRg st="5" end="5"/>
                                            </p:txEl>
                                          </p:spTgt>
                                        </p:tgtEl>
                                        <p:attrNameLst>
                                          <p:attrName>style.visibility</p:attrName>
                                        </p:attrNameLst>
                                      </p:cBhvr>
                                      <p:to>
                                        <p:strVal val="visible"/>
                                      </p:to>
                                    </p:set>
                                    <p:animEffect transition="in" filter="fade">
                                      <p:cBhvr>
                                        <p:cTn id="61" dur="500"/>
                                        <p:tgtEl>
                                          <p:spTgt spid="1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0"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6i</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The word   INTERNATIONAL    has four consonants N, T, R and L and four vowels I, E, A and O.</a:t>
            </a:r>
          </a:p>
          <a:p>
            <a:pPr marL="0" indent="0">
              <a:buNone/>
            </a:pPr>
            <a:r>
              <a:rPr lang="en-GB" dirty="0" smtClean="0"/>
              <a:t>Find the number of </a:t>
            </a:r>
            <a:r>
              <a:rPr lang="en-GB" i="1" dirty="0" smtClean="0"/>
              <a:t>different</a:t>
            </a:r>
            <a:r>
              <a:rPr lang="en-GB" dirty="0" smtClean="0"/>
              <a:t> arrangements that use all 13 letters.</a:t>
            </a:r>
            <a:endParaRPr lang="en-GB" dirty="0"/>
          </a:p>
        </p:txBody>
      </p:sp>
      <p:graphicFrame>
        <p:nvGraphicFramePr>
          <p:cNvPr id="4" name="Table 3"/>
          <p:cNvGraphicFramePr>
            <a:graphicFrameLocks noGrp="1"/>
          </p:cNvGraphicFramePr>
          <p:nvPr>
            <p:extLst/>
          </p:nvPr>
        </p:nvGraphicFramePr>
        <p:xfrm>
          <a:off x="389608" y="3206257"/>
          <a:ext cx="11454040" cy="3200400"/>
        </p:xfrm>
        <a:graphic>
          <a:graphicData uri="http://schemas.openxmlformats.org/drawingml/2006/table">
            <a:tbl>
              <a:tblPr firstRow="1" bandRow="1">
                <a:tableStyleId>{5C22544A-7EE6-4342-B048-85BDC9FD1C3A}</a:tableStyleId>
              </a:tblPr>
              <a:tblGrid>
                <a:gridCol w="2180772">
                  <a:extLst>
                    <a:ext uri="{9D8B030D-6E8A-4147-A177-3AD203B41FA5}">
                      <a16:colId xmlns:a16="http://schemas.microsoft.com/office/drawing/2014/main" val="20000"/>
                    </a:ext>
                  </a:extLst>
                </a:gridCol>
                <a:gridCol w="3842657">
                  <a:extLst>
                    <a:ext uri="{9D8B030D-6E8A-4147-A177-3AD203B41FA5}">
                      <a16:colId xmlns:a16="http://schemas.microsoft.com/office/drawing/2014/main" val="20001"/>
                    </a:ext>
                  </a:extLst>
                </a:gridCol>
                <a:gridCol w="5430611">
                  <a:extLst>
                    <a:ext uri="{9D8B030D-6E8A-4147-A177-3AD203B41FA5}">
                      <a16:colId xmlns:a16="http://schemas.microsoft.com/office/drawing/2014/main" val="20002"/>
                    </a:ext>
                  </a:extLst>
                </a:gridCol>
              </a:tblGrid>
              <a:tr h="0">
                <a:tc>
                  <a:txBody>
                    <a:bodyPr/>
                    <a:lstStyle/>
                    <a:p>
                      <a:pPr algn="ctr"/>
                      <a:r>
                        <a:rPr lang="en-GB" dirty="0" smtClean="0"/>
                        <a:t># arrangements</a:t>
                      </a:r>
                      <a:r>
                        <a:rPr lang="en-GB" baseline="0" dirty="0" smtClean="0"/>
                        <a:t> when objects all different</a:t>
                      </a:r>
                      <a:endParaRPr lang="en-GB" dirty="0"/>
                    </a:p>
                  </a:txBody>
                  <a:tcPr anchor="ctr">
                    <a:solidFill>
                      <a:srgbClr val="E21951"/>
                    </a:solidFill>
                  </a:tcPr>
                </a:tc>
                <a:tc>
                  <a:txBody>
                    <a:bodyPr/>
                    <a:lstStyle/>
                    <a:p>
                      <a:pPr algn="ctr"/>
                      <a:r>
                        <a:rPr lang="en-GB" dirty="0" smtClean="0"/>
                        <a:t># time</a:t>
                      </a:r>
                      <a:r>
                        <a:rPr lang="en-GB" baseline="0" dirty="0" smtClean="0"/>
                        <a:t>s too many</a:t>
                      </a:r>
                      <a:endParaRPr lang="en-GB" dirty="0"/>
                    </a:p>
                  </a:txBody>
                  <a:tcPr anchor="ctr">
                    <a:solidFill>
                      <a:srgbClr val="E21951"/>
                    </a:solidFill>
                  </a:tcPr>
                </a:tc>
                <a:tc>
                  <a:txBody>
                    <a:bodyPr/>
                    <a:lstStyle/>
                    <a:p>
                      <a:pPr algn="ctr"/>
                      <a:r>
                        <a:rPr lang="en-GB" dirty="0" smtClean="0"/>
                        <a:t>Answer</a:t>
                      </a:r>
                      <a:r>
                        <a:rPr lang="en-GB" baseline="0" dirty="0" smtClean="0"/>
                        <a:t> to question</a:t>
                      </a:r>
                      <a:endParaRPr lang="en-GB" dirty="0"/>
                    </a:p>
                  </a:txBody>
                  <a:tcPr anchor="ctr">
                    <a:solidFill>
                      <a:srgbClr val="E21951"/>
                    </a:solidFill>
                  </a:tcPr>
                </a:tc>
                <a:extLst>
                  <a:ext uri="{0D108BD9-81ED-4DB2-BD59-A6C34878D82A}">
                    <a16:rowId xmlns:a16="http://schemas.microsoft.com/office/drawing/2014/main" val="10000"/>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00950" y="4246460"/>
            <a:ext cx="784189" cy="523220"/>
          </a:xfrm>
          <a:prstGeom prst="rect">
            <a:avLst/>
          </a:prstGeom>
        </p:spPr>
        <p:txBody>
          <a:bodyPr wrap="none">
            <a:spAutoFit/>
          </a:bodyPr>
          <a:lstStyle/>
          <a:p>
            <a:r>
              <a:rPr lang="en-GB" sz="2800" dirty="0" smtClean="0">
                <a:solidFill>
                  <a:prstClr val="black"/>
                </a:solidFill>
                <a:latin typeface="Arial" panose="020B0604020202020204" pitchFamily="34" charset="0"/>
                <a:cs typeface="Arial" panose="020B0604020202020204" pitchFamily="34" charset="0"/>
              </a:rPr>
              <a:t>13! </a:t>
            </a:r>
            <a:endParaRPr lang="en-GB" dirty="0"/>
          </a:p>
        </p:txBody>
      </p:sp>
      <p:sp>
        <p:nvSpPr>
          <p:cNvPr id="6" name="Rectangle 5"/>
          <p:cNvSpPr/>
          <p:nvPr/>
        </p:nvSpPr>
        <p:spPr>
          <a:xfrm>
            <a:off x="2503712" y="4235228"/>
            <a:ext cx="3973286" cy="523220"/>
          </a:xfrm>
          <a:prstGeom prst="rect">
            <a:avLst/>
          </a:prstGeom>
        </p:spPr>
        <p:txBody>
          <a:bodyPr wrap="square">
            <a:spAutoFit/>
          </a:bodyPr>
          <a:lstStyle/>
          <a:p>
            <a:pPr algn="ct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I, 3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N, 2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T</a:t>
            </a:r>
            <a:r>
              <a:rPr lang="en-GB" sz="2800" dirty="0">
                <a:solidFill>
                  <a:prstClr val="black"/>
                </a:solidFill>
                <a:latin typeface="Arial" panose="020B0604020202020204" pitchFamily="34" charset="0"/>
                <a:cs typeface="Arial" panose="020B0604020202020204" pitchFamily="34" charset="0"/>
                <a:sym typeface="Symbol"/>
              </a:rPr>
              <a:t>, 2  </a:t>
            </a:r>
            <a:r>
              <a:rPr lang="en-GB" sz="2800" dirty="0" smtClean="0">
                <a:solidFill>
                  <a:prstClr val="black"/>
                </a:solidFill>
                <a:latin typeface="Arial" panose="020B0604020202020204" pitchFamily="34" charset="0"/>
                <a:cs typeface="Arial" panose="020B0604020202020204" pitchFamily="34" charset="0"/>
                <a:sym typeface="Symbol"/>
              </a:rPr>
              <a:t>A  </a:t>
            </a:r>
            <a:endParaRPr lang="en-GB" dirty="0"/>
          </a:p>
        </p:txBody>
      </p:sp>
      <p:sp>
        <p:nvSpPr>
          <p:cNvPr id="7" name="Rectangle 6"/>
          <p:cNvSpPr/>
          <p:nvPr/>
        </p:nvSpPr>
        <p:spPr>
          <a:xfrm>
            <a:off x="2786743" y="4899511"/>
            <a:ext cx="3352811" cy="480131"/>
          </a:xfrm>
          <a:prstGeom prst="rect">
            <a:avLst/>
          </a:prstGeom>
        </p:spPr>
        <p:txBody>
          <a:bodyPr wrap="square">
            <a:spAutoFit/>
          </a:bodyPr>
          <a:lstStyle/>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a:t>
            </a:r>
            <a:r>
              <a:rPr lang="en-GB" sz="2800" dirty="0">
                <a:solidFill>
                  <a:prstClr val="black"/>
                </a:solidFill>
                <a:latin typeface="Arial" panose="020B0604020202020204" pitchFamily="34" charset="0"/>
                <a:cs typeface="Arial" panose="020B0604020202020204" pitchFamily="34" charset="0"/>
              </a:rPr>
              <a:t> 3!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 </a:t>
            </a:r>
            <a:r>
              <a:rPr lang="en-GB" sz="2800" dirty="0" smtClean="0">
                <a:solidFill>
                  <a:prstClr val="black"/>
                </a:solidFill>
                <a:latin typeface="Arial" panose="020B0604020202020204" pitchFamily="34" charset="0"/>
                <a:cs typeface="Arial" panose="020B0604020202020204" pitchFamily="34" charset="0"/>
              </a:rPr>
              <a:t>48 </a:t>
            </a:r>
            <a:endParaRPr lang="en-GB" sz="28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6450320" y="4267266"/>
                <a:ext cx="5346335" cy="1670201"/>
              </a:xfrm>
              <a:prstGeom prst="rect">
                <a:avLst/>
              </a:prstGeom>
            </p:spPr>
            <p:txBody>
              <a:bodyPr wrap="none">
                <a:spAutoFit/>
              </a:bodyPr>
              <a:lstStyle/>
              <a:p>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b="0" i="0" smtClean="0">
                            <a:solidFill>
                              <a:schemeClr val="tx1"/>
                            </a:solidFill>
                            <a:latin typeface="Arial" panose="020B0604020202020204" pitchFamily="34" charset="0"/>
                            <a:cs typeface="Arial" panose="020B0604020202020204" pitchFamily="34" charset="0"/>
                          </a:rPr>
                          <m:t>13</m:t>
                        </m:r>
                        <m:r>
                          <m:rPr>
                            <m:nor/>
                          </m:rPr>
                          <a:rPr lang="en-GB" sz="2800">
                            <a:solidFill>
                              <a:schemeClr val="tx1"/>
                            </a:solidFill>
                            <a:latin typeface="Arial" panose="020B0604020202020204" pitchFamily="34" charset="0"/>
                            <a:cs typeface="Arial" panose="020B0604020202020204" pitchFamily="34" charset="0"/>
                          </a:rPr>
                          <m:t>!</m:t>
                        </m:r>
                      </m:num>
                      <m:den>
                        <m:r>
                          <m:rPr>
                            <m:nor/>
                          </m:rPr>
                          <a:rPr lang="en-GB" sz="2800">
                            <a:solidFill>
                              <a:schemeClr val="tx1"/>
                            </a:solidFill>
                            <a:latin typeface="Arial" panose="020B0604020202020204" pitchFamily="34" charset="0"/>
                            <a:cs typeface="Arial" panose="020B0604020202020204" pitchFamily="34" charset="0"/>
                          </a:rPr>
                          <m:t>2!</m:t>
                        </m:r>
                        <m:r>
                          <m:rPr>
                            <m:nor/>
                          </m:rPr>
                          <a:rPr lang="en-GB" sz="2800" smtClean="0">
                            <a:solidFill>
                              <a:schemeClr val="tx1"/>
                            </a:solidFill>
                            <a:latin typeface="Arial" panose="020B0604020202020204" pitchFamily="34" charset="0"/>
                            <a:cs typeface="Arial" panose="020B0604020202020204" pitchFamily="34" charset="0"/>
                          </a:rPr>
                          <m:t> </m:t>
                        </m:r>
                        <m:r>
                          <m:rPr>
                            <m:nor/>
                          </m:rPr>
                          <a:rPr lang="en-GB" sz="2800" dirty="0">
                            <a:solidFill>
                              <a:schemeClr val="tx1"/>
                            </a:solidFill>
                            <a:sym typeface="Symbol"/>
                          </a:rPr>
                          <m:t></m:t>
                        </m:r>
                        <m:r>
                          <m:rPr>
                            <m:nor/>
                          </m:rPr>
                          <a:rPr lang="en-GB" sz="2800" dirty="0" smtClean="0">
                            <a:solidFill>
                              <a:schemeClr val="tx1"/>
                            </a:solidFill>
                            <a:sym typeface="Symbol"/>
                          </a:rPr>
                          <m:t> </m:t>
                        </m:r>
                        <m:r>
                          <m:rPr>
                            <m:nor/>
                          </m:rPr>
                          <a:rPr lang="en-GB" sz="2800" smtClean="0">
                            <a:solidFill>
                              <a:schemeClr val="tx1"/>
                            </a:solidFill>
                            <a:latin typeface="Arial" panose="020B0604020202020204" pitchFamily="34" charset="0"/>
                            <a:cs typeface="Arial" panose="020B0604020202020204" pitchFamily="34" charset="0"/>
                          </a:rPr>
                          <m:t>3! </m:t>
                        </m:r>
                        <m:r>
                          <m:rPr>
                            <m:nor/>
                          </m:rPr>
                          <a:rPr lang="en-GB" sz="2800" dirty="0" smtClean="0">
                            <a:solidFill>
                              <a:schemeClr val="tx1"/>
                            </a:solidFill>
                            <a:sym typeface="Symbol"/>
                          </a:rPr>
                          <m:t> </m:t>
                        </m:r>
                        <m:r>
                          <m:rPr>
                            <m:nor/>
                          </m:rPr>
                          <a:rPr lang="en-GB" sz="2800" smtClean="0">
                            <a:solidFill>
                              <a:schemeClr val="tx1"/>
                            </a:solidFill>
                            <a:latin typeface="Arial" panose="020B0604020202020204" pitchFamily="34" charset="0"/>
                            <a:cs typeface="Arial" panose="020B0604020202020204" pitchFamily="34" charset="0"/>
                          </a:rPr>
                          <m:t>2!</m:t>
                        </m:r>
                        <m:r>
                          <m:rPr>
                            <m:nor/>
                          </m:rPr>
                          <a:rPr lang="en-GB" sz="2800" dirty="0">
                            <a:sym typeface="Symbol"/>
                          </a:rPr>
                          <m:t> </m:t>
                        </m:r>
                        <m:r>
                          <m:rPr>
                            <m:nor/>
                          </m:rPr>
                          <a:rPr lang="en-GB" sz="2800">
                            <a:latin typeface="Arial" panose="020B0604020202020204" pitchFamily="34" charset="0"/>
                            <a:cs typeface="Arial" panose="020B0604020202020204" pitchFamily="34" charset="0"/>
                          </a:rPr>
                          <m:t>2!</m:t>
                        </m:r>
                      </m:den>
                    </m:f>
                  </m:oMath>
                </a14:m>
                <a:r>
                  <a:rPr lang="en-GB" sz="2800" dirty="0">
                    <a:solidFill>
                      <a:schemeClr val="tx1"/>
                    </a:solidFill>
                    <a:latin typeface="Arial" panose="020B0604020202020204" pitchFamily="34" charset="0"/>
                    <a:cs typeface="Arial" panose="020B0604020202020204" pitchFamily="34" charset="0"/>
                  </a:rPr>
                  <a:t> </a:t>
                </a:r>
                <a:r>
                  <a:rPr lang="en-GB"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GB" sz="2800" i="1">
                            <a:solidFill>
                              <a:schemeClr val="tx1"/>
                            </a:solidFill>
                            <a:latin typeface="Cambria Math" panose="02040503050406030204" pitchFamily="18" charset="0"/>
                            <a:cs typeface="Arial" panose="020B0604020202020204" pitchFamily="34" charset="0"/>
                          </a:rPr>
                        </m:ctrlPr>
                      </m:fPr>
                      <m:num>
                        <m:r>
                          <m:rPr>
                            <m:nor/>
                          </m:rPr>
                          <a:rPr lang="en-GB" sz="2800" b="0" i="0" smtClean="0">
                            <a:solidFill>
                              <a:schemeClr val="tx1"/>
                            </a:solidFill>
                            <a:latin typeface="Arial" panose="020B0604020202020204" pitchFamily="34" charset="0"/>
                            <a:cs typeface="Arial" panose="020B0604020202020204" pitchFamily="34" charset="0"/>
                          </a:rPr>
                          <m:t>6227020800</m:t>
                        </m:r>
                      </m:num>
                      <m:den>
                        <m:r>
                          <m:rPr>
                            <m:nor/>
                          </m:rPr>
                          <a:rPr lang="en-GB" sz="2800" b="0" i="0" smtClean="0">
                            <a:solidFill>
                              <a:schemeClr val="tx1"/>
                            </a:solidFill>
                            <a:latin typeface="Arial" panose="020B0604020202020204" pitchFamily="34" charset="0"/>
                            <a:cs typeface="Arial" panose="020B0604020202020204" pitchFamily="34" charset="0"/>
                          </a:rPr>
                          <m:t>48</m:t>
                        </m:r>
                      </m:den>
                    </m:f>
                    <m:r>
                      <a:rPr lang="en-GB" sz="2800" i="1">
                        <a:solidFill>
                          <a:schemeClr val="tx1"/>
                        </a:solidFill>
                        <a:latin typeface="Cambria Math"/>
                        <a:cs typeface="Arial" panose="020B0604020202020204" pitchFamily="34" charset="0"/>
                      </a:rPr>
                      <m:t> </m:t>
                    </m:r>
                  </m:oMath>
                </a14:m>
                <a:endParaRPr lang="en-GB" sz="2800" dirty="0" smtClean="0">
                  <a:solidFill>
                    <a:schemeClr val="tx1"/>
                  </a:solidFill>
                  <a:latin typeface="Arial" panose="020B0604020202020204" pitchFamily="34" charset="0"/>
                  <a:cs typeface="Arial" panose="020B0604020202020204" pitchFamily="34" charset="0"/>
                </a:endParaRPr>
              </a:p>
              <a:p>
                <a:endParaRPr lang="en-GB" sz="2800" dirty="0" smtClean="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	</a:t>
                </a:r>
                <a:r>
                  <a:rPr lang="en-GB" sz="2800" dirty="0" smtClean="0">
                    <a:solidFill>
                      <a:schemeClr val="tx1"/>
                    </a:solidFill>
                    <a:latin typeface="Arial" panose="020B0604020202020204" pitchFamily="34" charset="0"/>
                    <a:cs typeface="Arial" panose="020B0604020202020204" pitchFamily="34" charset="0"/>
                  </a:rPr>
                  <a:t>		= 129729600 </a:t>
                </a:r>
                <a:endParaRPr lang="en-GB"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450320" y="4267266"/>
                <a:ext cx="5346335" cy="1670201"/>
              </a:xfrm>
              <a:prstGeom prst="rect">
                <a:avLst/>
              </a:prstGeom>
              <a:blipFill rotWithShape="1">
                <a:blip r:embed="rId3"/>
                <a:stretch>
                  <a:fillRect b="-8394"/>
                </a:stretch>
              </a:blipFill>
            </p:spPr>
            <p:txBody>
              <a:bodyPr/>
              <a:lstStyle/>
              <a:p>
                <a:r>
                  <a:rPr lang="en-GB">
                    <a:noFill/>
                  </a:rPr>
                  <a:t> </a:t>
                </a:r>
              </a:p>
            </p:txBody>
          </p:sp>
        </mc:Fallback>
      </mc:AlternateContent>
    </p:spTree>
    <p:extLst>
      <p:ext uri="{BB962C8B-B14F-4D97-AF65-F5344CB8AC3E}">
        <p14:creationId xmlns:p14="http://schemas.microsoft.com/office/powerpoint/2010/main" val="32212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6ii</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The word   INTERNATIONAL    has four consonants N, T, R and L and four vowels I, E, A and O.</a:t>
            </a:r>
          </a:p>
          <a:p>
            <a:pPr marL="0" indent="0">
              <a:buNone/>
            </a:pPr>
            <a:r>
              <a:rPr lang="en-GB" dirty="0" smtClean="0"/>
              <a:t>How many of the 13-letter arrangements from (i) start with a consonant and then have an alternating pattern of a vowel, then a consonant, then a vowel and so on?</a:t>
            </a:r>
            <a:endParaRPr lang="en-GB" dirty="0"/>
          </a:p>
        </p:txBody>
      </p:sp>
      <p:sp>
        <p:nvSpPr>
          <p:cNvPr id="4" name="Rectangle 3"/>
          <p:cNvSpPr/>
          <p:nvPr/>
        </p:nvSpPr>
        <p:spPr>
          <a:xfrm>
            <a:off x="239483" y="3441361"/>
            <a:ext cx="11713028" cy="480131"/>
          </a:xfrm>
          <a:prstGeom prst="rect">
            <a:avLst/>
          </a:prstGeom>
        </p:spPr>
        <p:txBody>
          <a:bodyPr wrap="square">
            <a:spAutoFit/>
          </a:bodyPr>
          <a:lstStyle/>
          <a:p>
            <a:pPr lvl="0"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   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a:t>
            </a:r>
            <a:endParaRPr lang="en-GB" sz="28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457204" y="3419589"/>
            <a:ext cx="11625939" cy="523220"/>
          </a:xfrm>
          <a:prstGeom prst="rect">
            <a:avLst/>
          </a:prstGeom>
          <a:noFill/>
        </p:spPr>
        <p:txBody>
          <a:bodyPr wrap="square" rtlCol="0">
            <a:spAutoFit/>
          </a:bodyPr>
          <a:lstStyle/>
          <a:p>
            <a:r>
              <a:rPr lang="en-GB" sz="2800" dirty="0" smtClean="0">
                <a:solidFill>
                  <a:srgbClr val="E21A51"/>
                </a:solidFill>
                <a:latin typeface="Arial" panose="020B0604020202020204" pitchFamily="34" charset="0"/>
                <a:cs typeface="Arial" panose="020B0604020202020204" pitchFamily="34" charset="0"/>
              </a:rPr>
              <a:t>C  		C	         C  	        C	        C	        C 	</a:t>
            </a:r>
            <a:r>
              <a:rPr lang="en-GB" sz="2800" dirty="0">
                <a:solidFill>
                  <a:srgbClr val="E21A51"/>
                </a:solidFill>
                <a:latin typeface="Arial" panose="020B0604020202020204" pitchFamily="34" charset="0"/>
                <a:cs typeface="Arial" panose="020B0604020202020204" pitchFamily="34" charset="0"/>
              </a:rPr>
              <a:t> </a:t>
            </a:r>
            <a:r>
              <a:rPr lang="en-GB" sz="2800" dirty="0" smtClean="0">
                <a:solidFill>
                  <a:srgbClr val="E21A51"/>
                </a:solidFill>
                <a:latin typeface="Arial" panose="020B0604020202020204" pitchFamily="34" charset="0"/>
                <a:cs typeface="Arial" panose="020B0604020202020204" pitchFamily="34" charset="0"/>
              </a:rPr>
              <a:t>      C</a:t>
            </a:r>
            <a:endParaRPr lang="en-GB" sz="2800" dirty="0">
              <a:solidFill>
                <a:srgbClr val="E21A5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389608" y="4136572"/>
          <a:ext cx="11454040" cy="2133600"/>
        </p:xfrm>
        <a:graphic>
          <a:graphicData uri="http://schemas.openxmlformats.org/drawingml/2006/table">
            <a:tbl>
              <a:tblPr firstRow="1" bandRow="1">
                <a:tableStyleId>{5C22544A-7EE6-4342-B048-85BDC9FD1C3A}</a:tableStyleId>
              </a:tblPr>
              <a:tblGrid>
                <a:gridCol w="2180772">
                  <a:extLst>
                    <a:ext uri="{9D8B030D-6E8A-4147-A177-3AD203B41FA5}">
                      <a16:colId xmlns:a16="http://schemas.microsoft.com/office/drawing/2014/main" val="20000"/>
                    </a:ext>
                  </a:extLst>
                </a:gridCol>
                <a:gridCol w="3842657">
                  <a:extLst>
                    <a:ext uri="{9D8B030D-6E8A-4147-A177-3AD203B41FA5}">
                      <a16:colId xmlns:a16="http://schemas.microsoft.com/office/drawing/2014/main" val="20001"/>
                    </a:ext>
                  </a:extLst>
                </a:gridCol>
                <a:gridCol w="5430611">
                  <a:extLst>
                    <a:ext uri="{9D8B030D-6E8A-4147-A177-3AD203B41FA5}">
                      <a16:colId xmlns:a16="http://schemas.microsoft.com/office/drawing/2014/main" val="20002"/>
                    </a:ext>
                  </a:extLst>
                </a:gridCol>
              </a:tblGrid>
              <a:tr h="912305">
                <a:tc>
                  <a:txBody>
                    <a:bodyPr/>
                    <a:lstStyle/>
                    <a:p>
                      <a:pPr algn="ctr"/>
                      <a:r>
                        <a:rPr lang="en-GB" dirty="0" smtClean="0"/>
                        <a:t># arrangements</a:t>
                      </a:r>
                      <a:r>
                        <a:rPr lang="en-GB" baseline="0" dirty="0" smtClean="0"/>
                        <a:t> consonants all different</a:t>
                      </a:r>
                      <a:endParaRPr lang="en-GB" dirty="0"/>
                    </a:p>
                  </a:txBody>
                  <a:tcPr anchor="ctr">
                    <a:solidFill>
                      <a:srgbClr val="E21951"/>
                    </a:solidFill>
                  </a:tcPr>
                </a:tc>
                <a:tc>
                  <a:txBody>
                    <a:bodyPr/>
                    <a:lstStyle/>
                    <a:p>
                      <a:pPr algn="ctr"/>
                      <a:r>
                        <a:rPr lang="en-GB" dirty="0" smtClean="0"/>
                        <a:t># time</a:t>
                      </a:r>
                      <a:r>
                        <a:rPr lang="en-GB" baseline="0" dirty="0" smtClean="0"/>
                        <a:t>s too many</a:t>
                      </a:r>
                      <a:endParaRPr lang="en-GB" dirty="0"/>
                    </a:p>
                  </a:txBody>
                  <a:tcPr anchor="ctr">
                    <a:solidFill>
                      <a:srgbClr val="E21951"/>
                    </a:solidFill>
                  </a:tcPr>
                </a:tc>
                <a:tc>
                  <a:txBody>
                    <a:bodyPr/>
                    <a:lstStyle/>
                    <a:p>
                      <a:pPr algn="ctr"/>
                      <a:r>
                        <a:rPr lang="en-GB" dirty="0" smtClean="0"/>
                        <a:t># different arrangements</a:t>
                      </a:r>
                      <a:r>
                        <a:rPr lang="en-GB" baseline="0" dirty="0" smtClean="0"/>
                        <a:t> of consonants</a:t>
                      </a:r>
                      <a:endParaRPr lang="en-GB" dirty="0"/>
                    </a:p>
                  </a:txBody>
                  <a:tcPr anchor="ctr">
                    <a:solidFill>
                      <a:srgbClr val="E21951"/>
                    </a:solidFill>
                  </a:tcPr>
                </a:tc>
                <a:extLst>
                  <a:ext uri="{0D108BD9-81ED-4DB2-BD59-A6C34878D82A}">
                    <a16:rowId xmlns:a16="http://schemas.microsoft.com/office/drawing/2014/main" val="10000"/>
                  </a:ext>
                </a:extLst>
              </a:tr>
              <a:tr h="1219200">
                <a:tc>
                  <a:txBody>
                    <a:bodyPr/>
                    <a:lstStyle/>
                    <a:p>
                      <a:endParaRPr lang="en-GB" dirty="0" smtClean="0"/>
                    </a:p>
                    <a:p>
                      <a:endParaRPr lang="en-GB" dirty="0" smtClean="0"/>
                    </a:p>
                    <a:p>
                      <a:endParaRPr lang="en-GB" dirty="0" smtClean="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1128480" y="5173972"/>
            <a:ext cx="583814" cy="523220"/>
          </a:xfrm>
          <a:prstGeom prst="rect">
            <a:avLst/>
          </a:prstGeom>
        </p:spPr>
        <p:txBody>
          <a:bodyPr wrap="none">
            <a:spAutoFit/>
          </a:bodyPr>
          <a:lstStyle/>
          <a:p>
            <a:r>
              <a:rPr lang="en-GB" sz="2800" dirty="0">
                <a:solidFill>
                  <a:prstClr val="black"/>
                </a:solidFill>
                <a:latin typeface="Arial" panose="020B0604020202020204" pitchFamily="34" charset="0"/>
                <a:cs typeface="Arial" panose="020B0604020202020204" pitchFamily="34" charset="0"/>
              </a:rPr>
              <a:t>7</a:t>
            </a:r>
            <a:r>
              <a:rPr lang="en-GB" sz="2800" dirty="0" smtClean="0">
                <a:solidFill>
                  <a:prstClr val="black"/>
                </a:solidFill>
                <a:latin typeface="Arial" panose="020B0604020202020204" pitchFamily="34" charset="0"/>
                <a:cs typeface="Arial" panose="020B0604020202020204" pitchFamily="34" charset="0"/>
              </a:rPr>
              <a:t>! </a:t>
            </a:r>
            <a:endParaRPr lang="en-GB" dirty="0"/>
          </a:p>
        </p:txBody>
      </p:sp>
      <p:sp>
        <p:nvSpPr>
          <p:cNvPr id="8" name="Rectangle 7"/>
          <p:cNvSpPr/>
          <p:nvPr/>
        </p:nvSpPr>
        <p:spPr>
          <a:xfrm>
            <a:off x="3586838" y="5182310"/>
            <a:ext cx="2079174" cy="523220"/>
          </a:xfrm>
          <a:prstGeom prst="rect">
            <a:avLst/>
          </a:prstGeom>
        </p:spPr>
        <p:txBody>
          <a:bodyPr wrap="square">
            <a:spAutoFit/>
          </a:bodyPr>
          <a:lstStyle/>
          <a:p>
            <a:r>
              <a:rPr lang="en-GB" sz="2800" dirty="0" smtClean="0">
                <a:solidFill>
                  <a:prstClr val="black"/>
                </a:solidFill>
                <a:latin typeface="Arial" panose="020B0604020202020204" pitchFamily="34" charset="0"/>
                <a:cs typeface="Arial" panose="020B0604020202020204" pitchFamily="34" charset="0"/>
                <a:sym typeface="Symbol"/>
              </a:rPr>
              <a:t>3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N, 2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T</a:t>
            </a:r>
            <a:endParaRPr lang="en-GB" dirty="0"/>
          </a:p>
        </p:txBody>
      </p:sp>
      <p:sp>
        <p:nvSpPr>
          <p:cNvPr id="9" name="Rectangle 8"/>
          <p:cNvSpPr/>
          <p:nvPr/>
        </p:nvSpPr>
        <p:spPr>
          <a:xfrm>
            <a:off x="3396340" y="5675445"/>
            <a:ext cx="2460171" cy="480131"/>
          </a:xfrm>
          <a:prstGeom prst="rect">
            <a:avLst/>
          </a:prstGeom>
        </p:spPr>
        <p:txBody>
          <a:bodyPr wrap="square">
            <a:spAutoFit/>
          </a:bodyPr>
          <a:lstStyle/>
          <a:p>
            <a:pPr lvl="0" algn="ct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3</a:t>
            </a:r>
            <a:r>
              <a:rPr lang="en-GB" sz="2800" dirty="0">
                <a:solidFill>
                  <a:prstClr val="black"/>
                </a:solidFill>
                <a:latin typeface="Arial" panose="020B0604020202020204" pitchFamily="34" charset="0"/>
                <a:cs typeface="Arial" panose="020B0604020202020204" pitchFamily="34" charset="0"/>
              </a:rPr>
              <a:t>!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a:t>
            </a:r>
            <a:r>
              <a:rPr lang="en-GB" sz="2800" dirty="0" smtClean="0">
                <a:solidFill>
                  <a:prstClr val="black"/>
                </a:solidFill>
                <a:latin typeface="Arial" panose="020B0604020202020204" pitchFamily="34" charset="0"/>
                <a:cs typeface="Arial" panose="020B0604020202020204" pitchFamily="34" charset="0"/>
              </a:rPr>
              <a:t>= 12 </a:t>
            </a:r>
            <a:endParaRPr lang="en-GB" sz="28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7315198" y="5192969"/>
                <a:ext cx="3539752" cy="807401"/>
              </a:xfrm>
              <a:prstGeom prst="rect">
                <a:avLst/>
              </a:prstGeom>
            </p:spPr>
            <p:txBody>
              <a:bodyPr wrap="none">
                <a:spAutoFit/>
              </a:bodyPr>
              <a:lstStyle/>
              <a:p>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b="0" i="0" smtClean="0">
                            <a:solidFill>
                              <a:schemeClr val="tx1"/>
                            </a:solidFill>
                            <a:latin typeface="Arial" panose="020B0604020202020204" pitchFamily="34" charset="0"/>
                            <a:cs typeface="Arial" panose="020B0604020202020204" pitchFamily="34" charset="0"/>
                          </a:rPr>
                          <m:t>7</m:t>
                        </m:r>
                        <m:r>
                          <m:rPr>
                            <m:nor/>
                          </m:rPr>
                          <a:rPr lang="en-GB" sz="2800">
                            <a:solidFill>
                              <a:schemeClr val="tx1"/>
                            </a:solidFill>
                            <a:latin typeface="Arial" panose="020B0604020202020204" pitchFamily="34" charset="0"/>
                            <a:cs typeface="Arial" panose="020B0604020202020204" pitchFamily="34" charset="0"/>
                          </a:rPr>
                          <m:t>!</m:t>
                        </m:r>
                      </m:num>
                      <m:den>
                        <m:r>
                          <m:rPr>
                            <m:nor/>
                          </m:rPr>
                          <a:rPr lang="en-GB" sz="2800" smtClean="0">
                            <a:solidFill>
                              <a:schemeClr val="tx1"/>
                            </a:solidFill>
                            <a:latin typeface="Arial" panose="020B0604020202020204" pitchFamily="34" charset="0"/>
                            <a:cs typeface="Arial" panose="020B0604020202020204" pitchFamily="34" charset="0"/>
                          </a:rPr>
                          <m:t>3! </m:t>
                        </m:r>
                        <m:r>
                          <m:rPr>
                            <m:nor/>
                          </m:rPr>
                          <a:rPr lang="en-GB" sz="2800" dirty="0" smtClean="0">
                            <a:solidFill>
                              <a:schemeClr val="tx1"/>
                            </a:solidFill>
                            <a:sym typeface="Symbol"/>
                          </a:rPr>
                          <m:t> </m:t>
                        </m:r>
                        <m:r>
                          <m:rPr>
                            <m:nor/>
                          </m:rPr>
                          <a:rPr lang="en-GB" sz="2800" smtClean="0">
                            <a:solidFill>
                              <a:schemeClr val="tx1"/>
                            </a:solidFill>
                            <a:latin typeface="Arial" panose="020B0604020202020204" pitchFamily="34" charset="0"/>
                            <a:cs typeface="Arial" panose="020B0604020202020204" pitchFamily="34" charset="0"/>
                          </a:rPr>
                          <m:t>2!</m:t>
                        </m:r>
                      </m:den>
                    </m:f>
                  </m:oMath>
                </a14:m>
                <a:r>
                  <a:rPr lang="en-GB" sz="2800" dirty="0">
                    <a:solidFill>
                      <a:schemeClr val="tx1"/>
                    </a:solidFill>
                    <a:latin typeface="Arial" panose="020B0604020202020204" pitchFamily="34" charset="0"/>
                    <a:cs typeface="Arial" panose="020B0604020202020204" pitchFamily="34" charset="0"/>
                  </a:rPr>
                  <a:t> </a:t>
                </a:r>
                <a:r>
                  <a:rPr lang="en-GB" sz="2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GB" sz="2800" i="1">
                            <a:solidFill>
                              <a:schemeClr val="tx1"/>
                            </a:solidFill>
                            <a:latin typeface="Cambria Math" panose="02040503050406030204" pitchFamily="18" charset="0"/>
                            <a:cs typeface="Arial" panose="020B0604020202020204" pitchFamily="34" charset="0"/>
                          </a:rPr>
                        </m:ctrlPr>
                      </m:fPr>
                      <m:num>
                        <m:r>
                          <m:rPr>
                            <m:nor/>
                          </m:rPr>
                          <a:rPr lang="en-GB" sz="2800" b="0" i="0" smtClean="0">
                            <a:solidFill>
                              <a:schemeClr val="tx1"/>
                            </a:solidFill>
                            <a:latin typeface="Arial" panose="020B0604020202020204" pitchFamily="34" charset="0"/>
                            <a:cs typeface="Arial" panose="020B0604020202020204" pitchFamily="34" charset="0"/>
                          </a:rPr>
                          <m:t>5040</m:t>
                        </m:r>
                      </m:num>
                      <m:den>
                        <m:r>
                          <m:rPr>
                            <m:nor/>
                          </m:rPr>
                          <a:rPr lang="en-GB" sz="2800" b="0" i="0" smtClean="0">
                            <a:solidFill>
                              <a:schemeClr val="tx1"/>
                            </a:solidFill>
                            <a:latin typeface="Arial" panose="020B0604020202020204" pitchFamily="34" charset="0"/>
                            <a:cs typeface="Arial" panose="020B0604020202020204" pitchFamily="34" charset="0"/>
                          </a:rPr>
                          <m:t>12</m:t>
                        </m:r>
                      </m:den>
                    </m:f>
                    <m:r>
                      <a:rPr lang="en-GB" sz="2800" i="1">
                        <a:solidFill>
                          <a:schemeClr val="tx1"/>
                        </a:solidFill>
                        <a:latin typeface="Cambria Math"/>
                        <a:cs typeface="Arial" panose="020B0604020202020204" pitchFamily="34" charset="0"/>
                      </a:rPr>
                      <m:t> </m:t>
                    </m:r>
                    <m:r>
                      <a:rPr lang="en-GB" sz="2800" b="0" i="0" smtClean="0">
                        <a:solidFill>
                          <a:schemeClr val="tx1"/>
                        </a:solidFill>
                        <a:latin typeface="Cambria Math"/>
                        <a:cs typeface="Arial" panose="020B0604020202020204" pitchFamily="34" charset="0"/>
                      </a:rPr>
                      <m:t> </m:t>
                    </m:r>
                  </m:oMath>
                </a14:m>
                <a:r>
                  <a:rPr lang="en-GB" sz="2800" dirty="0" smtClean="0">
                    <a:solidFill>
                      <a:schemeClr val="tx1"/>
                    </a:solidFill>
                    <a:latin typeface="Arial" panose="020B0604020202020204" pitchFamily="34" charset="0"/>
                    <a:cs typeface="Arial" panose="020B0604020202020204" pitchFamily="34" charset="0"/>
                  </a:rPr>
                  <a:t>= 420 </a:t>
                </a:r>
                <a:endParaRPr lang="en-GB"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315198" y="5192969"/>
                <a:ext cx="3539752" cy="807401"/>
              </a:xfrm>
              <a:prstGeom prst="rect">
                <a:avLst/>
              </a:prstGeom>
              <a:blipFill rotWithShape="1">
                <a:blip r:embed="rId3"/>
                <a:stretch>
                  <a:fillRect r="-2410" b="-6818"/>
                </a:stretch>
              </a:blipFill>
            </p:spPr>
            <p:txBody>
              <a:bodyPr/>
              <a:lstStyle/>
              <a:p>
                <a:r>
                  <a:rPr lang="en-GB">
                    <a:noFill/>
                  </a:rPr>
                  <a:t> </a:t>
                </a:r>
              </a:p>
            </p:txBody>
          </p:sp>
        </mc:Fallback>
      </mc:AlternateContent>
    </p:spTree>
    <p:extLst>
      <p:ext uri="{BB962C8B-B14F-4D97-AF65-F5344CB8AC3E}">
        <p14:creationId xmlns:p14="http://schemas.microsoft.com/office/powerpoint/2010/main" val="38143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6ii</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The word   INTERNATIONAL    has four consonants N, T, R and L and four vowels I, E, A and O.</a:t>
            </a:r>
          </a:p>
          <a:p>
            <a:pPr marL="0" indent="0">
              <a:buNone/>
            </a:pPr>
            <a:r>
              <a:rPr lang="en-GB" dirty="0" smtClean="0"/>
              <a:t>How many of the 13-letter arrangements from (i) start with a consonant and then have an alternating pattern of a vowel, then a consonant, then a vowel and so on?</a:t>
            </a:r>
            <a:endParaRPr lang="en-GB" dirty="0"/>
          </a:p>
        </p:txBody>
      </p:sp>
      <p:sp>
        <p:nvSpPr>
          <p:cNvPr id="4" name="Rectangle 3"/>
          <p:cNvSpPr/>
          <p:nvPr/>
        </p:nvSpPr>
        <p:spPr>
          <a:xfrm>
            <a:off x="239483" y="3441361"/>
            <a:ext cx="11713028" cy="480131"/>
          </a:xfrm>
          <a:prstGeom prst="rect">
            <a:avLst/>
          </a:prstGeom>
        </p:spPr>
        <p:txBody>
          <a:bodyPr wrap="square">
            <a:spAutoFit/>
          </a:bodyPr>
          <a:lstStyle/>
          <a:p>
            <a:pPr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   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a:t>
            </a:r>
            <a:endParaRPr lang="en-GB" sz="28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457204" y="3419589"/>
            <a:ext cx="11625939" cy="523220"/>
          </a:xfrm>
          <a:prstGeom prst="rect">
            <a:avLst/>
          </a:prstGeom>
          <a:noFill/>
        </p:spPr>
        <p:txBody>
          <a:bodyPr wrap="square" rtlCol="0">
            <a:spAutoFit/>
          </a:bodyPr>
          <a:lstStyle/>
          <a:p>
            <a:r>
              <a:rPr lang="en-GB" sz="2800" dirty="0" smtClean="0">
                <a:solidFill>
                  <a:srgbClr val="E21A51"/>
                </a:solidFill>
                <a:latin typeface="Arial" panose="020B0604020202020204" pitchFamily="34" charset="0"/>
                <a:cs typeface="Arial" panose="020B0604020202020204" pitchFamily="34" charset="0"/>
              </a:rPr>
              <a:t>C  		C	         C  	        C	        C	        C 	</a:t>
            </a:r>
            <a:r>
              <a:rPr lang="en-GB" sz="2800" dirty="0">
                <a:solidFill>
                  <a:srgbClr val="E21A51"/>
                </a:solidFill>
                <a:latin typeface="Arial" panose="020B0604020202020204" pitchFamily="34" charset="0"/>
                <a:cs typeface="Arial" panose="020B0604020202020204" pitchFamily="34" charset="0"/>
              </a:rPr>
              <a:t> </a:t>
            </a:r>
            <a:r>
              <a:rPr lang="en-GB" sz="2800" dirty="0" smtClean="0">
                <a:solidFill>
                  <a:srgbClr val="E21A51"/>
                </a:solidFill>
                <a:latin typeface="Arial" panose="020B0604020202020204" pitchFamily="34" charset="0"/>
                <a:cs typeface="Arial" panose="020B0604020202020204" pitchFamily="34" charset="0"/>
              </a:rPr>
              <a:t>      C</a:t>
            </a:r>
            <a:endParaRPr lang="en-GB" sz="2800" dirty="0">
              <a:solidFill>
                <a:srgbClr val="E21A5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389608" y="4136572"/>
          <a:ext cx="11454040" cy="2131505"/>
        </p:xfrm>
        <a:graphic>
          <a:graphicData uri="http://schemas.openxmlformats.org/drawingml/2006/table">
            <a:tbl>
              <a:tblPr firstRow="1" bandRow="1">
                <a:tableStyleId>{5C22544A-7EE6-4342-B048-85BDC9FD1C3A}</a:tableStyleId>
              </a:tblPr>
              <a:tblGrid>
                <a:gridCol w="2180772">
                  <a:extLst>
                    <a:ext uri="{9D8B030D-6E8A-4147-A177-3AD203B41FA5}">
                      <a16:colId xmlns:a16="http://schemas.microsoft.com/office/drawing/2014/main" val="20000"/>
                    </a:ext>
                  </a:extLst>
                </a:gridCol>
                <a:gridCol w="3842657">
                  <a:extLst>
                    <a:ext uri="{9D8B030D-6E8A-4147-A177-3AD203B41FA5}">
                      <a16:colId xmlns:a16="http://schemas.microsoft.com/office/drawing/2014/main" val="20001"/>
                    </a:ext>
                  </a:extLst>
                </a:gridCol>
                <a:gridCol w="5430611">
                  <a:extLst>
                    <a:ext uri="{9D8B030D-6E8A-4147-A177-3AD203B41FA5}">
                      <a16:colId xmlns:a16="http://schemas.microsoft.com/office/drawing/2014/main" val="20002"/>
                    </a:ext>
                  </a:extLst>
                </a:gridCol>
              </a:tblGrid>
              <a:tr h="912305">
                <a:tc>
                  <a:txBody>
                    <a:bodyPr/>
                    <a:lstStyle/>
                    <a:p>
                      <a:pPr algn="ctr"/>
                      <a:r>
                        <a:rPr lang="en-GB" dirty="0" smtClean="0"/>
                        <a:t># arrangements</a:t>
                      </a:r>
                      <a:r>
                        <a:rPr lang="en-GB" baseline="0" dirty="0" smtClean="0"/>
                        <a:t> vowels all different</a:t>
                      </a:r>
                      <a:endParaRPr lang="en-GB" dirty="0"/>
                    </a:p>
                  </a:txBody>
                  <a:tcPr anchor="ctr">
                    <a:solidFill>
                      <a:srgbClr val="E21951"/>
                    </a:solidFill>
                  </a:tcPr>
                </a:tc>
                <a:tc>
                  <a:txBody>
                    <a:bodyPr/>
                    <a:lstStyle/>
                    <a:p>
                      <a:pPr algn="ctr"/>
                      <a:r>
                        <a:rPr lang="en-GB" dirty="0" smtClean="0"/>
                        <a:t># time</a:t>
                      </a:r>
                      <a:r>
                        <a:rPr lang="en-GB" baseline="0" dirty="0" smtClean="0"/>
                        <a:t>s too many</a:t>
                      </a:r>
                      <a:endParaRPr lang="en-GB" dirty="0"/>
                    </a:p>
                  </a:txBody>
                  <a:tcPr anchor="ctr">
                    <a:solidFill>
                      <a:srgbClr val="E21951"/>
                    </a:solidFill>
                  </a:tcPr>
                </a:tc>
                <a:tc>
                  <a:txBody>
                    <a:bodyPr/>
                    <a:lstStyle/>
                    <a:p>
                      <a:pPr algn="ctr"/>
                      <a:r>
                        <a:rPr lang="en-GB" dirty="0" smtClean="0"/>
                        <a:t># different arrangements</a:t>
                      </a:r>
                      <a:r>
                        <a:rPr lang="en-GB" baseline="0" dirty="0" smtClean="0"/>
                        <a:t> of vowels</a:t>
                      </a:r>
                      <a:endParaRPr lang="en-GB" dirty="0"/>
                    </a:p>
                  </a:txBody>
                  <a:tcPr anchor="ctr">
                    <a:solidFill>
                      <a:srgbClr val="E21951"/>
                    </a:solidFill>
                  </a:tcPr>
                </a:tc>
                <a:extLst>
                  <a:ext uri="{0D108BD9-81ED-4DB2-BD59-A6C34878D82A}">
                    <a16:rowId xmlns:a16="http://schemas.microsoft.com/office/drawing/2014/main" val="10000"/>
                  </a:ext>
                </a:extLst>
              </a:tr>
              <a:tr h="1219200">
                <a:tc>
                  <a:txBody>
                    <a:bodyPr/>
                    <a:lstStyle/>
                    <a:p>
                      <a:endParaRPr lang="en-GB" dirty="0" smtClean="0"/>
                    </a:p>
                    <a:p>
                      <a:endParaRPr lang="en-GB" dirty="0" smtClean="0"/>
                    </a:p>
                    <a:p>
                      <a:endParaRPr lang="en-GB" dirty="0" smtClean="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1128480" y="5173972"/>
            <a:ext cx="583814" cy="523220"/>
          </a:xfrm>
          <a:prstGeom prst="rect">
            <a:avLst/>
          </a:prstGeom>
        </p:spPr>
        <p:txBody>
          <a:bodyPr wrap="none">
            <a:spAutoFit/>
          </a:bodyPr>
          <a:lstStyle/>
          <a:p>
            <a:r>
              <a:rPr lang="en-GB" sz="2800" dirty="0" smtClean="0">
                <a:solidFill>
                  <a:prstClr val="black"/>
                </a:solidFill>
                <a:latin typeface="Arial" panose="020B0604020202020204" pitchFamily="34" charset="0"/>
                <a:cs typeface="Arial" panose="020B0604020202020204" pitchFamily="34" charset="0"/>
              </a:rPr>
              <a:t>6! </a:t>
            </a:r>
            <a:endParaRPr lang="en-GB" dirty="0">
              <a:solidFill>
                <a:prstClr val="black"/>
              </a:solidFill>
            </a:endParaRPr>
          </a:p>
        </p:txBody>
      </p:sp>
      <p:sp>
        <p:nvSpPr>
          <p:cNvPr id="8" name="Rectangle 7"/>
          <p:cNvSpPr/>
          <p:nvPr/>
        </p:nvSpPr>
        <p:spPr>
          <a:xfrm>
            <a:off x="3586838" y="5182310"/>
            <a:ext cx="2079174" cy="523220"/>
          </a:xfrm>
          <a:prstGeom prst="rect">
            <a:avLst/>
          </a:prstGeom>
        </p:spPr>
        <p:txBody>
          <a:bodyPr wrap="square">
            <a:spAutoFit/>
          </a:bodyPr>
          <a:lstStyle/>
          <a:p>
            <a:r>
              <a:rPr lang="en-GB" sz="2800" dirty="0">
                <a:solidFill>
                  <a:prstClr val="black"/>
                </a:solidFill>
                <a:latin typeface="Arial" panose="020B0604020202020204" pitchFamily="34" charset="0"/>
                <a:cs typeface="Arial" panose="020B0604020202020204" pitchFamily="34" charset="0"/>
                <a:sym typeface="Symbol"/>
              </a:rPr>
              <a:t>2</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sym typeface="Symbol"/>
              </a:rPr>
              <a:t> I</a:t>
            </a:r>
            <a:r>
              <a:rPr lang="en-GB" sz="2800" dirty="0" smtClean="0">
                <a:solidFill>
                  <a:prstClr val="black"/>
                </a:solidFill>
                <a:latin typeface="Arial" panose="020B0604020202020204" pitchFamily="34" charset="0"/>
                <a:cs typeface="Arial" panose="020B0604020202020204" pitchFamily="34" charset="0"/>
                <a:sym typeface="Symbol"/>
              </a:rPr>
              <a:t>, 2 </a:t>
            </a:r>
            <a:r>
              <a:rPr lang="en-GB" sz="2800" dirty="0">
                <a:solidFill>
                  <a:prstClr val="black"/>
                </a:solidFill>
                <a:latin typeface="Arial" panose="020B0604020202020204" pitchFamily="34" charset="0"/>
                <a:cs typeface="Arial" panose="020B0604020202020204" pitchFamily="34" charset="0"/>
                <a:sym typeface="Symbol"/>
              </a:rPr>
              <a:t> A</a:t>
            </a:r>
            <a:endParaRPr lang="en-GB" dirty="0">
              <a:solidFill>
                <a:prstClr val="black"/>
              </a:solidFill>
            </a:endParaRPr>
          </a:p>
        </p:txBody>
      </p:sp>
      <p:sp>
        <p:nvSpPr>
          <p:cNvPr id="9" name="Rectangle 8"/>
          <p:cNvSpPr/>
          <p:nvPr/>
        </p:nvSpPr>
        <p:spPr>
          <a:xfrm>
            <a:off x="3298366" y="5675445"/>
            <a:ext cx="2460171" cy="480131"/>
          </a:xfrm>
          <a:prstGeom prst="rect">
            <a:avLst/>
          </a:prstGeom>
        </p:spPr>
        <p:txBody>
          <a:bodyPr wrap="square">
            <a:spAutoFit/>
          </a:bodyPr>
          <a:lstStyle/>
          <a:p>
            <a:pPr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2</a:t>
            </a:r>
            <a:r>
              <a:rPr lang="en-GB" sz="2800" dirty="0" smtClean="0">
                <a:solidFill>
                  <a:prstClr val="black"/>
                </a:solidFill>
                <a:latin typeface="Arial" panose="020B0604020202020204" pitchFamily="34" charset="0"/>
                <a:cs typeface="Arial" panose="020B0604020202020204" pitchFamily="34" charset="0"/>
              </a:rPr>
              <a:t>!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2! </a:t>
            </a:r>
            <a:r>
              <a:rPr lang="en-GB" sz="2800" dirty="0" smtClean="0">
                <a:solidFill>
                  <a:prstClr val="black"/>
                </a:solidFill>
                <a:latin typeface="Arial" panose="020B0604020202020204" pitchFamily="34" charset="0"/>
                <a:cs typeface="Arial" panose="020B0604020202020204" pitchFamily="34" charset="0"/>
              </a:rPr>
              <a:t>= 4 </a:t>
            </a:r>
            <a:endParaRPr lang="en-GB" sz="28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7315198" y="5192969"/>
                <a:ext cx="3339376" cy="804066"/>
              </a:xfrm>
              <a:prstGeom prst="rect">
                <a:avLst/>
              </a:prstGeom>
            </p:spPr>
            <p:txBody>
              <a:bodyPr wrap="none">
                <a:spAutoFit/>
              </a:bodyPr>
              <a:lstStyle/>
              <a:p>
                <a14:m>
                  <m:oMath xmlns:m="http://schemas.openxmlformats.org/officeDocument/2006/math">
                    <m:f>
                      <m:fPr>
                        <m:ctrlPr>
                          <a:rPr lang="en-GB" sz="2800" i="1" smtClean="0">
                            <a:solidFill>
                              <a:prstClr val="black"/>
                            </a:solidFill>
                            <a:latin typeface="Cambria Math" panose="02040503050406030204" pitchFamily="18" charset="0"/>
                          </a:rPr>
                        </m:ctrlPr>
                      </m:fPr>
                      <m:num>
                        <m:r>
                          <m:rPr>
                            <m:nor/>
                          </m:rPr>
                          <a:rPr lang="en-GB" sz="2800" smtClean="0">
                            <a:solidFill>
                              <a:prstClr val="black"/>
                            </a:solidFill>
                            <a:latin typeface="Arial" panose="020B0604020202020204" pitchFamily="34" charset="0"/>
                            <a:cs typeface="Arial" panose="020B0604020202020204" pitchFamily="34" charset="0"/>
                          </a:rPr>
                          <m:t>6</m:t>
                        </m:r>
                        <m:r>
                          <m:rPr>
                            <m:nor/>
                          </m:rPr>
                          <a:rPr lang="en-GB" sz="2800">
                            <a:solidFill>
                              <a:prstClr val="black"/>
                            </a:solidFill>
                            <a:latin typeface="Arial" panose="020B0604020202020204" pitchFamily="34" charset="0"/>
                            <a:cs typeface="Arial" panose="020B0604020202020204" pitchFamily="34" charset="0"/>
                          </a:rPr>
                          <m:t>!</m:t>
                        </m:r>
                      </m:num>
                      <m:den>
                        <m:r>
                          <m:rPr>
                            <m:nor/>
                          </m:rPr>
                          <a:rPr lang="en-GB" sz="2800" smtClean="0">
                            <a:solidFill>
                              <a:prstClr val="black"/>
                            </a:solidFill>
                            <a:latin typeface="Arial" panose="020B0604020202020204" pitchFamily="34" charset="0"/>
                            <a:cs typeface="Arial" panose="020B0604020202020204" pitchFamily="34" charset="0"/>
                          </a:rPr>
                          <m:t>2! </m:t>
                        </m:r>
                        <m:r>
                          <m:rPr>
                            <m:nor/>
                          </m:rPr>
                          <a:rPr lang="en-GB" sz="2800" dirty="0" smtClean="0">
                            <a:solidFill>
                              <a:prstClr val="black"/>
                            </a:solidFill>
                            <a:sym typeface="Symbol"/>
                          </a:rPr>
                          <m:t> </m:t>
                        </m:r>
                        <m:r>
                          <m:rPr>
                            <m:nor/>
                          </m:rPr>
                          <a:rPr lang="en-GB" sz="2800" smtClean="0">
                            <a:solidFill>
                              <a:prstClr val="black"/>
                            </a:solidFill>
                            <a:latin typeface="Arial" panose="020B0604020202020204" pitchFamily="34" charset="0"/>
                            <a:cs typeface="Arial" panose="020B0604020202020204" pitchFamily="34" charset="0"/>
                          </a:rPr>
                          <m:t>2!</m:t>
                        </m:r>
                      </m:den>
                    </m:f>
                  </m:oMath>
                </a14:m>
                <a:r>
                  <a:rPr lang="en-GB" sz="2800" dirty="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GB" sz="2800" i="1">
                            <a:solidFill>
                              <a:prstClr val="black"/>
                            </a:solidFill>
                            <a:latin typeface="Cambria Math" panose="02040503050406030204" pitchFamily="18" charset="0"/>
                            <a:cs typeface="Arial" panose="020B0604020202020204" pitchFamily="34" charset="0"/>
                          </a:rPr>
                        </m:ctrlPr>
                      </m:fPr>
                      <m:num>
                        <m:r>
                          <m:rPr>
                            <m:nor/>
                          </m:rPr>
                          <a:rPr lang="en-GB" sz="2800" smtClean="0">
                            <a:solidFill>
                              <a:prstClr val="black"/>
                            </a:solidFill>
                            <a:latin typeface="Arial" panose="020B0604020202020204" pitchFamily="34" charset="0"/>
                            <a:cs typeface="Arial" panose="020B0604020202020204" pitchFamily="34" charset="0"/>
                          </a:rPr>
                          <m:t>720</m:t>
                        </m:r>
                      </m:num>
                      <m:den>
                        <m:r>
                          <m:rPr>
                            <m:nor/>
                          </m:rPr>
                          <a:rPr lang="en-GB" sz="2800" smtClean="0">
                            <a:solidFill>
                              <a:prstClr val="black"/>
                            </a:solidFill>
                            <a:latin typeface="Arial" panose="020B0604020202020204" pitchFamily="34" charset="0"/>
                            <a:cs typeface="Arial" panose="020B0604020202020204" pitchFamily="34" charset="0"/>
                          </a:rPr>
                          <m:t>4</m:t>
                        </m:r>
                      </m:den>
                    </m:f>
                    <m:r>
                      <a:rPr lang="en-GB" sz="2800" i="1">
                        <a:solidFill>
                          <a:prstClr val="black"/>
                        </a:solidFill>
                        <a:latin typeface="Cambria Math"/>
                        <a:cs typeface="Arial" panose="020B0604020202020204" pitchFamily="34" charset="0"/>
                      </a:rPr>
                      <m:t> </m:t>
                    </m:r>
                    <m:r>
                      <a:rPr lang="en-GB" sz="2800" smtClean="0">
                        <a:solidFill>
                          <a:prstClr val="black"/>
                        </a:solidFill>
                        <a:latin typeface="Cambria Math"/>
                        <a:cs typeface="Arial" panose="020B0604020202020204" pitchFamily="34" charset="0"/>
                      </a:rPr>
                      <m:t> </m:t>
                    </m:r>
                  </m:oMath>
                </a14:m>
                <a:r>
                  <a:rPr lang="en-GB" sz="2800" dirty="0" smtClean="0">
                    <a:solidFill>
                      <a:prstClr val="black"/>
                    </a:solidFill>
                    <a:latin typeface="Arial" panose="020B0604020202020204" pitchFamily="34" charset="0"/>
                    <a:cs typeface="Arial" panose="020B0604020202020204" pitchFamily="34" charset="0"/>
                  </a:rPr>
                  <a:t>= 180 </a:t>
                </a:r>
                <a:endParaRPr lang="en-GB"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315198" y="5192969"/>
                <a:ext cx="3339376" cy="804066"/>
              </a:xfrm>
              <a:prstGeom prst="rect">
                <a:avLst/>
              </a:prstGeom>
              <a:blipFill rotWithShape="1">
                <a:blip r:embed="rId3"/>
                <a:stretch>
                  <a:fillRect r="-2555" b="-6818"/>
                </a:stretch>
              </a:blipFill>
            </p:spPr>
            <p:txBody>
              <a:bodyPr/>
              <a:lstStyle/>
              <a:p>
                <a:r>
                  <a:rPr lang="en-GB">
                    <a:noFill/>
                  </a:rPr>
                  <a:t> </a:t>
                </a:r>
              </a:p>
            </p:txBody>
          </p:sp>
        </mc:Fallback>
      </mc:AlternateContent>
      <p:sp>
        <p:nvSpPr>
          <p:cNvPr id="11" name="TextBox 10"/>
          <p:cNvSpPr txBox="1"/>
          <p:nvPr/>
        </p:nvSpPr>
        <p:spPr>
          <a:xfrm>
            <a:off x="1317178" y="3398272"/>
            <a:ext cx="9731825" cy="523220"/>
          </a:xfrm>
          <a:prstGeom prst="rect">
            <a:avLst/>
          </a:prstGeom>
          <a:noFill/>
        </p:spPr>
        <p:txBody>
          <a:bodyPr wrap="square" rtlCol="0">
            <a:spAutoFit/>
          </a:bodyPr>
          <a:lstStyle/>
          <a:p>
            <a:r>
              <a:rPr lang="en-GB" sz="2800" dirty="0">
                <a:solidFill>
                  <a:srgbClr val="0033CC"/>
                </a:solidFill>
                <a:latin typeface="Arial" panose="020B0604020202020204" pitchFamily="34" charset="0"/>
                <a:cs typeface="Arial" panose="020B0604020202020204" pitchFamily="34" charset="0"/>
              </a:rPr>
              <a:t>V</a:t>
            </a:r>
            <a:r>
              <a:rPr lang="en-GB" sz="2800" dirty="0" smtClean="0">
                <a:solidFill>
                  <a:srgbClr val="0033CC"/>
                </a:solidFill>
                <a:latin typeface="Arial" panose="020B0604020202020204" pitchFamily="34" charset="0"/>
                <a:cs typeface="Arial" panose="020B0604020202020204" pitchFamily="34" charset="0"/>
              </a:rPr>
              <a:t>  		V	         V  	        V	        V	        V        </a:t>
            </a:r>
            <a:endParaRPr lang="en-GB" sz="2800"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3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restrictions Example 6ii</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The word   INTERNATIONAL    has four consonants N, T, R and L and four vowels I, E, A and O.</a:t>
            </a:r>
          </a:p>
          <a:p>
            <a:pPr marL="0" indent="0">
              <a:buNone/>
            </a:pPr>
            <a:r>
              <a:rPr lang="en-GB" dirty="0" smtClean="0"/>
              <a:t>How many of the 13-letter arrangements from (i) start with a consonant and then have an alternating pattern of a vowel, then a consonant, then a vowel and so on?</a:t>
            </a:r>
          </a:p>
          <a:p>
            <a:pPr marL="0" indent="0">
              <a:buNone/>
            </a:pPr>
            <a:endParaRPr lang="en-GB" dirty="0"/>
          </a:p>
          <a:p>
            <a:pPr marL="0" indent="0">
              <a:buNone/>
            </a:pPr>
            <a:endParaRPr lang="en-GB" dirty="0" smtClean="0"/>
          </a:p>
          <a:p>
            <a:pPr marL="0" indent="0">
              <a:buNone/>
            </a:pPr>
            <a:r>
              <a:rPr lang="en-GB" dirty="0" smtClean="0"/>
              <a:t>Answer:</a:t>
            </a:r>
          </a:p>
          <a:p>
            <a:pPr marL="0" indent="0">
              <a:buNone/>
            </a:pPr>
            <a:r>
              <a:rPr lang="en-GB" dirty="0" smtClean="0">
                <a:solidFill>
                  <a:srgbClr val="E21951"/>
                </a:solidFill>
              </a:rPr>
              <a:t>		420 </a:t>
            </a:r>
            <a:r>
              <a:rPr lang="en-GB" dirty="0" smtClean="0">
                <a:solidFill>
                  <a:srgbClr val="E21951"/>
                </a:solidFill>
                <a:sym typeface="Symbol"/>
              </a:rPr>
              <a:t> 180</a:t>
            </a:r>
          </a:p>
          <a:p>
            <a:pPr marL="0" indent="0">
              <a:buNone/>
            </a:pPr>
            <a:r>
              <a:rPr lang="en-GB" i="1" dirty="0" smtClean="0">
                <a:sym typeface="Symbol"/>
              </a:rPr>
              <a:t>		different</a:t>
            </a:r>
            <a:r>
              <a:rPr lang="en-GB" dirty="0" smtClean="0">
                <a:sym typeface="Symbol"/>
              </a:rPr>
              <a:t> arrangements that have this alternating pattern.</a:t>
            </a:r>
            <a:r>
              <a:rPr lang="en-GB" dirty="0">
                <a:solidFill>
                  <a:srgbClr val="E21951"/>
                </a:solidFill>
                <a:sym typeface="Symbol"/>
              </a:rPr>
              <a:t> </a:t>
            </a:r>
            <a:endParaRPr lang="en-GB" dirty="0"/>
          </a:p>
        </p:txBody>
      </p:sp>
      <p:sp>
        <p:nvSpPr>
          <p:cNvPr id="4" name="Rectangle 3"/>
          <p:cNvSpPr/>
          <p:nvPr/>
        </p:nvSpPr>
        <p:spPr>
          <a:xfrm>
            <a:off x="239483" y="3441361"/>
            <a:ext cx="11713028" cy="480131"/>
          </a:xfrm>
          <a:prstGeom prst="rect">
            <a:avLst/>
          </a:prstGeom>
        </p:spPr>
        <p:txBody>
          <a:bodyPr wrap="square">
            <a:spAutoFit/>
          </a:bodyPr>
          <a:lstStyle/>
          <a:p>
            <a:pPr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   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   </a:t>
            </a:r>
            <a:r>
              <a:rPr lang="en-GB" sz="2800" dirty="0">
                <a:solidFill>
                  <a:prstClr val="black"/>
                </a:solidFill>
                <a:latin typeface="Arial" panose="020B0604020202020204" pitchFamily="34" charset="0"/>
                <a:cs typeface="Arial" panose="020B0604020202020204" pitchFamily="34" charset="0"/>
              </a:rPr>
              <a:t>___ </a:t>
            </a:r>
            <a:r>
              <a:rPr lang="en-GB" sz="2800" dirty="0" smtClean="0">
                <a:solidFill>
                  <a:prstClr val="black"/>
                </a:solidFill>
                <a:latin typeface="Arial" panose="020B0604020202020204" pitchFamily="34" charset="0"/>
                <a:cs typeface="Arial" panose="020B0604020202020204" pitchFamily="34" charset="0"/>
              </a:rPr>
              <a:t>  ___</a:t>
            </a:r>
            <a:endParaRPr lang="en-GB" sz="28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457204" y="3419589"/>
            <a:ext cx="11625939" cy="523220"/>
          </a:xfrm>
          <a:prstGeom prst="rect">
            <a:avLst/>
          </a:prstGeom>
          <a:noFill/>
        </p:spPr>
        <p:txBody>
          <a:bodyPr wrap="square" rtlCol="0">
            <a:spAutoFit/>
          </a:bodyPr>
          <a:lstStyle/>
          <a:p>
            <a:r>
              <a:rPr lang="en-GB" sz="2800" dirty="0" smtClean="0">
                <a:solidFill>
                  <a:srgbClr val="E21A51"/>
                </a:solidFill>
                <a:latin typeface="Arial" panose="020B0604020202020204" pitchFamily="34" charset="0"/>
                <a:cs typeface="Arial" panose="020B0604020202020204" pitchFamily="34" charset="0"/>
              </a:rPr>
              <a:t>C  		C	         C  	        C	        C	        C 	</a:t>
            </a:r>
            <a:r>
              <a:rPr lang="en-GB" sz="2800" dirty="0">
                <a:solidFill>
                  <a:srgbClr val="E21A51"/>
                </a:solidFill>
                <a:latin typeface="Arial" panose="020B0604020202020204" pitchFamily="34" charset="0"/>
                <a:cs typeface="Arial" panose="020B0604020202020204" pitchFamily="34" charset="0"/>
              </a:rPr>
              <a:t> </a:t>
            </a:r>
            <a:r>
              <a:rPr lang="en-GB" sz="2800" dirty="0" smtClean="0">
                <a:solidFill>
                  <a:srgbClr val="E21A51"/>
                </a:solidFill>
                <a:latin typeface="Arial" panose="020B0604020202020204" pitchFamily="34" charset="0"/>
                <a:cs typeface="Arial" panose="020B0604020202020204" pitchFamily="34" charset="0"/>
              </a:rPr>
              <a:t>      C</a:t>
            </a:r>
            <a:endParaRPr lang="en-GB" sz="2800" dirty="0">
              <a:solidFill>
                <a:srgbClr val="E21A51"/>
              </a:solidFill>
              <a:latin typeface="Arial" panose="020B0604020202020204" pitchFamily="34" charset="0"/>
              <a:cs typeface="Arial" panose="020B0604020202020204" pitchFamily="34" charset="0"/>
            </a:endParaRPr>
          </a:p>
        </p:txBody>
      </p:sp>
      <p:sp>
        <p:nvSpPr>
          <p:cNvPr id="11" name="TextBox 10"/>
          <p:cNvSpPr txBox="1"/>
          <p:nvPr/>
        </p:nvSpPr>
        <p:spPr>
          <a:xfrm>
            <a:off x="1317178" y="3398272"/>
            <a:ext cx="9731825" cy="523220"/>
          </a:xfrm>
          <a:prstGeom prst="rect">
            <a:avLst/>
          </a:prstGeom>
          <a:noFill/>
        </p:spPr>
        <p:txBody>
          <a:bodyPr wrap="square" rtlCol="0">
            <a:spAutoFit/>
          </a:bodyPr>
          <a:lstStyle/>
          <a:p>
            <a:r>
              <a:rPr lang="en-GB" sz="2800" dirty="0">
                <a:solidFill>
                  <a:srgbClr val="0033CC"/>
                </a:solidFill>
                <a:latin typeface="Arial" panose="020B0604020202020204" pitchFamily="34" charset="0"/>
                <a:cs typeface="Arial" panose="020B0604020202020204" pitchFamily="34" charset="0"/>
              </a:rPr>
              <a:t>V</a:t>
            </a:r>
            <a:r>
              <a:rPr lang="en-GB" sz="2800" dirty="0" smtClean="0">
                <a:solidFill>
                  <a:srgbClr val="0033CC"/>
                </a:solidFill>
                <a:latin typeface="Arial" panose="020B0604020202020204" pitchFamily="34" charset="0"/>
                <a:cs typeface="Arial" panose="020B0604020202020204" pitchFamily="34" charset="0"/>
              </a:rPr>
              <a:t>  		V	         V  	        V	        V	        V        </a:t>
            </a:r>
            <a:endParaRPr lang="en-GB" sz="2800" dirty="0">
              <a:solidFill>
                <a:srgbClr val="0033CC"/>
              </a:solidFill>
              <a:latin typeface="Arial" panose="020B0604020202020204" pitchFamily="34" charset="0"/>
              <a:cs typeface="Arial" panose="020B0604020202020204" pitchFamily="34" charset="0"/>
            </a:endParaRPr>
          </a:p>
        </p:txBody>
      </p:sp>
      <p:sp>
        <p:nvSpPr>
          <p:cNvPr id="6" name="Rectangle 5"/>
          <p:cNvSpPr/>
          <p:nvPr/>
        </p:nvSpPr>
        <p:spPr>
          <a:xfrm>
            <a:off x="3882978" y="4973363"/>
            <a:ext cx="1595309"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sym typeface="Symbol"/>
              </a:rPr>
              <a:t>= 75600 </a:t>
            </a:r>
            <a:endParaRPr lang="en-GB"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are the teacher’ instructions</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You are given two questions and answers written by a student.</a:t>
            </a:r>
          </a:p>
          <a:p>
            <a:pPr marL="0" indent="0">
              <a:buNone/>
            </a:pPr>
            <a:endParaRPr lang="en-GB" dirty="0"/>
          </a:p>
          <a:p>
            <a:pPr marL="0" indent="0">
              <a:buNone/>
            </a:pPr>
            <a:r>
              <a:rPr lang="en-GB" dirty="0"/>
              <a:t>L</a:t>
            </a:r>
            <a:r>
              <a:rPr lang="en-GB" dirty="0" smtClean="0"/>
              <a:t>ook at the questions and the answers.</a:t>
            </a:r>
          </a:p>
          <a:p>
            <a:pPr marL="0" indent="0">
              <a:buNone/>
            </a:pPr>
            <a:endParaRPr lang="en-GB" dirty="0"/>
          </a:p>
          <a:p>
            <a:pPr marL="354013" indent="-354013"/>
            <a:r>
              <a:rPr lang="en-GB" dirty="0" smtClean="0"/>
              <a:t>Find any errors and explain what is wrong.</a:t>
            </a:r>
          </a:p>
          <a:p>
            <a:pPr marL="0" indent="0">
              <a:buNone/>
            </a:pPr>
            <a:endParaRPr lang="en-GB" dirty="0"/>
          </a:p>
          <a:p>
            <a:pPr marL="354013" indent="-354013"/>
            <a:r>
              <a:rPr lang="en-GB" dirty="0" smtClean="0"/>
              <a:t>How many marks is each answer worth?</a:t>
            </a:r>
          </a:p>
          <a:p>
            <a:pPr marL="0" indent="0">
              <a:buNone/>
            </a:pPr>
            <a:endParaRPr lang="en-GB" dirty="0"/>
          </a:p>
          <a:p>
            <a:pPr marL="354013" indent="-354013"/>
            <a:r>
              <a:rPr lang="en-GB" dirty="0" smtClean="0"/>
              <a:t>Make 3 good comments about the work.</a:t>
            </a:r>
          </a:p>
          <a:p>
            <a:pPr marL="354013" indent="-354013">
              <a:buNone/>
            </a:pPr>
            <a:r>
              <a:rPr lang="en-GB" dirty="0"/>
              <a:t> </a:t>
            </a:r>
            <a:r>
              <a:rPr lang="en-GB" dirty="0" smtClean="0"/>
              <a:t> 	Make 1 target for improvement.</a:t>
            </a:r>
            <a:endParaRPr lang="en-GB" dirty="0"/>
          </a:p>
          <a:p>
            <a:pPr marL="0" indent="0">
              <a:buNone/>
            </a:pPr>
            <a:endParaRPr lang="en-GB" dirty="0"/>
          </a:p>
        </p:txBody>
      </p:sp>
      <p:grpSp>
        <p:nvGrpSpPr>
          <p:cNvPr id="17" name="Group 16"/>
          <p:cNvGrpSpPr/>
          <p:nvPr/>
        </p:nvGrpSpPr>
        <p:grpSpPr>
          <a:xfrm>
            <a:off x="8698230" y="2787239"/>
            <a:ext cx="2583180" cy="3156361"/>
            <a:chOff x="8698230" y="2787239"/>
            <a:chExt cx="2583180" cy="3156361"/>
          </a:xfrm>
        </p:grpSpPr>
        <p:cxnSp>
          <p:nvCxnSpPr>
            <p:cNvPr id="6" name="Straight Arrow Connector 5"/>
            <p:cNvCxnSpPr/>
            <p:nvPr/>
          </p:nvCxnSpPr>
          <p:spPr>
            <a:xfrm flipH="1">
              <a:off x="9052560" y="4443125"/>
              <a:ext cx="1019269" cy="1500475"/>
            </a:xfrm>
            <a:prstGeom prst="straightConnector1">
              <a:avLst/>
            </a:prstGeom>
            <a:ln w="76200">
              <a:tailEnd type="oval"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726930" y="4154805"/>
              <a:ext cx="1211580" cy="1788795"/>
            </a:xfrm>
            <a:prstGeom prst="straightConnector1">
              <a:avLst/>
            </a:prstGeom>
            <a:ln w="76200">
              <a:tailEnd type="oval" w="lg" len="lg"/>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698230" y="3223260"/>
              <a:ext cx="2583180" cy="2548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Maximum time:</a:t>
              </a:r>
            </a:p>
            <a:p>
              <a:pPr algn="ctr"/>
              <a:r>
                <a:rPr lang="en-GB" sz="2800" dirty="0" smtClean="0"/>
                <a:t>5</a:t>
              </a:r>
            </a:p>
            <a:p>
              <a:pPr algn="ctr"/>
              <a:r>
                <a:rPr lang="en-GB" sz="2800" dirty="0" smtClean="0"/>
                <a:t>minutes</a:t>
              </a:r>
              <a:endParaRPr lang="en-GB" sz="2800" dirty="0"/>
            </a:p>
          </p:txBody>
        </p:sp>
        <p:sp>
          <p:nvSpPr>
            <p:cNvPr id="9" name="Chord 8"/>
            <p:cNvSpPr/>
            <p:nvPr/>
          </p:nvSpPr>
          <p:spPr>
            <a:xfrm rot="3704985">
              <a:off x="8913475" y="2838558"/>
              <a:ext cx="914400" cy="914400"/>
            </a:xfrm>
            <a:prstGeom prst="chord">
              <a:avLst>
                <a:gd name="adj1" fmla="val 527786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17895015" flipH="1">
              <a:off x="10123064" y="2830358"/>
              <a:ext cx="914400" cy="914400"/>
            </a:xfrm>
            <a:prstGeom prst="chord">
              <a:avLst>
                <a:gd name="adj1" fmla="val 527786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Bracket 11"/>
            <p:cNvSpPr/>
            <p:nvPr/>
          </p:nvSpPr>
          <p:spPr>
            <a:xfrm rot="5400000">
              <a:off x="9924542" y="2366615"/>
              <a:ext cx="73152" cy="91440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a:stCxn id="9" idx="2"/>
            </p:cNvCxnSpPr>
            <p:nvPr/>
          </p:nvCxnSpPr>
          <p:spPr>
            <a:xfrm>
              <a:off x="9374645" y="3302843"/>
              <a:ext cx="85090" cy="1261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498342" y="3287558"/>
              <a:ext cx="85090" cy="126157"/>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1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out)">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are the teacher: Mark this work</a:t>
            </a:r>
            <a:endParaRPr lang="en-GB" dirty="0"/>
          </a:p>
        </p:txBody>
      </p:sp>
      <p:sp>
        <p:nvSpPr>
          <p:cNvPr id="3" name="Text Placeholder 2"/>
          <p:cNvSpPr>
            <a:spLocks noGrp="1"/>
          </p:cNvSpPr>
          <p:nvPr>
            <p:ph type="body" sz="quarter" idx="10"/>
          </p:nvPr>
        </p:nvSpPr>
        <p:spPr>
          <a:xfrm>
            <a:off x="331787" y="1083380"/>
            <a:ext cx="6330269" cy="5324475"/>
          </a:xfrm>
        </p:spPr>
        <p:txBody>
          <a:bodyPr/>
          <a:lstStyle/>
          <a:p>
            <a:pPr marL="0" indent="0">
              <a:buNone/>
            </a:pPr>
            <a:r>
              <a:rPr lang="en-GB" sz="2400" dirty="0" smtClean="0"/>
              <a:t>15 pop groups apply to star in a show. Sasha chooses 5 of these pop groups to appear on the show.</a:t>
            </a:r>
          </a:p>
          <a:p>
            <a:pPr marL="571500" indent="-571500">
              <a:buAutoNum type="romanLcParenBoth"/>
            </a:pPr>
            <a:r>
              <a:rPr lang="en-GB" sz="2400" dirty="0" smtClean="0"/>
              <a:t>Sasha makes a list to show the order in which they will sing on the show. How many different lists can she make?	   [2]</a:t>
            </a:r>
          </a:p>
          <a:p>
            <a:pPr marL="0" indent="0">
              <a:buNone/>
            </a:pPr>
            <a:endParaRPr lang="en-GB" sz="1400" dirty="0" smtClean="0"/>
          </a:p>
          <a:p>
            <a:pPr marL="0" indent="0">
              <a:lnSpc>
                <a:spcPct val="100000"/>
              </a:lnSpc>
              <a:spcBef>
                <a:spcPts val="0"/>
              </a:spcBef>
              <a:buNone/>
              <a:tabLst>
                <a:tab pos="541338" algn="l"/>
              </a:tabLst>
            </a:pPr>
            <a:r>
              <a:rPr lang="en-GB" sz="2400" dirty="0" smtClean="0"/>
              <a:t>(ii)	Of the original 15 pop groups, 10 have a 	drummer and 5 have no drummer. Find 	the number of lists in which </a:t>
            </a:r>
          </a:p>
          <a:p>
            <a:pPr marL="0" indent="0">
              <a:lnSpc>
                <a:spcPct val="100000"/>
              </a:lnSpc>
              <a:spcBef>
                <a:spcPts val="0"/>
              </a:spcBef>
              <a:buNone/>
            </a:pPr>
            <a:r>
              <a:rPr lang="en-GB" sz="2400" dirty="0"/>
              <a:t>	</a:t>
            </a:r>
            <a:r>
              <a:rPr lang="en-GB" sz="2400" dirty="0" smtClean="0"/>
              <a:t>the first group has no drummer, </a:t>
            </a:r>
          </a:p>
          <a:p>
            <a:pPr marL="0" indent="0">
              <a:lnSpc>
                <a:spcPct val="100000"/>
              </a:lnSpc>
              <a:spcBef>
                <a:spcPts val="0"/>
              </a:spcBef>
              <a:buNone/>
            </a:pPr>
            <a:r>
              <a:rPr lang="en-GB" sz="2400" dirty="0"/>
              <a:t>	</a:t>
            </a:r>
            <a:r>
              <a:rPr lang="en-GB" sz="2400" dirty="0" smtClean="0"/>
              <a:t>the second group has a drummer, </a:t>
            </a:r>
          </a:p>
          <a:p>
            <a:pPr marL="0" indent="0">
              <a:lnSpc>
                <a:spcPct val="100000"/>
              </a:lnSpc>
              <a:spcBef>
                <a:spcPts val="0"/>
              </a:spcBef>
              <a:buNone/>
            </a:pPr>
            <a:r>
              <a:rPr lang="en-GB" sz="2400" dirty="0"/>
              <a:t>	</a:t>
            </a:r>
            <a:r>
              <a:rPr lang="en-GB" sz="2400" dirty="0" smtClean="0"/>
              <a:t>the third group has no drummer, </a:t>
            </a:r>
          </a:p>
          <a:p>
            <a:pPr marL="0" indent="0">
              <a:lnSpc>
                <a:spcPct val="100000"/>
              </a:lnSpc>
              <a:spcBef>
                <a:spcPts val="0"/>
              </a:spcBef>
              <a:buNone/>
            </a:pPr>
            <a:r>
              <a:rPr lang="en-GB" sz="2400" dirty="0"/>
              <a:t>	</a:t>
            </a:r>
            <a:r>
              <a:rPr lang="en-GB" sz="2400" dirty="0" smtClean="0"/>
              <a:t>the fourth group has a drummer and 	the fifth group has no drummer.	</a:t>
            </a:r>
            <a:r>
              <a:rPr lang="en-GB" sz="2400" dirty="0"/>
              <a:t> </a:t>
            </a:r>
            <a:r>
              <a:rPr lang="en-GB" sz="2400" dirty="0" smtClean="0"/>
              <a:t>  [2]</a:t>
            </a:r>
          </a:p>
          <a:p>
            <a:pPr marL="571500" indent="-571500">
              <a:buAutoNum type="romanLcParenBoth"/>
            </a:pPr>
            <a:endParaRPr lang="en-GB"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000" t="6122" r="43471" b="85796"/>
          <a:stretch/>
        </p:blipFill>
        <p:spPr>
          <a:xfrm>
            <a:off x="6764608" y="1833481"/>
            <a:ext cx="3760324" cy="92373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000" t="14272" r="27632" b="77578"/>
          <a:stretch/>
        </p:blipFill>
        <p:spPr>
          <a:xfrm>
            <a:off x="6678883" y="3518765"/>
            <a:ext cx="5040366" cy="93150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72368" t="13782" r="9643" b="78558"/>
          <a:stretch/>
        </p:blipFill>
        <p:spPr>
          <a:xfrm>
            <a:off x="10265423" y="4252189"/>
            <a:ext cx="1453826" cy="875524"/>
          </a:xfrm>
          <a:prstGeom prst="rect">
            <a:avLst/>
          </a:prstGeom>
        </p:spPr>
      </p:pic>
      <p:sp>
        <p:nvSpPr>
          <p:cNvPr id="11" name="Rectangle 10"/>
          <p:cNvSpPr/>
          <p:nvPr/>
        </p:nvSpPr>
        <p:spPr>
          <a:xfrm>
            <a:off x="8854749" y="335902"/>
            <a:ext cx="3153747" cy="15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a:solidFill>
                  <a:schemeClr val="bg1"/>
                </a:solidFill>
              </a:rPr>
              <a:t>Find any errors and explain what is wrong.</a:t>
            </a:r>
          </a:p>
        </p:txBody>
      </p:sp>
    </p:spTree>
    <p:extLst>
      <p:ext uri="{BB962C8B-B14F-4D97-AF65-F5344CB8AC3E}">
        <p14:creationId xmlns:p14="http://schemas.microsoft.com/office/powerpoint/2010/main" val="204297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are the teacher: Mark this work</a:t>
            </a:r>
            <a:endParaRPr lang="en-GB" dirty="0"/>
          </a:p>
        </p:txBody>
      </p:sp>
      <p:sp>
        <p:nvSpPr>
          <p:cNvPr id="3" name="Text Placeholder 2"/>
          <p:cNvSpPr>
            <a:spLocks noGrp="1"/>
          </p:cNvSpPr>
          <p:nvPr>
            <p:ph type="body" sz="quarter" idx="10"/>
          </p:nvPr>
        </p:nvSpPr>
        <p:spPr>
          <a:xfrm>
            <a:off x="331787" y="1083380"/>
            <a:ext cx="6330269" cy="5324475"/>
          </a:xfrm>
        </p:spPr>
        <p:txBody>
          <a:bodyPr/>
          <a:lstStyle/>
          <a:p>
            <a:pPr marL="0" indent="0">
              <a:buNone/>
            </a:pPr>
            <a:r>
              <a:rPr lang="en-GB" sz="2400" dirty="0" smtClean="0"/>
              <a:t>15 pop groups apply to star in a show. Sasha chooses 5 of these pop groups to appear on the show.</a:t>
            </a:r>
          </a:p>
          <a:p>
            <a:pPr marL="571500" indent="-571500">
              <a:buAutoNum type="romanLcParenBoth"/>
            </a:pPr>
            <a:r>
              <a:rPr lang="en-GB" sz="2400" dirty="0" smtClean="0"/>
              <a:t>Sasha makes a list to show the order in which they will sing on the show. How many different lists can she make?	   [2]</a:t>
            </a:r>
          </a:p>
          <a:p>
            <a:pPr marL="0" indent="0">
              <a:buNone/>
            </a:pPr>
            <a:endParaRPr lang="en-GB" sz="1400" dirty="0" smtClean="0"/>
          </a:p>
          <a:p>
            <a:pPr marL="0" indent="0">
              <a:lnSpc>
                <a:spcPct val="100000"/>
              </a:lnSpc>
              <a:spcBef>
                <a:spcPts val="0"/>
              </a:spcBef>
              <a:buNone/>
              <a:tabLst>
                <a:tab pos="541338" algn="l"/>
              </a:tabLst>
            </a:pPr>
            <a:r>
              <a:rPr lang="en-GB" sz="2400" dirty="0" smtClean="0"/>
              <a:t>(ii)	Of the original 15 pop groups, 10 have a 	drummer and 5 have no drummer. Find 	the number of lists in which </a:t>
            </a:r>
          </a:p>
          <a:p>
            <a:pPr marL="0" indent="0">
              <a:lnSpc>
                <a:spcPct val="100000"/>
              </a:lnSpc>
              <a:spcBef>
                <a:spcPts val="0"/>
              </a:spcBef>
              <a:buNone/>
            </a:pPr>
            <a:r>
              <a:rPr lang="en-GB" sz="2400" dirty="0"/>
              <a:t>	</a:t>
            </a:r>
            <a:r>
              <a:rPr lang="en-GB" sz="2400" dirty="0" smtClean="0"/>
              <a:t>the first group has no drummer, </a:t>
            </a:r>
          </a:p>
          <a:p>
            <a:pPr marL="0" indent="0">
              <a:lnSpc>
                <a:spcPct val="100000"/>
              </a:lnSpc>
              <a:spcBef>
                <a:spcPts val="0"/>
              </a:spcBef>
              <a:buNone/>
            </a:pPr>
            <a:r>
              <a:rPr lang="en-GB" sz="2400" dirty="0"/>
              <a:t>	</a:t>
            </a:r>
            <a:r>
              <a:rPr lang="en-GB" sz="2400" dirty="0" smtClean="0"/>
              <a:t>the second group has a drummer, </a:t>
            </a:r>
          </a:p>
          <a:p>
            <a:pPr marL="0" indent="0">
              <a:lnSpc>
                <a:spcPct val="100000"/>
              </a:lnSpc>
              <a:spcBef>
                <a:spcPts val="0"/>
              </a:spcBef>
              <a:buNone/>
            </a:pPr>
            <a:r>
              <a:rPr lang="en-GB" sz="2400" dirty="0"/>
              <a:t>	</a:t>
            </a:r>
            <a:r>
              <a:rPr lang="en-GB" sz="2400" dirty="0" smtClean="0"/>
              <a:t>the third group has no drummer, </a:t>
            </a:r>
          </a:p>
          <a:p>
            <a:pPr marL="0" indent="0">
              <a:lnSpc>
                <a:spcPct val="100000"/>
              </a:lnSpc>
              <a:spcBef>
                <a:spcPts val="0"/>
              </a:spcBef>
              <a:buNone/>
            </a:pPr>
            <a:r>
              <a:rPr lang="en-GB" sz="2400" dirty="0"/>
              <a:t>	</a:t>
            </a:r>
            <a:r>
              <a:rPr lang="en-GB" sz="2400" dirty="0" smtClean="0"/>
              <a:t>the fourth group has a drummer and 	the fifth group has no drummer.	</a:t>
            </a:r>
            <a:r>
              <a:rPr lang="en-GB" sz="2400" dirty="0"/>
              <a:t> </a:t>
            </a:r>
            <a:r>
              <a:rPr lang="en-GB" sz="2400" dirty="0" smtClean="0"/>
              <a:t>  [2]</a:t>
            </a:r>
          </a:p>
          <a:p>
            <a:pPr marL="571500" indent="-571500">
              <a:buAutoNum type="romanLcParenBoth"/>
            </a:pPr>
            <a:endParaRPr lang="en-GB"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000" t="6122" r="43471" b="85796"/>
          <a:stretch/>
        </p:blipFill>
        <p:spPr>
          <a:xfrm>
            <a:off x="6764608" y="1833481"/>
            <a:ext cx="3760324" cy="92373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000" t="14272" r="27632" b="77578"/>
          <a:stretch/>
        </p:blipFill>
        <p:spPr>
          <a:xfrm>
            <a:off x="6678883" y="3518765"/>
            <a:ext cx="5040366" cy="93150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72368" t="13782" r="9643" b="78558"/>
          <a:stretch/>
        </p:blipFill>
        <p:spPr>
          <a:xfrm>
            <a:off x="10265423" y="4252189"/>
            <a:ext cx="1453826" cy="875524"/>
          </a:xfrm>
          <a:prstGeom prst="rect">
            <a:avLst/>
          </a:prstGeom>
        </p:spPr>
      </p:pic>
      <p:sp>
        <p:nvSpPr>
          <p:cNvPr id="4" name="TextBox 3"/>
          <p:cNvSpPr txBox="1"/>
          <p:nvPr/>
        </p:nvSpPr>
        <p:spPr>
          <a:xfrm>
            <a:off x="7929184" y="2733902"/>
            <a:ext cx="3920693" cy="646331"/>
          </a:xfrm>
          <a:prstGeom prst="rect">
            <a:avLst/>
          </a:prstGeom>
          <a:noFill/>
        </p:spPr>
        <p:txBody>
          <a:bodyPr wrap="square" rtlCol="0">
            <a:spAutoFit/>
          </a:bodyPr>
          <a:lstStyle/>
          <a:p>
            <a:r>
              <a:rPr lang="en-GB" dirty="0" smtClean="0">
                <a:solidFill>
                  <a:srgbClr val="FF0000"/>
                </a:solidFill>
              </a:rPr>
              <a:t>15 </a:t>
            </a:r>
            <a:r>
              <a:rPr lang="en-GB" dirty="0" smtClean="0">
                <a:solidFill>
                  <a:srgbClr val="FF0000"/>
                </a:solidFill>
                <a:sym typeface="Symbol"/>
              </a:rPr>
              <a:t> 14  13  12  11	1 mark </a:t>
            </a:r>
          </a:p>
          <a:p>
            <a:r>
              <a:rPr lang="en-GB" dirty="0" smtClean="0">
                <a:solidFill>
                  <a:srgbClr val="FF0000"/>
                </a:solidFill>
                <a:sym typeface="Symbol"/>
              </a:rPr>
              <a:t>Correct answer  360</a:t>
            </a:r>
            <a:r>
              <a:rPr lang="en-GB" sz="900" dirty="0" smtClean="0">
                <a:solidFill>
                  <a:srgbClr val="FF0000"/>
                </a:solidFill>
                <a:sym typeface="Symbol"/>
              </a:rPr>
              <a:t> </a:t>
            </a:r>
            <a:r>
              <a:rPr lang="en-GB" dirty="0" smtClean="0">
                <a:solidFill>
                  <a:srgbClr val="FF0000"/>
                </a:solidFill>
                <a:sym typeface="Symbol"/>
              </a:rPr>
              <a:t>360	1 mark</a:t>
            </a:r>
            <a:endParaRPr lang="en-GB" dirty="0">
              <a:solidFill>
                <a:srgbClr val="FF0000"/>
              </a:solidFill>
            </a:endParaRPr>
          </a:p>
        </p:txBody>
      </p:sp>
      <p:sp>
        <p:nvSpPr>
          <p:cNvPr id="9" name="TextBox 8"/>
          <p:cNvSpPr txBox="1"/>
          <p:nvPr/>
        </p:nvSpPr>
        <p:spPr>
          <a:xfrm>
            <a:off x="7929190" y="5127713"/>
            <a:ext cx="3920693" cy="923330"/>
          </a:xfrm>
          <a:prstGeom prst="rect">
            <a:avLst/>
          </a:prstGeom>
          <a:noFill/>
        </p:spPr>
        <p:txBody>
          <a:bodyPr wrap="square" rtlCol="0">
            <a:spAutoFit/>
          </a:bodyPr>
          <a:lstStyle/>
          <a:p>
            <a:r>
              <a:rPr lang="en-GB" dirty="0" smtClean="0">
                <a:solidFill>
                  <a:srgbClr val="FF0000"/>
                </a:solidFill>
              </a:rPr>
              <a:t>Multiplies 5 relevant numbers  </a:t>
            </a:r>
            <a:r>
              <a:rPr lang="en-GB" dirty="0" err="1" smtClean="0">
                <a:solidFill>
                  <a:srgbClr val="FF0000"/>
                </a:solidFill>
              </a:rPr>
              <a:t>eg</a:t>
            </a:r>
            <a:endParaRPr lang="en-GB" dirty="0" smtClean="0">
              <a:solidFill>
                <a:srgbClr val="FF0000"/>
              </a:solidFill>
            </a:endParaRPr>
          </a:p>
          <a:p>
            <a:r>
              <a:rPr lang="en-GB" dirty="0" smtClean="0">
                <a:solidFill>
                  <a:srgbClr val="FF0000"/>
                </a:solidFill>
              </a:rPr>
              <a:t>5 </a:t>
            </a:r>
            <a:r>
              <a:rPr lang="en-GB" dirty="0" smtClean="0">
                <a:solidFill>
                  <a:srgbClr val="FF0000"/>
                </a:solidFill>
                <a:sym typeface="Symbol"/>
              </a:rPr>
              <a:t> 10  4  9  3		1 mark </a:t>
            </a:r>
          </a:p>
          <a:p>
            <a:r>
              <a:rPr lang="en-GB" dirty="0" smtClean="0">
                <a:solidFill>
                  <a:srgbClr val="FF0000"/>
                </a:solidFill>
                <a:sym typeface="Symbol"/>
              </a:rPr>
              <a:t>Correct answer  5400	1 mark</a:t>
            </a:r>
            <a:endParaRPr lang="en-GB" dirty="0">
              <a:solidFill>
                <a:srgbClr val="FF0000"/>
              </a:solidFill>
            </a:endParaRPr>
          </a:p>
        </p:txBody>
      </p:sp>
      <p:sp>
        <p:nvSpPr>
          <p:cNvPr id="10" name="Rectangle 9"/>
          <p:cNvSpPr/>
          <p:nvPr/>
        </p:nvSpPr>
        <p:spPr>
          <a:xfrm>
            <a:off x="8854749" y="335902"/>
            <a:ext cx="3153747" cy="1662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smtClean="0">
                <a:solidFill>
                  <a:schemeClr val="bg1"/>
                </a:solidFill>
              </a:rPr>
              <a:t>How many marks is each answer worth?</a:t>
            </a:r>
          </a:p>
          <a:p>
            <a:pPr lvl="0"/>
            <a:r>
              <a:rPr lang="en-GB" sz="2400" dirty="0" smtClean="0">
                <a:solidFill>
                  <a:schemeClr val="bg1"/>
                </a:solidFill>
              </a:rPr>
              <a:t>Make 3 positive comments and 1 target.</a:t>
            </a:r>
            <a:endParaRPr lang="en-GB" sz="2400" dirty="0">
              <a:solidFill>
                <a:schemeClr val="bg1"/>
              </a:solidFill>
            </a:endParaRPr>
          </a:p>
        </p:txBody>
      </p:sp>
    </p:spTree>
    <p:extLst>
      <p:ext uri="{BB962C8B-B14F-4D97-AF65-F5344CB8AC3E}">
        <p14:creationId xmlns:p14="http://schemas.microsoft.com/office/powerpoint/2010/main" val="2945448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Arranging </a:t>
            </a:r>
            <a:r>
              <a:rPr lang="en-GB" dirty="0" smtClean="0">
                <a:solidFill>
                  <a:prstClr val="white"/>
                </a:solidFill>
              </a:rPr>
              <a:t>objects that are not all different</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So far, the objects that we have arranged have all been different.</a:t>
            </a:r>
          </a:p>
          <a:p>
            <a:pPr marL="0" indent="0">
              <a:buNone/>
            </a:pPr>
            <a:endParaRPr lang="en-GB" dirty="0"/>
          </a:p>
          <a:p>
            <a:pPr marL="0" indent="0">
              <a:buNone/>
            </a:pPr>
            <a:r>
              <a:rPr lang="en-GB" dirty="0" smtClean="0"/>
              <a:t>Now we look at some examples to see what happens when some of the objects are the same as each other.</a:t>
            </a:r>
            <a:endParaRPr lang="en-GB" dirty="0"/>
          </a:p>
        </p:txBody>
      </p:sp>
    </p:spTree>
    <p:extLst>
      <p:ext uri="{BB962C8B-B14F-4D97-AF65-F5344CB8AC3E}">
        <p14:creationId xmlns:p14="http://schemas.microsoft.com/office/powerpoint/2010/main" val="1761649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Arranging </a:t>
            </a:r>
            <a:r>
              <a:rPr lang="en-GB" dirty="0" smtClean="0">
                <a:solidFill>
                  <a:prstClr val="white"/>
                </a:solidFill>
              </a:rPr>
              <a:t>objects that are not all different Example 1</a:t>
            </a:r>
            <a:endParaRPr lang="en-GB" dirty="0"/>
          </a:p>
        </p:txBody>
      </p:sp>
      <p:sp>
        <p:nvSpPr>
          <p:cNvPr id="3" name="Text Placeholder 2"/>
          <p:cNvSpPr>
            <a:spLocks noGrp="1"/>
          </p:cNvSpPr>
          <p:nvPr>
            <p:ph type="body" sz="quarter" idx="10"/>
          </p:nvPr>
        </p:nvSpPr>
        <p:spPr/>
        <p:txBody>
          <a:bodyPr/>
          <a:lstStyle/>
          <a:p>
            <a:pPr marL="0" lvl="0" indent="0">
              <a:buNone/>
            </a:pPr>
            <a:r>
              <a:rPr lang="en-GB" dirty="0">
                <a:solidFill>
                  <a:prstClr val="black"/>
                </a:solidFill>
              </a:rPr>
              <a:t>How many different ways are there of arranging the 4 letters TEST?</a:t>
            </a:r>
          </a:p>
          <a:p>
            <a:pPr marL="0" lvl="0" indent="0">
              <a:buNone/>
            </a:pPr>
            <a:r>
              <a:rPr lang="en-GB" dirty="0">
                <a:solidFill>
                  <a:prstClr val="black"/>
                </a:solidFill>
              </a:rPr>
              <a:t>Treating the 2 </a:t>
            </a:r>
            <a:r>
              <a:rPr lang="en-GB" dirty="0" err="1" smtClean="0">
                <a:solidFill>
                  <a:prstClr val="black"/>
                </a:solidFill>
              </a:rPr>
              <a:t>Ts</a:t>
            </a:r>
            <a:r>
              <a:rPr lang="en-GB" dirty="0" smtClean="0">
                <a:solidFill>
                  <a:prstClr val="black"/>
                </a:solidFill>
              </a:rPr>
              <a:t> </a:t>
            </a:r>
            <a:r>
              <a:rPr lang="en-GB" dirty="0">
                <a:solidFill>
                  <a:prstClr val="black"/>
                </a:solidFill>
              </a:rPr>
              <a:t>as different letters, T</a:t>
            </a:r>
            <a:r>
              <a:rPr lang="en-GB" baseline="-25000" dirty="0">
                <a:solidFill>
                  <a:prstClr val="black"/>
                </a:solidFill>
              </a:rPr>
              <a:t>1</a:t>
            </a:r>
            <a:r>
              <a:rPr lang="en-GB" dirty="0">
                <a:solidFill>
                  <a:prstClr val="black"/>
                </a:solidFill>
              </a:rPr>
              <a:t> and </a:t>
            </a:r>
            <a:r>
              <a:rPr lang="en-GB" dirty="0" smtClean="0">
                <a:solidFill>
                  <a:prstClr val="black"/>
                </a:solidFill>
              </a:rPr>
              <a:t>T</a:t>
            </a:r>
            <a:r>
              <a:rPr lang="en-GB" baseline="-25000" dirty="0" smtClean="0">
                <a:solidFill>
                  <a:prstClr val="black"/>
                </a:solidFill>
              </a:rPr>
              <a:t>2</a:t>
            </a:r>
            <a:r>
              <a:rPr lang="en-GB" dirty="0" smtClean="0">
                <a:solidFill>
                  <a:prstClr val="black"/>
                </a:solidFill>
              </a:rPr>
              <a:t>, and making a list</a:t>
            </a:r>
            <a:endParaRPr lang="en-GB" dirty="0">
              <a:solidFill>
                <a:prstClr val="black"/>
              </a:solidFill>
            </a:endParaRPr>
          </a:p>
          <a:p>
            <a:pPr marL="0" indent="0">
              <a:buNone/>
            </a:pPr>
            <a:endParaRPr lang="en-GB" dirty="0"/>
          </a:p>
        </p:txBody>
      </p:sp>
      <p:graphicFrame>
        <p:nvGraphicFramePr>
          <p:cNvPr id="4" name="Table 3"/>
          <p:cNvGraphicFramePr>
            <a:graphicFrameLocks noGrp="1"/>
          </p:cNvGraphicFramePr>
          <p:nvPr>
            <p:extLst/>
          </p:nvPr>
        </p:nvGraphicFramePr>
        <p:xfrm>
          <a:off x="1331685" y="5487609"/>
          <a:ext cx="9528630" cy="1036320"/>
        </p:xfrm>
        <a:graphic>
          <a:graphicData uri="http://schemas.openxmlformats.org/drawingml/2006/table">
            <a:tbl>
              <a:tblPr firstRow="1" bandRow="1">
                <a:tableStyleId>{5940675A-B579-460E-94D1-54222C63F5DA}</a:tableStyleId>
              </a:tblPr>
              <a:tblGrid>
                <a:gridCol w="1588105">
                  <a:extLst>
                    <a:ext uri="{9D8B030D-6E8A-4147-A177-3AD203B41FA5}">
                      <a16:colId xmlns:a16="http://schemas.microsoft.com/office/drawing/2014/main" val="20000"/>
                    </a:ext>
                  </a:extLst>
                </a:gridCol>
                <a:gridCol w="1588105">
                  <a:extLst>
                    <a:ext uri="{9D8B030D-6E8A-4147-A177-3AD203B41FA5}">
                      <a16:colId xmlns:a16="http://schemas.microsoft.com/office/drawing/2014/main" val="20001"/>
                    </a:ext>
                  </a:extLst>
                </a:gridCol>
                <a:gridCol w="1588105">
                  <a:extLst>
                    <a:ext uri="{9D8B030D-6E8A-4147-A177-3AD203B41FA5}">
                      <a16:colId xmlns:a16="http://schemas.microsoft.com/office/drawing/2014/main" val="20002"/>
                    </a:ext>
                  </a:extLst>
                </a:gridCol>
                <a:gridCol w="1588105">
                  <a:extLst>
                    <a:ext uri="{9D8B030D-6E8A-4147-A177-3AD203B41FA5}">
                      <a16:colId xmlns:a16="http://schemas.microsoft.com/office/drawing/2014/main" val="20003"/>
                    </a:ext>
                  </a:extLst>
                </a:gridCol>
                <a:gridCol w="1588105">
                  <a:extLst>
                    <a:ext uri="{9D8B030D-6E8A-4147-A177-3AD203B41FA5}">
                      <a16:colId xmlns:a16="http://schemas.microsoft.com/office/drawing/2014/main" val="20004"/>
                    </a:ext>
                  </a:extLst>
                </a:gridCol>
                <a:gridCol w="1588105">
                  <a:extLst>
                    <a:ext uri="{9D8B030D-6E8A-4147-A177-3AD203B41FA5}">
                      <a16:colId xmlns:a16="http://schemas.microsoft.com/office/drawing/2014/main" val="20005"/>
                    </a:ext>
                  </a:extLst>
                </a:gridCol>
              </a:tblGrid>
              <a:tr h="349553">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8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8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49553">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endParaRPr lang="en-GB" sz="2800" b="0" dirty="0">
                        <a:solidFill>
                          <a:srgbClr val="E21A5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1333500" y="2427514"/>
          <a:ext cx="9525000" cy="2880000"/>
        </p:xfrm>
        <a:graphic>
          <a:graphicData uri="http://schemas.openxmlformats.org/drawingml/2006/table">
            <a:tbl>
              <a:tblPr firstRow="1" bandRow="1">
                <a:tableStyleId>{5940675A-B579-460E-94D1-54222C63F5DA}</a:tableStyleId>
              </a:tblPr>
              <a:tblGrid>
                <a:gridCol w="1587500">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gridCol w="1587500">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587500">
                  <a:extLst>
                    <a:ext uri="{9D8B030D-6E8A-4147-A177-3AD203B41FA5}">
                      <a16:colId xmlns:a16="http://schemas.microsoft.com/office/drawing/2014/main" val="20004"/>
                    </a:ext>
                  </a:extLst>
                </a:gridCol>
                <a:gridCol w="1587500">
                  <a:extLst>
                    <a:ext uri="{9D8B030D-6E8A-4147-A177-3AD203B41FA5}">
                      <a16:colId xmlns:a16="http://schemas.microsoft.com/office/drawing/2014/main" val="20005"/>
                    </a:ext>
                  </a:extLst>
                </a:gridCol>
              </a:tblGrid>
              <a:tr h="720000">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EST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b="0" baseline="-2500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ES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SE</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SET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dirty="0" smtClean="0">
                        <a:solidFill>
                          <a:srgbClr val="E21A5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E</a:t>
                      </a:r>
                    </a:p>
                  </a:txBody>
                  <a:tcPr anchor="ctr"/>
                </a:tc>
                <a:extLst>
                  <a:ext uri="{0D108BD9-81ED-4DB2-BD59-A6C34878D82A}">
                    <a16:rowId xmlns:a16="http://schemas.microsoft.com/office/drawing/2014/main" val="10000"/>
                  </a:ext>
                </a:extLst>
              </a:tr>
              <a:tr h="720000">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EST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b="0" baseline="-2500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ES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SE</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SET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dirty="0" smtClean="0">
                        <a:solidFill>
                          <a:srgbClr val="E21A5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E</a:t>
                      </a:r>
                    </a:p>
                  </a:txBody>
                  <a:tcPr anchor="ctr"/>
                </a:tc>
                <a:extLst>
                  <a:ext uri="{0D108BD9-81ED-4DB2-BD59-A6C34878D82A}">
                    <a16:rowId xmlns:a16="http://schemas.microsoft.com/office/drawing/2014/main" val="10001"/>
                  </a:ext>
                </a:extLst>
              </a:tr>
              <a:tr h="720000">
                <a:tc>
                  <a:txBody>
                    <a:bodyPr/>
                    <a:lstStyle/>
                    <a:p>
                      <a:pPr algn="ct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EST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 E</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SET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2</a:t>
                      </a:r>
                      <a:endParaRPr lang="en-GB" sz="2800" b="0" dirty="0">
                        <a:solidFill>
                          <a:srgbClr val="E21A5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720000">
                <a:tc>
                  <a:txBody>
                    <a:bodyPr/>
                    <a:lstStyle/>
                    <a:p>
                      <a:pPr algn="ct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S</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EST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r>
                        <a:rPr lang="en-GB" sz="2800" dirty="0" smtClean="0">
                          <a:solidFill>
                            <a:srgbClr val="E21A51"/>
                          </a:solidFill>
                          <a:latin typeface="Arial" panose="020B0604020202020204" pitchFamily="34" charset="0"/>
                          <a:cs typeface="Arial" panose="020B0604020202020204" pitchFamily="34" charset="0"/>
                        </a:rPr>
                        <a:t> E</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ET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b="0" dirty="0">
                        <a:solidFill>
                          <a:srgbClr val="E21A51"/>
                        </a:solidFill>
                        <a:latin typeface="Arial" panose="020B0604020202020204" pitchFamily="34" charset="0"/>
                        <a:cs typeface="Arial" panose="020B0604020202020204" pitchFamily="34" charset="0"/>
                      </a:endParaRPr>
                    </a:p>
                  </a:txBody>
                  <a:tcPr anchor="ctr"/>
                </a:tc>
                <a:tc>
                  <a:txBody>
                    <a:bodyPr/>
                    <a:lstStyle/>
                    <a:p>
                      <a:pPr algn="ctr"/>
                      <a:r>
                        <a:rPr lang="en-GB" sz="2800" dirty="0" smtClean="0">
                          <a:solidFill>
                            <a:srgbClr val="E21A51"/>
                          </a:solidFill>
                          <a:latin typeface="Arial" panose="020B0604020202020204" pitchFamily="34" charset="0"/>
                          <a:cs typeface="Arial" panose="020B0604020202020204" pitchFamily="34" charset="0"/>
                        </a:rPr>
                        <a:t>SET</a:t>
                      </a:r>
                      <a:r>
                        <a:rPr lang="en-GB" sz="2800" baseline="-25000" dirty="0" smtClean="0">
                          <a:solidFill>
                            <a:srgbClr val="E21A51"/>
                          </a:solidFill>
                          <a:latin typeface="Arial" panose="020B0604020202020204" pitchFamily="34" charset="0"/>
                          <a:cs typeface="Arial" panose="020B0604020202020204" pitchFamily="34" charset="0"/>
                        </a:rPr>
                        <a:t>2</a:t>
                      </a:r>
                      <a:r>
                        <a:rPr lang="en-GB" sz="2800" dirty="0" smtClean="0">
                          <a:solidFill>
                            <a:srgbClr val="E21A51"/>
                          </a:solidFill>
                          <a:latin typeface="Arial" panose="020B0604020202020204" pitchFamily="34" charset="0"/>
                          <a:cs typeface="Arial" panose="020B0604020202020204" pitchFamily="34" charset="0"/>
                        </a:rPr>
                        <a:t>T</a:t>
                      </a:r>
                      <a:r>
                        <a:rPr lang="en-GB" sz="2800" baseline="-25000" dirty="0" smtClean="0">
                          <a:solidFill>
                            <a:srgbClr val="E21A51"/>
                          </a:solidFill>
                          <a:latin typeface="Arial" panose="020B0604020202020204" pitchFamily="34" charset="0"/>
                          <a:cs typeface="Arial" panose="020B0604020202020204" pitchFamily="34" charset="0"/>
                        </a:rPr>
                        <a:t>1</a:t>
                      </a:r>
                      <a:endParaRPr lang="en-GB" sz="2800" b="0" dirty="0">
                        <a:solidFill>
                          <a:srgbClr val="E21A5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6" name="Rounded Rectangle 5"/>
          <p:cNvSpPr/>
          <p:nvPr/>
        </p:nvSpPr>
        <p:spPr>
          <a:xfrm>
            <a:off x="1426029" y="2481944"/>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50150" y="5476070"/>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TEST</a:t>
            </a:r>
            <a:endParaRPr lang="en-GB" sz="2800" dirty="0">
              <a:solidFill>
                <a:srgbClr val="E21A51"/>
              </a:solidFill>
              <a:latin typeface="Arial" panose="020B0604020202020204" pitchFamily="34" charset="0"/>
              <a:cs typeface="Arial" panose="020B0604020202020204" pitchFamily="34" charset="0"/>
            </a:endParaRPr>
          </a:p>
        </p:txBody>
      </p:sp>
      <p:sp>
        <p:nvSpPr>
          <p:cNvPr id="8" name="Rounded Rectangle 7"/>
          <p:cNvSpPr/>
          <p:nvPr/>
        </p:nvSpPr>
        <p:spPr>
          <a:xfrm>
            <a:off x="3004458" y="2481943"/>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17693" y="5476070"/>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TETS</a:t>
            </a:r>
            <a:endParaRPr lang="en-GB" sz="2800" dirty="0">
              <a:solidFill>
                <a:srgbClr val="E21A51"/>
              </a:solidFill>
              <a:latin typeface="Arial" panose="020B0604020202020204" pitchFamily="34" charset="0"/>
              <a:cs typeface="Arial" panose="020B0604020202020204" pitchFamily="34" charset="0"/>
            </a:endParaRPr>
          </a:p>
        </p:txBody>
      </p:sp>
      <p:sp>
        <p:nvSpPr>
          <p:cNvPr id="10" name="Rounded Rectangle 9"/>
          <p:cNvSpPr/>
          <p:nvPr/>
        </p:nvSpPr>
        <p:spPr>
          <a:xfrm>
            <a:off x="4593773" y="2481944"/>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50552" y="5476070"/>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TTES</a:t>
            </a:r>
            <a:endParaRPr lang="en-GB" sz="2800" dirty="0">
              <a:solidFill>
                <a:srgbClr val="E21A51"/>
              </a:solidFill>
              <a:latin typeface="Arial" panose="020B0604020202020204" pitchFamily="34" charset="0"/>
              <a:cs typeface="Arial" panose="020B0604020202020204" pitchFamily="34" charset="0"/>
            </a:endParaRPr>
          </a:p>
        </p:txBody>
      </p:sp>
      <p:sp>
        <p:nvSpPr>
          <p:cNvPr id="12" name="Rounded Rectangle 11"/>
          <p:cNvSpPr/>
          <p:nvPr/>
        </p:nvSpPr>
        <p:spPr>
          <a:xfrm>
            <a:off x="6183125" y="2492826"/>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339904" y="5477331"/>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TTSE</a:t>
            </a:r>
            <a:endParaRPr lang="en-GB" sz="2800" dirty="0">
              <a:solidFill>
                <a:srgbClr val="E21A51"/>
              </a:solidFill>
              <a:latin typeface="Arial" panose="020B0604020202020204" pitchFamily="34" charset="0"/>
              <a:cs typeface="Arial" panose="020B0604020202020204" pitchFamily="34" charset="0"/>
            </a:endParaRPr>
          </a:p>
        </p:txBody>
      </p:sp>
      <p:sp>
        <p:nvSpPr>
          <p:cNvPr id="14" name="Rounded Rectangle 13"/>
          <p:cNvSpPr/>
          <p:nvPr/>
        </p:nvSpPr>
        <p:spPr>
          <a:xfrm>
            <a:off x="7772401" y="2492829"/>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29180" y="5476070"/>
            <a:ext cx="1101584" cy="523220"/>
          </a:xfrm>
          <a:prstGeom prst="rect">
            <a:avLst/>
          </a:prstGeom>
        </p:spPr>
        <p:txBody>
          <a:bodyPr wrap="none">
            <a:spAutoFit/>
          </a:bodyPr>
          <a:lstStyle/>
          <a:p>
            <a:pPr lvl="0" algn="ctr">
              <a:defRPr/>
            </a:pPr>
            <a:r>
              <a:rPr lang="en-GB" sz="2800" dirty="0">
                <a:solidFill>
                  <a:prstClr val="black"/>
                </a:solidFill>
                <a:latin typeface="Arial" panose="020B0604020202020204" pitchFamily="34" charset="0"/>
                <a:cs typeface="Arial" panose="020B0604020202020204" pitchFamily="34" charset="0"/>
              </a:rPr>
              <a:t>TSET</a:t>
            </a:r>
          </a:p>
        </p:txBody>
      </p:sp>
      <p:sp>
        <p:nvSpPr>
          <p:cNvPr id="16" name="Rounded Rectangle 15"/>
          <p:cNvSpPr/>
          <p:nvPr/>
        </p:nvSpPr>
        <p:spPr>
          <a:xfrm>
            <a:off x="9350867" y="2492825"/>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507646" y="5499555"/>
            <a:ext cx="1101584" cy="523220"/>
          </a:xfrm>
          <a:prstGeom prst="rect">
            <a:avLst/>
          </a:prstGeom>
        </p:spPr>
        <p:txBody>
          <a:bodyPr wrap="none">
            <a:spAutoFit/>
          </a:bodyPr>
          <a:lstStyle/>
          <a:p>
            <a:pPr lvl="0" algn="ctr">
              <a:defRPr/>
            </a:pPr>
            <a:r>
              <a:rPr lang="en-GB" sz="2800" dirty="0">
                <a:solidFill>
                  <a:prstClr val="black"/>
                </a:solidFill>
                <a:latin typeface="Arial" panose="020B0604020202020204" pitchFamily="34" charset="0"/>
                <a:cs typeface="Arial" panose="020B0604020202020204" pitchFamily="34" charset="0"/>
              </a:rPr>
              <a:t>TSTE</a:t>
            </a:r>
          </a:p>
        </p:txBody>
      </p:sp>
      <p:sp>
        <p:nvSpPr>
          <p:cNvPr id="18" name="Rounded Rectangle 17"/>
          <p:cNvSpPr/>
          <p:nvPr/>
        </p:nvSpPr>
        <p:spPr>
          <a:xfrm>
            <a:off x="1415143" y="3929742"/>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550150" y="5999290"/>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ETTS</a:t>
            </a:r>
            <a:endParaRPr lang="en-GB" sz="2800" dirty="0">
              <a:solidFill>
                <a:srgbClr val="E21A51"/>
              </a:solidFill>
              <a:latin typeface="Arial" panose="020B0604020202020204" pitchFamily="34" charset="0"/>
              <a:cs typeface="Arial" panose="020B0604020202020204" pitchFamily="34" charset="0"/>
            </a:endParaRPr>
          </a:p>
        </p:txBody>
      </p:sp>
      <p:sp>
        <p:nvSpPr>
          <p:cNvPr id="20" name="Rounded Rectangle 19"/>
          <p:cNvSpPr/>
          <p:nvPr/>
        </p:nvSpPr>
        <p:spPr>
          <a:xfrm>
            <a:off x="3004458" y="3918855"/>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117693" y="6035148"/>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ETST</a:t>
            </a:r>
            <a:endParaRPr lang="en-GB" sz="2800" dirty="0">
              <a:solidFill>
                <a:srgbClr val="E21A51"/>
              </a:solidFill>
              <a:latin typeface="Arial" panose="020B0604020202020204" pitchFamily="34" charset="0"/>
              <a:cs typeface="Arial" panose="020B0604020202020204" pitchFamily="34" charset="0"/>
            </a:endParaRPr>
          </a:p>
        </p:txBody>
      </p:sp>
      <p:sp>
        <p:nvSpPr>
          <p:cNvPr id="22" name="Rounded Rectangle 21"/>
          <p:cNvSpPr/>
          <p:nvPr/>
        </p:nvSpPr>
        <p:spPr>
          <a:xfrm>
            <a:off x="4593773" y="3918856"/>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750552" y="6035148"/>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ESTT</a:t>
            </a:r>
            <a:endParaRPr lang="en-GB" sz="2800" dirty="0">
              <a:solidFill>
                <a:srgbClr val="E21A51"/>
              </a:solidFill>
              <a:latin typeface="Arial" panose="020B0604020202020204" pitchFamily="34" charset="0"/>
              <a:cs typeface="Arial" panose="020B0604020202020204" pitchFamily="34" charset="0"/>
            </a:endParaRPr>
          </a:p>
        </p:txBody>
      </p:sp>
      <p:sp>
        <p:nvSpPr>
          <p:cNvPr id="24" name="Rounded Rectangle 23"/>
          <p:cNvSpPr/>
          <p:nvPr/>
        </p:nvSpPr>
        <p:spPr>
          <a:xfrm>
            <a:off x="6183124" y="3929742"/>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339904" y="6036762"/>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STTE</a:t>
            </a:r>
            <a:endParaRPr lang="en-GB" sz="2800" dirty="0">
              <a:solidFill>
                <a:srgbClr val="E21A51"/>
              </a:solidFill>
              <a:latin typeface="Arial" panose="020B0604020202020204" pitchFamily="34" charset="0"/>
              <a:cs typeface="Arial" panose="020B0604020202020204" pitchFamily="34" charset="0"/>
            </a:endParaRPr>
          </a:p>
        </p:txBody>
      </p:sp>
      <p:sp>
        <p:nvSpPr>
          <p:cNvPr id="26" name="Rounded Rectangle 25"/>
          <p:cNvSpPr/>
          <p:nvPr/>
        </p:nvSpPr>
        <p:spPr>
          <a:xfrm>
            <a:off x="7772401" y="3929740"/>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9350830" y="3929742"/>
            <a:ext cx="1415143" cy="1349827"/>
          </a:xfrm>
          <a:prstGeom prst="roundRect">
            <a:avLst/>
          </a:prstGeom>
          <a:noFill/>
          <a:ln w="57150">
            <a:solidFill>
              <a:srgbClr val="E21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929180" y="6000551"/>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STET</a:t>
            </a:r>
            <a:endParaRPr lang="en-GB" sz="2800" dirty="0">
              <a:solidFill>
                <a:srgbClr val="E21A51"/>
              </a:solidFill>
              <a:latin typeface="Arial" panose="020B0604020202020204" pitchFamily="34" charset="0"/>
              <a:cs typeface="Arial" panose="020B0604020202020204" pitchFamily="34" charset="0"/>
            </a:endParaRPr>
          </a:p>
        </p:txBody>
      </p:sp>
      <p:sp>
        <p:nvSpPr>
          <p:cNvPr id="29" name="Rectangle 28"/>
          <p:cNvSpPr/>
          <p:nvPr/>
        </p:nvSpPr>
        <p:spPr>
          <a:xfrm>
            <a:off x="9507646" y="5999290"/>
            <a:ext cx="1101584" cy="523220"/>
          </a:xfrm>
          <a:prstGeom prst="rect">
            <a:avLst/>
          </a:prstGeom>
        </p:spPr>
        <p:txBody>
          <a:bodyPr wrap="none">
            <a:spAutoFit/>
          </a:bodyPr>
          <a:lstStyle/>
          <a:p>
            <a:pPr lvl="0" algn="ctr"/>
            <a:r>
              <a:rPr lang="en-GB" sz="2800" dirty="0">
                <a:solidFill>
                  <a:prstClr val="black"/>
                </a:solidFill>
                <a:latin typeface="Arial" panose="020B0604020202020204" pitchFamily="34" charset="0"/>
                <a:cs typeface="Arial" panose="020B0604020202020204" pitchFamily="34" charset="0"/>
              </a:rPr>
              <a:t>SETT</a:t>
            </a:r>
            <a:endParaRPr lang="en-GB" sz="2800" dirty="0">
              <a:solidFill>
                <a:srgbClr val="E21A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3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500"/>
                            </p:stCondLst>
                            <p:childTnLst>
                              <p:par>
                                <p:cTn id="36" presetID="21"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par>
                          <p:cTn id="39" fill="hold">
                            <p:stCondLst>
                              <p:cond delay="7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8000"/>
                            </p:stCondLst>
                            <p:childTnLst>
                              <p:par>
                                <p:cTn id="44" presetID="21"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2000"/>
                                        <p:tgtEl>
                                          <p:spTgt spid="12"/>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10500"/>
                            </p:stCondLst>
                            <p:childTnLst>
                              <p:par>
                                <p:cTn id="52" presetID="21"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childTnLst>
                          </p:cTn>
                        </p:par>
                        <p:par>
                          <p:cTn id="55" fill="hold">
                            <p:stCondLst>
                              <p:cond delay="125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13000"/>
                            </p:stCondLst>
                            <p:childTnLst>
                              <p:par>
                                <p:cTn id="60" presetID="21"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2000"/>
                                        <p:tgtEl>
                                          <p:spTgt spid="16"/>
                                        </p:tgtEl>
                                      </p:cBhvr>
                                    </p:animEffect>
                                  </p:childTnLst>
                                </p:cTn>
                              </p:par>
                            </p:childTnLst>
                          </p:cTn>
                        </p:par>
                        <p:par>
                          <p:cTn id="63" fill="hold">
                            <p:stCondLst>
                              <p:cond delay="150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15500"/>
                            </p:stCondLst>
                            <p:childTnLst>
                              <p:par>
                                <p:cTn id="68" presetID="21" presetClass="entr" presetSubtype="1"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heel(1)">
                                      <p:cBhvr>
                                        <p:cTn id="70" dur="2000"/>
                                        <p:tgtEl>
                                          <p:spTgt spid="18"/>
                                        </p:tgtEl>
                                      </p:cBhvr>
                                    </p:animEffect>
                                  </p:childTnLst>
                                </p:cTn>
                              </p:par>
                            </p:childTnLst>
                          </p:cTn>
                        </p:par>
                        <p:par>
                          <p:cTn id="71" fill="hold">
                            <p:stCondLst>
                              <p:cond delay="175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par>
                          <p:cTn id="75" fill="hold">
                            <p:stCondLst>
                              <p:cond delay="18000"/>
                            </p:stCondLst>
                            <p:childTnLst>
                              <p:par>
                                <p:cTn id="76" presetID="21"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heel(1)">
                                      <p:cBhvr>
                                        <p:cTn id="78" dur="2000"/>
                                        <p:tgtEl>
                                          <p:spTgt spid="20"/>
                                        </p:tgtEl>
                                      </p:cBhvr>
                                    </p:animEffect>
                                  </p:childTnLst>
                                </p:cTn>
                              </p:par>
                            </p:childTnLst>
                          </p:cTn>
                        </p:par>
                        <p:par>
                          <p:cTn id="79" fill="hold">
                            <p:stCondLst>
                              <p:cond delay="20000"/>
                            </p:stCondLst>
                            <p:childTnLst>
                              <p:par>
                                <p:cTn id="80" presetID="10"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20500"/>
                            </p:stCondLst>
                            <p:childTnLst>
                              <p:par>
                                <p:cTn id="84" presetID="21" presetClass="entr" presetSubtype="1"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heel(1)">
                                      <p:cBhvr>
                                        <p:cTn id="86" dur="2000"/>
                                        <p:tgtEl>
                                          <p:spTgt spid="22"/>
                                        </p:tgtEl>
                                      </p:cBhvr>
                                    </p:animEffect>
                                  </p:childTnLst>
                                </p:cTn>
                              </p:par>
                            </p:childTnLst>
                          </p:cTn>
                        </p:par>
                        <p:par>
                          <p:cTn id="87" fill="hold">
                            <p:stCondLst>
                              <p:cond delay="22500"/>
                            </p:stCondLst>
                            <p:childTnLst>
                              <p:par>
                                <p:cTn id="88" presetID="10"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par>
                          <p:cTn id="91" fill="hold">
                            <p:stCondLst>
                              <p:cond delay="23000"/>
                            </p:stCondLst>
                            <p:childTnLst>
                              <p:par>
                                <p:cTn id="92" presetID="21" presetClass="entr" presetSubtype="1"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heel(1)">
                                      <p:cBhvr>
                                        <p:cTn id="94" dur="2000"/>
                                        <p:tgtEl>
                                          <p:spTgt spid="24"/>
                                        </p:tgtEl>
                                      </p:cBhvr>
                                    </p:animEffect>
                                  </p:childTnLst>
                                </p:cTn>
                              </p:par>
                            </p:childTnLst>
                          </p:cTn>
                        </p:par>
                        <p:par>
                          <p:cTn id="95" fill="hold">
                            <p:stCondLst>
                              <p:cond delay="25000"/>
                            </p:stCondLst>
                            <p:childTnLst>
                              <p:par>
                                <p:cTn id="96" presetID="10"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childTnLst>
                          </p:cTn>
                        </p:par>
                        <p:par>
                          <p:cTn id="99" fill="hold">
                            <p:stCondLst>
                              <p:cond delay="25500"/>
                            </p:stCondLst>
                            <p:childTnLst>
                              <p:par>
                                <p:cTn id="100" presetID="21" presetClass="entr" presetSubtype="1"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heel(1)">
                                      <p:cBhvr>
                                        <p:cTn id="102" dur="2000"/>
                                        <p:tgtEl>
                                          <p:spTgt spid="26"/>
                                        </p:tgtEl>
                                      </p:cBhvr>
                                    </p:animEffect>
                                  </p:childTnLst>
                                </p:cTn>
                              </p:par>
                            </p:childTnLst>
                          </p:cTn>
                        </p:par>
                        <p:par>
                          <p:cTn id="103" fill="hold">
                            <p:stCondLst>
                              <p:cond delay="27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28000"/>
                            </p:stCondLst>
                            <p:childTnLst>
                              <p:par>
                                <p:cTn id="108" presetID="21" presetClass="entr" presetSubtype="1"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heel(1)">
                                      <p:cBhvr>
                                        <p:cTn id="110" dur="2000"/>
                                        <p:tgtEl>
                                          <p:spTgt spid="27"/>
                                        </p:tgtEl>
                                      </p:cBhvr>
                                    </p:animEffect>
                                  </p:childTnLst>
                                </p:cTn>
                              </p:par>
                            </p:childTnLst>
                          </p:cTn>
                        </p:par>
                        <p:par>
                          <p:cTn id="111" fill="hold">
                            <p:stCondLst>
                              <p:cond delay="30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Arranging objects that are not all different Example 1</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How many different ways are there of arranging the 4 letters TEST?</a:t>
            </a:r>
          </a:p>
          <a:p>
            <a:pPr marL="0" indent="0">
              <a:buNone/>
            </a:pPr>
            <a:endParaRPr lang="en-GB" dirty="0"/>
          </a:p>
          <a:p>
            <a:pPr marL="0" indent="0">
              <a:buNone/>
            </a:pPr>
            <a:r>
              <a:rPr lang="en-GB" dirty="0" smtClean="0"/>
              <a:t>	</a:t>
            </a:r>
            <a:r>
              <a:rPr lang="en-GB" dirty="0"/>
              <a:t>W</a:t>
            </a:r>
            <a:r>
              <a:rPr lang="en-GB" dirty="0" smtClean="0"/>
              <a:t>hen all the letters are different, there are</a:t>
            </a:r>
          </a:p>
          <a:p>
            <a:pPr marL="0" indent="0">
              <a:buNone/>
            </a:pPr>
            <a:endParaRPr lang="en-GB" dirty="0"/>
          </a:p>
          <a:p>
            <a:pPr marL="0" indent="0">
              <a:buNone/>
            </a:pPr>
            <a:endParaRPr lang="en-GB" dirty="0" smtClean="0"/>
          </a:p>
          <a:p>
            <a:pPr marL="0" indent="0">
              <a:buNone/>
            </a:pPr>
            <a:endParaRPr lang="en-GB" dirty="0" smtClean="0"/>
          </a:p>
          <a:p>
            <a:pPr marL="0" indent="0">
              <a:spcBef>
                <a:spcPts val="0"/>
              </a:spcBef>
              <a:buNone/>
            </a:pPr>
            <a:r>
              <a:rPr lang="en-GB" dirty="0" smtClean="0"/>
              <a:t>	This is two times the number of </a:t>
            </a:r>
            <a:r>
              <a:rPr lang="en-GB" i="1" dirty="0" smtClean="0"/>
              <a:t>different</a:t>
            </a:r>
            <a:r>
              <a:rPr lang="en-GB" dirty="0" smtClean="0"/>
              <a:t> arrangements</a:t>
            </a:r>
          </a:p>
          <a:p>
            <a:pPr marL="0" indent="0">
              <a:spcBef>
                <a:spcPts val="0"/>
              </a:spcBef>
              <a:buNone/>
            </a:pPr>
            <a:r>
              <a:rPr lang="en-GB" dirty="0" smtClean="0"/>
              <a:t> 	because there are 2! ways of arranging the two T’s.</a:t>
            </a:r>
          </a:p>
          <a:p>
            <a:pPr marL="0" indent="0">
              <a:spcBef>
                <a:spcPts val="0"/>
              </a:spcBef>
              <a:buNone/>
            </a:pPr>
            <a:endParaRPr lang="en-GB" dirty="0" smtClean="0"/>
          </a:p>
          <a:p>
            <a:pPr marL="0" indent="0">
              <a:buNone/>
            </a:pPr>
            <a:r>
              <a:rPr lang="en-GB" dirty="0" smtClean="0"/>
              <a:t>	The number of</a:t>
            </a:r>
            <a:r>
              <a:rPr lang="en-GB" i="1" dirty="0" smtClean="0"/>
              <a:t> different </a:t>
            </a:r>
            <a:r>
              <a:rPr lang="en-GB" dirty="0" smtClean="0"/>
              <a:t>arrangements is </a:t>
            </a:r>
            <a:endParaRPr lang="en-GB" dirty="0"/>
          </a:p>
        </p:txBody>
      </p:sp>
      <p:sp>
        <p:nvSpPr>
          <p:cNvPr id="4" name="Rectangle 3"/>
          <p:cNvSpPr/>
          <p:nvPr/>
        </p:nvSpPr>
        <p:spPr>
          <a:xfrm>
            <a:off x="1315888" y="3188928"/>
            <a:ext cx="5379999" cy="480131"/>
          </a:xfrm>
          <a:prstGeom prst="rect">
            <a:avLst/>
          </a:prstGeom>
        </p:spPr>
        <p:txBody>
          <a:bodyPr wrap="none">
            <a:spAutoFit/>
          </a:bodyPr>
          <a:lstStyle/>
          <a:p>
            <a:pPr lvl="0"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_____</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rPr>
              <a:t>_____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_____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rPr>
              <a:t>_____</a:t>
            </a:r>
          </a:p>
        </p:txBody>
      </p:sp>
      <p:sp>
        <p:nvSpPr>
          <p:cNvPr id="5" name="TextBox 4"/>
          <p:cNvSpPr txBox="1"/>
          <p:nvPr/>
        </p:nvSpPr>
        <p:spPr>
          <a:xfrm>
            <a:off x="3116348" y="3124067"/>
            <a:ext cx="385042" cy="523220"/>
          </a:xfrm>
          <a:prstGeom prst="rect">
            <a:avLst/>
          </a:prstGeom>
          <a:noFill/>
        </p:spPr>
        <p:txBody>
          <a:bodyPr wrap="none" rtlCol="0">
            <a:spAutoFit/>
          </a:bodyPr>
          <a:lstStyle/>
          <a:p>
            <a:r>
              <a:rPr lang="en-GB" sz="2800" dirty="0" smtClean="0">
                <a:solidFill>
                  <a:srgbClr val="E21A51"/>
                </a:solidFill>
                <a:latin typeface="Arial" panose="020B0604020202020204" pitchFamily="34" charset="0"/>
                <a:cs typeface="Arial" panose="020B0604020202020204" pitchFamily="34" charset="0"/>
              </a:rPr>
              <a:t>3</a:t>
            </a:r>
            <a:endParaRPr lang="en-GB" sz="2800" dirty="0">
              <a:solidFill>
                <a:srgbClr val="E21A51"/>
              </a:solidFill>
              <a:latin typeface="Arial" panose="020B0604020202020204" pitchFamily="34" charset="0"/>
              <a:cs typeface="Arial" panose="020B0604020202020204" pitchFamily="34" charset="0"/>
            </a:endParaRPr>
          </a:p>
        </p:txBody>
      </p:sp>
      <p:sp>
        <p:nvSpPr>
          <p:cNvPr id="6" name="TextBox 5"/>
          <p:cNvSpPr txBox="1"/>
          <p:nvPr/>
        </p:nvSpPr>
        <p:spPr>
          <a:xfrm>
            <a:off x="4497651" y="3124067"/>
            <a:ext cx="385042" cy="523220"/>
          </a:xfrm>
          <a:prstGeom prst="rect">
            <a:avLst/>
          </a:prstGeom>
          <a:noFill/>
        </p:spPr>
        <p:txBody>
          <a:bodyPr wrap="none" rtlCol="0">
            <a:spAutoFit/>
          </a:bodyPr>
          <a:lstStyle/>
          <a:p>
            <a:r>
              <a:rPr lang="en-GB" sz="2800" dirty="0">
                <a:solidFill>
                  <a:srgbClr val="E21A51"/>
                </a:solidFill>
                <a:latin typeface="Arial" panose="020B0604020202020204" pitchFamily="34" charset="0"/>
                <a:cs typeface="Arial" panose="020B0604020202020204" pitchFamily="34" charset="0"/>
              </a:rPr>
              <a:t>2</a:t>
            </a:r>
          </a:p>
        </p:txBody>
      </p:sp>
      <p:sp>
        <p:nvSpPr>
          <p:cNvPr id="7" name="TextBox 6"/>
          <p:cNvSpPr txBox="1"/>
          <p:nvPr/>
        </p:nvSpPr>
        <p:spPr>
          <a:xfrm>
            <a:off x="5896896" y="3127260"/>
            <a:ext cx="385042" cy="523220"/>
          </a:xfrm>
          <a:prstGeom prst="rect">
            <a:avLst/>
          </a:prstGeom>
          <a:noFill/>
        </p:spPr>
        <p:txBody>
          <a:bodyPr wrap="none" rtlCol="0">
            <a:spAutoFit/>
          </a:bodyPr>
          <a:lstStyle/>
          <a:p>
            <a:r>
              <a:rPr lang="en-GB" sz="2800" dirty="0" smtClean="0">
                <a:solidFill>
                  <a:srgbClr val="E21A51"/>
                </a:solidFill>
                <a:latin typeface="Arial" panose="020B0604020202020204" pitchFamily="34" charset="0"/>
                <a:cs typeface="Arial" panose="020B0604020202020204" pitchFamily="34" charset="0"/>
              </a:rPr>
              <a:t>1</a:t>
            </a:r>
            <a:endParaRPr lang="en-GB" sz="2800" dirty="0">
              <a:solidFill>
                <a:srgbClr val="E21A51"/>
              </a:solidFill>
              <a:latin typeface="Arial" panose="020B0604020202020204" pitchFamily="34" charset="0"/>
              <a:cs typeface="Arial" panose="020B0604020202020204" pitchFamily="34" charset="0"/>
            </a:endParaRPr>
          </a:p>
        </p:txBody>
      </p:sp>
      <p:sp>
        <p:nvSpPr>
          <p:cNvPr id="8" name="TextBox 7"/>
          <p:cNvSpPr txBox="1"/>
          <p:nvPr/>
        </p:nvSpPr>
        <p:spPr>
          <a:xfrm>
            <a:off x="1757757" y="3145839"/>
            <a:ext cx="385042" cy="523220"/>
          </a:xfrm>
          <a:prstGeom prst="rect">
            <a:avLst/>
          </a:prstGeom>
          <a:noFill/>
        </p:spPr>
        <p:txBody>
          <a:bodyPr wrap="none" rtlCol="0">
            <a:spAutoFit/>
          </a:bodyPr>
          <a:lstStyle/>
          <a:p>
            <a:r>
              <a:rPr lang="en-GB" sz="2800" dirty="0" smtClean="0">
                <a:solidFill>
                  <a:srgbClr val="E21A51"/>
                </a:solidFill>
                <a:latin typeface="Arial" panose="020B0604020202020204" pitchFamily="34" charset="0"/>
                <a:cs typeface="Arial" panose="020B0604020202020204" pitchFamily="34" charset="0"/>
              </a:rPr>
              <a:t>4</a:t>
            </a:r>
            <a:endParaRPr lang="en-GB" sz="2800" dirty="0">
              <a:solidFill>
                <a:srgbClr val="E21A51"/>
              </a:solidFill>
              <a:latin typeface="Arial" panose="020B0604020202020204" pitchFamily="34" charset="0"/>
              <a:cs typeface="Arial" panose="020B0604020202020204" pitchFamily="34" charset="0"/>
            </a:endParaRPr>
          </a:p>
        </p:txBody>
      </p:sp>
      <p:sp>
        <p:nvSpPr>
          <p:cNvPr id="9" name="TextBox 8"/>
          <p:cNvSpPr txBox="1"/>
          <p:nvPr/>
        </p:nvSpPr>
        <p:spPr>
          <a:xfrm>
            <a:off x="6695887" y="3135533"/>
            <a:ext cx="4044697" cy="523220"/>
          </a:xfrm>
          <a:prstGeom prst="rect">
            <a:avLst/>
          </a:prstGeom>
          <a:noFill/>
        </p:spPr>
        <p:txBody>
          <a:bodyPr wrap="none" rtlCol="0">
            <a:spAutoFit/>
          </a:bodyPr>
          <a:lstStyle/>
          <a:p>
            <a:r>
              <a:rPr lang="en-GB" sz="2800" dirty="0" smtClean="0">
                <a:solidFill>
                  <a:srgbClr val="E21A51"/>
                </a:solidFill>
                <a:latin typeface="Arial" panose="020B0604020202020204" pitchFamily="34" charset="0"/>
                <a:cs typeface="Arial" panose="020B0604020202020204" pitchFamily="34" charset="0"/>
              </a:rPr>
              <a:t>= 4! = 24 </a:t>
            </a:r>
            <a:r>
              <a:rPr lang="en-GB" sz="2800" dirty="0" smtClean="0">
                <a:latin typeface="Arial" panose="020B0604020202020204" pitchFamily="34" charset="0"/>
                <a:cs typeface="Arial" panose="020B0604020202020204" pitchFamily="34" charset="0"/>
              </a:rPr>
              <a:t>arrangements.</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7812113" y="5336934"/>
                <a:ext cx="2281394" cy="803874"/>
              </a:xfrm>
              <a:prstGeom prst="rect">
                <a:avLst/>
              </a:prstGeom>
            </p:spPr>
            <p:txBody>
              <a:bodyPr wrap="none">
                <a:spAutoFit/>
              </a:bodyPr>
              <a:lstStyle/>
              <a:p>
                <a14:m>
                  <m:oMath xmlns:m="http://schemas.openxmlformats.org/officeDocument/2006/math">
                    <m:f>
                      <m:fPr>
                        <m:ctrlPr>
                          <a:rPr lang="en-GB" sz="2800" i="1" smtClean="0">
                            <a:solidFill>
                              <a:srgbClr val="E21A51"/>
                            </a:solidFill>
                            <a:latin typeface="Cambria Math" panose="02040503050406030204" pitchFamily="18" charset="0"/>
                          </a:rPr>
                        </m:ctrlPr>
                      </m:fPr>
                      <m:num>
                        <m:r>
                          <m:rPr>
                            <m:nor/>
                          </m:rPr>
                          <a:rPr lang="en-GB" sz="2800">
                            <a:solidFill>
                              <a:srgbClr val="E21A51"/>
                            </a:solidFill>
                            <a:latin typeface="Arial" panose="020B0604020202020204" pitchFamily="34" charset="0"/>
                            <a:cs typeface="Arial" panose="020B0604020202020204" pitchFamily="34" charset="0"/>
                          </a:rPr>
                          <m:t>4!</m:t>
                        </m:r>
                      </m:num>
                      <m:den>
                        <m:r>
                          <m:rPr>
                            <m:nor/>
                          </m:rPr>
                          <a:rPr lang="en-GB" sz="2800">
                            <a:solidFill>
                              <a:srgbClr val="E21A51"/>
                            </a:solidFill>
                            <a:latin typeface="Arial" panose="020B0604020202020204" pitchFamily="34" charset="0"/>
                            <a:cs typeface="Arial" panose="020B0604020202020204" pitchFamily="34" charset="0"/>
                          </a:rPr>
                          <m:t>2!</m:t>
                        </m:r>
                      </m:den>
                    </m:f>
                  </m:oMath>
                </a14:m>
                <a:r>
                  <a:rPr lang="en-GB" sz="2800" dirty="0">
                    <a:solidFill>
                      <a:srgbClr val="E21A51"/>
                    </a:solidFill>
                    <a:latin typeface="Arial" panose="020B0604020202020204" pitchFamily="34" charset="0"/>
                    <a:cs typeface="Arial" panose="020B0604020202020204" pitchFamily="34" charset="0"/>
                  </a:rPr>
                  <a:t> = </a:t>
                </a:r>
                <a14:m>
                  <m:oMath xmlns:m="http://schemas.openxmlformats.org/officeDocument/2006/math">
                    <m:f>
                      <m:fPr>
                        <m:ctrlPr>
                          <a:rPr lang="en-GB" sz="2800" i="1">
                            <a:solidFill>
                              <a:srgbClr val="E21A51"/>
                            </a:solidFill>
                            <a:latin typeface="Cambria Math" panose="02040503050406030204" pitchFamily="18" charset="0"/>
                            <a:cs typeface="Arial" panose="020B0604020202020204" pitchFamily="34" charset="0"/>
                          </a:rPr>
                        </m:ctrlPr>
                      </m:fPr>
                      <m:num>
                        <m:r>
                          <m:rPr>
                            <m:nor/>
                          </m:rPr>
                          <a:rPr lang="en-GB" sz="2800" b="0" i="0" smtClean="0">
                            <a:solidFill>
                              <a:srgbClr val="E21A51"/>
                            </a:solidFill>
                            <a:latin typeface="Arial" panose="020B0604020202020204" pitchFamily="34" charset="0"/>
                            <a:cs typeface="Arial" panose="020B0604020202020204" pitchFamily="34" charset="0"/>
                          </a:rPr>
                          <m:t>24</m:t>
                        </m:r>
                      </m:num>
                      <m:den>
                        <m:r>
                          <m:rPr>
                            <m:nor/>
                          </m:rPr>
                          <a:rPr lang="en-GB" sz="2800" b="0" i="0" smtClean="0">
                            <a:solidFill>
                              <a:srgbClr val="E21A51"/>
                            </a:solidFill>
                            <a:latin typeface="Arial" panose="020B0604020202020204" pitchFamily="34" charset="0"/>
                            <a:cs typeface="Arial" panose="020B0604020202020204" pitchFamily="34" charset="0"/>
                          </a:rPr>
                          <m:t>2</m:t>
                        </m:r>
                      </m:den>
                    </m:f>
                    <m:r>
                      <a:rPr lang="en-GB" sz="2800" i="1">
                        <a:solidFill>
                          <a:srgbClr val="E21A51"/>
                        </a:solidFill>
                        <a:latin typeface="Cambria Math"/>
                        <a:cs typeface="Arial" panose="020B0604020202020204" pitchFamily="34" charset="0"/>
                      </a:rPr>
                      <m:t> </m:t>
                    </m:r>
                  </m:oMath>
                </a14:m>
                <a:r>
                  <a:rPr lang="en-GB" sz="2800" dirty="0">
                    <a:solidFill>
                      <a:srgbClr val="E21A51"/>
                    </a:solidFill>
                    <a:latin typeface="Arial" panose="020B0604020202020204" pitchFamily="34" charset="0"/>
                    <a:cs typeface="Arial" panose="020B0604020202020204" pitchFamily="34" charset="0"/>
                  </a:rPr>
                  <a:t>= 12. </a:t>
                </a:r>
                <a:endParaRPr lang="en-GB" dirty="0">
                  <a:solidFill>
                    <a:srgbClr val="E21A5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812113" y="5336934"/>
                <a:ext cx="2281394" cy="803874"/>
              </a:xfrm>
              <a:prstGeom prst="rect">
                <a:avLst/>
              </a:prstGeom>
              <a:blipFill rotWithShape="1">
                <a:blip r:embed="rId3"/>
                <a:stretch>
                  <a:fillRect r="-4545" b="-6818"/>
                </a:stretch>
              </a:blipFill>
            </p:spPr>
            <p:txBody>
              <a:bodyPr/>
              <a:lstStyle/>
              <a:p>
                <a:r>
                  <a:rPr lang="en-GB">
                    <a:noFill/>
                  </a:rPr>
                  <a:t> </a:t>
                </a:r>
              </a:p>
            </p:txBody>
          </p:sp>
        </mc:Fallback>
      </mc:AlternateContent>
      <p:sp>
        <p:nvSpPr>
          <p:cNvPr id="12" name="Rounded Rectangle 11"/>
          <p:cNvSpPr/>
          <p:nvPr/>
        </p:nvSpPr>
        <p:spPr>
          <a:xfrm>
            <a:off x="7752584" y="3125221"/>
            <a:ext cx="2880000" cy="52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85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1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Arranging objects that are not all different Example 2</a:t>
            </a:r>
            <a:endParaRPr lang="en-GB" dirty="0"/>
          </a:p>
        </p:txBody>
      </p:sp>
      <p:sp>
        <p:nvSpPr>
          <p:cNvPr id="3" name="Text Placeholder 2"/>
          <p:cNvSpPr>
            <a:spLocks noGrp="1"/>
          </p:cNvSpPr>
          <p:nvPr>
            <p:ph type="body" sz="quarter" idx="10"/>
          </p:nvPr>
        </p:nvSpPr>
        <p:spPr>
          <a:xfrm>
            <a:off x="331788" y="1270000"/>
            <a:ext cx="11696926" cy="5324475"/>
          </a:xfrm>
        </p:spPr>
        <p:txBody>
          <a:bodyPr/>
          <a:lstStyle/>
          <a:p>
            <a:pPr marL="0" indent="0">
              <a:buNone/>
            </a:pPr>
            <a:r>
              <a:rPr lang="en-GB" dirty="0" smtClean="0"/>
              <a:t>How many different ways are there of arranging the 6 letters PEPPER?</a:t>
            </a:r>
          </a:p>
          <a:p>
            <a:pPr marL="0" indent="0">
              <a:buNone/>
            </a:pPr>
            <a:endParaRPr lang="en-GB" dirty="0"/>
          </a:p>
          <a:p>
            <a:pPr marL="0" indent="0">
              <a:buNone/>
            </a:pPr>
            <a:r>
              <a:rPr lang="en-GB" dirty="0" smtClean="0"/>
              <a:t>	When all the letters are different there are</a:t>
            </a:r>
          </a:p>
          <a:p>
            <a:pPr marL="0" indent="0">
              <a:buNone/>
            </a:pPr>
            <a:endParaRPr lang="en-GB" sz="1400" dirty="0"/>
          </a:p>
          <a:p>
            <a:pPr marL="0" indent="0">
              <a:buNone/>
            </a:pPr>
            <a:r>
              <a:rPr lang="en-GB" dirty="0" smtClean="0"/>
              <a:t>	</a:t>
            </a:r>
            <a:r>
              <a:rPr lang="en-GB" dirty="0"/>
              <a:t>This is </a:t>
            </a:r>
            <a:r>
              <a:rPr lang="en-GB" dirty="0">
                <a:solidFill>
                  <a:srgbClr val="E21A51"/>
                </a:solidFill>
              </a:rPr>
              <a:t>3! </a:t>
            </a:r>
            <a:r>
              <a:rPr lang="en-GB" dirty="0">
                <a:solidFill>
                  <a:srgbClr val="E21A51"/>
                </a:solidFill>
                <a:sym typeface="Symbol"/>
              </a:rPr>
              <a:t> 2!  = 6  2 = 12 </a:t>
            </a:r>
            <a:r>
              <a:rPr lang="en-GB" dirty="0">
                <a:sym typeface="Symbol"/>
              </a:rPr>
              <a:t>times the number of </a:t>
            </a:r>
            <a:r>
              <a:rPr lang="en-GB" i="1" dirty="0">
                <a:sym typeface="Symbol"/>
              </a:rPr>
              <a:t>different</a:t>
            </a:r>
            <a:r>
              <a:rPr lang="en-GB" dirty="0">
                <a:sym typeface="Symbol"/>
              </a:rPr>
              <a:t> 	</a:t>
            </a:r>
            <a:r>
              <a:rPr lang="en-GB" dirty="0" smtClean="0">
                <a:sym typeface="Symbol"/>
              </a:rPr>
              <a:t>arrangements because </a:t>
            </a:r>
            <a:endParaRPr lang="en-GB" dirty="0"/>
          </a:p>
          <a:p>
            <a:pPr marL="0" indent="0">
              <a:buNone/>
            </a:pPr>
            <a:r>
              <a:rPr lang="en-GB" dirty="0" smtClean="0"/>
              <a:t>		3! ways of arranging the three Ps  and 		</a:t>
            </a:r>
          </a:p>
          <a:p>
            <a:pPr marL="0" indent="0">
              <a:buNone/>
            </a:pPr>
            <a:r>
              <a:rPr lang="en-GB" dirty="0"/>
              <a:t>	</a:t>
            </a:r>
            <a:r>
              <a:rPr lang="en-GB" dirty="0" smtClean="0"/>
              <a:t>	2</a:t>
            </a:r>
            <a:r>
              <a:rPr lang="en-GB" dirty="0"/>
              <a:t>! ways of </a:t>
            </a:r>
            <a:r>
              <a:rPr lang="en-GB" dirty="0" smtClean="0"/>
              <a:t>arranging </a:t>
            </a:r>
            <a:r>
              <a:rPr lang="en-GB" dirty="0"/>
              <a:t>the two </a:t>
            </a:r>
            <a:r>
              <a:rPr lang="en-GB" dirty="0" err="1" smtClean="0"/>
              <a:t>Es</a:t>
            </a:r>
            <a:r>
              <a:rPr lang="en-GB" dirty="0"/>
              <a:t>.</a:t>
            </a:r>
          </a:p>
          <a:p>
            <a:pPr marL="0" indent="0">
              <a:buNone/>
            </a:pPr>
            <a:r>
              <a:rPr lang="en-GB" sz="1400" dirty="0"/>
              <a:t>	</a:t>
            </a:r>
            <a:endParaRPr lang="en-GB" sz="1400" dirty="0" smtClean="0"/>
          </a:p>
          <a:p>
            <a:pPr marL="0" indent="0">
              <a:buNone/>
            </a:pPr>
            <a:r>
              <a:rPr lang="en-GB" dirty="0"/>
              <a:t>	</a:t>
            </a:r>
            <a:r>
              <a:rPr lang="en-GB" dirty="0" smtClean="0"/>
              <a:t>The number of </a:t>
            </a:r>
            <a:r>
              <a:rPr lang="en-GB" i="1" dirty="0" smtClean="0"/>
              <a:t>different</a:t>
            </a:r>
            <a:r>
              <a:rPr lang="en-GB" dirty="0" smtClean="0"/>
              <a:t> arrangements is</a:t>
            </a:r>
            <a:endParaRPr lang="en-GB" dirty="0"/>
          </a:p>
          <a:p>
            <a:pPr marL="0" indent="0">
              <a:spcBef>
                <a:spcPts val="1800"/>
              </a:spcBef>
              <a:buNone/>
            </a:pPr>
            <a:endParaRPr lang="en-GB" dirty="0"/>
          </a:p>
        </p:txBody>
      </p:sp>
      <p:sp>
        <p:nvSpPr>
          <p:cNvPr id="9" name="TextBox 8"/>
          <p:cNvSpPr txBox="1"/>
          <p:nvPr/>
        </p:nvSpPr>
        <p:spPr>
          <a:xfrm>
            <a:off x="7915105" y="2275562"/>
            <a:ext cx="3914854" cy="523220"/>
          </a:xfrm>
          <a:prstGeom prst="rect">
            <a:avLst/>
          </a:prstGeom>
          <a:noFill/>
        </p:spPr>
        <p:txBody>
          <a:bodyPr wrap="none" rtlCol="0">
            <a:spAutoFit/>
          </a:bodyPr>
          <a:lstStyle/>
          <a:p>
            <a:r>
              <a:rPr lang="en-GB" sz="2800" dirty="0" smtClean="0">
                <a:solidFill>
                  <a:srgbClr val="E21A51"/>
                </a:solidFill>
                <a:latin typeface="Arial" panose="020B0604020202020204" pitchFamily="34" charset="0"/>
                <a:cs typeface="Arial" panose="020B0604020202020204" pitchFamily="34" charset="0"/>
              </a:rPr>
              <a:t>6! = 720 </a:t>
            </a:r>
            <a:r>
              <a:rPr lang="en-GB" sz="2800" dirty="0" smtClean="0">
                <a:solidFill>
                  <a:prstClr val="black"/>
                </a:solidFill>
                <a:latin typeface="Arial" panose="020B0604020202020204" pitchFamily="34" charset="0"/>
                <a:cs typeface="Arial" panose="020B0604020202020204" pitchFamily="34" charset="0"/>
              </a:rPr>
              <a:t>arrangements.</a:t>
            </a:r>
            <a:endParaRPr lang="en-GB" sz="28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7798213" y="5242719"/>
                <a:ext cx="2900153" cy="808426"/>
              </a:xfrm>
              <a:prstGeom prst="rect">
                <a:avLst/>
              </a:prstGeom>
            </p:spPr>
            <p:txBody>
              <a:bodyPr wrap="none">
                <a:spAutoFit/>
              </a:bodyPr>
              <a:lstStyle/>
              <a:p>
                <a14:m>
                  <m:oMath xmlns:m="http://schemas.openxmlformats.org/officeDocument/2006/math">
                    <m:f>
                      <m:fPr>
                        <m:ctrlPr>
                          <a:rPr lang="en-GB" sz="2800" i="1" smtClean="0">
                            <a:solidFill>
                              <a:srgbClr val="E21A51"/>
                            </a:solidFill>
                            <a:latin typeface="Cambria Math" panose="02040503050406030204" pitchFamily="18" charset="0"/>
                          </a:rPr>
                        </m:ctrlPr>
                      </m:fPr>
                      <m:num>
                        <m:r>
                          <m:rPr>
                            <m:nor/>
                          </m:rPr>
                          <a:rPr lang="en-GB" sz="2800" b="0" i="0" smtClean="0">
                            <a:solidFill>
                              <a:srgbClr val="E21A51"/>
                            </a:solidFill>
                            <a:latin typeface="Arial" panose="020B0604020202020204" pitchFamily="34" charset="0"/>
                            <a:cs typeface="Arial" panose="020B0604020202020204" pitchFamily="34" charset="0"/>
                          </a:rPr>
                          <m:t>720</m:t>
                        </m:r>
                      </m:num>
                      <m:den>
                        <m:r>
                          <m:rPr>
                            <m:nor/>
                          </m:rPr>
                          <a:rPr lang="en-GB" sz="2800" b="0" i="0" smtClean="0">
                            <a:solidFill>
                              <a:srgbClr val="E21A51"/>
                            </a:solidFill>
                            <a:latin typeface="Arial" panose="020B0604020202020204" pitchFamily="34" charset="0"/>
                            <a:cs typeface="Arial" panose="020B0604020202020204" pitchFamily="34" charset="0"/>
                          </a:rPr>
                          <m:t>3</m:t>
                        </m:r>
                        <m:r>
                          <m:rPr>
                            <m:nor/>
                          </m:rPr>
                          <a:rPr lang="en-GB" sz="2800">
                            <a:solidFill>
                              <a:srgbClr val="E21A51"/>
                            </a:solidFill>
                            <a:latin typeface="Arial" panose="020B0604020202020204" pitchFamily="34" charset="0"/>
                            <a:cs typeface="Arial" panose="020B0604020202020204" pitchFamily="34" charset="0"/>
                          </a:rPr>
                          <m:t>!</m:t>
                        </m:r>
                        <m:r>
                          <a:rPr lang="en-GB" sz="2800" i="1" smtClean="0">
                            <a:solidFill>
                              <a:srgbClr val="E21A51"/>
                            </a:solidFill>
                            <a:latin typeface="Cambria Math"/>
                            <a:cs typeface="Arial" panose="020B0604020202020204" pitchFamily="34" charset="0"/>
                            <a:sym typeface="Symbol"/>
                          </a:rPr>
                          <m:t></m:t>
                        </m:r>
                        <m:r>
                          <m:rPr>
                            <m:nor/>
                          </m:rPr>
                          <a:rPr lang="en-GB" sz="2800" b="0" i="0" smtClean="0">
                            <a:solidFill>
                              <a:srgbClr val="E21A51"/>
                            </a:solidFill>
                            <a:latin typeface="Arial" panose="020B0604020202020204" pitchFamily="34" charset="0"/>
                            <a:cs typeface="Arial" panose="020B0604020202020204" pitchFamily="34" charset="0"/>
                          </a:rPr>
                          <m:t>2!</m:t>
                        </m:r>
                      </m:den>
                    </m:f>
                  </m:oMath>
                </a14:m>
                <a:r>
                  <a:rPr lang="en-GB" sz="2800" dirty="0">
                    <a:solidFill>
                      <a:srgbClr val="E21A51"/>
                    </a:solidFill>
                    <a:latin typeface="Arial" panose="020B0604020202020204" pitchFamily="34" charset="0"/>
                    <a:cs typeface="Arial" panose="020B0604020202020204" pitchFamily="34" charset="0"/>
                  </a:rPr>
                  <a:t> = </a:t>
                </a:r>
                <a14:m>
                  <m:oMath xmlns:m="http://schemas.openxmlformats.org/officeDocument/2006/math">
                    <m:f>
                      <m:fPr>
                        <m:ctrlPr>
                          <a:rPr lang="en-GB" sz="2800" i="1">
                            <a:solidFill>
                              <a:srgbClr val="E21A51"/>
                            </a:solidFill>
                            <a:latin typeface="Cambria Math" panose="02040503050406030204" pitchFamily="18" charset="0"/>
                          </a:rPr>
                        </m:ctrlPr>
                      </m:fPr>
                      <m:num>
                        <m:r>
                          <m:rPr>
                            <m:nor/>
                          </m:rPr>
                          <a:rPr lang="en-GB" sz="2800" b="0" i="0" smtClean="0">
                            <a:solidFill>
                              <a:srgbClr val="E21A51"/>
                            </a:solidFill>
                            <a:latin typeface="Arial" panose="020B0604020202020204" pitchFamily="34" charset="0"/>
                            <a:cs typeface="Arial" panose="020B0604020202020204" pitchFamily="34" charset="0"/>
                          </a:rPr>
                          <m:t>720</m:t>
                        </m:r>
                      </m:num>
                      <m:den>
                        <m:r>
                          <m:rPr>
                            <m:nor/>
                          </m:rPr>
                          <a:rPr lang="en-GB" sz="2800" b="0" i="0" smtClean="0">
                            <a:solidFill>
                              <a:srgbClr val="E21A51"/>
                            </a:solidFill>
                            <a:latin typeface="Arial" panose="020B0604020202020204" pitchFamily="34" charset="0"/>
                            <a:cs typeface="Arial" panose="020B0604020202020204" pitchFamily="34" charset="0"/>
                          </a:rPr>
                          <m:t>12</m:t>
                        </m:r>
                      </m:den>
                    </m:f>
                  </m:oMath>
                </a14:m>
                <a:r>
                  <a:rPr lang="en-GB" sz="2800" dirty="0">
                    <a:solidFill>
                      <a:srgbClr val="E21A51"/>
                    </a:solidFill>
                    <a:latin typeface="Arial" panose="020B0604020202020204" pitchFamily="34" charset="0"/>
                    <a:cs typeface="Arial" panose="020B0604020202020204" pitchFamily="34" charset="0"/>
                  </a:rPr>
                  <a:t> </a:t>
                </a:r>
                <a:r>
                  <a:rPr lang="en-GB" sz="2800" dirty="0" smtClean="0">
                    <a:solidFill>
                      <a:srgbClr val="E21A51"/>
                    </a:solidFill>
                    <a:latin typeface="Arial" panose="020B0604020202020204" pitchFamily="34" charset="0"/>
                    <a:cs typeface="Arial" panose="020B0604020202020204" pitchFamily="34" charset="0"/>
                  </a:rPr>
                  <a:t>= 60.</a:t>
                </a:r>
                <a:endParaRPr lang="en-GB" dirty="0">
                  <a:solidFill>
                    <a:srgbClr val="E21A5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798213" y="5242719"/>
                <a:ext cx="2900153" cy="808426"/>
              </a:xfrm>
              <a:prstGeom prst="rect">
                <a:avLst/>
              </a:prstGeom>
              <a:blipFill rotWithShape="1">
                <a:blip r:embed="rId3"/>
                <a:stretch>
                  <a:fillRect r="-3151" b="-6015"/>
                </a:stretch>
              </a:blipFill>
            </p:spPr>
            <p:txBody>
              <a:bodyPr/>
              <a:lstStyle/>
              <a:p>
                <a:r>
                  <a:rPr lang="en-GB">
                    <a:noFill/>
                  </a:rPr>
                  <a:t> </a:t>
                </a:r>
              </a:p>
            </p:txBody>
          </p:sp>
        </mc:Fallback>
      </mc:AlternateContent>
      <p:sp>
        <p:nvSpPr>
          <p:cNvPr id="4" name="Rounded Rectangle 3"/>
          <p:cNvSpPr/>
          <p:nvPr/>
        </p:nvSpPr>
        <p:spPr>
          <a:xfrm>
            <a:off x="8675916" y="2275562"/>
            <a:ext cx="2988000" cy="52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961317" y="3472544"/>
            <a:ext cx="1725152" cy="523220"/>
          </a:xfrm>
          <a:prstGeom prst="rect">
            <a:avLst/>
          </a:prstGeom>
        </p:spPr>
        <p:txBody>
          <a:bodyPr wrap="none">
            <a:spAutoFit/>
          </a:bodyPr>
          <a:lstStyle/>
          <a:p>
            <a:r>
              <a:rPr lang="en-GB" sz="2800" dirty="0">
                <a:solidFill>
                  <a:prstClr val="black"/>
                </a:solidFill>
                <a:latin typeface="Arial" panose="020B0604020202020204" pitchFamily="34" charset="0"/>
                <a:cs typeface="Arial" panose="020B0604020202020204" pitchFamily="34" charset="0"/>
                <a:sym typeface="Symbol"/>
              </a:rPr>
              <a:t>there are </a:t>
            </a:r>
            <a:endParaRPr lang="en-GB" dirty="0"/>
          </a:p>
        </p:txBody>
      </p:sp>
    </p:spTree>
    <p:extLst>
      <p:ext uri="{BB962C8B-B14F-4D97-AF65-F5344CB8AC3E}">
        <p14:creationId xmlns:p14="http://schemas.microsoft.com/office/powerpoint/2010/main" val="25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1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Arranging </a:t>
            </a:r>
            <a:r>
              <a:rPr lang="en-GB" dirty="0" smtClean="0">
                <a:solidFill>
                  <a:prstClr val="white"/>
                </a:solidFill>
              </a:rPr>
              <a:t>objects </a:t>
            </a:r>
            <a:r>
              <a:rPr lang="en-GB" dirty="0" smtClean="0"/>
              <a:t>that are</a:t>
            </a:r>
            <a:r>
              <a:rPr lang="en-GB" dirty="0" smtClean="0">
                <a:solidFill>
                  <a:prstClr val="white"/>
                </a:solidFill>
              </a:rPr>
              <a:t> not all different, general statement</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When we are arranging </a:t>
            </a:r>
            <a:r>
              <a:rPr lang="en-GB" i="1" dirty="0" smtClean="0"/>
              <a:t>n</a:t>
            </a:r>
            <a:r>
              <a:rPr lang="en-GB" dirty="0" smtClean="0"/>
              <a:t> objects and</a:t>
            </a:r>
          </a:p>
          <a:p>
            <a:pPr marL="0" indent="0">
              <a:buNone/>
            </a:pPr>
            <a:endParaRPr lang="en-GB" dirty="0" smtClean="0"/>
          </a:p>
          <a:p>
            <a:pPr marL="0" indent="0">
              <a:buNone/>
            </a:pPr>
            <a:r>
              <a:rPr lang="en-GB" i="1" dirty="0"/>
              <a:t>	</a:t>
            </a:r>
            <a:r>
              <a:rPr lang="en-GB" i="1" dirty="0" smtClean="0"/>
              <a:t>	p</a:t>
            </a:r>
            <a:r>
              <a:rPr lang="en-GB" dirty="0" smtClean="0"/>
              <a:t> 	of one type are the same,</a:t>
            </a:r>
          </a:p>
          <a:p>
            <a:pPr marL="0" indent="0">
              <a:buNone/>
            </a:pPr>
            <a:r>
              <a:rPr lang="en-GB" dirty="0"/>
              <a:t>	</a:t>
            </a:r>
            <a:r>
              <a:rPr lang="en-GB" dirty="0" smtClean="0"/>
              <a:t>	</a:t>
            </a:r>
            <a:r>
              <a:rPr lang="en-GB" i="1" dirty="0" smtClean="0"/>
              <a:t>q</a:t>
            </a:r>
            <a:r>
              <a:rPr lang="en-GB" dirty="0" smtClean="0"/>
              <a:t> 	of another type are the same,</a:t>
            </a:r>
          </a:p>
          <a:p>
            <a:pPr marL="0" indent="0">
              <a:buNone/>
            </a:pPr>
            <a:r>
              <a:rPr lang="en-GB" dirty="0"/>
              <a:t>	</a:t>
            </a:r>
            <a:r>
              <a:rPr lang="en-GB" dirty="0" smtClean="0"/>
              <a:t>	</a:t>
            </a:r>
            <a:r>
              <a:rPr lang="en-GB" i="1" dirty="0" smtClean="0"/>
              <a:t>r</a:t>
            </a:r>
            <a:r>
              <a:rPr lang="en-GB" dirty="0" smtClean="0"/>
              <a:t> 	of another type are the same,</a:t>
            </a:r>
          </a:p>
          <a:p>
            <a:pPr marL="0" indent="0">
              <a:buNone/>
            </a:pPr>
            <a:endParaRPr lang="en-GB" dirty="0"/>
          </a:p>
          <a:p>
            <a:pPr marL="0" indent="0">
              <a:buNone/>
            </a:pPr>
            <a:r>
              <a:rPr lang="en-GB" dirty="0"/>
              <a:t>t</a:t>
            </a:r>
            <a:r>
              <a:rPr lang="en-GB" dirty="0" smtClean="0"/>
              <a:t>he number of </a:t>
            </a:r>
            <a:r>
              <a:rPr lang="en-GB" i="1" dirty="0" smtClean="0"/>
              <a:t>different </a:t>
            </a:r>
            <a:r>
              <a:rPr lang="en-GB" dirty="0" smtClean="0"/>
              <a:t>arrangements of all </a:t>
            </a:r>
            <a:r>
              <a:rPr lang="en-GB" i="1" dirty="0" smtClean="0"/>
              <a:t>n</a:t>
            </a:r>
            <a:r>
              <a:rPr lang="en-GB" dirty="0" smtClean="0"/>
              <a:t> objects is: </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5183107" y="5045958"/>
                <a:ext cx="1814920" cy="985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E21A51"/>
                              </a:solidFill>
                              <a:latin typeface="Cambria Math" panose="02040503050406030204" pitchFamily="18" charset="0"/>
                            </a:rPr>
                          </m:ctrlPr>
                        </m:fPr>
                        <m:num>
                          <m:r>
                            <m:rPr>
                              <m:nor/>
                            </m:rPr>
                            <a:rPr lang="en-GB" sz="2800" b="0" i="1" smtClean="0">
                              <a:solidFill>
                                <a:srgbClr val="E21A51"/>
                              </a:solidFill>
                              <a:latin typeface="Arial" panose="020B0604020202020204" pitchFamily="34" charset="0"/>
                              <a:cs typeface="Arial" panose="020B0604020202020204" pitchFamily="34" charset="0"/>
                            </a:rPr>
                            <m:t>n</m:t>
                          </m:r>
                          <m:r>
                            <m:rPr>
                              <m:nor/>
                            </m:rPr>
                            <a:rPr lang="en-GB" sz="2800">
                              <a:solidFill>
                                <a:srgbClr val="E21A51"/>
                              </a:solidFill>
                              <a:latin typeface="Arial" panose="020B0604020202020204" pitchFamily="34" charset="0"/>
                              <a:cs typeface="Arial" panose="020B0604020202020204" pitchFamily="34" charset="0"/>
                            </a:rPr>
                            <m:t>!</m:t>
                          </m:r>
                        </m:num>
                        <m:den>
                          <m:r>
                            <m:rPr>
                              <m:nor/>
                            </m:rPr>
                            <a:rPr lang="en-GB" sz="2800" b="0" i="1" smtClean="0">
                              <a:solidFill>
                                <a:srgbClr val="E21A51"/>
                              </a:solidFill>
                              <a:latin typeface="Arial" panose="020B0604020202020204" pitchFamily="34" charset="0"/>
                              <a:cs typeface="Arial" panose="020B0604020202020204" pitchFamily="34" charset="0"/>
                            </a:rPr>
                            <m:t>p</m:t>
                          </m:r>
                          <m:r>
                            <m:rPr>
                              <m:nor/>
                            </m:rPr>
                            <a:rPr lang="en-GB" sz="2800">
                              <a:solidFill>
                                <a:srgbClr val="E21A51"/>
                              </a:solidFill>
                              <a:latin typeface="Arial" panose="020B0604020202020204" pitchFamily="34" charset="0"/>
                              <a:cs typeface="Arial" panose="020B0604020202020204" pitchFamily="34" charset="0"/>
                            </a:rPr>
                            <m:t>!</m:t>
                          </m:r>
                          <m:r>
                            <m:rPr>
                              <m:nor/>
                            </m:rPr>
                            <a:rPr lang="en-GB" sz="2800" b="0" i="1" smtClean="0">
                              <a:solidFill>
                                <a:srgbClr val="E21A51"/>
                              </a:solidFill>
                              <a:latin typeface="Arial" panose="020B0604020202020204" pitchFamily="34" charset="0"/>
                              <a:cs typeface="Arial" panose="020B0604020202020204" pitchFamily="34" charset="0"/>
                            </a:rPr>
                            <m:t> </m:t>
                          </m:r>
                          <m:r>
                            <a:rPr lang="en-GB" sz="2800" b="0" i="1" smtClean="0">
                              <a:solidFill>
                                <a:srgbClr val="E21A51"/>
                              </a:solidFill>
                              <a:latin typeface="Cambria Math"/>
                              <a:cs typeface="Arial" panose="020B0604020202020204" pitchFamily="34" charset="0"/>
                              <a:sym typeface="Symbol"/>
                            </a:rPr>
                            <m:t> </m:t>
                          </m:r>
                          <m:r>
                            <m:rPr>
                              <m:nor/>
                            </m:rPr>
                            <a:rPr lang="en-GB" sz="2800" b="0" i="1" smtClean="0">
                              <a:solidFill>
                                <a:srgbClr val="E21A51"/>
                              </a:solidFill>
                              <a:latin typeface="Arial" panose="020B0604020202020204" pitchFamily="34" charset="0"/>
                              <a:cs typeface="Arial" panose="020B0604020202020204" pitchFamily="34" charset="0"/>
                            </a:rPr>
                            <m:t>q</m:t>
                          </m:r>
                          <m:r>
                            <m:rPr>
                              <m:nor/>
                            </m:rPr>
                            <a:rPr lang="en-GB" sz="2800" b="0" i="0" smtClean="0">
                              <a:solidFill>
                                <a:srgbClr val="E21A51"/>
                              </a:solidFill>
                              <a:latin typeface="Arial" panose="020B0604020202020204" pitchFamily="34" charset="0"/>
                              <a:cs typeface="Arial" panose="020B0604020202020204" pitchFamily="34" charset="0"/>
                            </a:rPr>
                            <m:t>!</m:t>
                          </m:r>
                          <m:r>
                            <a:rPr lang="en-GB" sz="2800" b="0" i="1" smtClean="0">
                              <a:solidFill>
                                <a:srgbClr val="E21A51"/>
                              </a:solidFill>
                              <a:latin typeface="Cambria Math"/>
                              <a:cs typeface="Arial" panose="020B0604020202020204" pitchFamily="34" charset="0"/>
                            </a:rPr>
                            <m:t> </m:t>
                          </m:r>
                          <m:r>
                            <a:rPr lang="en-GB" sz="2800" i="1">
                              <a:solidFill>
                                <a:srgbClr val="E21A51"/>
                              </a:solidFill>
                              <a:latin typeface="Cambria Math"/>
                              <a:cs typeface="Arial" panose="020B0604020202020204" pitchFamily="34" charset="0"/>
                              <a:sym typeface="Symbol"/>
                            </a:rPr>
                            <m:t></m:t>
                          </m:r>
                          <m:r>
                            <m:rPr>
                              <m:nor/>
                            </m:rPr>
                            <a:rPr lang="en-GB" sz="2800" b="0" i="1" smtClean="0">
                              <a:solidFill>
                                <a:srgbClr val="E21A51"/>
                              </a:solidFill>
                              <a:latin typeface="Cambria Math"/>
                              <a:cs typeface="Arial" panose="020B0604020202020204" pitchFamily="34" charset="0"/>
                              <a:sym typeface="Symbol"/>
                            </a:rPr>
                            <m:t> </m:t>
                          </m:r>
                          <m:r>
                            <m:rPr>
                              <m:nor/>
                            </m:rPr>
                            <a:rPr lang="en-GB" sz="2800" b="0" i="1" smtClean="0">
                              <a:solidFill>
                                <a:srgbClr val="E21A51"/>
                              </a:solidFill>
                              <a:latin typeface="Arial" panose="020B0604020202020204" pitchFamily="34" charset="0"/>
                              <a:cs typeface="Arial" panose="020B0604020202020204" pitchFamily="34" charset="0"/>
                            </a:rPr>
                            <m:t>r</m:t>
                          </m:r>
                          <m:r>
                            <m:rPr>
                              <m:nor/>
                            </m:rPr>
                            <a:rPr lang="en-GB" sz="2800" b="0" i="0" smtClean="0">
                              <a:solidFill>
                                <a:srgbClr val="E21A51"/>
                              </a:solidFill>
                              <a:latin typeface="Arial" panose="020B0604020202020204" pitchFamily="34" charset="0"/>
                              <a:cs typeface="Arial" panose="020B0604020202020204" pitchFamily="34" charset="0"/>
                            </a:rPr>
                            <m:t>!</m:t>
                          </m:r>
                        </m:den>
                      </m:f>
                    </m:oMath>
                  </m:oMathPara>
                </a14:m>
                <a:endParaRPr lang="en-GB" dirty="0">
                  <a:solidFill>
                    <a:srgbClr val="E21A5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183107" y="5045958"/>
                <a:ext cx="1814920" cy="985206"/>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243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1000"/>
                                        <p:tgtEl>
                                          <p:spTgt spid="3">
                                            <p:txEl>
                                              <p:pRg st="3" end="3"/>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TotalTime>
  <Words>3390</Words>
  <Application>Microsoft Office PowerPoint</Application>
  <PresentationFormat>Widescreen</PresentationFormat>
  <Paragraphs>519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Symbol</vt:lpstr>
      <vt:lpstr>Wingdings</vt:lpstr>
      <vt:lpstr>Office Theme</vt:lpstr>
      <vt:lpstr>Lesson slides Topic: 5.2 Permutations and combinations Lesson 2: More arrangements</vt:lpstr>
      <vt:lpstr>‘You are the teacher’ instructions</vt:lpstr>
      <vt:lpstr>You are the teacher: Mark this work</vt:lpstr>
      <vt:lpstr>You are the teacher: Mark this work</vt:lpstr>
      <vt:lpstr>Arranging objects that are not all different</vt:lpstr>
      <vt:lpstr>Arranging objects that are not all different Example 1</vt:lpstr>
      <vt:lpstr>Arranging objects that are not all different Example 1</vt:lpstr>
      <vt:lpstr>Arranging objects that are not all different Example 2</vt:lpstr>
      <vt:lpstr>Arranging objects that are not all different, general statement</vt:lpstr>
      <vt:lpstr>Arranging objects that are not all different Example 3a</vt:lpstr>
      <vt:lpstr>Arranging objects that are not all different Example 3b</vt:lpstr>
      <vt:lpstr>Arranging objects that are not all different</vt:lpstr>
      <vt:lpstr>More restrictions Example 4</vt:lpstr>
      <vt:lpstr>More restrictions Example 5</vt:lpstr>
      <vt:lpstr>More restrictions Example 6i</vt:lpstr>
      <vt:lpstr>More restrictions Example 6ii</vt:lpstr>
      <vt:lpstr>More restrictions Example 6ii</vt:lpstr>
      <vt:lpstr>More restrictions Example 6ii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108</cp:revision>
  <cp:lastPrinted>2018-01-14T21:28:16Z</cp:lastPrinted>
  <dcterms:created xsi:type="dcterms:W3CDTF">2018-01-14T21:11:47Z</dcterms:created>
  <dcterms:modified xsi:type="dcterms:W3CDTF">2019-02-12T11:34:51Z</dcterms:modified>
</cp:coreProperties>
</file>