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96" r:id="rId2"/>
    <p:sldId id="271" r:id="rId3"/>
    <p:sldId id="287" r:id="rId4"/>
    <p:sldId id="289" r:id="rId5"/>
    <p:sldId id="290" r:id="rId6"/>
    <p:sldId id="292" r:id="rId7"/>
    <p:sldId id="293" r:id="rId8"/>
  </p:sldIdLst>
  <p:sldSz cx="12192000" cy="6858000"/>
  <p:notesSz cx="6888163" cy="100187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75756"/>
    <a:srgbClr val="41B6E6"/>
    <a:srgbClr val="0033CC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15" autoAdjust="0"/>
    <p:restoredTop sz="70880" autoAdjust="0"/>
  </p:normalViewPr>
  <p:slideViewPr>
    <p:cSldViewPr snapToGrid="0">
      <p:cViewPr varScale="1">
        <p:scale>
          <a:sx n="76" d="100"/>
          <a:sy n="76" d="100"/>
        </p:scale>
        <p:origin x="282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045209-E870-4C06-ADA8-2E12DD0F8A27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975" y="4821238"/>
            <a:ext cx="5510213" cy="39449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7063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2075" y="9517063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6D77DE-9707-4CD6-8C5B-177AE31730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62808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Look at this road sign. It tells road users the gradient of the road ahead.  </a:t>
            </a:r>
          </a:p>
          <a:p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25% is the same as one quarter.</a:t>
            </a:r>
            <a:r>
              <a:rPr lang="en-GB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So you can say this gradient is 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‘1 in 4’. </a:t>
            </a:r>
          </a:p>
          <a:p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 means you go up 1 unit vertically for every 4 units horizontally.</a:t>
            </a:r>
          </a:p>
          <a:p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Let’s look at</a:t>
            </a:r>
            <a:r>
              <a:rPr lang="en-GB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this 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 a diagram.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6D77DE-9707-4CD6-8C5B-177AE31730D1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05908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car travels 1 unit up for every 4 units along.</a:t>
            </a:r>
          </a:p>
          <a:p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gradient is the </a:t>
            </a:r>
            <a:r>
              <a:rPr lang="en-GB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change in height 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divided by the </a:t>
            </a:r>
            <a:r>
              <a:rPr lang="en-GB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horizontal distance travelled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Some people call this </a:t>
            </a:r>
            <a:r>
              <a:rPr lang="en-GB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rise</a:t>
            </a:r>
            <a:r>
              <a:rPr lang="en-GB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over</a:t>
            </a:r>
            <a:r>
              <a:rPr lang="en-GB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GB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run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Here, the gradient is the </a:t>
            </a:r>
            <a:r>
              <a:rPr lang="en-GB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change in height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which is </a:t>
            </a:r>
            <a:r>
              <a:rPr lang="en-GB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divided by the </a:t>
            </a:r>
            <a:r>
              <a:rPr lang="en-GB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horizontal distance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which is </a:t>
            </a:r>
            <a:r>
              <a:rPr lang="en-GB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That’s 1 divided by 4 or one quarter.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6D77DE-9707-4CD6-8C5B-177AE31730D1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29643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You often need to find the gradient of a straight line on a graph. </a:t>
            </a:r>
          </a:p>
          <a:p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gradient tells you the slope of the line. The larger the gradient, the steeper the slope.</a:t>
            </a:r>
          </a:p>
          <a:p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When we work with gradients on graphs, instead of saying the </a:t>
            </a:r>
            <a:r>
              <a:rPr lang="en-GB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change in height 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divided by the </a:t>
            </a:r>
            <a:r>
              <a:rPr lang="en-GB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horizontal distance travelled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we usually say the </a:t>
            </a:r>
            <a:r>
              <a:rPr lang="en-GB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change in </a:t>
            </a:r>
            <a:r>
              <a:rPr lang="en-GB" sz="1200" b="1" i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y</a:t>
            </a:r>
            <a:r>
              <a:rPr lang="en-GB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divided by </a:t>
            </a:r>
            <a:r>
              <a:rPr lang="en-GB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change in </a:t>
            </a:r>
            <a:r>
              <a:rPr lang="en-GB" sz="1200" b="1" i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x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6D77DE-9707-4CD6-8C5B-177AE31730D1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7352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For this graph, the </a:t>
            </a:r>
            <a:r>
              <a:rPr lang="en-GB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change in </a:t>
            </a:r>
            <a:r>
              <a:rPr lang="en-GB" sz="1200" b="1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is </a:t>
            </a:r>
            <a:r>
              <a:rPr lang="en-GB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and the </a:t>
            </a:r>
            <a:r>
              <a:rPr lang="en-GB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change in </a:t>
            </a:r>
            <a:r>
              <a:rPr lang="en-GB" sz="1200" b="1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x</a:t>
            </a:r>
            <a:r>
              <a:rPr lang="en-GB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is </a:t>
            </a:r>
            <a:r>
              <a:rPr lang="en-GB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so the gradient is </a:t>
            </a:r>
            <a:r>
              <a:rPr lang="en-GB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divided by </a:t>
            </a:r>
            <a:r>
              <a:rPr lang="en-GB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which is </a:t>
            </a:r>
            <a:r>
              <a:rPr lang="en-GB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  </a:t>
            </a:r>
          </a:p>
          <a:p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Another way to think of this is that the graph </a:t>
            </a:r>
            <a:r>
              <a:rPr lang="en-GB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goes up two units 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for every </a:t>
            </a:r>
            <a:r>
              <a:rPr lang="en-GB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one unit across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so the gradient is </a:t>
            </a:r>
            <a:r>
              <a:rPr lang="en-GB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6D77DE-9707-4CD6-8C5B-177AE31730D1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79592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But what if the graph slopes in the opposite direction?</a:t>
            </a:r>
          </a:p>
          <a:p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 still work out the </a:t>
            </a:r>
            <a:r>
              <a:rPr lang="en-GB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change in y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divided by the </a:t>
            </a:r>
            <a:r>
              <a:rPr lang="en-GB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change in x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but this time the answer is </a:t>
            </a:r>
            <a:r>
              <a:rPr lang="en-GB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– 2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</a:p>
          <a:p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negative symbol shows us the line is sloping the opposite way.</a:t>
            </a:r>
          </a:p>
          <a:p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Another way to think of this is that the graph goes </a:t>
            </a:r>
            <a:r>
              <a:rPr lang="en-GB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down two units 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for every </a:t>
            </a:r>
            <a:r>
              <a:rPr lang="en-GB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one unit across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so the gradient is </a:t>
            </a:r>
            <a:r>
              <a:rPr lang="en-GB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−2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6D77DE-9707-4CD6-8C5B-177AE31730D1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75564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key thing to remember is that the gradient tells you the slope of a line.</a:t>
            </a:r>
          </a:p>
          <a:p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You work out the gradient by calculating the </a:t>
            </a:r>
            <a:r>
              <a:rPr lang="en-GB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change in y 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divided by the </a:t>
            </a:r>
            <a:r>
              <a:rPr lang="en-GB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change in x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6D77DE-9707-4CD6-8C5B-177AE31730D1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21885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57E56F-BCD7-4F35-B39B-9229503244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B5858C-C0E9-44BE-A16A-04F42C5B67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EE67C9-BD9A-4B95-8746-530BFB572E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0372E1-0684-4E45-ACE9-093F28D5B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273BD3-1144-460B-BC81-9618B67CE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949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B8E842-E735-40C6-BBFF-1429937E06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AC1A4E-F197-4FD9-A3FA-836372F9D3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DEB460-8303-4FDE-97C6-223A59BC8F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80A111-4796-4ABB-AEFF-6015F774A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BC8771-1D8D-464D-8A13-927AC7077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2354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F4EE0F7-A3B5-4075-BCA4-56084734C1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ED57F6-6055-40D2-A000-2D6AF953F5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2E87CD-C7FE-480F-8495-91226FC36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96A2AD-55BA-4CE5-B429-9B1B3521F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D60E5D-A174-4EA6-B181-FADE943F2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22280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601111-A629-4909-9716-A0B12236E6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465F36-7B94-4EF1-A5FC-B875EC99E9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A1C335-4435-4409-97E1-A230C943B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4F7D29-E90E-4CC7-A227-B9BA61729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B22C0C-4056-45EE-A9C9-E43EF425A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240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B7B82F-F40A-4943-9222-C4ECCE78D4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C2D0AA-CDB0-4E28-B90C-3164FFD4C3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6B2FA1-DB88-4D4A-8FD9-D5295F299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529A77-54CA-4EEB-8A8B-6858F045DC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B09545-19EF-4C94-84A2-7C935B39BF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9637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3AC6DC-E71C-4EC5-85ED-F6F430FDA0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FEFAAC-930B-461B-AE43-1631B3C443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658036-75BA-4E8B-8529-5FD6488B21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639245-23F2-4690-A1A7-4AEE113AC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B07FD-14CD-467E-9A35-FE7C5EF6D9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DC120F-220B-4CD4-B0B7-BE263E5B7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543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BCBED4-7412-4664-AE2C-E14F31ED56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348BDA-3744-4426-9FDB-73412014BB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7B898A-76E6-42F0-A8D2-24FB0D8A20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A49089E-697A-4653-ABC3-EB03C0ECB5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C0D650-CE78-4193-8B4A-D48EC20517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F63E603-A126-4D64-90CB-9BE7346BF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653ED42-7F0C-4A93-9ABA-B9DBBA3D6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6F1F34F-C338-435A-A0D1-B520ABB06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2856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6C07EE-A18C-4C03-9128-BED204F931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E0C9CD4-101E-42E3-B20B-75FAFCA83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56468C-2B85-4E23-8CD7-6230BAFF78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9B6F7F-272A-452D-8AF8-BA9849546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8230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CCBB2FA-AA82-4F15-B123-112615A718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C70FCCA-91FE-4515-A55A-555805BE2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FE11DC-AA8D-4B43-B16E-8E11BC5F5D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998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1C3206-257D-4762-B461-A249DF0C70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8F68F3-A027-4A07-BCD4-498C1854D6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46CCAC-6329-469B-9EF8-11D768DC6D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FB1E4C-292B-4771-BE1F-E686345BC9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C74EF1-1DA0-44CA-8922-1F6EED3DBA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D63785-4E7B-4FB7-B713-15AA7DBB0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88784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4DC9B4-A119-4EF3-A357-E2B5B4870E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9B32B8C-5BF2-45C6-94B5-A43B074B97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1221A9-026A-4B0B-9162-19EF94EDDF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4BE4ED-D3FA-4039-9E87-7B1DCE5B47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7C41FD-2855-4EF6-B2F3-6A1F38716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F3C4DB-832D-473E-9D0D-23F052671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116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B19BB72-2692-4EA6-9A86-26EB3AEA77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2CCC62-3F5F-4069-B9D2-4524C5EC9D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BAB464-9A22-4D72-A4C8-256D02D2FF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440A85-F303-4191-B330-2A7738FF4DCF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E17D82-6EA5-425D-AAA8-BEB400DF1C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5EC323-3F88-4C58-8F2B-BA578884FD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7876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58906" y="1909481"/>
            <a:ext cx="785308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Teaching</a:t>
            </a:r>
            <a:r>
              <a:rPr lang="en-GB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Pack – Straight line graphs</a:t>
            </a:r>
          </a:p>
          <a:p>
            <a:r>
              <a:rPr lang="en-GB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Lesson 1a: What is gradient?</a:t>
            </a:r>
          </a:p>
          <a:p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600" b="1" dirty="0" smtClean="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Cambridge </a:t>
            </a:r>
            <a:r>
              <a:rPr lang="en-GB" sz="2600" b="1" dirty="0" smtClean="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IGCSE™</a:t>
            </a:r>
            <a:endParaRPr lang="en-GB" sz="2600" b="1" baseline="30000" dirty="0" smtClean="0">
              <a:solidFill>
                <a:srgbClr val="EA5B0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600" dirty="0" smtClean="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Mathematics 0580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439" y="451912"/>
            <a:ext cx="4046220" cy="65047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906" y="6239435"/>
            <a:ext cx="41282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Version 1.0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1511" y="6168533"/>
            <a:ext cx="1292225" cy="44958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4474" y="3033287"/>
            <a:ext cx="3659262" cy="2744862"/>
          </a:xfrm>
          <a:prstGeom prst="rect">
            <a:avLst/>
          </a:prstGeom>
        </p:spPr>
      </p:pic>
      <p:sp>
        <p:nvSpPr>
          <p:cNvPr id="8" name="Footer Placeholder 2"/>
          <p:cNvSpPr>
            <a:spLocks noGrp="1"/>
          </p:cNvSpPr>
          <p:nvPr/>
        </p:nvSpPr>
        <p:spPr>
          <a:xfrm>
            <a:off x="4068097" y="623943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Copyright © UCLES 2018</a:t>
            </a:r>
          </a:p>
        </p:txBody>
      </p:sp>
    </p:spTree>
    <p:extLst>
      <p:ext uri="{BB962C8B-B14F-4D97-AF65-F5344CB8AC3E}">
        <p14:creationId xmlns:p14="http://schemas.microsoft.com/office/powerpoint/2010/main" val="4183809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What is gradient?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8162" y="2140153"/>
            <a:ext cx="4096173" cy="3584151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384335" y="2140153"/>
            <a:ext cx="586291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This road sign tells road users the gradient of the road ahead.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554941" y="3671047"/>
            <a:ext cx="8216153" cy="1277471"/>
            <a:chOff x="2554941" y="3671047"/>
            <a:chExt cx="8216153" cy="1277471"/>
          </a:xfrm>
        </p:grpSpPr>
        <p:sp>
          <p:nvSpPr>
            <p:cNvPr id="4" name="Oval 3"/>
            <p:cNvSpPr/>
            <p:nvPr/>
          </p:nvSpPr>
          <p:spPr>
            <a:xfrm>
              <a:off x="2554941" y="3671047"/>
              <a:ext cx="1398494" cy="1250576"/>
            </a:xfrm>
            <a:prstGeom prst="ellipse">
              <a:avLst/>
            </a:prstGeom>
            <a:noFill/>
            <a:ln w="38100">
              <a:solidFill>
                <a:srgbClr val="41B6E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7" name="Straight Connector 6"/>
            <p:cNvCxnSpPr>
              <a:stCxn id="4" idx="6"/>
            </p:cNvCxnSpPr>
            <p:nvPr/>
          </p:nvCxnSpPr>
          <p:spPr>
            <a:xfrm>
              <a:off x="3953435" y="4296335"/>
              <a:ext cx="1896036" cy="0"/>
            </a:xfrm>
            <a:prstGeom prst="line">
              <a:avLst/>
            </a:prstGeom>
            <a:ln w="28575">
              <a:solidFill>
                <a:srgbClr val="41B6E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Rounded Rectangle 7"/>
            <p:cNvSpPr/>
            <p:nvPr/>
          </p:nvSpPr>
          <p:spPr>
            <a:xfrm>
              <a:off x="5849471" y="3671047"/>
              <a:ext cx="4921623" cy="1277471"/>
            </a:xfrm>
            <a:prstGeom prst="roundRect">
              <a:avLst/>
            </a:prstGeom>
            <a:solidFill>
              <a:srgbClr val="41B6E6"/>
            </a:solidFill>
            <a:ln>
              <a:solidFill>
                <a:srgbClr val="41B6E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25% is the same as one quarter ¼. </a:t>
              </a:r>
            </a:p>
            <a:p>
              <a:pPr algn="ctr"/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So you can say this gradient is ‘</a:t>
              </a:r>
              <a:r>
                <a:rPr lang="en-GB" sz="20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in </a:t>
              </a:r>
              <a:r>
                <a:rPr lang="en-GB" sz="20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’. This means you go up 1 unit vertically for every 4 units horizontally. </a:t>
              </a:r>
              <a:endParaRPr lang="en-GB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91334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What is gradient?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75965" y="2441886"/>
            <a:ext cx="5972175" cy="2162175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430306" y="1705722"/>
            <a:ext cx="79784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This car travels 1 unit up for every 4 units along. 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632012" y="5331255"/>
                <a:ext cx="4612341" cy="604076"/>
              </a:xfrm>
              <a:prstGeom prst="rect">
                <a:avLst/>
              </a:prstGeom>
              <a:solidFill>
                <a:srgbClr val="41B6E6"/>
              </a:solidFill>
              <a:ln>
                <a:solidFill>
                  <a:srgbClr val="41B6E6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000" dirty="0" smtClean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gradient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0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000" b="0" i="0" smtClean="0">
                            <a:solidFill>
                              <a:schemeClr val="bg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change</m:t>
                        </m:r>
                        <m:r>
                          <m:rPr>
                            <m:nor/>
                          </m:rPr>
                          <a:rPr lang="en-GB" sz="2000" b="0" i="0" smtClean="0">
                            <a:solidFill>
                              <a:schemeClr val="bg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GB" sz="2000" b="0" i="0" smtClean="0">
                            <a:solidFill>
                              <a:schemeClr val="bg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in</m:t>
                        </m:r>
                        <m:r>
                          <m:rPr>
                            <m:nor/>
                          </m:rPr>
                          <a:rPr lang="en-GB" sz="2000" b="0" i="0" smtClean="0">
                            <a:solidFill>
                              <a:schemeClr val="bg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GB" sz="2000" b="0" i="0" smtClean="0">
                            <a:solidFill>
                              <a:schemeClr val="bg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height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000" b="0" i="0" smtClean="0">
                            <a:solidFill>
                              <a:schemeClr val="bg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horizontal</m:t>
                        </m:r>
                        <m:r>
                          <m:rPr>
                            <m:nor/>
                          </m:rPr>
                          <a:rPr lang="en-GB" sz="2000" b="0" i="0" smtClean="0">
                            <a:solidFill>
                              <a:schemeClr val="bg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GB" sz="2000" b="0" i="0" smtClean="0">
                            <a:solidFill>
                              <a:schemeClr val="bg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distance</m:t>
                        </m:r>
                      </m:den>
                    </m:f>
                  </m:oMath>
                </a14:m>
                <a:endParaRPr lang="en-GB" sz="20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2012" y="5331255"/>
                <a:ext cx="4612341" cy="604076"/>
              </a:xfrm>
              <a:prstGeom prst="rect">
                <a:avLst/>
              </a:prstGeom>
              <a:blipFill>
                <a:blip r:embed="rId4"/>
                <a:stretch>
                  <a:fillRect b="-3960"/>
                </a:stretch>
              </a:blipFill>
              <a:ln>
                <a:solidFill>
                  <a:srgbClr val="41B6E6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7005917" y="5331255"/>
                <a:ext cx="4612341" cy="595804"/>
              </a:xfrm>
              <a:prstGeom prst="rect">
                <a:avLst/>
              </a:prstGeom>
              <a:solidFill>
                <a:srgbClr val="41B6E6"/>
              </a:solidFill>
              <a:ln>
                <a:solidFill>
                  <a:srgbClr val="41B6E6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000" dirty="0" smtClean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gradient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0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000" b="0" i="0" smtClean="0">
                            <a:solidFill>
                              <a:schemeClr val="bg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rise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000" b="0" i="0" smtClean="0">
                            <a:solidFill>
                              <a:schemeClr val="bg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run</m:t>
                        </m:r>
                      </m:den>
                    </m:f>
                  </m:oMath>
                </a14:m>
                <a:endParaRPr lang="en-GB" sz="20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05917" y="5331255"/>
                <a:ext cx="4612341" cy="595804"/>
              </a:xfrm>
              <a:prstGeom prst="rect">
                <a:avLst/>
              </a:prstGeom>
              <a:blipFill>
                <a:blip r:embed="rId5"/>
                <a:stretch>
                  <a:fillRect b="-5051"/>
                </a:stretch>
              </a:blipFill>
              <a:ln>
                <a:solidFill>
                  <a:srgbClr val="41B6E6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5748617" y="5417881"/>
            <a:ext cx="7530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3926541" y="3321424"/>
            <a:ext cx="5703962" cy="2043952"/>
          </a:xfrm>
          <a:custGeom>
            <a:avLst/>
            <a:gdLst>
              <a:gd name="connsiteX0" fmla="*/ 4585447 w 5703962"/>
              <a:gd name="connsiteY0" fmla="*/ 0 h 2043952"/>
              <a:gd name="connsiteX1" fmla="*/ 5392271 w 5703962"/>
              <a:gd name="connsiteY1" fmla="*/ 1075764 h 2043952"/>
              <a:gd name="connsiteX2" fmla="*/ 0 w 5703962"/>
              <a:gd name="connsiteY2" fmla="*/ 2043952 h 2043952"/>
              <a:gd name="connsiteX3" fmla="*/ 0 w 5703962"/>
              <a:gd name="connsiteY3" fmla="*/ 2043952 h 20439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703962" h="2043952">
                <a:moveTo>
                  <a:pt x="4585447" y="0"/>
                </a:moveTo>
                <a:cubicBezTo>
                  <a:pt x="5370979" y="367552"/>
                  <a:pt x="6156512" y="735105"/>
                  <a:pt x="5392271" y="1075764"/>
                </a:cubicBezTo>
                <a:cubicBezTo>
                  <a:pt x="4628030" y="1416423"/>
                  <a:pt x="0" y="2043952"/>
                  <a:pt x="0" y="2043952"/>
                </a:cubicBezTo>
                <a:lnTo>
                  <a:pt x="0" y="2043952"/>
                </a:lnTo>
              </a:path>
            </a:pathLst>
          </a:custGeom>
          <a:noFill/>
          <a:ln w="28575">
            <a:solidFill>
              <a:srgbClr val="FF0000"/>
            </a:solidFill>
            <a:headEnd type="arrow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Freeform 10"/>
          <p:cNvSpPr/>
          <p:nvPr/>
        </p:nvSpPr>
        <p:spPr>
          <a:xfrm>
            <a:off x="3805518" y="4625788"/>
            <a:ext cx="2805057" cy="1927204"/>
          </a:xfrm>
          <a:custGeom>
            <a:avLst/>
            <a:gdLst>
              <a:gd name="connsiteX0" fmla="*/ 1976717 w 2805057"/>
              <a:gd name="connsiteY0" fmla="*/ 0 h 1927204"/>
              <a:gd name="connsiteX1" fmla="*/ 2796988 w 2805057"/>
              <a:gd name="connsiteY1" fmla="*/ 1129553 h 1927204"/>
              <a:gd name="connsiteX2" fmla="*/ 1532964 w 2805057"/>
              <a:gd name="connsiteY2" fmla="*/ 1922930 h 1927204"/>
              <a:gd name="connsiteX3" fmla="*/ 0 w 2805057"/>
              <a:gd name="connsiteY3" fmla="*/ 1465730 h 1927204"/>
              <a:gd name="connsiteX4" fmla="*/ 0 w 2805057"/>
              <a:gd name="connsiteY4" fmla="*/ 1465730 h 1927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05057" h="1927204">
                <a:moveTo>
                  <a:pt x="1976717" y="0"/>
                </a:moveTo>
                <a:cubicBezTo>
                  <a:pt x="2423832" y="404532"/>
                  <a:pt x="2870947" y="809065"/>
                  <a:pt x="2796988" y="1129553"/>
                </a:cubicBezTo>
                <a:cubicBezTo>
                  <a:pt x="2723029" y="1450041"/>
                  <a:pt x="1999129" y="1866901"/>
                  <a:pt x="1532964" y="1922930"/>
                </a:cubicBezTo>
                <a:cubicBezTo>
                  <a:pt x="1066799" y="1978959"/>
                  <a:pt x="0" y="1465730"/>
                  <a:pt x="0" y="1465730"/>
                </a:cubicBezTo>
                <a:lnTo>
                  <a:pt x="0" y="1465730"/>
                </a:lnTo>
              </a:path>
            </a:pathLst>
          </a:custGeom>
          <a:noFill/>
          <a:ln w="28575">
            <a:solidFill>
              <a:srgbClr val="FFC000"/>
            </a:solidFill>
            <a:headEnd type="arrow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1414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0" grpId="0" animBg="1"/>
      <p:bldP spid="4" grpId="0"/>
      <p:bldP spid="8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What is gradient?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4532DA8-EFE1-49EC-BDC4-B8988332E03A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1449069" y="1918726"/>
            <a:ext cx="3620471" cy="4132450"/>
          </a:xfrm>
          <a:prstGeom prst="rect">
            <a:avLst/>
          </a:prstGeom>
        </p:spPr>
      </p:pic>
      <p:grpSp>
        <p:nvGrpSpPr>
          <p:cNvPr id="28" name="Group 27"/>
          <p:cNvGrpSpPr/>
          <p:nvPr/>
        </p:nvGrpSpPr>
        <p:grpSpPr>
          <a:xfrm>
            <a:off x="3496236" y="1425389"/>
            <a:ext cx="8227191" cy="981635"/>
            <a:chOff x="3496236" y="1425389"/>
            <a:chExt cx="8227191" cy="981635"/>
          </a:xfrm>
        </p:grpSpPr>
        <p:sp>
          <p:nvSpPr>
            <p:cNvPr id="3" name="Oval 2"/>
            <p:cNvSpPr/>
            <p:nvPr/>
          </p:nvSpPr>
          <p:spPr>
            <a:xfrm>
              <a:off x="3496236" y="1788459"/>
              <a:ext cx="268941" cy="255494"/>
            </a:xfrm>
            <a:prstGeom prst="ellipse">
              <a:avLst/>
            </a:prstGeom>
            <a:noFill/>
            <a:ln w="28575">
              <a:solidFill>
                <a:srgbClr val="41B6E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5" name="Straight Connector 4"/>
            <p:cNvCxnSpPr>
              <a:stCxn id="3" idx="6"/>
              <a:endCxn id="6" idx="1"/>
            </p:cNvCxnSpPr>
            <p:nvPr/>
          </p:nvCxnSpPr>
          <p:spPr>
            <a:xfrm>
              <a:off x="3765177" y="1916206"/>
              <a:ext cx="2471850" cy="1"/>
            </a:xfrm>
            <a:prstGeom prst="line">
              <a:avLst/>
            </a:prstGeom>
            <a:ln w="28575">
              <a:solidFill>
                <a:srgbClr val="41B6E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Rounded Rectangle 5"/>
            <p:cNvSpPr/>
            <p:nvPr/>
          </p:nvSpPr>
          <p:spPr>
            <a:xfrm>
              <a:off x="6237027" y="1425389"/>
              <a:ext cx="5486400" cy="981635"/>
            </a:xfrm>
            <a:prstGeom prst="roundRect">
              <a:avLst/>
            </a:prstGeom>
            <a:solidFill>
              <a:srgbClr val="41B6E6"/>
            </a:solidFill>
            <a:ln>
              <a:solidFill>
                <a:srgbClr val="41B6E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The gradient tells you the slope of the line. </a:t>
              </a:r>
            </a:p>
            <a:p>
              <a:pPr algn="ctr"/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The larger the gradient, the steeper the slope.</a:t>
              </a:r>
              <a:endParaRPr lang="en-GB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4935069" y="4106737"/>
            <a:ext cx="5191570" cy="618565"/>
            <a:chOff x="4935069" y="4106737"/>
            <a:chExt cx="5191570" cy="618565"/>
          </a:xfrm>
        </p:grpSpPr>
        <p:sp>
          <p:nvSpPr>
            <p:cNvPr id="14" name="Oval 13"/>
            <p:cNvSpPr/>
            <p:nvPr/>
          </p:nvSpPr>
          <p:spPr>
            <a:xfrm>
              <a:off x="4935069" y="4288273"/>
              <a:ext cx="268941" cy="255494"/>
            </a:xfrm>
            <a:prstGeom prst="ellipse">
              <a:avLst/>
            </a:prstGeom>
            <a:noFill/>
            <a:ln w="28575">
              <a:solidFill>
                <a:srgbClr val="41B6E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9" name="Straight Connector 18"/>
            <p:cNvCxnSpPr>
              <a:stCxn id="14" idx="6"/>
            </p:cNvCxnSpPr>
            <p:nvPr/>
          </p:nvCxnSpPr>
          <p:spPr>
            <a:xfrm>
              <a:off x="5204010" y="4416020"/>
              <a:ext cx="1033017" cy="0"/>
            </a:xfrm>
            <a:prstGeom prst="line">
              <a:avLst/>
            </a:prstGeom>
            <a:ln w="28575">
              <a:solidFill>
                <a:srgbClr val="41B6E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Rounded Rectangle 19"/>
            <p:cNvSpPr/>
            <p:nvPr/>
          </p:nvSpPr>
          <p:spPr>
            <a:xfrm>
              <a:off x="6237027" y="4106737"/>
              <a:ext cx="3889612" cy="618565"/>
            </a:xfrm>
            <a:prstGeom prst="roundRect">
              <a:avLst/>
            </a:prstGeom>
            <a:solidFill>
              <a:srgbClr val="41B6E6"/>
            </a:solidFill>
            <a:ln>
              <a:solidFill>
                <a:srgbClr val="41B6E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The horizontal axis is the </a:t>
              </a:r>
              <a:r>
                <a:rPr lang="en-GB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-axis.</a:t>
              </a:r>
              <a:endParaRPr lang="en-GB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2433986" y="3024248"/>
            <a:ext cx="7692653" cy="618565"/>
            <a:chOff x="2433986" y="3024248"/>
            <a:chExt cx="7692653" cy="618565"/>
          </a:xfrm>
        </p:grpSpPr>
        <p:sp>
          <p:nvSpPr>
            <p:cNvPr id="21" name="Oval 20"/>
            <p:cNvSpPr/>
            <p:nvPr/>
          </p:nvSpPr>
          <p:spPr>
            <a:xfrm>
              <a:off x="2433986" y="3182805"/>
              <a:ext cx="268941" cy="255494"/>
            </a:xfrm>
            <a:prstGeom prst="ellipse">
              <a:avLst/>
            </a:prstGeom>
            <a:noFill/>
            <a:ln w="28575">
              <a:solidFill>
                <a:srgbClr val="41B6E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23" name="Straight Connector 22"/>
            <p:cNvCxnSpPr>
              <a:stCxn id="21" idx="6"/>
            </p:cNvCxnSpPr>
            <p:nvPr/>
          </p:nvCxnSpPr>
          <p:spPr>
            <a:xfrm>
              <a:off x="2702927" y="3310552"/>
              <a:ext cx="3534100" cy="0"/>
            </a:xfrm>
            <a:prstGeom prst="line">
              <a:avLst/>
            </a:prstGeom>
            <a:ln w="28575">
              <a:solidFill>
                <a:srgbClr val="41B6E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ounded Rectangle 23"/>
            <p:cNvSpPr/>
            <p:nvPr/>
          </p:nvSpPr>
          <p:spPr>
            <a:xfrm>
              <a:off x="6237027" y="3024248"/>
              <a:ext cx="3889612" cy="618565"/>
            </a:xfrm>
            <a:prstGeom prst="roundRect">
              <a:avLst/>
            </a:prstGeom>
            <a:solidFill>
              <a:srgbClr val="41B6E6"/>
            </a:solidFill>
            <a:ln>
              <a:solidFill>
                <a:srgbClr val="41B6E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The vertical axis is the </a:t>
              </a:r>
              <a:r>
                <a:rPr lang="en-GB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y</a:t>
              </a:r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-axis.</a:t>
              </a:r>
              <a:endParaRPr lang="en-GB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7" name="TextBox 26"/>
          <p:cNvSpPr txBox="1"/>
          <p:nvPr/>
        </p:nvSpPr>
        <p:spPr>
          <a:xfrm>
            <a:off x="6237027" y="5097069"/>
            <a:ext cx="5486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The gradient is the change in </a:t>
            </a:r>
            <a:r>
              <a:rPr lang="en-GB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divided by the change in </a:t>
            </a:r>
            <a:r>
              <a:rPr lang="en-GB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139164" y="1788459"/>
            <a:ext cx="190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endParaRPr lang="en-GB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H="1" flipV="1">
            <a:off x="5001102" y="4338638"/>
            <a:ext cx="68438" cy="77381"/>
          </a:xfrm>
          <a:prstGeom prst="line">
            <a:avLst/>
          </a:prstGeom>
          <a:ln w="12700">
            <a:solidFill>
              <a:srgbClr val="5757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5001102" y="4416019"/>
            <a:ext cx="68437" cy="94069"/>
          </a:xfrm>
          <a:prstGeom prst="line">
            <a:avLst/>
          </a:prstGeom>
          <a:ln w="12700">
            <a:solidFill>
              <a:srgbClr val="5757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4650283" y="4117931"/>
            <a:ext cx="1809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GB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0156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What is gradient?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4532DA8-EFE1-49EC-BDC4-B8988332E03A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1449069" y="1918726"/>
            <a:ext cx="3620471" cy="4132450"/>
          </a:xfrm>
          <a:prstGeom prst="rect">
            <a:avLst/>
          </a:prstGeom>
        </p:spPr>
      </p:pic>
      <p:cxnSp>
        <p:nvCxnSpPr>
          <p:cNvPr id="4" name="Straight Arrow Connector 3"/>
          <p:cNvCxnSpPr/>
          <p:nvPr/>
        </p:nvCxnSpPr>
        <p:spPr>
          <a:xfrm>
            <a:off x="3025588" y="3092823"/>
            <a:ext cx="470647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3482788" y="2205318"/>
            <a:ext cx="0" cy="900951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1" name="Group 30"/>
          <p:cNvGrpSpPr/>
          <p:nvPr/>
        </p:nvGrpSpPr>
        <p:grpSpPr>
          <a:xfrm>
            <a:off x="3496235" y="2205318"/>
            <a:ext cx="4598894" cy="887504"/>
            <a:chOff x="3496235" y="2205318"/>
            <a:chExt cx="4598894" cy="887504"/>
          </a:xfrm>
        </p:grpSpPr>
        <p:sp>
          <p:nvSpPr>
            <p:cNvPr id="18" name="Rounded Rectangle 17"/>
            <p:cNvSpPr/>
            <p:nvPr/>
          </p:nvSpPr>
          <p:spPr>
            <a:xfrm>
              <a:off x="5943600" y="2430555"/>
              <a:ext cx="2151529" cy="437029"/>
            </a:xfrm>
            <a:prstGeom prst="roundRect">
              <a:avLst/>
            </a:prstGeom>
            <a:solidFill>
              <a:srgbClr val="41B6E6"/>
            </a:solidFill>
            <a:ln>
              <a:solidFill>
                <a:srgbClr val="41B6E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Change in </a:t>
              </a:r>
              <a:r>
                <a:rPr lang="en-GB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y</a:t>
              </a:r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is </a:t>
              </a:r>
              <a:r>
                <a:rPr lang="en-GB" sz="20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r>
                <a:rPr lang="en-GB" dirty="0" smtClean="0"/>
                <a:t>.</a:t>
              </a:r>
              <a:endParaRPr lang="en-GB" dirty="0"/>
            </a:p>
          </p:txBody>
        </p:sp>
        <p:grpSp>
          <p:nvGrpSpPr>
            <p:cNvPr id="29" name="Group 28"/>
            <p:cNvGrpSpPr/>
            <p:nvPr/>
          </p:nvGrpSpPr>
          <p:grpSpPr>
            <a:xfrm>
              <a:off x="3496235" y="2205318"/>
              <a:ext cx="2447365" cy="887504"/>
              <a:chOff x="3496235" y="2205318"/>
              <a:chExt cx="2447365" cy="887504"/>
            </a:xfrm>
          </p:grpSpPr>
          <p:sp>
            <p:nvSpPr>
              <p:cNvPr id="19" name="Right Brace 18"/>
              <p:cNvSpPr/>
              <p:nvPr/>
            </p:nvSpPr>
            <p:spPr>
              <a:xfrm>
                <a:off x="3496235" y="2205318"/>
                <a:ext cx="255494" cy="887504"/>
              </a:xfrm>
              <a:prstGeom prst="rightBrace">
                <a:avLst/>
              </a:prstGeom>
              <a:ln w="28575">
                <a:solidFill>
                  <a:srgbClr val="41B6E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21" name="Straight Connector 20"/>
              <p:cNvCxnSpPr/>
              <p:nvPr/>
            </p:nvCxnSpPr>
            <p:spPr>
              <a:xfrm flipV="1">
                <a:off x="3845859" y="2655372"/>
                <a:ext cx="2097741" cy="1"/>
              </a:xfrm>
              <a:prstGeom prst="line">
                <a:avLst/>
              </a:prstGeom>
              <a:ln w="28575">
                <a:solidFill>
                  <a:srgbClr val="41B6E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2" name="Group 31"/>
          <p:cNvGrpSpPr/>
          <p:nvPr/>
        </p:nvGrpSpPr>
        <p:grpSpPr>
          <a:xfrm>
            <a:off x="3037427" y="3126438"/>
            <a:ext cx="5057702" cy="453841"/>
            <a:chOff x="3037427" y="3126438"/>
            <a:chExt cx="5057702" cy="453841"/>
          </a:xfrm>
        </p:grpSpPr>
        <p:sp>
          <p:nvSpPr>
            <p:cNvPr id="12" name="Rounded Rectangle 11"/>
            <p:cNvSpPr/>
            <p:nvPr/>
          </p:nvSpPr>
          <p:spPr>
            <a:xfrm>
              <a:off x="5943600" y="3143250"/>
              <a:ext cx="2151529" cy="437029"/>
            </a:xfrm>
            <a:prstGeom prst="roundRect">
              <a:avLst/>
            </a:prstGeom>
            <a:solidFill>
              <a:srgbClr val="41B6E6"/>
            </a:solidFill>
            <a:ln>
              <a:solidFill>
                <a:srgbClr val="41B6E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Change in </a:t>
              </a:r>
              <a:r>
                <a:rPr lang="en-GB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is </a:t>
              </a:r>
              <a:r>
                <a:rPr lang="en-GB" sz="20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  <a:r>
                <a:rPr lang="en-GB" dirty="0" smtClean="0"/>
                <a:t>.</a:t>
              </a:r>
              <a:endParaRPr lang="en-GB" dirty="0"/>
            </a:p>
          </p:txBody>
        </p:sp>
        <p:grpSp>
          <p:nvGrpSpPr>
            <p:cNvPr id="30" name="Group 29"/>
            <p:cNvGrpSpPr/>
            <p:nvPr/>
          </p:nvGrpSpPr>
          <p:grpSpPr>
            <a:xfrm>
              <a:off x="3037427" y="3126438"/>
              <a:ext cx="2906173" cy="235327"/>
              <a:chOff x="3037427" y="3126438"/>
              <a:chExt cx="2906173" cy="235327"/>
            </a:xfrm>
          </p:grpSpPr>
          <p:sp>
            <p:nvSpPr>
              <p:cNvPr id="24" name="Right Brace 23"/>
              <p:cNvSpPr/>
              <p:nvPr/>
            </p:nvSpPr>
            <p:spPr>
              <a:xfrm rot="5400000">
                <a:off x="3192068" y="2971797"/>
                <a:ext cx="134471" cy="443754"/>
              </a:xfrm>
              <a:prstGeom prst="rightBrace">
                <a:avLst/>
              </a:prstGeom>
              <a:ln w="28575">
                <a:solidFill>
                  <a:srgbClr val="41B6E6"/>
                </a:solidFill>
              </a:ln>
              <a:scene3d>
                <a:camera prst="orthographicFront">
                  <a:rot lat="0" lon="0" rev="0"/>
                </a:camera>
                <a:lightRig rig="threePt" dir="t"/>
              </a:scene3d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26" name="Straight Connector 25"/>
              <p:cNvCxnSpPr/>
              <p:nvPr/>
            </p:nvCxnSpPr>
            <p:spPr>
              <a:xfrm>
                <a:off x="3259303" y="3361765"/>
                <a:ext cx="2684297" cy="0"/>
              </a:xfrm>
              <a:prstGeom prst="line">
                <a:avLst/>
              </a:prstGeom>
              <a:ln w="28575">
                <a:solidFill>
                  <a:srgbClr val="41B6E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5943600" y="4484927"/>
                <a:ext cx="5204012" cy="8801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gradient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change</m:t>
                        </m:r>
                        <m:r>
                          <m:rPr>
                            <m:nor/>
                          </m:rPr>
                          <a:rPr lang="en-GB" sz="28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GB" sz="28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in</m:t>
                        </m:r>
                        <m:r>
                          <m:rPr>
                            <m:nor/>
                          </m:rPr>
                          <a:rPr lang="en-GB" sz="28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GB" sz="2800" b="0" i="1" smtClean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y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change</m:t>
                        </m:r>
                        <m:r>
                          <m:rPr>
                            <m:nor/>
                          </m:rPr>
                          <a:rPr lang="en-GB" sz="28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GB" sz="28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in</m:t>
                        </m:r>
                        <m:r>
                          <m:rPr>
                            <m:nor/>
                          </m:rPr>
                          <a:rPr lang="en-GB" sz="28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GB" sz="2800" b="0" i="1" smtClean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x</m:t>
                        </m:r>
                      </m:den>
                    </m:f>
                    <m:r>
                      <m:rPr>
                        <m:nor/>
                      </m:rPr>
                      <a:rPr lang="en-GB" sz="2800" b="0" i="0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= </m:t>
                    </m:r>
                    <m:f>
                      <m:f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1</m:t>
                        </m:r>
                      </m:den>
                    </m:f>
                  </m:oMath>
                </a14:m>
                <a:r>
                  <a:rPr lang="en-GB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:r>
                  <a:rPr lang="en-GB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endParaRPr lang="en-GB" sz="28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43600" y="4484927"/>
                <a:ext cx="5204012" cy="880113"/>
              </a:xfrm>
              <a:prstGeom prst="rect">
                <a:avLst/>
              </a:prstGeom>
              <a:blipFill>
                <a:blip r:embed="rId4"/>
                <a:stretch>
                  <a:fillRect l="-234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/>
          <p:cNvSpPr txBox="1"/>
          <p:nvPr/>
        </p:nvSpPr>
        <p:spPr>
          <a:xfrm>
            <a:off x="2139164" y="1788459"/>
            <a:ext cx="190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endParaRPr lang="en-GB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650283" y="4117931"/>
            <a:ext cx="1809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GB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2" name="Straight Connector 21"/>
          <p:cNvCxnSpPr/>
          <p:nvPr/>
        </p:nvCxnSpPr>
        <p:spPr>
          <a:xfrm flipH="1" flipV="1">
            <a:off x="5005388" y="4333875"/>
            <a:ext cx="64152" cy="82144"/>
          </a:xfrm>
          <a:prstGeom prst="line">
            <a:avLst/>
          </a:prstGeom>
          <a:ln w="12700">
            <a:solidFill>
              <a:srgbClr val="5757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5001102" y="4416019"/>
            <a:ext cx="68437" cy="94069"/>
          </a:xfrm>
          <a:prstGeom prst="line">
            <a:avLst/>
          </a:prstGeom>
          <a:ln w="12700">
            <a:solidFill>
              <a:srgbClr val="5757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4349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What is gradient?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Picture 10"/>
          <p:cNvPicPr/>
          <p:nvPr/>
        </p:nvPicPr>
        <p:blipFill>
          <a:blip r:embed="rId3"/>
          <a:stretch>
            <a:fillRect/>
          </a:stretch>
        </p:blipFill>
        <p:spPr>
          <a:xfrm>
            <a:off x="874059" y="2009119"/>
            <a:ext cx="3650167" cy="440391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74059" y="1432111"/>
            <a:ext cx="83909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What if the graph slopes in the </a:t>
            </a:r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opposite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direction?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1" name="Group 30"/>
          <p:cNvGrpSpPr/>
          <p:nvPr/>
        </p:nvGrpSpPr>
        <p:grpSpPr>
          <a:xfrm>
            <a:off x="1653988" y="2823882"/>
            <a:ext cx="5661212" cy="927847"/>
            <a:chOff x="1653988" y="2823882"/>
            <a:chExt cx="5661212" cy="927847"/>
          </a:xfrm>
        </p:grpSpPr>
        <p:sp>
          <p:nvSpPr>
            <p:cNvPr id="6" name="Right Brace 5"/>
            <p:cNvSpPr/>
            <p:nvPr/>
          </p:nvSpPr>
          <p:spPr>
            <a:xfrm>
              <a:off x="1653988" y="2823882"/>
              <a:ext cx="147918" cy="927847"/>
            </a:xfrm>
            <a:prstGeom prst="rightBrace">
              <a:avLst/>
            </a:prstGeom>
            <a:ln w="28575">
              <a:solidFill>
                <a:srgbClr val="41B6E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Rounded Rectangle 15"/>
            <p:cNvSpPr/>
            <p:nvPr/>
          </p:nvSpPr>
          <p:spPr>
            <a:xfrm>
              <a:off x="5069542" y="3069290"/>
              <a:ext cx="2245658" cy="437029"/>
            </a:xfrm>
            <a:prstGeom prst="roundRect">
              <a:avLst/>
            </a:prstGeom>
            <a:solidFill>
              <a:srgbClr val="41B6E6"/>
            </a:solidFill>
            <a:ln>
              <a:solidFill>
                <a:srgbClr val="41B6E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Change in </a:t>
              </a:r>
              <a:r>
                <a:rPr lang="en-GB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y</a:t>
              </a:r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is −</a:t>
              </a:r>
              <a:r>
                <a:rPr lang="en-GB" sz="20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r>
                <a:rPr lang="en-GB" dirty="0" smtClean="0"/>
                <a:t>.</a:t>
              </a:r>
              <a:endParaRPr lang="en-GB" dirty="0"/>
            </a:p>
          </p:txBody>
        </p:sp>
        <p:cxnSp>
          <p:nvCxnSpPr>
            <p:cNvPr id="19" name="Straight Connector 18"/>
            <p:cNvCxnSpPr>
              <a:stCxn id="6" idx="1"/>
            </p:cNvCxnSpPr>
            <p:nvPr/>
          </p:nvCxnSpPr>
          <p:spPr>
            <a:xfrm flipV="1">
              <a:off x="1801906" y="3287805"/>
              <a:ext cx="3267636" cy="1"/>
            </a:xfrm>
            <a:prstGeom prst="line">
              <a:avLst/>
            </a:prstGeom>
            <a:ln w="28575">
              <a:solidFill>
                <a:srgbClr val="41B6E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Group 29"/>
          <p:cNvGrpSpPr/>
          <p:nvPr/>
        </p:nvGrpSpPr>
        <p:grpSpPr>
          <a:xfrm>
            <a:off x="1157662" y="2316018"/>
            <a:ext cx="6157538" cy="507864"/>
            <a:chOff x="1157662" y="2316018"/>
            <a:chExt cx="6157538" cy="507864"/>
          </a:xfrm>
        </p:grpSpPr>
        <p:sp>
          <p:nvSpPr>
            <p:cNvPr id="21" name="Right Brace 20"/>
            <p:cNvSpPr/>
            <p:nvPr/>
          </p:nvSpPr>
          <p:spPr>
            <a:xfrm rot="16200000">
              <a:off x="1288700" y="2485488"/>
              <a:ext cx="207356" cy="469431"/>
            </a:xfrm>
            <a:prstGeom prst="rightBrace">
              <a:avLst/>
            </a:prstGeom>
            <a:ln w="28575">
              <a:solidFill>
                <a:srgbClr val="41B6E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23" name="Straight Connector 22"/>
            <p:cNvCxnSpPr/>
            <p:nvPr/>
          </p:nvCxnSpPr>
          <p:spPr>
            <a:xfrm flipV="1">
              <a:off x="1392379" y="2513289"/>
              <a:ext cx="3677163" cy="1"/>
            </a:xfrm>
            <a:prstGeom prst="line">
              <a:avLst/>
            </a:prstGeom>
            <a:ln w="28575">
              <a:solidFill>
                <a:srgbClr val="41B6E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ounded Rectangle 23"/>
            <p:cNvSpPr/>
            <p:nvPr/>
          </p:nvSpPr>
          <p:spPr>
            <a:xfrm>
              <a:off x="5069541" y="2316018"/>
              <a:ext cx="2245659" cy="437029"/>
            </a:xfrm>
            <a:prstGeom prst="roundRect">
              <a:avLst/>
            </a:prstGeom>
            <a:solidFill>
              <a:srgbClr val="41B6E6"/>
            </a:solidFill>
            <a:ln>
              <a:solidFill>
                <a:srgbClr val="41B6E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Change in </a:t>
              </a:r>
              <a:r>
                <a:rPr lang="en-GB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is </a:t>
              </a:r>
              <a:r>
                <a:rPr lang="en-GB" sz="20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  <a:r>
                <a:rPr lang="en-GB" dirty="0" smtClean="0"/>
                <a:t>.</a:t>
              </a:r>
              <a:endParaRPr lang="en-GB" dirty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5082987" y="4211075"/>
                <a:ext cx="5472953" cy="8820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gradient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change</m:t>
                        </m:r>
                        <m:r>
                          <m:rPr>
                            <m:nor/>
                          </m:rPr>
                          <a:rPr lang="en-GB" sz="28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GB" sz="28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in</m:t>
                        </m:r>
                        <m:r>
                          <m:rPr>
                            <m:nor/>
                          </m:rPr>
                          <a:rPr lang="en-GB" sz="28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GB" sz="2800" b="0" i="1" smtClean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y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change</m:t>
                        </m:r>
                        <m:r>
                          <m:rPr>
                            <m:nor/>
                          </m:rPr>
                          <a:rPr lang="en-GB" sz="28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GB" sz="28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in</m:t>
                        </m:r>
                        <m:r>
                          <m:rPr>
                            <m:nor/>
                          </m:rPr>
                          <a:rPr lang="en-GB" sz="28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GB" sz="2800" b="0" i="1" smtClean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x</m:t>
                        </m:r>
                      </m:den>
                    </m:f>
                    <m:r>
                      <m:rPr>
                        <m:nor/>
                      </m:rPr>
                      <a:rPr lang="en-GB" sz="2800" b="0" i="0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= </m:t>
                    </m:r>
                    <m:f>
                      <m:f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m:rPr>
                            <m:nor/>
                          </m:rPr>
                          <a:rPr lang="en-GB" sz="28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1</m:t>
                        </m:r>
                      </m:den>
                    </m:f>
                  </m:oMath>
                </a14:m>
                <a:r>
                  <a:rPr lang="en-GB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:r>
                  <a:rPr lang="en-GB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−2</a:t>
                </a:r>
                <a:endParaRPr lang="en-GB" sz="28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82987" y="4211075"/>
                <a:ext cx="5472953" cy="882036"/>
              </a:xfrm>
              <a:prstGeom prst="rect">
                <a:avLst/>
              </a:prstGeom>
              <a:blipFill>
                <a:blip r:embed="rId4"/>
                <a:stretch>
                  <a:fillRect l="-233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2" name="Group 31"/>
          <p:cNvGrpSpPr/>
          <p:nvPr/>
        </p:nvGrpSpPr>
        <p:grpSpPr>
          <a:xfrm>
            <a:off x="8216153" y="4329953"/>
            <a:ext cx="3805517" cy="2083078"/>
            <a:chOff x="8216153" y="4329953"/>
            <a:chExt cx="3805517" cy="2083078"/>
          </a:xfrm>
        </p:grpSpPr>
        <p:sp>
          <p:nvSpPr>
            <p:cNvPr id="26" name="Oval 25"/>
            <p:cNvSpPr/>
            <p:nvPr/>
          </p:nvSpPr>
          <p:spPr>
            <a:xfrm>
              <a:off x="9789459" y="4329953"/>
              <a:ext cx="645459" cy="658906"/>
            </a:xfrm>
            <a:prstGeom prst="ellipse">
              <a:avLst/>
            </a:prstGeom>
            <a:noFill/>
            <a:ln w="28575">
              <a:solidFill>
                <a:srgbClr val="41B6E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28" name="Straight Connector 27"/>
            <p:cNvCxnSpPr>
              <a:stCxn id="26" idx="4"/>
            </p:cNvCxnSpPr>
            <p:nvPr/>
          </p:nvCxnSpPr>
          <p:spPr>
            <a:xfrm>
              <a:off x="10112189" y="4988859"/>
              <a:ext cx="13446" cy="766482"/>
            </a:xfrm>
            <a:prstGeom prst="line">
              <a:avLst/>
            </a:prstGeom>
            <a:ln w="28575">
              <a:solidFill>
                <a:srgbClr val="41B6E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Rounded Rectangle 28"/>
            <p:cNvSpPr/>
            <p:nvPr/>
          </p:nvSpPr>
          <p:spPr>
            <a:xfrm>
              <a:off x="8216153" y="5755341"/>
              <a:ext cx="3805517" cy="657690"/>
            </a:xfrm>
            <a:prstGeom prst="roundRect">
              <a:avLst/>
            </a:prstGeom>
            <a:solidFill>
              <a:srgbClr val="41B6E6"/>
            </a:solidFill>
            <a:ln>
              <a:solidFill>
                <a:srgbClr val="41B6E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The negative symbol shows us the line is sloping </a:t>
              </a:r>
              <a:r>
                <a:rPr lang="en-GB" sz="20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down</a:t>
              </a:r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.</a:t>
              </a:r>
              <a:endParaRPr lang="en-GB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cxnSp>
        <p:nvCxnSpPr>
          <p:cNvPr id="18" name="Straight Connector 17"/>
          <p:cNvCxnSpPr/>
          <p:nvPr/>
        </p:nvCxnSpPr>
        <p:spPr>
          <a:xfrm flipH="1" flipV="1">
            <a:off x="4427212" y="4595813"/>
            <a:ext cx="68439" cy="77862"/>
          </a:xfrm>
          <a:prstGeom prst="line">
            <a:avLst/>
          </a:prstGeom>
          <a:ln w="12700">
            <a:solidFill>
              <a:srgbClr val="5757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>
            <a:off x="4427212" y="4673675"/>
            <a:ext cx="68437" cy="94069"/>
          </a:xfrm>
          <a:prstGeom prst="line">
            <a:avLst/>
          </a:prstGeom>
          <a:ln w="12700">
            <a:solidFill>
              <a:srgbClr val="5757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1611406" y="1989180"/>
            <a:ext cx="190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endParaRPr lang="en-GB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057344" y="4351377"/>
            <a:ext cx="1809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GB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3407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What is gradient?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057400" y="2568389"/>
            <a:ext cx="79472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The gradient tells you the slope of a line.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057400" y="3441378"/>
            <a:ext cx="658905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The gradient is calculated from the </a:t>
            </a:r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change in </a:t>
            </a:r>
            <a:r>
              <a:rPr lang="en-GB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(vertical axis) divided by the </a:t>
            </a:r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change in </a:t>
            </a:r>
            <a:r>
              <a:rPr lang="en-GB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(horizontal axis).</a:t>
            </a:r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76518" y="1560004"/>
            <a:ext cx="58629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Remember: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ounded Rectangle 6"/>
              <p:cNvSpPr/>
              <p:nvPr/>
            </p:nvSpPr>
            <p:spPr>
              <a:xfrm>
                <a:off x="3583641" y="5176142"/>
                <a:ext cx="3536576" cy="1008530"/>
              </a:xfrm>
              <a:prstGeom prst="roundRect">
                <a:avLst/>
              </a:prstGeom>
              <a:solidFill>
                <a:srgbClr val="41B6E6"/>
              </a:solidFill>
              <a:ln>
                <a:solidFill>
                  <a:srgbClr val="41B6E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gradient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0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change</m:t>
                        </m:r>
                        <m:r>
                          <m:rPr>
                            <m:nor/>
                          </m:rPr>
                          <a:rPr lang="en-GB" sz="20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GB" sz="20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in</m:t>
                        </m:r>
                        <m:r>
                          <m:rPr>
                            <m:nor/>
                          </m:rPr>
                          <a:rPr lang="en-GB" sz="20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GB" sz="2000" b="0" i="1" smtClean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y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0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change</m:t>
                        </m:r>
                        <m:r>
                          <m:rPr>
                            <m:nor/>
                          </m:rPr>
                          <a:rPr lang="en-GB" sz="20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GB" sz="20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in</m:t>
                        </m:r>
                        <m:r>
                          <m:rPr>
                            <m:nor/>
                          </m:rPr>
                          <a:rPr lang="en-GB" sz="20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GB" sz="2000" b="0" i="1" smtClean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x</m:t>
                        </m:r>
                      </m:den>
                    </m:f>
                  </m:oMath>
                </a14:m>
                <a:endParaRPr lang="en-GB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Rounded 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3641" y="5176142"/>
                <a:ext cx="3536576" cy="1008530"/>
              </a:xfrm>
              <a:prstGeom prst="round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solidFill>
                  <a:srgbClr val="41B6E6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53236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Red Violet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757</TotalTime>
  <Words>362</Words>
  <Application>Microsoft Office PowerPoint</Application>
  <PresentationFormat>Widescreen</PresentationFormat>
  <Paragraphs>79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Cambria Math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went wrong?</dc:title>
  <dc:creator>Lois Lindemann</dc:creator>
  <cp:lastModifiedBy>Liz Duncombe</cp:lastModifiedBy>
  <cp:revision>68</cp:revision>
  <cp:lastPrinted>2018-01-14T21:28:16Z</cp:lastPrinted>
  <dcterms:created xsi:type="dcterms:W3CDTF">2018-01-14T21:11:47Z</dcterms:created>
  <dcterms:modified xsi:type="dcterms:W3CDTF">2019-07-18T14:01:43Z</dcterms:modified>
</cp:coreProperties>
</file>