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349" r:id="rId2"/>
    <p:sldId id="350" r:id="rId3"/>
    <p:sldId id="329" r:id="rId4"/>
    <p:sldId id="339" r:id="rId5"/>
    <p:sldId id="351" r:id="rId6"/>
    <p:sldId id="353" r:id="rId7"/>
    <p:sldId id="354" r:id="rId8"/>
    <p:sldId id="352" r:id="rId9"/>
    <p:sldId id="355" r:id="rId10"/>
  </p:sldIdLst>
  <p:sldSz cx="12192000" cy="6858000"/>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BC9A"/>
    <a:srgbClr val="00CC00"/>
    <a:srgbClr val="904692"/>
    <a:srgbClr val="FF00FF"/>
    <a:srgbClr val="000099"/>
    <a:srgbClr val="99CC00"/>
    <a:srgbClr val="FFC8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75672" autoAdjust="0"/>
  </p:normalViewPr>
  <p:slideViewPr>
    <p:cSldViewPr snapToGrid="0">
      <p:cViewPr varScale="1">
        <p:scale>
          <a:sx n="79" d="100"/>
          <a:sy n="79" d="100"/>
        </p:scale>
        <p:origin x="120" y="14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8475"/>
          </a:xfrm>
          <a:prstGeom prst="rect">
            <a:avLst/>
          </a:prstGeom>
        </p:spPr>
        <p:txBody>
          <a:bodyPr vert="horz" lIns="91440" tIns="45720" rIns="91440" bIns="45720" rtlCol="0"/>
          <a:lstStyle>
            <a:lvl1pPr algn="r">
              <a:defRPr sz="1200"/>
            </a:lvl1pPr>
          </a:lstStyle>
          <a:p>
            <a:fld id="{FAA5EAAC-A2A0-406F-93BD-8DB209C49A3C}" type="datetimeFigureOut">
              <a:rPr lang="en-GB" smtClean="0"/>
              <a:t>18/07/2019</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8375"/>
            <a:ext cx="5438775" cy="3908425"/>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9750"/>
            <a:ext cx="2946400" cy="49847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8475"/>
          </a:xfrm>
          <a:prstGeom prst="rect">
            <a:avLst/>
          </a:prstGeom>
        </p:spPr>
        <p:txBody>
          <a:bodyPr vert="horz" lIns="91440" tIns="45720" rIns="91440" bIns="45720" rtlCol="0" anchor="b"/>
          <a:lstStyle>
            <a:lvl1pPr algn="r">
              <a:defRPr sz="1200"/>
            </a:lvl1pPr>
          </a:lstStyle>
          <a:p>
            <a:fld id="{BA4D6A3F-9099-452E-9E43-ACAAFCD6441B}" type="slidenum">
              <a:rPr lang="en-GB" smtClean="0"/>
              <a:t>‹#›</a:t>
            </a:fld>
            <a:endParaRPr lang="en-GB"/>
          </a:p>
        </p:txBody>
      </p:sp>
    </p:spTree>
    <p:extLst>
      <p:ext uri="{BB962C8B-B14F-4D97-AF65-F5344CB8AC3E}">
        <p14:creationId xmlns:p14="http://schemas.microsoft.com/office/powerpoint/2010/main" val="11549346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A4D6A3F-9099-452E-9E43-ACAAFCD6441B}" type="slidenum">
              <a:rPr lang="en-GB" smtClean="0"/>
              <a:t>1</a:t>
            </a:fld>
            <a:endParaRPr lang="en-GB"/>
          </a:p>
        </p:txBody>
      </p:sp>
    </p:spTree>
    <p:extLst>
      <p:ext uri="{BB962C8B-B14F-4D97-AF65-F5344CB8AC3E}">
        <p14:creationId xmlns:p14="http://schemas.microsoft.com/office/powerpoint/2010/main" val="14534079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411221F-D471-4286-B865-C445ABC3F7C8}" type="slidenum">
              <a:rPr lang="en-GB" smtClean="0"/>
              <a:t>2</a:t>
            </a:fld>
            <a:endParaRPr lang="en-GB"/>
          </a:p>
        </p:txBody>
      </p:sp>
    </p:spTree>
    <p:extLst>
      <p:ext uri="{BB962C8B-B14F-4D97-AF65-F5344CB8AC3E}">
        <p14:creationId xmlns:p14="http://schemas.microsoft.com/office/powerpoint/2010/main" val="7557887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1" dirty="0" smtClean="0"/>
          </a:p>
          <a:p>
            <a:r>
              <a:rPr lang="en-GB" b="1" dirty="0" smtClean="0"/>
              <a:t>Worksheet 3a Doing the mathematics questions 1 and 2 </a:t>
            </a:r>
            <a:endParaRPr lang="en-GB" b="1" dirty="0"/>
          </a:p>
        </p:txBody>
      </p:sp>
      <p:sp>
        <p:nvSpPr>
          <p:cNvPr id="4" name="Slide Number Placeholder 3"/>
          <p:cNvSpPr>
            <a:spLocks noGrp="1"/>
          </p:cNvSpPr>
          <p:nvPr>
            <p:ph type="sldNum" sz="quarter" idx="10"/>
          </p:nvPr>
        </p:nvSpPr>
        <p:spPr/>
        <p:txBody>
          <a:bodyPr/>
          <a:lstStyle/>
          <a:p>
            <a:fld id="{BA4D6A3F-9099-452E-9E43-ACAAFCD6441B}" type="slidenum">
              <a:rPr lang="en-GB" smtClean="0"/>
              <a:t>3</a:t>
            </a:fld>
            <a:endParaRPr lang="en-GB"/>
          </a:p>
        </p:txBody>
      </p:sp>
    </p:spTree>
    <p:extLst>
      <p:ext uri="{BB962C8B-B14F-4D97-AF65-F5344CB8AC3E}">
        <p14:creationId xmlns:p14="http://schemas.microsoft.com/office/powerpoint/2010/main" val="16423893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smtClean="0">
                <a:solidFill>
                  <a:schemeClr val="tx1"/>
                </a:solidFill>
                <a:latin typeface="+mn-lt"/>
                <a:ea typeface="ＭＳ Ｐゴシック" panose="020B0600070205080204" pitchFamily="34" charset="-128"/>
                <a:cs typeface="ＭＳ Ｐゴシック" charset="0"/>
              </a:rPr>
              <a:t>This is an introduction to the video below. Ask students what is the same what is different about these rectangles. They should be able to tell that all the rectangles are similar but not congruent. The ratio of the width to the length is the same for each rectangle.</a:t>
            </a:r>
          </a:p>
          <a:p>
            <a:r>
              <a:rPr lang="en-GB" sz="1200" kern="1200" dirty="0" smtClean="0">
                <a:solidFill>
                  <a:schemeClr val="tx1"/>
                </a:solidFill>
                <a:latin typeface="+mn-lt"/>
                <a:ea typeface="ＭＳ Ｐゴシック" panose="020B0600070205080204" pitchFamily="34" charset="-128"/>
                <a:cs typeface="ＭＳ Ｐゴシック" charset="0"/>
              </a:rPr>
              <a:t>Assuming rectangle A is the original object ask students for the scale factor for each of the other rectangles. Then animate. Ask the them if there is anything surprising in the scales. They might note the ratio with a bigger number to the right gives a smaller version of the original.</a:t>
            </a:r>
          </a:p>
          <a:p>
            <a:endParaRPr lang="en-GB" b="1" dirty="0" smtClean="0"/>
          </a:p>
          <a:p>
            <a:r>
              <a:rPr lang="en-GB" b="1" dirty="0" smtClean="0"/>
              <a:t>lesson 3 Video - Converting between representational scales. </a:t>
            </a:r>
          </a:p>
          <a:p>
            <a:r>
              <a:rPr lang="en-GB" b="1" dirty="0" smtClean="0"/>
              <a:t>Worksheet 3a Doing the mathematics question 3 </a:t>
            </a:r>
          </a:p>
          <a:p>
            <a:endParaRPr lang="en-GB" dirty="0"/>
          </a:p>
        </p:txBody>
      </p:sp>
      <p:sp>
        <p:nvSpPr>
          <p:cNvPr id="4" name="Slide Number Placeholder 3"/>
          <p:cNvSpPr>
            <a:spLocks noGrp="1"/>
          </p:cNvSpPr>
          <p:nvPr>
            <p:ph type="sldNum" sz="quarter" idx="10"/>
          </p:nvPr>
        </p:nvSpPr>
        <p:spPr/>
        <p:txBody>
          <a:bodyPr/>
          <a:lstStyle/>
          <a:p>
            <a:fld id="{BA4D6A3F-9099-452E-9E43-ACAAFCD6441B}" type="slidenum">
              <a:rPr lang="en-GB" smtClean="0"/>
              <a:t>4</a:t>
            </a:fld>
            <a:endParaRPr lang="en-GB"/>
          </a:p>
        </p:txBody>
      </p:sp>
    </p:spTree>
    <p:extLst>
      <p:ext uri="{BB962C8B-B14F-4D97-AF65-F5344CB8AC3E}">
        <p14:creationId xmlns:p14="http://schemas.microsoft.com/office/powerpoint/2010/main" val="29829952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smtClean="0">
                <a:solidFill>
                  <a:schemeClr val="tx1"/>
                </a:solidFill>
                <a:latin typeface="+mn-lt"/>
                <a:ea typeface="ＭＳ Ｐゴシック" panose="020B0600070205080204" pitchFamily="34" charset="-128"/>
                <a:cs typeface="ＭＳ Ｐゴシック" charset="0"/>
              </a:rPr>
              <a:t>Now let's think about how we can estimate using scale in real life. Can you think of some ways in which you can judge scale one example is given for you? </a:t>
            </a:r>
          </a:p>
          <a:p>
            <a:r>
              <a:rPr lang="en-GB" sz="1200" kern="1200" dirty="0" smtClean="0">
                <a:solidFill>
                  <a:schemeClr val="tx1"/>
                </a:solidFill>
                <a:latin typeface="+mn-lt"/>
                <a:ea typeface="ＭＳ Ｐゴシック" panose="020B0600070205080204" pitchFamily="34" charset="-128"/>
              </a:rPr>
              <a:t>Tell students they are now going to work on a set of real life activities where scale drawing is very important to help them practice the skills they have learnt. </a:t>
            </a:r>
            <a:endParaRPr lang="en-GB" dirty="0" smtClean="0"/>
          </a:p>
          <a:p>
            <a:pPr marL="0" marR="0" lvl="0" indent="0" algn="l" defTabSz="457200" rtl="0" eaLnBrk="0" fontAlgn="base" latinLnBrk="0" hangingPunct="0">
              <a:lnSpc>
                <a:spcPct val="100000"/>
              </a:lnSpc>
              <a:spcBef>
                <a:spcPct val="30000"/>
              </a:spcBef>
              <a:spcAft>
                <a:spcPct val="0"/>
              </a:spcAft>
              <a:buClrTx/>
              <a:buSzTx/>
              <a:buFontTx/>
              <a:buNone/>
              <a:tabLst/>
              <a:defRPr/>
            </a:pPr>
            <a:endParaRPr lang="en-GB" dirty="0" smtClean="0"/>
          </a:p>
          <a:p>
            <a:endParaRPr lang="en-GB" dirty="0"/>
          </a:p>
        </p:txBody>
      </p:sp>
      <p:sp>
        <p:nvSpPr>
          <p:cNvPr id="4" name="Slide Number Placeholder 3"/>
          <p:cNvSpPr>
            <a:spLocks noGrp="1"/>
          </p:cNvSpPr>
          <p:nvPr>
            <p:ph type="sldNum" sz="quarter" idx="10"/>
          </p:nvPr>
        </p:nvSpPr>
        <p:spPr/>
        <p:txBody>
          <a:bodyPr/>
          <a:lstStyle/>
          <a:p>
            <a:fld id="{D411221F-D471-4286-B865-C445ABC3F7C8}" type="slidenum">
              <a:rPr lang="en-GB" smtClean="0"/>
              <a:t>5</a:t>
            </a:fld>
            <a:endParaRPr lang="en-GB"/>
          </a:p>
        </p:txBody>
      </p:sp>
    </p:spTree>
    <p:extLst>
      <p:ext uri="{BB962C8B-B14F-4D97-AF65-F5344CB8AC3E}">
        <p14:creationId xmlns:p14="http://schemas.microsoft.com/office/powerpoint/2010/main" val="7557887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smtClean="0"/>
          </a:p>
          <a:p>
            <a:r>
              <a:rPr lang="en-GB" dirty="0" smtClean="0"/>
              <a:t>Start by asking students in pairs to write a set of steps that they would need to go though to draw a floor plan to scale. Then animate this slide and discuss each step. </a:t>
            </a:r>
          </a:p>
          <a:p>
            <a:endParaRPr lang="en-GB" dirty="0" smtClean="0"/>
          </a:p>
          <a:p>
            <a:r>
              <a:rPr lang="en-GB" dirty="0" smtClean="0"/>
              <a:t>Students can either choose their own space to draw of you can decide for them. If you think students might struggle with this you can provide them with the measurements of an imaginary space that would be easier to scale. You could also provide them with a partially completed scale drawing to complete. </a:t>
            </a:r>
          </a:p>
          <a:p>
            <a:pPr marL="0" marR="0" lvl="0" indent="0" algn="l" defTabSz="457200" rtl="0" eaLnBrk="0" fontAlgn="base" latinLnBrk="0" hangingPunct="0">
              <a:lnSpc>
                <a:spcPct val="100000"/>
              </a:lnSpc>
              <a:spcBef>
                <a:spcPct val="30000"/>
              </a:spcBef>
              <a:spcAft>
                <a:spcPct val="0"/>
              </a:spcAft>
              <a:buClrTx/>
              <a:buSzTx/>
              <a:buFontTx/>
              <a:buNone/>
              <a:tabLst/>
              <a:defRPr/>
            </a:pPr>
            <a:endParaRPr lang="en-GB" dirty="0" smtClean="0"/>
          </a:p>
          <a:p>
            <a:endParaRPr lang="en-GB" dirty="0"/>
          </a:p>
        </p:txBody>
      </p:sp>
      <p:sp>
        <p:nvSpPr>
          <p:cNvPr id="4" name="Slide Number Placeholder 3"/>
          <p:cNvSpPr>
            <a:spLocks noGrp="1"/>
          </p:cNvSpPr>
          <p:nvPr>
            <p:ph type="sldNum" sz="quarter" idx="10"/>
          </p:nvPr>
        </p:nvSpPr>
        <p:spPr/>
        <p:txBody>
          <a:bodyPr/>
          <a:lstStyle/>
          <a:p>
            <a:fld id="{D411221F-D471-4286-B865-C445ABC3F7C8}" type="slidenum">
              <a:rPr lang="en-GB" smtClean="0"/>
              <a:t>6</a:t>
            </a:fld>
            <a:endParaRPr lang="en-GB"/>
          </a:p>
        </p:txBody>
      </p:sp>
    </p:spTree>
    <p:extLst>
      <p:ext uri="{BB962C8B-B14F-4D97-AF65-F5344CB8AC3E}">
        <p14:creationId xmlns:p14="http://schemas.microsoft.com/office/powerpoint/2010/main" val="7557887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endParaRPr lang="en-GB" dirty="0" smtClean="0"/>
          </a:p>
          <a:p>
            <a:r>
              <a:rPr lang="en-GB" sz="1200" u="none" kern="1200" dirty="0" smtClean="0">
                <a:solidFill>
                  <a:schemeClr val="tx1"/>
                </a:solidFill>
                <a:effectLst/>
                <a:latin typeface="+mn-lt"/>
                <a:ea typeface="+mn-ea"/>
                <a:cs typeface="+mn-cs"/>
              </a:rPr>
              <a:t>Worksheet 3b: Drawing a floor plan to scale </a:t>
            </a:r>
            <a:r>
              <a:rPr lang="en-GB" sz="1200" kern="1200" dirty="0" smtClean="0">
                <a:solidFill>
                  <a:schemeClr val="tx1"/>
                </a:solidFill>
                <a:effectLst/>
                <a:latin typeface="+mn-lt"/>
                <a:ea typeface="+mn-ea"/>
                <a:cs typeface="+mn-cs"/>
              </a:rPr>
              <a:t>is a copy of the steps on </a:t>
            </a:r>
            <a:r>
              <a:rPr lang="en-GB" sz="1200" b="1" kern="1200" dirty="0" smtClean="0">
                <a:solidFill>
                  <a:schemeClr val="tx1"/>
                </a:solidFill>
                <a:effectLst/>
                <a:latin typeface="+mn-lt"/>
                <a:ea typeface="+mn-ea"/>
                <a:cs typeface="+mn-cs"/>
              </a:rPr>
              <a:t>slide 6 and 7</a:t>
            </a:r>
            <a:r>
              <a:rPr lang="en-GB" sz="1200" kern="1200" dirty="0" smtClean="0">
                <a:solidFill>
                  <a:schemeClr val="tx1"/>
                </a:solidFill>
                <a:effectLst/>
                <a:latin typeface="+mn-lt"/>
                <a:ea typeface="+mn-ea"/>
                <a:cs typeface="+mn-cs"/>
              </a:rPr>
              <a:t>, and if appropriate, learners can have a copy of this to refer to whilst drawing their own floorplan. </a:t>
            </a:r>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411221F-D471-4286-B865-C445ABC3F7C8}" type="slidenum">
              <a:rPr lang="en-GB" smtClean="0"/>
              <a:t>7</a:t>
            </a:fld>
            <a:endParaRPr lang="en-GB"/>
          </a:p>
        </p:txBody>
      </p:sp>
    </p:spTree>
    <p:extLst>
      <p:ext uri="{BB962C8B-B14F-4D97-AF65-F5344CB8AC3E}">
        <p14:creationId xmlns:p14="http://schemas.microsoft.com/office/powerpoint/2010/main" val="7557887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There is guidance on these activities on the lesson plan for this lesson.</a:t>
            </a:r>
          </a:p>
          <a:p>
            <a:endParaRPr lang="en-GB" dirty="0"/>
          </a:p>
        </p:txBody>
      </p:sp>
      <p:sp>
        <p:nvSpPr>
          <p:cNvPr id="4" name="Slide Number Placeholder 3"/>
          <p:cNvSpPr>
            <a:spLocks noGrp="1"/>
          </p:cNvSpPr>
          <p:nvPr>
            <p:ph type="sldNum" sz="quarter" idx="10"/>
          </p:nvPr>
        </p:nvSpPr>
        <p:spPr/>
        <p:txBody>
          <a:bodyPr/>
          <a:lstStyle/>
          <a:p>
            <a:fld id="{D411221F-D471-4286-B865-C445ABC3F7C8}" type="slidenum">
              <a:rPr lang="en-GB" smtClean="0"/>
              <a:t>8</a:t>
            </a:fld>
            <a:endParaRPr lang="en-GB"/>
          </a:p>
        </p:txBody>
      </p:sp>
    </p:spTree>
    <p:extLst>
      <p:ext uri="{BB962C8B-B14F-4D97-AF65-F5344CB8AC3E}">
        <p14:creationId xmlns:p14="http://schemas.microsoft.com/office/powerpoint/2010/main" val="7557887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D411221F-D471-4286-B865-C445ABC3F7C8}" type="slidenum">
              <a:rPr lang="en-GB" smtClean="0"/>
              <a:t>9</a:t>
            </a:fld>
            <a:endParaRPr lang="en-GB"/>
          </a:p>
        </p:txBody>
      </p:sp>
    </p:spTree>
    <p:extLst>
      <p:ext uri="{BB962C8B-B14F-4D97-AF65-F5344CB8AC3E}">
        <p14:creationId xmlns:p14="http://schemas.microsoft.com/office/powerpoint/2010/main" val="7557887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041E7E9C-2DF8-4740-8A22-E5DF3F1116FB}" type="datetimeFigureOut">
              <a:rPr lang="en-GB" smtClean="0"/>
              <a:t>18/07/2019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23455328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41E7E9C-2DF8-4740-8A22-E5DF3F1116FB}" type="datetimeFigureOut">
              <a:rPr lang="en-GB" smtClean="0"/>
              <a:t>18/07/2019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7968424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41E7E9C-2DF8-4740-8A22-E5DF3F1116FB}" type="datetimeFigureOut">
              <a:rPr lang="en-GB" smtClean="0"/>
              <a:t>18/07/2019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18548698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41E7E9C-2DF8-4740-8A22-E5DF3F1116FB}" type="datetimeFigureOut">
              <a:rPr lang="en-GB" smtClean="0"/>
              <a:t>18/07/2019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13841714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41E7E9C-2DF8-4740-8A22-E5DF3F1116FB}" type="datetimeFigureOut">
              <a:rPr lang="en-GB" smtClean="0"/>
              <a:t>18/07/2019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1913930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041E7E9C-2DF8-4740-8A22-E5DF3F1116FB}" type="datetimeFigureOut">
              <a:rPr lang="en-GB" smtClean="0"/>
              <a:t>18/07/2019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9851078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041E7E9C-2DF8-4740-8A22-E5DF3F1116FB}" type="datetimeFigureOut">
              <a:rPr lang="en-GB" smtClean="0"/>
              <a:t>18/07/2019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33025274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041E7E9C-2DF8-4740-8A22-E5DF3F1116FB}" type="datetimeFigureOut">
              <a:rPr lang="en-GB" smtClean="0"/>
              <a:t>18/07/2019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8602762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1E7E9C-2DF8-4740-8A22-E5DF3F1116FB}" type="datetimeFigureOut">
              <a:rPr lang="en-GB" smtClean="0"/>
              <a:t>18/07/2019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12560862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41E7E9C-2DF8-4740-8A22-E5DF3F1116FB}" type="datetimeFigureOut">
              <a:rPr lang="en-GB" smtClean="0"/>
              <a:t>18/07/2019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31987053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41E7E9C-2DF8-4740-8A22-E5DF3F1116FB}" type="datetimeFigureOut">
              <a:rPr lang="en-GB" smtClean="0"/>
              <a:t>18/07/2019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12293649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1E7E9C-2DF8-4740-8A22-E5DF3F1116FB}" type="datetimeFigureOut">
              <a:rPr lang="en-GB" smtClean="0"/>
              <a:t>18/07/2019</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508EBA-7194-4BE8-B1FE-0F2353F5452E}" type="slidenum">
              <a:rPr lang="en-GB" smtClean="0"/>
              <a:t>‹#›</a:t>
            </a:fld>
            <a:endParaRPr lang="en-GB"/>
          </a:p>
        </p:txBody>
      </p:sp>
    </p:spTree>
    <p:extLst>
      <p:ext uri="{BB962C8B-B14F-4D97-AF65-F5344CB8AC3E}">
        <p14:creationId xmlns:p14="http://schemas.microsoft.com/office/powerpoint/2010/main" val="16464072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6.xml"/><Relationship Id="rId5" Type="http://schemas.openxmlformats.org/officeDocument/2006/relationships/image" Target="../media/image3.jpe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5.wmf"/><Relationship Id="rId3" Type="http://schemas.openxmlformats.org/officeDocument/2006/relationships/notesSlide" Target="../notesSlides/notesSlide3.xml"/><Relationship Id="rId7"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4.wmf"/><Relationship Id="rId5" Type="http://schemas.openxmlformats.org/officeDocument/2006/relationships/oleObject" Target="../embeddings/oleObject1.bin"/><Relationship Id="rId4" Type="http://schemas.openxmlformats.org/officeDocument/2006/relationships/image" Target="../media/image6.jp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58906" y="1909481"/>
            <a:ext cx="11202536" cy="2215991"/>
          </a:xfrm>
          <a:prstGeom prst="rect">
            <a:avLst/>
          </a:prstGeom>
          <a:noFill/>
        </p:spPr>
        <p:txBody>
          <a:bodyPr wrap="square" rtlCol="0">
            <a:spAutoFit/>
          </a:bodyPr>
          <a:lstStyle/>
          <a:p>
            <a:r>
              <a:rPr lang="en-GB" sz="2600" b="1" dirty="0" smtClean="0">
                <a:latin typeface="Arial" panose="020B0604020202020204" pitchFamily="34" charset="0"/>
                <a:cs typeface="Arial" panose="020B0604020202020204" pitchFamily="34" charset="0"/>
              </a:rPr>
              <a:t>Teaching </a:t>
            </a:r>
            <a:r>
              <a:rPr lang="en-GB" sz="2600" b="1" dirty="0" smtClean="0">
                <a:latin typeface="Arial" panose="020B0604020202020204" pitchFamily="34" charset="0"/>
                <a:cs typeface="Arial" panose="020B0604020202020204" pitchFamily="34" charset="0"/>
              </a:rPr>
              <a:t>Pack – Scale drawings</a:t>
            </a:r>
          </a:p>
          <a:p>
            <a:r>
              <a:rPr lang="en-GB" sz="1600" b="1" dirty="0" smtClean="0">
                <a:latin typeface="Arial" panose="020B0604020202020204" pitchFamily="34" charset="0"/>
                <a:cs typeface="Arial" panose="020B0604020202020204" pitchFamily="34" charset="0"/>
              </a:rPr>
              <a:t> </a:t>
            </a:r>
          </a:p>
          <a:p>
            <a:r>
              <a:rPr lang="en-GB" sz="2600" dirty="0" smtClean="0">
                <a:latin typeface="Arial" panose="020B0604020202020204" pitchFamily="34" charset="0"/>
                <a:cs typeface="Arial" panose="020B0604020202020204" pitchFamily="34" charset="0"/>
              </a:rPr>
              <a:t>Lesson </a:t>
            </a:r>
            <a:r>
              <a:rPr lang="en-GB" sz="2600" dirty="0">
                <a:latin typeface="Arial" panose="020B0604020202020204" pitchFamily="34" charset="0"/>
                <a:cs typeface="Arial" panose="020B0604020202020204" pitchFamily="34" charset="0"/>
              </a:rPr>
              <a:t>3</a:t>
            </a:r>
            <a:r>
              <a:rPr lang="en-GB" sz="2600" dirty="0" smtClean="0">
                <a:latin typeface="Arial" panose="020B0604020202020204" pitchFamily="34" charset="0"/>
                <a:cs typeface="Arial" panose="020B0604020202020204" pitchFamily="34" charset="0"/>
              </a:rPr>
              <a:t> – Other real life examples of scale drawings</a:t>
            </a:r>
          </a:p>
          <a:p>
            <a:endParaRPr lang="en-GB" dirty="0" smtClean="0">
              <a:latin typeface="Arial" panose="020B0604020202020204" pitchFamily="34" charset="0"/>
              <a:cs typeface="Arial" panose="020B0604020202020204" pitchFamily="34" charset="0"/>
            </a:endParaRPr>
          </a:p>
          <a:p>
            <a:r>
              <a:rPr lang="en-GB" sz="2600" b="1" smtClean="0">
                <a:solidFill>
                  <a:srgbClr val="EA5B0C"/>
                </a:solidFill>
                <a:latin typeface="Arial" panose="020B0604020202020204" pitchFamily="34" charset="0"/>
                <a:cs typeface="Arial" panose="020B0604020202020204" pitchFamily="34" charset="0"/>
              </a:rPr>
              <a:t>Cambridge </a:t>
            </a:r>
            <a:r>
              <a:rPr lang="en-GB" sz="2600" b="1">
                <a:solidFill>
                  <a:srgbClr val="EA5B0C"/>
                </a:solidFill>
                <a:latin typeface="Arial" panose="020B0604020202020204" pitchFamily="34" charset="0"/>
                <a:cs typeface="Arial" panose="020B0604020202020204" pitchFamily="34" charset="0"/>
              </a:rPr>
              <a:t>IGCSE™</a:t>
            </a:r>
            <a:endParaRPr lang="en-GB" sz="2600" b="1" baseline="30000" dirty="0" smtClean="0">
              <a:solidFill>
                <a:srgbClr val="EA5B0C"/>
              </a:solidFill>
              <a:latin typeface="Arial" panose="020B0604020202020204" pitchFamily="34" charset="0"/>
              <a:cs typeface="Arial" panose="020B0604020202020204" pitchFamily="34" charset="0"/>
            </a:endParaRPr>
          </a:p>
          <a:p>
            <a:r>
              <a:rPr lang="en-GB" sz="2600" dirty="0" smtClean="0">
                <a:solidFill>
                  <a:srgbClr val="EA5B0C"/>
                </a:solidFill>
                <a:latin typeface="Arial" panose="020B0604020202020204" pitchFamily="34" charset="0"/>
                <a:cs typeface="Arial" panose="020B0604020202020204" pitchFamily="34" charset="0"/>
              </a:rPr>
              <a:t>Mathematics 0580</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85439" y="451912"/>
            <a:ext cx="4046220" cy="650471"/>
          </a:xfrm>
          <a:prstGeom prst="rect">
            <a:avLst/>
          </a:prstGeom>
        </p:spPr>
      </p:pic>
      <p:sp>
        <p:nvSpPr>
          <p:cNvPr id="5" name="TextBox 4"/>
          <p:cNvSpPr txBox="1"/>
          <p:nvPr/>
        </p:nvSpPr>
        <p:spPr>
          <a:xfrm>
            <a:off x="658906" y="6239435"/>
            <a:ext cx="4128247" cy="307777"/>
          </a:xfrm>
          <a:prstGeom prst="rect">
            <a:avLst/>
          </a:prstGeom>
          <a:noFill/>
        </p:spPr>
        <p:txBody>
          <a:bodyPr wrap="square" rtlCol="0">
            <a:spAutoFit/>
          </a:bodyPr>
          <a:lstStyle/>
          <a:p>
            <a:r>
              <a:rPr lang="en-GB" sz="1400" dirty="0" smtClean="0">
                <a:latin typeface="Arial" panose="020B0604020202020204" pitchFamily="34" charset="0"/>
                <a:cs typeface="Arial" panose="020B0604020202020204" pitchFamily="34" charset="0"/>
              </a:rPr>
              <a:t>Version 1.0</a:t>
            </a:r>
            <a:endParaRPr lang="en-GB" sz="1400" dirty="0">
              <a:latin typeface="Arial" panose="020B0604020202020204" pitchFamily="34" charset="0"/>
              <a:cs typeface="Arial" panose="020B0604020202020204" pitchFamily="34" charset="0"/>
            </a:endParaRPr>
          </a:p>
        </p:txBody>
      </p:sp>
      <p:pic>
        <p:nvPicPr>
          <p:cNvPr id="6" name="Picture 5"/>
          <p:cNvPicPr/>
          <p:nvPr/>
        </p:nvPicPr>
        <p:blipFill>
          <a:blip r:embed="rId4" cstate="print">
            <a:extLst>
              <a:ext uri="{28A0092B-C50C-407E-A947-70E740481C1C}">
                <a14:useLocalDpi xmlns:a14="http://schemas.microsoft.com/office/drawing/2010/main" val="0"/>
              </a:ext>
            </a:extLst>
          </a:blip>
          <a:stretch>
            <a:fillRect/>
          </a:stretch>
        </p:blipFill>
        <p:spPr>
          <a:xfrm>
            <a:off x="10371511" y="6168533"/>
            <a:ext cx="1292225" cy="449580"/>
          </a:xfrm>
          <a:prstGeom prst="rect">
            <a:avLst/>
          </a:prstGeom>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004474" y="3033287"/>
            <a:ext cx="3659262" cy="2744862"/>
          </a:xfrm>
          <a:prstGeom prst="rect">
            <a:avLst/>
          </a:prstGeom>
        </p:spPr>
      </p:pic>
    </p:spTree>
    <p:extLst>
      <p:ext uri="{BB962C8B-B14F-4D97-AF65-F5344CB8AC3E}">
        <p14:creationId xmlns:p14="http://schemas.microsoft.com/office/powerpoint/2010/main" val="40772289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31303" y="1532749"/>
            <a:ext cx="11516139" cy="1384995"/>
          </a:xfrm>
          <a:prstGeom prst="rect">
            <a:avLst/>
          </a:prstGeom>
          <a:noFill/>
        </p:spPr>
        <p:txBody>
          <a:bodyPr wrap="square" rtlCol="0">
            <a:spAutoFit/>
          </a:bodyPr>
          <a:lstStyle/>
          <a:p>
            <a:pPr marL="457200" indent="-457200">
              <a:buFont typeface="Arial" panose="020B0604020202020204" pitchFamily="34" charset="0"/>
              <a:buChar char="•"/>
            </a:pPr>
            <a:r>
              <a:rPr lang="en-GB" sz="2800" dirty="0" smtClean="0">
                <a:latin typeface="Arial" panose="020B0604020202020204" pitchFamily="34" charset="0"/>
                <a:cs typeface="Arial" panose="020B0604020202020204" pitchFamily="34" charset="0"/>
              </a:rPr>
              <a:t>Scale drawings in different contexts.</a:t>
            </a:r>
          </a:p>
          <a:p>
            <a:pPr marL="457200" indent="-457200">
              <a:buFont typeface="Arial" panose="020B0604020202020204" pitchFamily="34" charset="0"/>
              <a:buChar char="•"/>
            </a:pPr>
            <a:r>
              <a:rPr lang="en-GB" sz="2800" dirty="0" smtClean="0">
                <a:latin typeface="Arial" panose="020B0604020202020204" pitchFamily="34" charset="0"/>
                <a:cs typeface="Arial" panose="020B0604020202020204" pitchFamily="34" charset="0"/>
              </a:rPr>
              <a:t>Deciding on the best scale for any particular scale drawing.</a:t>
            </a:r>
          </a:p>
          <a:p>
            <a:pPr marL="457200" indent="-457200">
              <a:buFont typeface="Arial" panose="020B0604020202020204" pitchFamily="34" charset="0"/>
              <a:buChar char="•"/>
            </a:pPr>
            <a:r>
              <a:rPr lang="en-GB" sz="2800" dirty="0" smtClean="0">
                <a:latin typeface="Arial" panose="020B0604020202020204" pitchFamily="34" charset="0"/>
                <a:cs typeface="Arial" panose="020B0604020202020204" pitchFamily="34" charset="0"/>
              </a:rPr>
              <a:t>Using Mathematics to draw scale drawings.</a:t>
            </a:r>
            <a:endParaRPr lang="en-GB" sz="2800" dirty="0">
              <a:latin typeface="Arial" panose="020B0604020202020204" pitchFamily="34" charset="0"/>
              <a:cs typeface="Arial" panose="020B0604020202020204" pitchFamily="34" charset="0"/>
            </a:endParaRPr>
          </a:p>
        </p:txBody>
      </p:sp>
      <p:sp>
        <p:nvSpPr>
          <p:cNvPr id="14" name="Rectangle 13"/>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Lesson objective</a:t>
            </a:r>
            <a:endParaRPr lang="en-GB" sz="2800" b="1" dirty="0">
              <a:latin typeface="Arial" panose="020B0604020202020204" pitchFamily="34" charset="0"/>
              <a:cs typeface="Arial" panose="020B0604020202020204" pitchFamily="34" charset="0"/>
            </a:endParaRPr>
          </a:p>
        </p:txBody>
      </p:sp>
      <p:sp>
        <p:nvSpPr>
          <p:cNvPr id="5" name="TextBox 4"/>
          <p:cNvSpPr txBox="1"/>
          <p:nvPr/>
        </p:nvSpPr>
        <p:spPr>
          <a:xfrm>
            <a:off x="337930" y="3367645"/>
            <a:ext cx="11516139" cy="954107"/>
          </a:xfrm>
          <a:prstGeom prst="rect">
            <a:avLst/>
          </a:prstGeom>
          <a:noFill/>
        </p:spPr>
        <p:txBody>
          <a:bodyPr wrap="square" rtlCol="0">
            <a:spAutoFit/>
          </a:bodyPr>
          <a:lstStyle/>
          <a:p>
            <a:r>
              <a:rPr lang="en-GB" sz="2800" dirty="0" smtClean="0">
                <a:latin typeface="Arial" panose="020B0604020202020204" pitchFamily="34" charset="0"/>
                <a:cs typeface="Arial" panose="020B0604020202020204" pitchFamily="34" charset="0"/>
              </a:rPr>
              <a:t>Extension</a:t>
            </a:r>
          </a:p>
          <a:p>
            <a:pPr marL="457200" indent="-457200">
              <a:buFont typeface="Arial" panose="020B0604020202020204" pitchFamily="34" charset="0"/>
              <a:buChar char="•"/>
            </a:pPr>
            <a:r>
              <a:rPr lang="en-GB" sz="2800" dirty="0" smtClean="0">
                <a:latin typeface="Arial" panose="020B0604020202020204" pitchFamily="34" charset="0"/>
                <a:cs typeface="Arial" panose="020B0604020202020204" pitchFamily="34" charset="0"/>
              </a:rPr>
              <a:t>Converting between representational scales.</a:t>
            </a:r>
            <a:endParaRPr lang="en-GB"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723548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4">
            <a:alphaModFix amt="21000"/>
            <a:lum/>
          </a:blip>
          <a:srcRect/>
          <a:stretch>
            <a:fillRect t="-17000" b="-17000"/>
          </a:stretch>
        </a:blipFill>
        <a:effectLst/>
      </p:bgPr>
    </p:bg>
    <p:spTree>
      <p:nvGrpSpPr>
        <p:cNvPr id="1" name=""/>
        <p:cNvGrpSpPr/>
        <p:nvPr/>
      </p:nvGrpSpPr>
      <p:grpSpPr>
        <a:xfrm>
          <a:off x="0" y="0"/>
          <a:ext cx="0" cy="0"/>
          <a:chOff x="0" y="0"/>
          <a:chExt cx="0" cy="0"/>
        </a:xfrm>
      </p:grpSpPr>
      <p:sp>
        <p:nvSpPr>
          <p:cNvPr id="10" name="Rectangle 9"/>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Try this!</a:t>
            </a:r>
            <a:endParaRPr lang="en-GB" sz="2800" b="1" dirty="0">
              <a:latin typeface="Arial" panose="020B0604020202020204" pitchFamily="34" charset="0"/>
              <a:cs typeface="Arial" panose="020B0604020202020204" pitchFamily="34" charset="0"/>
            </a:endParaRPr>
          </a:p>
        </p:txBody>
      </p:sp>
      <p:sp>
        <p:nvSpPr>
          <p:cNvPr id="20" name="TextBox 19"/>
          <p:cNvSpPr txBox="1"/>
          <p:nvPr/>
        </p:nvSpPr>
        <p:spPr>
          <a:xfrm>
            <a:off x="346870" y="1338834"/>
            <a:ext cx="11498260" cy="830997"/>
          </a:xfrm>
          <a:prstGeom prst="rect">
            <a:avLst/>
          </a:prstGeom>
          <a:noFill/>
        </p:spPr>
        <p:txBody>
          <a:bodyPr wrap="square" rtlCol="0">
            <a:spAutoFit/>
          </a:bodyPr>
          <a:lstStyle/>
          <a:p>
            <a:r>
              <a:rPr lang="en-GB" sz="2400" dirty="0" smtClean="0">
                <a:latin typeface="Arial" panose="020B0604020202020204" pitchFamily="34" charset="0"/>
                <a:cs typeface="Arial" panose="020B0604020202020204" pitchFamily="34" charset="0"/>
              </a:rPr>
              <a:t>Can  you think of as many people as possible who might use scale drawings as part of their work?</a:t>
            </a:r>
          </a:p>
        </p:txBody>
      </p:sp>
      <p:sp>
        <p:nvSpPr>
          <p:cNvPr id="17" name="TextBox 16"/>
          <p:cNvSpPr txBox="1"/>
          <p:nvPr/>
        </p:nvSpPr>
        <p:spPr>
          <a:xfrm>
            <a:off x="432214" y="2169831"/>
            <a:ext cx="7648872" cy="510778"/>
          </a:xfrm>
          <a:prstGeom prst="roundRect">
            <a:avLst/>
          </a:prstGeom>
          <a:solidFill>
            <a:srgbClr val="F9BC9A"/>
          </a:solidFill>
        </p:spPr>
        <p:txBody>
          <a:bodyPr wrap="square" rtlCol="0">
            <a:spAutoFit/>
          </a:bodyPr>
          <a:lstStyle/>
          <a:p>
            <a:r>
              <a:rPr lang="en-GB" sz="2400" dirty="0" smtClean="0">
                <a:latin typeface="Arial" panose="020B0604020202020204" pitchFamily="34" charset="0"/>
                <a:cs typeface="Arial" panose="020B0604020202020204" pitchFamily="34" charset="0"/>
              </a:rPr>
              <a:t>Architects, builders, engineers, fashion designers. </a:t>
            </a:r>
            <a:endParaRPr lang="en-GB" sz="2400" dirty="0">
              <a:solidFill>
                <a:schemeClr val="tx1"/>
              </a:solidFill>
              <a:latin typeface="Arial" panose="020B0604020202020204" pitchFamily="34" charset="0"/>
              <a:cs typeface="Arial" panose="020B0604020202020204" pitchFamily="34" charset="0"/>
            </a:endParaRPr>
          </a:p>
        </p:txBody>
      </p:sp>
      <p:sp>
        <p:nvSpPr>
          <p:cNvPr id="18" name="TextBox 17"/>
          <p:cNvSpPr txBox="1"/>
          <p:nvPr/>
        </p:nvSpPr>
        <p:spPr>
          <a:xfrm>
            <a:off x="432214" y="3202269"/>
            <a:ext cx="11295060" cy="1736646"/>
          </a:xfrm>
          <a:prstGeom prst="roundRect">
            <a:avLst/>
          </a:prstGeom>
          <a:solidFill>
            <a:srgbClr val="F9BC9A"/>
          </a:solidFill>
        </p:spPr>
        <p:txBody>
          <a:bodyPr wrap="square" rtlCol="0">
            <a:spAutoFit/>
          </a:bodyPr>
          <a:lstStyle/>
          <a:p>
            <a:r>
              <a:rPr lang="en-GB" sz="2400" dirty="0" smtClean="0">
                <a:solidFill>
                  <a:schemeClr val="tx1"/>
                </a:solidFill>
                <a:latin typeface="Arial" panose="020B0604020202020204" pitchFamily="34" charset="0"/>
                <a:cs typeface="Arial" panose="020B0604020202020204" pitchFamily="34" charset="0"/>
              </a:rPr>
              <a:t>It simply means that every element in a drawing is in the same proportion in relation to the real object. So in other words the ratio between the drawing and the real object in constant. The choice of scale is based in the practicality of making th</a:t>
            </a:r>
            <a:r>
              <a:rPr lang="en-GB" sz="2400" dirty="0" smtClean="0">
                <a:latin typeface="Arial" panose="020B0604020202020204" pitchFamily="34" charset="0"/>
                <a:cs typeface="Arial" panose="020B0604020202020204" pitchFamily="34" charset="0"/>
              </a:rPr>
              <a:t>e drawing fit on the page.</a:t>
            </a:r>
            <a:endParaRPr lang="en-GB" sz="2400" dirty="0">
              <a:solidFill>
                <a:schemeClr val="tx1"/>
              </a:solidFill>
              <a:latin typeface="Arial" panose="020B0604020202020204" pitchFamily="34" charset="0"/>
              <a:cs typeface="Arial" panose="020B0604020202020204" pitchFamily="34" charset="0"/>
            </a:endParaRPr>
          </a:p>
        </p:txBody>
      </p:sp>
      <p:sp>
        <p:nvSpPr>
          <p:cNvPr id="19" name="TextBox 18"/>
          <p:cNvSpPr txBox="1"/>
          <p:nvPr/>
        </p:nvSpPr>
        <p:spPr>
          <a:xfrm>
            <a:off x="432214" y="5489924"/>
            <a:ext cx="11295060" cy="919401"/>
          </a:xfrm>
          <a:prstGeom prst="roundRect">
            <a:avLst/>
          </a:prstGeom>
          <a:solidFill>
            <a:srgbClr val="F9BC9A"/>
          </a:solidFill>
        </p:spPr>
        <p:txBody>
          <a:bodyPr wrap="square" rtlCol="0">
            <a:spAutoFit/>
          </a:bodyPr>
          <a:lstStyle/>
          <a:p>
            <a:r>
              <a:rPr lang="en-GB" sz="2400" dirty="0" smtClean="0">
                <a:solidFill>
                  <a:schemeClr val="tx1"/>
                </a:solidFill>
                <a:latin typeface="Arial" panose="020B0604020202020204" pitchFamily="34" charset="0"/>
                <a:cs typeface="Arial" panose="020B0604020202020204" pitchFamily="34" charset="0"/>
              </a:rPr>
              <a:t>The reason we don’t often draw at 1:1, is simply because the real drawing would often be too big, take too long to draw and take up too many pieces of paper. </a:t>
            </a:r>
            <a:endParaRPr lang="en-GB" sz="2400" dirty="0">
              <a:solidFill>
                <a:schemeClr val="tx1"/>
              </a:solidFill>
              <a:latin typeface="Arial" panose="020B0604020202020204" pitchFamily="34" charset="0"/>
              <a:cs typeface="Arial" panose="020B0604020202020204" pitchFamily="34" charset="0"/>
            </a:endParaRPr>
          </a:p>
        </p:txBody>
      </p:sp>
      <p:sp>
        <p:nvSpPr>
          <p:cNvPr id="8" name="TextBox 7"/>
          <p:cNvSpPr txBox="1"/>
          <p:nvPr/>
        </p:nvSpPr>
        <p:spPr>
          <a:xfrm>
            <a:off x="346870" y="2722554"/>
            <a:ext cx="11498260" cy="461665"/>
          </a:xfrm>
          <a:prstGeom prst="rect">
            <a:avLst/>
          </a:prstGeom>
          <a:noFill/>
        </p:spPr>
        <p:txBody>
          <a:bodyPr wrap="square" rtlCol="0">
            <a:spAutoFit/>
          </a:bodyPr>
          <a:lstStyle/>
          <a:p>
            <a:r>
              <a:rPr lang="en-GB" sz="2400" dirty="0" smtClean="0">
                <a:latin typeface="Arial" panose="020B0604020202020204" pitchFamily="34" charset="0"/>
                <a:cs typeface="Arial" panose="020B0604020202020204" pitchFamily="34" charset="0"/>
              </a:rPr>
              <a:t>What does it mean when we say a drawing is “To scale”?</a:t>
            </a:r>
          </a:p>
        </p:txBody>
      </p:sp>
      <p:sp>
        <p:nvSpPr>
          <p:cNvPr id="9" name="TextBox 8"/>
          <p:cNvSpPr txBox="1"/>
          <p:nvPr/>
        </p:nvSpPr>
        <p:spPr>
          <a:xfrm>
            <a:off x="432214" y="4990265"/>
            <a:ext cx="11498260" cy="461665"/>
          </a:xfrm>
          <a:prstGeom prst="rect">
            <a:avLst/>
          </a:prstGeom>
          <a:noFill/>
        </p:spPr>
        <p:txBody>
          <a:bodyPr wrap="square" rtlCol="0">
            <a:spAutoFit/>
          </a:bodyPr>
          <a:lstStyle/>
          <a:p>
            <a:r>
              <a:rPr lang="en-GB" sz="2400" dirty="0" smtClean="0">
                <a:latin typeface="Arial" panose="020B0604020202020204" pitchFamily="34" charset="0"/>
                <a:cs typeface="Arial" panose="020B0604020202020204" pitchFamily="34" charset="0"/>
              </a:rPr>
              <a:t>Why don’t we draw at a ratio of 1:1?</a:t>
            </a:r>
          </a:p>
        </p:txBody>
      </p:sp>
      <p:graphicFrame>
        <p:nvGraphicFramePr>
          <p:cNvPr id="2" name="Object 1"/>
          <p:cNvGraphicFramePr>
            <a:graphicFrameLocks noChangeAspect="1"/>
          </p:cNvGraphicFramePr>
          <p:nvPr>
            <p:extLst>
              <p:ext uri="{D42A27DB-BD31-4B8C-83A1-F6EECF244321}">
                <p14:modId xmlns:p14="http://schemas.microsoft.com/office/powerpoint/2010/main" val="3406035846"/>
              </p:ext>
            </p:extLst>
          </p:nvPr>
        </p:nvGraphicFramePr>
        <p:xfrm>
          <a:off x="4514850" y="3187700"/>
          <a:ext cx="114300" cy="177800"/>
        </p:xfrm>
        <a:graphic>
          <a:graphicData uri="http://schemas.openxmlformats.org/presentationml/2006/ole">
            <mc:AlternateContent xmlns:mc="http://schemas.openxmlformats.org/markup-compatibility/2006">
              <mc:Choice xmlns:v="urn:schemas-microsoft-com:vml" Requires="v">
                <p:oleObj spid="_x0000_s2080" name="Equation" r:id="rId5" imgW="114120" imgH="177480" progId="Equation.DSMT4">
                  <p:embed/>
                </p:oleObj>
              </mc:Choice>
              <mc:Fallback>
                <p:oleObj name="Equation" r:id="rId5" imgW="114120" imgH="177480" progId="Equation.DSMT4">
                  <p:embed/>
                  <p:pic>
                    <p:nvPicPr>
                      <p:cNvPr id="0" name=""/>
                      <p:cNvPicPr/>
                      <p:nvPr/>
                    </p:nvPicPr>
                    <p:blipFill>
                      <a:blip r:embed="rId6"/>
                      <a:stretch>
                        <a:fillRect/>
                      </a:stretch>
                    </p:blipFill>
                    <p:spPr>
                      <a:xfrm>
                        <a:off x="4514850" y="3187700"/>
                        <a:ext cx="114300" cy="177800"/>
                      </a:xfrm>
                      <a:prstGeom prst="rect">
                        <a:avLst/>
                      </a:prstGeom>
                    </p:spPr>
                  </p:pic>
                </p:oleObj>
              </mc:Fallback>
            </mc:AlternateContent>
          </a:graphicData>
        </a:graphic>
      </p:graphicFrame>
      <p:graphicFrame>
        <p:nvGraphicFramePr>
          <p:cNvPr id="3" name="Object 2"/>
          <p:cNvGraphicFramePr>
            <a:graphicFrameLocks noChangeAspect="1"/>
          </p:cNvGraphicFramePr>
          <p:nvPr>
            <p:extLst>
              <p:ext uri="{D42A27DB-BD31-4B8C-83A1-F6EECF244321}">
                <p14:modId xmlns:p14="http://schemas.microsoft.com/office/powerpoint/2010/main" val="230677855"/>
              </p:ext>
            </p:extLst>
          </p:nvPr>
        </p:nvGraphicFramePr>
        <p:xfrm>
          <a:off x="4114800" y="3175000"/>
          <a:ext cx="914400" cy="203200"/>
        </p:xfrm>
        <a:graphic>
          <a:graphicData uri="http://schemas.openxmlformats.org/presentationml/2006/ole">
            <mc:AlternateContent xmlns:mc="http://schemas.openxmlformats.org/markup-compatibility/2006">
              <mc:Choice xmlns:v="urn:schemas-microsoft-com:vml" Requires="v">
                <p:oleObj spid="_x0000_s2081" name="Equation" r:id="rId7" imgW="914400" imgH="203040" progId="Equation.DSMT4">
                  <p:embed/>
                </p:oleObj>
              </mc:Choice>
              <mc:Fallback>
                <p:oleObj name="Equation" r:id="rId7" imgW="914400" imgH="203040" progId="Equation.DSMT4">
                  <p:embed/>
                  <p:pic>
                    <p:nvPicPr>
                      <p:cNvPr id="0" name=""/>
                      <p:cNvPicPr/>
                      <p:nvPr/>
                    </p:nvPicPr>
                    <p:blipFill>
                      <a:blip r:embed="rId8"/>
                      <a:stretch>
                        <a:fillRect/>
                      </a:stretch>
                    </p:blipFill>
                    <p:spPr>
                      <a:xfrm>
                        <a:off x="4114800" y="3175000"/>
                        <a:ext cx="914400" cy="203200"/>
                      </a:xfrm>
                      <a:prstGeom prst="rect">
                        <a:avLst/>
                      </a:prstGeom>
                    </p:spPr>
                  </p:pic>
                </p:oleObj>
              </mc:Fallback>
            </mc:AlternateContent>
          </a:graphicData>
        </a:graphic>
      </p:graphicFrame>
    </p:spTree>
    <p:extLst>
      <p:ext uri="{BB962C8B-B14F-4D97-AF65-F5344CB8AC3E}">
        <p14:creationId xmlns:p14="http://schemas.microsoft.com/office/powerpoint/2010/main" val="304001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8" grpId="0" animBg="1"/>
      <p:bldP spid="19" grpId="0" animBg="1"/>
      <p:bldP spid="8" grpId="0"/>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Extension – Converting between representational scales</a:t>
            </a:r>
            <a:endParaRPr lang="en-GB" sz="2800" b="1" dirty="0">
              <a:latin typeface="Arial" panose="020B0604020202020204" pitchFamily="34" charset="0"/>
              <a:cs typeface="Arial" panose="020B0604020202020204" pitchFamily="34" charset="0"/>
            </a:endParaRP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76578" y="2620982"/>
            <a:ext cx="7915421" cy="42370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Rectangle 1"/>
          <p:cNvSpPr/>
          <p:nvPr/>
        </p:nvSpPr>
        <p:spPr>
          <a:xfrm>
            <a:off x="4515535" y="2980047"/>
            <a:ext cx="4132496" cy="156128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9889060" y="3460744"/>
            <a:ext cx="825069" cy="31214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n w="38100">
                <a:solidFill>
                  <a:schemeClr val="tx1"/>
                </a:solidFill>
              </a:ln>
            </a:endParaRPr>
          </a:p>
        </p:txBody>
      </p:sp>
      <p:sp>
        <p:nvSpPr>
          <p:cNvPr id="10" name="Rectangle 9"/>
          <p:cNvSpPr/>
          <p:nvPr/>
        </p:nvSpPr>
        <p:spPr>
          <a:xfrm>
            <a:off x="9889060" y="4978406"/>
            <a:ext cx="2066248" cy="78064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p:cNvSpPr/>
          <p:nvPr/>
        </p:nvSpPr>
        <p:spPr>
          <a:xfrm>
            <a:off x="6581783" y="5608611"/>
            <a:ext cx="413743" cy="150436"/>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TextBox 3"/>
          <p:cNvSpPr txBox="1"/>
          <p:nvPr/>
        </p:nvSpPr>
        <p:spPr>
          <a:xfrm>
            <a:off x="6437849" y="3600571"/>
            <a:ext cx="287867" cy="320232"/>
          </a:xfrm>
          <a:prstGeom prst="rect">
            <a:avLst/>
          </a:prstGeom>
          <a:noFill/>
        </p:spPr>
        <p:txBody>
          <a:bodyPr wrap="square" rtlCol="0">
            <a:spAutoFit/>
          </a:bodyPr>
          <a:lstStyle/>
          <a:p>
            <a:r>
              <a:rPr lang="en-GB" b="1" dirty="0" smtClean="0">
                <a:latin typeface="Arial" panose="020B0604020202020204" pitchFamily="34" charset="0"/>
                <a:cs typeface="Arial" panose="020B0604020202020204" pitchFamily="34" charset="0"/>
              </a:rPr>
              <a:t>A</a:t>
            </a:r>
            <a:endParaRPr lang="en-GB" b="1" dirty="0">
              <a:latin typeface="Arial" panose="020B0604020202020204" pitchFamily="34" charset="0"/>
              <a:cs typeface="Arial" panose="020B0604020202020204" pitchFamily="34" charset="0"/>
            </a:endParaRPr>
          </a:p>
        </p:txBody>
      </p:sp>
      <p:sp>
        <p:nvSpPr>
          <p:cNvPr id="13" name="TextBox 12"/>
          <p:cNvSpPr txBox="1"/>
          <p:nvPr/>
        </p:nvSpPr>
        <p:spPr>
          <a:xfrm>
            <a:off x="10173660" y="3460744"/>
            <a:ext cx="287867" cy="320232"/>
          </a:xfrm>
          <a:prstGeom prst="rect">
            <a:avLst/>
          </a:prstGeom>
          <a:noFill/>
        </p:spPr>
        <p:txBody>
          <a:bodyPr wrap="square" rtlCol="0">
            <a:spAutoFit/>
          </a:bodyPr>
          <a:lstStyle/>
          <a:p>
            <a:r>
              <a:rPr lang="en-GB" b="1" dirty="0" smtClean="0">
                <a:latin typeface="Arial" panose="020B0604020202020204" pitchFamily="34" charset="0"/>
                <a:cs typeface="Arial" panose="020B0604020202020204" pitchFamily="34" charset="0"/>
              </a:rPr>
              <a:t>B</a:t>
            </a:r>
            <a:endParaRPr lang="en-GB" b="1" dirty="0">
              <a:latin typeface="Arial" panose="020B0604020202020204" pitchFamily="34" charset="0"/>
              <a:cs typeface="Arial" panose="020B0604020202020204" pitchFamily="34" charset="0"/>
            </a:endParaRPr>
          </a:p>
        </p:txBody>
      </p:sp>
      <p:sp>
        <p:nvSpPr>
          <p:cNvPr id="14" name="TextBox 13"/>
          <p:cNvSpPr txBox="1"/>
          <p:nvPr/>
        </p:nvSpPr>
        <p:spPr>
          <a:xfrm>
            <a:off x="10769569" y="5208610"/>
            <a:ext cx="287867" cy="320232"/>
          </a:xfrm>
          <a:prstGeom prst="rect">
            <a:avLst/>
          </a:prstGeom>
          <a:noFill/>
        </p:spPr>
        <p:txBody>
          <a:bodyPr wrap="square" rtlCol="0">
            <a:spAutoFit/>
          </a:bodyPr>
          <a:lstStyle/>
          <a:p>
            <a:r>
              <a:rPr lang="en-GB" b="1" dirty="0" smtClean="0">
                <a:latin typeface="Arial" panose="020B0604020202020204" pitchFamily="34" charset="0"/>
                <a:cs typeface="Arial" panose="020B0604020202020204" pitchFamily="34" charset="0"/>
              </a:rPr>
              <a:t>C</a:t>
            </a:r>
            <a:endParaRPr lang="en-GB" b="1" dirty="0">
              <a:latin typeface="Arial" panose="020B0604020202020204" pitchFamily="34" charset="0"/>
              <a:cs typeface="Arial" panose="020B0604020202020204" pitchFamily="34" charset="0"/>
            </a:endParaRPr>
          </a:p>
        </p:txBody>
      </p:sp>
      <p:sp>
        <p:nvSpPr>
          <p:cNvPr id="15" name="TextBox 14"/>
          <p:cNvSpPr txBox="1"/>
          <p:nvPr/>
        </p:nvSpPr>
        <p:spPr>
          <a:xfrm>
            <a:off x="6663944" y="5697574"/>
            <a:ext cx="287867" cy="320232"/>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D</a:t>
            </a:r>
          </a:p>
        </p:txBody>
      </p:sp>
      <p:sp>
        <p:nvSpPr>
          <p:cNvPr id="7" name="TextBox 6"/>
          <p:cNvSpPr txBox="1"/>
          <p:nvPr/>
        </p:nvSpPr>
        <p:spPr>
          <a:xfrm>
            <a:off x="10069167" y="3083631"/>
            <a:ext cx="700403" cy="320232"/>
          </a:xfrm>
          <a:prstGeom prst="rect">
            <a:avLst/>
          </a:prstGeom>
          <a:solidFill>
            <a:srgbClr val="F9BC9A"/>
          </a:solidFill>
        </p:spPr>
        <p:txBody>
          <a:bodyPr wrap="square" rtlCol="0">
            <a:spAutoFit/>
          </a:bodyPr>
          <a:lstStyle/>
          <a:p>
            <a:r>
              <a:rPr lang="en-GB" b="1" dirty="0" smtClean="0">
                <a:latin typeface="Arial" panose="020B0604020202020204" pitchFamily="34" charset="0"/>
                <a:cs typeface="Arial" panose="020B0604020202020204" pitchFamily="34" charset="0"/>
              </a:rPr>
              <a:t>1:5</a:t>
            </a:r>
            <a:endParaRPr lang="en-GB" b="1" dirty="0">
              <a:latin typeface="Arial" panose="020B0604020202020204" pitchFamily="34" charset="0"/>
              <a:cs typeface="Arial" panose="020B0604020202020204" pitchFamily="34" charset="0"/>
            </a:endParaRPr>
          </a:p>
        </p:txBody>
      </p:sp>
      <p:sp>
        <p:nvSpPr>
          <p:cNvPr id="17" name="TextBox 16"/>
          <p:cNvSpPr txBox="1"/>
          <p:nvPr/>
        </p:nvSpPr>
        <p:spPr>
          <a:xfrm>
            <a:off x="10489090" y="4541328"/>
            <a:ext cx="700403" cy="320232"/>
          </a:xfrm>
          <a:prstGeom prst="rect">
            <a:avLst/>
          </a:prstGeom>
          <a:solidFill>
            <a:srgbClr val="F9BC9A"/>
          </a:solidFill>
        </p:spPr>
        <p:txBody>
          <a:bodyPr wrap="square" rtlCol="0">
            <a:spAutoFit/>
          </a:bodyPr>
          <a:lstStyle/>
          <a:p>
            <a:r>
              <a:rPr lang="en-GB" b="1" dirty="0" smtClean="0">
                <a:latin typeface="Arial" panose="020B0604020202020204" pitchFamily="34" charset="0"/>
                <a:cs typeface="Arial" panose="020B0604020202020204" pitchFamily="34" charset="0"/>
              </a:rPr>
              <a:t>1:2</a:t>
            </a:r>
            <a:endParaRPr lang="en-GB" b="1" dirty="0">
              <a:latin typeface="Arial" panose="020B0604020202020204" pitchFamily="34" charset="0"/>
              <a:cs typeface="Arial" panose="020B0604020202020204" pitchFamily="34" charset="0"/>
            </a:endParaRPr>
          </a:p>
        </p:txBody>
      </p:sp>
      <p:sp>
        <p:nvSpPr>
          <p:cNvPr id="18" name="TextBox 17"/>
          <p:cNvSpPr txBox="1"/>
          <p:nvPr/>
        </p:nvSpPr>
        <p:spPr>
          <a:xfrm>
            <a:off x="6560031" y="5288379"/>
            <a:ext cx="700403" cy="320232"/>
          </a:xfrm>
          <a:prstGeom prst="rect">
            <a:avLst/>
          </a:prstGeom>
          <a:solidFill>
            <a:srgbClr val="F9BC9A"/>
          </a:solidFill>
        </p:spPr>
        <p:txBody>
          <a:bodyPr wrap="square" rtlCol="0">
            <a:spAutoFit/>
          </a:bodyPr>
          <a:lstStyle/>
          <a:p>
            <a:r>
              <a:rPr lang="en-GB" b="1" dirty="0" smtClean="0">
                <a:latin typeface="Arial" panose="020B0604020202020204" pitchFamily="34" charset="0"/>
                <a:cs typeface="Arial" panose="020B0604020202020204" pitchFamily="34" charset="0"/>
              </a:rPr>
              <a:t>1:10</a:t>
            </a:r>
            <a:endParaRPr lang="en-GB" b="1" dirty="0">
              <a:latin typeface="Arial" panose="020B0604020202020204" pitchFamily="34" charset="0"/>
              <a:cs typeface="Arial" panose="020B0604020202020204" pitchFamily="34" charset="0"/>
            </a:endParaRPr>
          </a:p>
        </p:txBody>
      </p:sp>
      <p:sp>
        <p:nvSpPr>
          <p:cNvPr id="20" name="TextBox 19"/>
          <p:cNvSpPr txBox="1"/>
          <p:nvPr/>
        </p:nvSpPr>
        <p:spPr>
          <a:xfrm>
            <a:off x="178057" y="1256830"/>
            <a:ext cx="11498260" cy="461665"/>
          </a:xfrm>
          <a:prstGeom prst="rect">
            <a:avLst/>
          </a:prstGeom>
          <a:noFill/>
        </p:spPr>
        <p:txBody>
          <a:bodyPr wrap="square" rtlCol="0">
            <a:spAutoFit/>
          </a:bodyPr>
          <a:lstStyle/>
          <a:p>
            <a:r>
              <a:rPr lang="en-GB" sz="2400" dirty="0" smtClean="0">
                <a:latin typeface="Arial" panose="020B0604020202020204" pitchFamily="34" charset="0"/>
                <a:cs typeface="Arial" panose="020B0604020202020204" pitchFamily="34" charset="0"/>
              </a:rPr>
              <a:t>What is the same and what is different about these rectangles?</a:t>
            </a:r>
          </a:p>
        </p:txBody>
      </p:sp>
      <p:sp>
        <p:nvSpPr>
          <p:cNvPr id="21" name="TextBox 20"/>
          <p:cNvSpPr txBox="1"/>
          <p:nvPr/>
        </p:nvSpPr>
        <p:spPr>
          <a:xfrm>
            <a:off x="178056" y="1701581"/>
            <a:ext cx="11776407" cy="919401"/>
          </a:xfrm>
          <a:prstGeom prst="roundRect">
            <a:avLst/>
          </a:prstGeom>
          <a:solidFill>
            <a:srgbClr val="F9BC9A"/>
          </a:solidFill>
        </p:spPr>
        <p:txBody>
          <a:bodyPr wrap="square" rtlCol="0">
            <a:spAutoFit/>
          </a:bodyPr>
          <a:lstStyle/>
          <a:p>
            <a:r>
              <a:rPr lang="en-GB" sz="2400" dirty="0" smtClean="0">
                <a:latin typeface="Arial" panose="020B0604020202020204" pitchFamily="34" charset="0"/>
                <a:cs typeface="Arial" panose="020B0604020202020204" pitchFamily="34" charset="0"/>
              </a:rPr>
              <a:t>The ratio of the width to the length is the same for each rectangle but they are not congruent.</a:t>
            </a:r>
            <a:endParaRPr lang="en-GB" sz="2400" dirty="0">
              <a:solidFill>
                <a:schemeClr val="tx1"/>
              </a:solidFill>
              <a:latin typeface="Arial" panose="020B0604020202020204" pitchFamily="34" charset="0"/>
              <a:cs typeface="Arial" panose="020B0604020202020204" pitchFamily="34" charset="0"/>
            </a:endParaRPr>
          </a:p>
        </p:txBody>
      </p:sp>
      <p:sp>
        <p:nvSpPr>
          <p:cNvPr id="22" name="TextBox 21"/>
          <p:cNvSpPr txBox="1"/>
          <p:nvPr/>
        </p:nvSpPr>
        <p:spPr>
          <a:xfrm>
            <a:off x="178056" y="2639029"/>
            <a:ext cx="3873439" cy="1569660"/>
          </a:xfrm>
          <a:prstGeom prst="rect">
            <a:avLst/>
          </a:prstGeom>
          <a:noFill/>
        </p:spPr>
        <p:txBody>
          <a:bodyPr wrap="square" rtlCol="0">
            <a:spAutoFit/>
          </a:bodyPr>
          <a:lstStyle/>
          <a:p>
            <a:r>
              <a:rPr lang="en-GB" sz="2400" dirty="0" smtClean="0">
                <a:latin typeface="Arial" panose="020B0604020202020204" pitchFamily="34" charset="0"/>
                <a:cs typeface="Arial" panose="020B0604020202020204" pitchFamily="34" charset="0"/>
              </a:rPr>
              <a:t>Assuming rectangle A is the original object, what is the scale factor for each of the rectangles? </a:t>
            </a:r>
          </a:p>
        </p:txBody>
      </p:sp>
      <p:sp>
        <p:nvSpPr>
          <p:cNvPr id="24" name="TextBox 23"/>
          <p:cNvSpPr txBox="1"/>
          <p:nvPr/>
        </p:nvSpPr>
        <p:spPr>
          <a:xfrm>
            <a:off x="175707" y="4212760"/>
            <a:ext cx="3873439" cy="830997"/>
          </a:xfrm>
          <a:prstGeom prst="rect">
            <a:avLst/>
          </a:prstGeom>
          <a:noFill/>
        </p:spPr>
        <p:txBody>
          <a:bodyPr wrap="square" rtlCol="0">
            <a:spAutoFit/>
          </a:bodyPr>
          <a:lstStyle/>
          <a:p>
            <a:r>
              <a:rPr lang="en-GB" sz="2400" dirty="0" smtClean="0">
                <a:latin typeface="Arial" panose="020B0604020202020204" pitchFamily="34" charset="0"/>
                <a:cs typeface="Arial" panose="020B0604020202020204" pitchFamily="34" charset="0"/>
              </a:rPr>
              <a:t>Is there anything surprising in the scales? </a:t>
            </a:r>
          </a:p>
        </p:txBody>
      </p:sp>
      <p:sp>
        <p:nvSpPr>
          <p:cNvPr id="26" name="TextBox 25"/>
          <p:cNvSpPr txBox="1"/>
          <p:nvPr/>
        </p:nvSpPr>
        <p:spPr>
          <a:xfrm>
            <a:off x="175707" y="5074425"/>
            <a:ext cx="3873439" cy="1736646"/>
          </a:xfrm>
          <a:prstGeom prst="roundRect">
            <a:avLst/>
          </a:prstGeom>
          <a:solidFill>
            <a:srgbClr val="F9BC9A"/>
          </a:solidFill>
        </p:spPr>
        <p:txBody>
          <a:bodyPr wrap="square" rtlCol="0">
            <a:spAutoFit/>
          </a:bodyPr>
          <a:lstStyle/>
          <a:p>
            <a:r>
              <a:rPr lang="en-GB" sz="2400" dirty="0" smtClean="0">
                <a:latin typeface="Arial" panose="020B0604020202020204" pitchFamily="34" charset="0"/>
                <a:cs typeface="Arial" panose="020B0604020202020204" pitchFamily="34" charset="0"/>
              </a:rPr>
              <a:t>The ratio with a bigger number to the right gives small version of the original.</a:t>
            </a:r>
            <a:endParaRPr lang="en-GB"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993709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7" grpId="0" animBg="1"/>
      <p:bldP spid="18" grpId="0" animBg="1"/>
      <p:bldP spid="21" grpId="0" animBg="1"/>
      <p:bldP spid="22" grpId="0"/>
      <p:bldP spid="24" grpId="0"/>
      <p:bldP spid="2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31301" y="1243368"/>
            <a:ext cx="11516139" cy="830997"/>
          </a:xfrm>
          <a:prstGeom prst="rect">
            <a:avLst/>
          </a:prstGeom>
          <a:noFill/>
        </p:spPr>
        <p:txBody>
          <a:bodyPr wrap="square" rtlCol="0">
            <a:spAutoFit/>
          </a:bodyPr>
          <a:lstStyle/>
          <a:p>
            <a:r>
              <a:rPr lang="en-GB" sz="2400" dirty="0" smtClean="0">
                <a:latin typeface="Arial" panose="020B0604020202020204" pitchFamily="34" charset="0"/>
                <a:cs typeface="Arial" panose="020B0604020202020204" pitchFamily="34" charset="0"/>
              </a:rPr>
              <a:t>Understanding scale in your everyday life will help you become confident and fluent with the concepts of scale.</a:t>
            </a:r>
          </a:p>
        </p:txBody>
      </p:sp>
      <p:sp>
        <p:nvSpPr>
          <p:cNvPr id="14" name="Rectangle 13"/>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Estimating scale in real life</a:t>
            </a:r>
            <a:endParaRPr lang="en-GB" sz="2800" b="1" dirty="0">
              <a:latin typeface="Arial" panose="020B0604020202020204" pitchFamily="34" charset="0"/>
              <a:cs typeface="Arial" panose="020B0604020202020204" pitchFamily="34" charset="0"/>
            </a:endParaRPr>
          </a:p>
        </p:txBody>
      </p:sp>
      <p:sp>
        <p:nvSpPr>
          <p:cNvPr id="12" name="TextBox 11"/>
          <p:cNvSpPr txBox="1"/>
          <p:nvPr/>
        </p:nvSpPr>
        <p:spPr>
          <a:xfrm>
            <a:off x="337930" y="2117287"/>
            <a:ext cx="11516139" cy="4893647"/>
          </a:xfrm>
          <a:prstGeom prst="rect">
            <a:avLst/>
          </a:prstGeom>
          <a:noFill/>
        </p:spPr>
        <p:txBody>
          <a:bodyPr wrap="square" rtlCol="0">
            <a:spAutoFit/>
          </a:bodyPr>
          <a:lstStyle/>
          <a:p>
            <a:r>
              <a:rPr lang="en-GB" sz="2400" dirty="0" smtClean="0">
                <a:latin typeface="Arial" panose="020B0604020202020204" pitchFamily="34" charset="0"/>
                <a:cs typeface="Arial" panose="020B0604020202020204" pitchFamily="34" charset="0"/>
              </a:rPr>
              <a:t>Know how big your hand span is. Mine is handily exactly 20cm – so I can figure out how big things are compared to this. (The hand is a non metric unit of length standardised to 4 inches (101.6mm). It is used to measure the height of horses in some English speaking countries.</a:t>
            </a: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Estimate how high the ceiling is in the key spaces you use. This might be your school or bedroom.</a:t>
            </a: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Estimate how tall you are.</a:t>
            </a: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Estimate how long a car is.</a:t>
            </a: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Estimate how long a football pitch is.</a:t>
            </a:r>
          </a:p>
          <a:p>
            <a:endParaRPr lang="en-GB" sz="2400" dirty="0">
              <a:latin typeface="Arial" panose="020B0604020202020204" pitchFamily="34" charset="0"/>
              <a:cs typeface="Arial" panose="020B0604020202020204" pitchFamily="34" charset="0"/>
            </a:endParaRPr>
          </a:p>
          <a:p>
            <a:r>
              <a:rPr lang="en-GB" sz="2400" dirty="0" smtClean="0">
                <a:latin typeface="Arial" panose="020B0604020202020204" pitchFamily="34" charset="0"/>
                <a:cs typeface="Arial" panose="020B0604020202020204" pitchFamily="34" charset="0"/>
              </a:rPr>
              <a:t>These are only ideas and it is best to pick things that you are familiar with and come into contact with on a regular basis.</a:t>
            </a:r>
          </a:p>
          <a:p>
            <a:pPr marL="342900" indent="-342900">
              <a:buFont typeface="Arial" panose="020B0604020202020204" pitchFamily="34" charset="0"/>
              <a:buChar char="•"/>
            </a:pPr>
            <a:endParaRPr lang="en-GB" sz="2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087110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31301" y="1243368"/>
            <a:ext cx="11516139" cy="4893647"/>
          </a:xfrm>
          <a:prstGeom prst="rect">
            <a:avLst/>
          </a:prstGeom>
          <a:noFill/>
        </p:spPr>
        <p:txBody>
          <a:bodyPr wrap="square" rtlCol="0">
            <a:spAutoFit/>
          </a:bodyPr>
          <a:lstStyle/>
          <a:p>
            <a:r>
              <a:rPr lang="en-GB" sz="2400" dirty="0" smtClean="0">
                <a:latin typeface="Arial" panose="020B0604020202020204" pitchFamily="34" charset="0"/>
                <a:cs typeface="Arial" panose="020B0604020202020204" pitchFamily="34" charset="0"/>
              </a:rPr>
              <a:t>We are now going to put what we have done into practice by drawing a floor plan to size. Drawing a floor plan to scale is a critical part of the design process and can be very helpful for visualising things like furniture layout. To draw a floor plan to scale you need to plan carefully and it is useful to have a set of steps you can follow.</a:t>
            </a:r>
          </a:p>
          <a:p>
            <a:endParaRPr lang="en-GB" sz="2400" dirty="0">
              <a:latin typeface="Arial" panose="020B0604020202020204" pitchFamily="34" charset="0"/>
              <a:cs typeface="Arial" panose="020B0604020202020204" pitchFamily="34" charset="0"/>
            </a:endParaRPr>
          </a:p>
          <a:p>
            <a:r>
              <a:rPr lang="en-GB" sz="2400" dirty="0" smtClean="0">
                <a:latin typeface="Arial" panose="020B0604020202020204" pitchFamily="34" charset="0"/>
                <a:cs typeface="Arial" panose="020B0604020202020204" pitchFamily="34" charset="0"/>
              </a:rPr>
              <a:t>If you are making a floor plan of an actual physical space, not something you are designing or imagining, measure the length of the longest wall.</a:t>
            </a:r>
          </a:p>
          <a:p>
            <a:endParaRPr lang="en-GB" sz="2400" dirty="0">
              <a:latin typeface="Arial" panose="020B0604020202020204" pitchFamily="34" charset="0"/>
              <a:cs typeface="Arial" panose="020B0604020202020204" pitchFamily="34" charset="0"/>
            </a:endParaRPr>
          </a:p>
          <a:p>
            <a:r>
              <a:rPr lang="en-GB" sz="2400" dirty="0" smtClean="0">
                <a:latin typeface="Arial" panose="020B0604020202020204" pitchFamily="34" charset="0"/>
                <a:cs typeface="Arial" panose="020B0604020202020204" pitchFamily="34" charset="0"/>
              </a:rPr>
              <a:t>Decide on a scale that will allow you to draw this wall on the piece of paper you are using.</a:t>
            </a:r>
          </a:p>
          <a:p>
            <a:endParaRPr lang="en-GB" sz="2400" dirty="0">
              <a:latin typeface="Arial" panose="020B0604020202020204" pitchFamily="34" charset="0"/>
              <a:cs typeface="Arial" panose="020B0604020202020204" pitchFamily="34" charset="0"/>
            </a:endParaRPr>
          </a:p>
          <a:p>
            <a:r>
              <a:rPr lang="en-GB" sz="2400" dirty="0" smtClean="0">
                <a:latin typeface="Arial" panose="020B0604020202020204" pitchFamily="34" charset="0"/>
                <a:cs typeface="Arial" panose="020B0604020202020204" pitchFamily="34" charset="0"/>
              </a:rPr>
              <a:t>Measure the length of the other walls and convert these measurements to your scale.</a:t>
            </a:r>
          </a:p>
        </p:txBody>
      </p:sp>
      <p:sp>
        <p:nvSpPr>
          <p:cNvPr id="14" name="Rectangle 13"/>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Drawing a floor plan to scale.</a:t>
            </a:r>
            <a:endParaRPr lang="en-GB"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14268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31301" y="1243368"/>
            <a:ext cx="11516139" cy="4524315"/>
          </a:xfrm>
          <a:prstGeom prst="rect">
            <a:avLst/>
          </a:prstGeom>
          <a:noFill/>
        </p:spPr>
        <p:txBody>
          <a:bodyPr wrap="square" rtlCol="0">
            <a:spAutoFit/>
          </a:bodyPr>
          <a:lstStyle/>
          <a:p>
            <a:r>
              <a:rPr lang="en-GB" sz="2400" dirty="0" smtClean="0">
                <a:latin typeface="Arial" panose="020B0604020202020204" pitchFamily="34" charset="0"/>
                <a:cs typeface="Arial" panose="020B0604020202020204" pitchFamily="34" charset="0"/>
              </a:rPr>
              <a:t>Make sure you place your drawing on the piece of paper so you can fit in all the external walls you need.</a:t>
            </a:r>
          </a:p>
          <a:p>
            <a:endParaRPr lang="en-GB" sz="2400" dirty="0">
              <a:latin typeface="Arial" panose="020B0604020202020204" pitchFamily="34" charset="0"/>
              <a:cs typeface="Arial" panose="020B0604020202020204" pitchFamily="34" charset="0"/>
            </a:endParaRPr>
          </a:p>
          <a:p>
            <a:r>
              <a:rPr lang="en-GB" sz="2400" dirty="0" smtClean="0">
                <a:latin typeface="Arial" panose="020B0604020202020204" pitchFamily="34" charset="0"/>
                <a:cs typeface="Arial" panose="020B0604020202020204" pitchFamily="34" charset="0"/>
              </a:rPr>
              <a:t>Then measure and convert to scale all the internal walls, windows, and doors on your floor plan. Draw each window as double lines and each door as a line with an arc that shows the actual swing path of the door. This is useful when trying to place furniture on your scale drawing.</a:t>
            </a:r>
          </a:p>
          <a:p>
            <a:endParaRPr lang="en-GB" sz="2400" dirty="0">
              <a:latin typeface="Arial" panose="020B0604020202020204" pitchFamily="34" charset="0"/>
              <a:cs typeface="Arial" panose="020B0604020202020204" pitchFamily="34" charset="0"/>
            </a:endParaRPr>
          </a:p>
          <a:p>
            <a:r>
              <a:rPr lang="en-GB" sz="2400" dirty="0" smtClean="0">
                <a:latin typeface="Arial" panose="020B0604020202020204" pitchFamily="34" charset="0"/>
                <a:cs typeface="Arial" panose="020B0604020202020204" pitchFamily="34" charset="0"/>
              </a:rPr>
              <a:t>Measure the length and width of all built-in fixture such as internal walls and cupboards, convert them to the scale you are using, and add them to your plan.</a:t>
            </a:r>
          </a:p>
          <a:p>
            <a:endParaRPr lang="en-GB" sz="2400" dirty="0">
              <a:latin typeface="Arial" panose="020B0604020202020204" pitchFamily="34" charset="0"/>
              <a:cs typeface="Arial" panose="020B0604020202020204" pitchFamily="34" charset="0"/>
            </a:endParaRPr>
          </a:p>
          <a:p>
            <a:r>
              <a:rPr lang="en-GB" sz="2400" dirty="0" smtClean="0">
                <a:latin typeface="Arial" panose="020B0604020202020204" pitchFamily="34" charset="0"/>
                <a:cs typeface="Arial" panose="020B0604020202020204" pitchFamily="34" charset="0"/>
              </a:rPr>
              <a:t>If you want you can add moveable furniture to the floor plan.</a:t>
            </a:r>
          </a:p>
        </p:txBody>
      </p:sp>
      <p:sp>
        <p:nvSpPr>
          <p:cNvPr id="14" name="Rectangle 13"/>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Drawing a floor plan to scale</a:t>
            </a:r>
            <a:endParaRPr lang="en-GB"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184828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4037" y="1565988"/>
            <a:ext cx="11516139" cy="1569660"/>
          </a:xfrm>
          <a:prstGeom prst="rect">
            <a:avLst/>
          </a:prstGeom>
          <a:noFill/>
        </p:spPr>
        <p:txBody>
          <a:bodyPr wrap="square" rtlCol="0">
            <a:spAutoFit/>
          </a:bodyPr>
          <a:lstStyle/>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Activity 1 – Drawing a floor plan to scale.</a:t>
            </a: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Activity 2 – Scale drawings of items pictured in magazines.</a:t>
            </a: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Activity 3 – Designing a racing track.</a:t>
            </a: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Activity 4 – Car park.</a:t>
            </a:r>
            <a:endParaRPr lang="en-GB" sz="2400" dirty="0">
              <a:latin typeface="Arial" panose="020B0604020202020204" pitchFamily="34" charset="0"/>
              <a:cs typeface="Arial" panose="020B0604020202020204" pitchFamily="34" charset="0"/>
            </a:endParaRPr>
          </a:p>
        </p:txBody>
      </p:sp>
      <p:sp>
        <p:nvSpPr>
          <p:cNvPr id="14" name="Rectangle 13"/>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Try this!</a:t>
            </a:r>
            <a:endParaRPr lang="en-GB"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090652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Summary question</a:t>
            </a:r>
            <a:endParaRPr lang="en-GB" sz="2800" b="1" dirty="0">
              <a:latin typeface="Arial" panose="020B0604020202020204" pitchFamily="34" charset="0"/>
              <a:cs typeface="Arial" panose="020B0604020202020204" pitchFamily="34" charset="0"/>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6255" y="2912729"/>
            <a:ext cx="6455898" cy="3945271"/>
          </a:xfrm>
          <a:prstGeom prst="rect">
            <a:avLst/>
          </a:prstGeom>
        </p:spPr>
      </p:pic>
      <p:pic>
        <p:nvPicPr>
          <p:cNvPr id="6" name="Picture 5">
            <a:extLst>
              <a:ext uri="{FF2B5EF4-FFF2-40B4-BE49-F238E27FC236}">
                <a16:creationId xmlns:a16="http://schemas.microsoft.com/office/drawing/2014/main" id="{2ACBEEDC-6A27-45C1-B610-33B3F95B7546}"/>
              </a:ext>
            </a:extLst>
          </p:cNvPr>
          <p:cNvPicPr>
            <a:picLocks noChangeAspect="1"/>
          </p:cNvPicPr>
          <p:nvPr/>
        </p:nvPicPr>
        <p:blipFill>
          <a:blip r:embed="rId4"/>
          <a:stretch>
            <a:fillRect/>
          </a:stretch>
        </p:blipFill>
        <p:spPr>
          <a:xfrm rot="5400000">
            <a:off x="760148" y="3536508"/>
            <a:ext cx="2373839" cy="2548868"/>
          </a:xfrm>
          <a:prstGeom prst="rect">
            <a:avLst/>
          </a:prstGeom>
        </p:spPr>
      </p:pic>
      <p:sp>
        <p:nvSpPr>
          <p:cNvPr id="5" name="Rectangle 4"/>
          <p:cNvSpPr/>
          <p:nvPr/>
        </p:nvSpPr>
        <p:spPr>
          <a:xfrm>
            <a:off x="-1" y="1232065"/>
            <a:ext cx="11211951" cy="1200329"/>
          </a:xfrm>
          <a:prstGeom prst="rect">
            <a:avLst/>
          </a:prstGeom>
        </p:spPr>
        <p:txBody>
          <a:bodyPr wrap="square">
            <a:spAutoFit/>
          </a:bodyPr>
          <a:lstStyle/>
          <a:p>
            <a:r>
              <a:rPr lang="en-GB" sz="2400" dirty="0">
                <a:latin typeface="Arial" panose="020B0604020202020204" pitchFamily="34" charset="0"/>
                <a:cs typeface="Arial" panose="020B0604020202020204" pitchFamily="34" charset="0"/>
              </a:rPr>
              <a:t>To recreate a real world environment, such as a football field and stadium with players and fans, video game designers and artists have to know how to create images “to scale” using accurate relative sizes and proportions. </a:t>
            </a:r>
          </a:p>
        </p:txBody>
      </p:sp>
      <p:sp>
        <p:nvSpPr>
          <p:cNvPr id="8" name="Rectangle 7"/>
          <p:cNvSpPr/>
          <p:nvPr/>
        </p:nvSpPr>
        <p:spPr>
          <a:xfrm>
            <a:off x="6848622" y="2596939"/>
            <a:ext cx="5010444" cy="461665"/>
          </a:xfrm>
          <a:prstGeom prst="rect">
            <a:avLst/>
          </a:prstGeom>
        </p:spPr>
        <p:txBody>
          <a:bodyPr wrap="square">
            <a:spAutoFit/>
          </a:bodyPr>
          <a:lstStyle/>
          <a:p>
            <a:r>
              <a:rPr lang="en-GB" sz="2400" dirty="0">
                <a:latin typeface="Arial" panose="020B0604020202020204" pitchFamily="34" charset="0"/>
                <a:cs typeface="Arial" panose="020B0604020202020204" pitchFamily="34" charset="0"/>
              </a:rPr>
              <a:t>What is wrong with this image? </a:t>
            </a:r>
            <a:endParaRPr lang="en-GB" sz="2400" b="1" dirty="0"/>
          </a:p>
        </p:txBody>
      </p:sp>
      <p:sp>
        <p:nvSpPr>
          <p:cNvPr id="9" name="TextBox 8"/>
          <p:cNvSpPr txBox="1"/>
          <p:nvPr/>
        </p:nvSpPr>
        <p:spPr>
          <a:xfrm>
            <a:off x="6848622" y="3125374"/>
            <a:ext cx="4855698" cy="2962513"/>
          </a:xfrm>
          <a:prstGeom prst="roundRect">
            <a:avLst/>
          </a:prstGeom>
          <a:solidFill>
            <a:srgbClr val="F9BC9A"/>
          </a:solidFill>
        </p:spPr>
        <p:txBody>
          <a:bodyPr wrap="square" rtlCol="0">
            <a:spAutoFit/>
          </a:bodyPr>
          <a:lstStyle/>
          <a:p>
            <a:r>
              <a:rPr lang="en-GB" sz="2400" dirty="0">
                <a:latin typeface="Arial" panose="020B0604020202020204" pitchFamily="34" charset="0"/>
                <a:cs typeface="Arial" panose="020B0604020202020204" pitchFamily="34" charset="0"/>
              </a:rPr>
              <a:t>A giant football player on a tiny football field would not look realistic or allow accurate game play (nor would a tiny football player on a giant field), so scale is important. </a:t>
            </a:r>
          </a:p>
          <a:p>
            <a:endParaRPr lang="en-GB" sz="2400" b="1" dirty="0"/>
          </a:p>
        </p:txBody>
      </p:sp>
    </p:spTree>
    <p:extLst>
      <p:ext uri="{BB962C8B-B14F-4D97-AF65-F5344CB8AC3E}">
        <p14:creationId xmlns:p14="http://schemas.microsoft.com/office/powerpoint/2010/main" val="461812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8085</TotalTime>
  <Words>1193</Words>
  <Application>Microsoft Office PowerPoint</Application>
  <PresentationFormat>Widescreen</PresentationFormat>
  <Paragraphs>92</Paragraphs>
  <Slides>9</Slides>
  <Notes>9</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9</vt:i4>
      </vt:variant>
    </vt:vector>
  </HeadingPairs>
  <TitlesOfParts>
    <vt:vector size="15" baseType="lpstr">
      <vt:lpstr>ＭＳ Ｐゴシック</vt:lpstr>
      <vt:lpstr>Arial</vt:lpstr>
      <vt:lpstr>Calibri</vt:lpstr>
      <vt:lpstr>Calibri Light</vt:lpstr>
      <vt:lpstr>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Carr Hill High School &amp; Sixth Form Centre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L Potts</dc:creator>
  <cp:lastModifiedBy>Liz Duncombe</cp:lastModifiedBy>
  <cp:revision>198</cp:revision>
  <cp:lastPrinted>2017-09-28T18:06:59Z</cp:lastPrinted>
  <dcterms:created xsi:type="dcterms:W3CDTF">2016-05-16T13:35:50Z</dcterms:created>
  <dcterms:modified xsi:type="dcterms:W3CDTF">2019-07-18T14:49:33Z</dcterms:modified>
</cp:coreProperties>
</file>