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96" r:id="rId2"/>
    <p:sldId id="298" r:id="rId3"/>
    <p:sldId id="299" r:id="rId4"/>
    <p:sldId id="300" r:id="rId5"/>
    <p:sldId id="301" r:id="rId6"/>
    <p:sldId id="306" r:id="rId7"/>
    <p:sldId id="302" r:id="rId8"/>
    <p:sldId id="304" r:id="rId9"/>
    <p:sldId id="305" r:id="rId10"/>
    <p:sldId id="307" r:id="rId11"/>
    <p:sldId id="303" r:id="rId12"/>
  </p:sldIdLst>
  <p:sldSz cx="12192000" cy="6858000"/>
  <p:notesSz cx="6888163" cy="100187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1951"/>
    <a:srgbClr val="0033CC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162" autoAdjust="0"/>
    <p:restoredTop sz="69410" autoAdjust="0"/>
  </p:normalViewPr>
  <p:slideViewPr>
    <p:cSldViewPr snapToGrid="0">
      <p:cViewPr varScale="1">
        <p:scale>
          <a:sx n="80" d="100"/>
          <a:sy n="80" d="100"/>
        </p:scale>
        <p:origin x="1242" y="8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6DA5C-4951-490A-806D-C6E233A1CCC4}" type="datetimeFigureOut">
              <a:rPr lang="en-GB" smtClean="0"/>
              <a:t>13/02/2019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591581-0ADF-470F-AAC7-05EDE80DB3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0633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91581-0ADF-470F-AAC7-05EDE80DB34F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92778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91581-0ADF-470F-AAC7-05EDE80DB34F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94224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91581-0ADF-470F-AAC7-05EDE80DB34F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95246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91581-0ADF-470F-AAC7-05EDE80DB34F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7289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91581-0ADF-470F-AAC7-05EDE80DB34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36310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91581-0ADF-470F-AAC7-05EDE80DB34F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6331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91581-0ADF-470F-AAC7-05EDE80DB34F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30084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91581-0ADF-470F-AAC7-05EDE80DB34F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48497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en-GB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GB" dirty="0" smtClean="0"/>
                  <a:t>Refer back to the starter</a:t>
                </a:r>
                <a:r>
                  <a:rPr lang="en-GB" baseline="0" dirty="0" smtClean="0"/>
                  <a:t> activity and remind </a:t>
                </a:r>
                <a:r>
                  <a:rPr lang="en-GB" baseline="0" dirty="0" smtClean="0"/>
                  <a:t>learners </a:t>
                </a:r>
                <a:r>
                  <a:rPr lang="en-GB" baseline="0" dirty="0" smtClean="0"/>
                  <a:t>that for a Poisson distribution </a:t>
                </a:r>
                <a:r>
                  <a:rPr lang="en-GB" b="0" i="0" baseline="0" smtClean="0">
                    <a:latin typeface="Cambria Math"/>
                  </a:rPr>
                  <a:t>𝜆=𝑚𝑒𝑎𝑛=𝑣𝑎𝑟𝑖𝑎𝑛𝑐𝑒</a:t>
                </a:r>
                <a:r>
                  <a:rPr lang="en-GB" dirty="0" smtClean="0"/>
                  <a:t>, as well as the previous conditions given we can also</a:t>
                </a:r>
                <a:r>
                  <a:rPr lang="en-GB" baseline="0" dirty="0" smtClean="0"/>
                  <a:t> test data for this. Explain that in this example we have some data collected and want to test </a:t>
                </a:r>
                <a:r>
                  <a:rPr lang="en-GB" baseline="0" dirty="0" smtClean="0"/>
                  <a:t>if </a:t>
                </a:r>
                <a:r>
                  <a:rPr lang="en-GB" baseline="0" dirty="0" smtClean="0"/>
                  <a:t>the mean=variance and therefore Poisson distribution may be a good model. Model solution follows on the next slides.</a:t>
                </a:r>
                <a:endParaRPr lang="en-GB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91581-0ADF-470F-AAC7-05EDE80DB34F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84213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91581-0ADF-470F-AAC7-05EDE80DB34F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84213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91581-0ADF-470F-AAC7-05EDE80DB34F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84213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39" y="451912"/>
            <a:ext cx="4046220" cy="650471"/>
          </a:xfrm>
          <a:prstGeom prst="rect">
            <a:avLst/>
          </a:prstGeom>
        </p:spPr>
      </p:pic>
      <p:pic>
        <p:nvPicPr>
          <p:cNvPr id="13" name="Picture 12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511" y="6168533"/>
            <a:ext cx="1292225" cy="44958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836964" y="3117570"/>
            <a:ext cx="3913001" cy="27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230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900000"/>
          </a:xfrm>
          <a:prstGeom prst="rect">
            <a:avLst/>
          </a:prstGeom>
          <a:solidFill>
            <a:srgbClr val="E21951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endParaRPr lang="en-GB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11C3206-257D-4762-B461-A249DF0C7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788" y="173140"/>
            <a:ext cx="11524932" cy="55372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8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331788" y="1270000"/>
            <a:ext cx="11525250" cy="53244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998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7876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idx="4294967295"/>
          </p:nvPr>
        </p:nvSpPr>
        <p:spPr>
          <a:xfrm>
            <a:off x="1053296" y="1733703"/>
            <a:ext cx="10803424" cy="1958619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ts val="3500"/>
              </a:lnSpc>
            </a:pPr>
            <a:r>
              <a:rPr lang="en-GB" sz="2800" b="1" dirty="0" smtClean="0"/>
              <a:t>Lesson slides</a:t>
            </a:r>
            <a:br>
              <a:rPr lang="en-GB" sz="2800" b="1" dirty="0" smtClean="0"/>
            </a:br>
            <a:r>
              <a:rPr lang="en-GB" sz="2600" dirty="0" smtClean="0"/>
              <a:t>Topic</a:t>
            </a:r>
            <a:r>
              <a:rPr lang="en-GB" sz="2600" dirty="0" smtClean="0"/>
              <a:t>: 6.1 The Poisson Distribution</a:t>
            </a:r>
            <a:br>
              <a:rPr lang="en-GB" sz="2600" dirty="0" smtClean="0"/>
            </a:br>
            <a:r>
              <a:rPr lang="en-GB" sz="2600" dirty="0" smtClean="0"/>
              <a:t>Lesson </a:t>
            </a:r>
            <a:r>
              <a:rPr lang="en-GB" sz="2600" dirty="0" smtClean="0"/>
              <a:t>1</a:t>
            </a:r>
            <a:r>
              <a:rPr lang="en-GB" sz="2600" dirty="0" smtClean="0"/>
              <a:t>: Modelling with the Poisson distribution</a:t>
            </a:r>
            <a:endParaRPr lang="en-GB" sz="2600" dirty="0"/>
          </a:p>
        </p:txBody>
      </p:sp>
      <p:sp>
        <p:nvSpPr>
          <p:cNvPr id="9" name="Title 7"/>
          <p:cNvSpPr txBox="1">
            <a:spLocks/>
          </p:cNvSpPr>
          <p:nvPr/>
        </p:nvSpPr>
        <p:spPr>
          <a:xfrm>
            <a:off x="1053296" y="6261336"/>
            <a:ext cx="1005068" cy="26678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1400" b="1" dirty="0" smtClean="0"/>
              <a:t>Version 1</a:t>
            </a:r>
            <a:endParaRPr lang="en-GB" sz="1400" b="1" dirty="0"/>
          </a:p>
        </p:txBody>
      </p:sp>
    </p:spTree>
    <p:extLst>
      <p:ext uri="{BB962C8B-B14F-4D97-AF65-F5344CB8AC3E}">
        <p14:creationId xmlns:p14="http://schemas.microsoft.com/office/powerpoint/2010/main" val="4183809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Worksheet B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1757" y="553452"/>
            <a:ext cx="4240907" cy="598941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31787" y="1289066"/>
            <a:ext cx="693591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Investigate whether any of the situations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are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suitable to be modelled using a Poisson distribution.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914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Plenary – </a:t>
            </a:r>
            <a:r>
              <a:rPr lang="en-GB" dirty="0" smtClean="0"/>
              <a:t>Exit Ticket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Write down </a:t>
            </a:r>
            <a:r>
              <a:rPr lang="en-GB" dirty="0"/>
              <a:t>three points </a:t>
            </a:r>
            <a:r>
              <a:rPr lang="en-GB" dirty="0" smtClean="0"/>
              <a:t>you have </a:t>
            </a:r>
            <a:r>
              <a:rPr lang="en-GB" dirty="0"/>
              <a:t>learned about the Poisson distribution in today’s lesson.</a:t>
            </a:r>
          </a:p>
          <a:p>
            <a:r>
              <a:rPr lang="en-GB" dirty="0" smtClean="0"/>
              <a:t>Give </a:t>
            </a:r>
            <a:r>
              <a:rPr lang="en-GB" dirty="0"/>
              <a:t>one example of a situation than can be modelled by the Poisson distribution.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8244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Starter - Investigation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en-GB" dirty="0"/>
              <a:t>D</a:t>
            </a:r>
            <a:r>
              <a:rPr lang="en-GB" dirty="0" smtClean="0"/>
              <a:t>raw </a:t>
            </a:r>
            <a:r>
              <a:rPr lang="en-GB" dirty="0"/>
              <a:t>a square </a:t>
            </a:r>
            <a:r>
              <a:rPr lang="en-GB" dirty="0" smtClean="0"/>
              <a:t>8cm x 8cm </a:t>
            </a:r>
            <a:endParaRPr lang="en-GB" dirty="0"/>
          </a:p>
          <a:p>
            <a:pPr marL="514350" lvl="0" indent="-514350">
              <a:buFont typeface="+mj-lt"/>
              <a:buAutoNum type="arabicPeriod"/>
            </a:pPr>
            <a:r>
              <a:rPr lang="en-GB" dirty="0" smtClean="0"/>
              <a:t>Put 16 </a:t>
            </a:r>
            <a:r>
              <a:rPr lang="en-GB" dirty="0"/>
              <a:t>crosses in the square at </a:t>
            </a:r>
            <a:r>
              <a:rPr lang="en-GB" b="1" dirty="0"/>
              <a:t>random.</a:t>
            </a:r>
            <a:endParaRPr lang="en-GB" dirty="0"/>
          </a:p>
          <a:p>
            <a:pPr marL="514350" lvl="0" indent="-514350">
              <a:buFont typeface="+mj-lt"/>
              <a:buAutoNum type="arabicPeriod"/>
            </a:pPr>
            <a:r>
              <a:rPr lang="en-GB" dirty="0" smtClean="0"/>
              <a:t>Split the square into </a:t>
            </a:r>
            <a:r>
              <a:rPr lang="en-GB" dirty="0"/>
              <a:t>16 smaller </a:t>
            </a:r>
            <a:r>
              <a:rPr lang="en-GB" dirty="0" smtClean="0"/>
              <a:t>2cm x 2cm </a:t>
            </a:r>
            <a:r>
              <a:rPr lang="en-GB" dirty="0"/>
              <a:t>squares.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GB" dirty="0"/>
              <a:t>Count the number of crosses in each square then calculate the mean and variance of the 16 numbers.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7792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Starter - Example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05"/>
          <a:stretch/>
        </p:blipFill>
        <p:spPr bwMode="auto">
          <a:xfrm>
            <a:off x="3851116" y="1076324"/>
            <a:ext cx="4486275" cy="427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51"/>
          <a:stretch/>
        </p:blipFill>
        <p:spPr bwMode="auto">
          <a:xfrm>
            <a:off x="3851115" y="1017419"/>
            <a:ext cx="4486275" cy="4321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 Placeholder 2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331788" y="5113421"/>
                <a:ext cx="11525250" cy="1648325"/>
              </a:xfrm>
            </p:spPr>
            <p:txBody>
              <a:bodyPr/>
              <a:lstStyle/>
              <a:p>
                <a:r>
                  <a:rPr lang="en-GB" dirty="0" smtClean="0"/>
                  <a:t>2, 1, 2, 1, 1, 1, 1, 1, 1, 1, 0, 1, 1, 0, 2, 0</a:t>
                </a:r>
              </a:p>
              <a:p>
                <a:r>
                  <a:rPr lang="en-GB" dirty="0" smtClean="0"/>
                  <a:t>Mean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/>
                      </a:rPr>
                      <m:t>=1 </m:t>
                    </m:r>
                  </m:oMath>
                </a14:m>
                <a:r>
                  <a:rPr lang="en-GB" dirty="0" smtClean="0"/>
                  <a:t> </a:t>
                </a:r>
                <a:endParaRPr lang="en-GB" dirty="0" smtClean="0"/>
              </a:p>
              <a:p>
                <a:r>
                  <a:rPr lang="en-GB" dirty="0" smtClean="0"/>
                  <a:t>Variance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i="1" dirty="0" smtClean="0">
                            <a:latin typeface="Cambria Math"/>
                          </a:rPr>
                          <m:t>22</m:t>
                        </m:r>
                      </m:num>
                      <m:den>
                        <m:r>
                          <a:rPr lang="en-GB" b="0" i="1" dirty="0" smtClean="0">
                            <a:latin typeface="Cambria Math"/>
                          </a:rPr>
                          <m:t>16</m:t>
                        </m:r>
                      </m:den>
                    </m:f>
                    <m:r>
                      <a:rPr lang="en-GB" i="1" dirty="0" smtClean="0"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i="1" dirty="0" smtClean="0">
                            <a:latin typeface="Cambria Math"/>
                          </a:rPr>
                          <m:t>1</m:t>
                        </m:r>
                      </m:e>
                      <m:sup>
                        <m:r>
                          <a:rPr lang="en-GB" b="0" i="1" dirty="0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GB" b="0" i="1" dirty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dirty="0" smtClean="0"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en-GB" b="0" i="1" dirty="0" smtClean="0">
                            <a:latin typeface="Cambria Math"/>
                          </a:rPr>
                          <m:t>8</m:t>
                        </m:r>
                      </m:den>
                    </m:f>
                  </m:oMath>
                </a14:m>
                <a:endParaRPr lang="en-GB" dirty="0"/>
              </a:p>
            </p:txBody>
          </p:sp>
        </mc:Choice>
        <mc:Fallback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331788" y="5113421"/>
                <a:ext cx="11525250" cy="1648325"/>
              </a:xfrm>
              <a:blipFill>
                <a:blip r:embed="rId5"/>
                <a:stretch>
                  <a:fillRect l="-952" t="-6667" b="-59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40042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Poisson distribution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Conditions </a:t>
            </a:r>
            <a:r>
              <a:rPr lang="en-GB" dirty="0"/>
              <a:t>for use of the Poisson </a:t>
            </a:r>
            <a:r>
              <a:rPr lang="en-GB" dirty="0" smtClean="0"/>
              <a:t>distribution </a:t>
            </a:r>
            <a:r>
              <a:rPr lang="en-GB" dirty="0"/>
              <a:t>to model are that the events:</a:t>
            </a:r>
          </a:p>
          <a:p>
            <a:pPr lvl="0"/>
            <a:r>
              <a:rPr lang="en-GB" dirty="0"/>
              <a:t>occur randomly (they are independent of each other)</a:t>
            </a:r>
          </a:p>
          <a:p>
            <a:pPr lvl="0"/>
            <a:r>
              <a:rPr lang="en-GB" dirty="0"/>
              <a:t>occur singly (no chance of two events occurring at precisely the same point in time/space)</a:t>
            </a:r>
          </a:p>
          <a:p>
            <a:pPr lvl="0"/>
            <a:r>
              <a:rPr lang="en-GB" dirty="0"/>
              <a:t>occur at a constant rate over </a:t>
            </a:r>
            <a:r>
              <a:rPr lang="en-GB" dirty="0" smtClean="0"/>
              <a:t>time/space</a:t>
            </a:r>
          </a:p>
          <a:p>
            <a:pPr lvl="0"/>
            <a:r>
              <a:rPr lang="en-US" dirty="0" smtClean="0"/>
              <a:t>check that the mean </a:t>
            </a:r>
            <a:r>
              <a:rPr lang="en-US" dirty="0"/>
              <a:t>and variance </a:t>
            </a:r>
            <a:r>
              <a:rPr lang="en-US" dirty="0" smtClean="0"/>
              <a:t>are approximately </a:t>
            </a:r>
            <a:r>
              <a:rPr lang="en-US" dirty="0"/>
              <a:t>equal</a:t>
            </a:r>
            <a:r>
              <a:rPr lang="en-GB" dirty="0" smtClean="0"/>
              <a:t>.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2354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37"/>
          <a:stretch/>
        </p:blipFill>
        <p:spPr>
          <a:xfrm>
            <a:off x="-16271" y="926431"/>
            <a:ext cx="12221261" cy="58958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Poisson distribution?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31788" y="1270001"/>
            <a:ext cx="11525250" cy="1064126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 smtClean="0"/>
              <a:t>Does the number of cars passing a point on a road follow a </a:t>
            </a:r>
            <a:r>
              <a:rPr lang="en-GB" dirty="0"/>
              <a:t>P</a:t>
            </a:r>
            <a:r>
              <a:rPr lang="en-GB" dirty="0" smtClean="0"/>
              <a:t>oisson distribution?</a:t>
            </a:r>
          </a:p>
        </p:txBody>
      </p:sp>
    </p:spTree>
    <p:extLst>
      <p:ext uri="{BB962C8B-B14F-4D97-AF65-F5344CB8AC3E}">
        <p14:creationId xmlns:p14="http://schemas.microsoft.com/office/powerpoint/2010/main" val="1117244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Worksheet A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4417" y="450000"/>
            <a:ext cx="4312303" cy="609025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31787" y="1198420"/>
            <a:ext cx="721263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For each of the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situations,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decide whether or not they can be modelled by a Poisson distribution. 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Give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at least one condition for each situation that can be modelled using a Poisson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distribution.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those you think cannot be modelled using a Poisson distribution explain why.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8621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Example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Louise is investigating whether the number of accidents on a particular road can be modelled using a Poisson distribution.</a:t>
            </a:r>
          </a:p>
          <a:p>
            <a:pPr marL="514350" indent="-514350">
              <a:buFont typeface="+mj-lt"/>
              <a:buAutoNum type="alphaLcParenR"/>
            </a:pPr>
            <a:r>
              <a:rPr lang="en-GB" dirty="0" smtClean="0"/>
              <a:t>State </a:t>
            </a:r>
            <a:r>
              <a:rPr lang="en-GB" dirty="0" smtClean="0"/>
              <a:t>the conditions </a:t>
            </a:r>
            <a:r>
              <a:rPr lang="en-GB" dirty="0" smtClean="0"/>
              <a:t>for the number of accidents per month to be modelled using a Poisson distribution.</a:t>
            </a:r>
          </a:p>
          <a:p>
            <a:pPr marL="514350" indent="-514350">
              <a:buFont typeface="+mj-lt"/>
              <a:buAutoNum type="alphaLcParenR"/>
            </a:pPr>
            <a:r>
              <a:rPr lang="en-GB" dirty="0" smtClean="0"/>
              <a:t>She collects data each month on the number of accidents:</a:t>
            </a:r>
          </a:p>
          <a:p>
            <a:pPr marL="457200" lvl="1" indent="0">
              <a:buNone/>
            </a:pPr>
            <a:r>
              <a:rPr lang="en-GB" dirty="0"/>
              <a:t>	</a:t>
            </a:r>
            <a:r>
              <a:rPr lang="en-GB" dirty="0" smtClean="0"/>
              <a:t>		</a:t>
            </a:r>
            <a:r>
              <a:rPr lang="en-GB" sz="2800" dirty="0" smtClean="0"/>
              <a:t>4   	 1  	  0  	  2	    3   	        1</a:t>
            </a:r>
          </a:p>
          <a:p>
            <a:pPr marL="457200" lvl="1" indent="0">
              <a:buNone/>
            </a:pPr>
            <a:r>
              <a:rPr lang="en-GB" sz="2800" dirty="0" smtClean="0"/>
              <a:t>Comment on the suitability of using a Poisson distribution as a model.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44394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Example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Louise is investigating whether the number of accidents on a particular road can be modelled using a Poisson distribution.</a:t>
            </a:r>
          </a:p>
          <a:p>
            <a:pPr marL="514350" indent="-514350">
              <a:buFont typeface="+mj-lt"/>
              <a:buAutoNum type="alphaLcParenR"/>
            </a:pPr>
            <a:r>
              <a:rPr lang="en-GB" dirty="0" smtClean="0"/>
              <a:t>State </a:t>
            </a:r>
            <a:r>
              <a:rPr lang="en-GB" dirty="0" smtClean="0"/>
              <a:t>the conditions </a:t>
            </a:r>
            <a:r>
              <a:rPr lang="en-GB" dirty="0" smtClean="0"/>
              <a:t>for the number of accidents per month to be modelled using a Poisson distribution.</a:t>
            </a:r>
          </a:p>
          <a:p>
            <a:pPr marL="0" indent="0">
              <a:buNone/>
            </a:pPr>
            <a:r>
              <a:rPr lang="en-GB" dirty="0" smtClean="0">
                <a:solidFill>
                  <a:srgbClr val="FF0000"/>
                </a:solidFill>
              </a:rPr>
              <a:t>One of:</a:t>
            </a:r>
            <a:endParaRPr lang="en-GB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GB" dirty="0" smtClean="0">
                <a:solidFill>
                  <a:srgbClr val="FF0000"/>
                </a:solidFill>
              </a:rPr>
              <a:t>The accidents must occur at a constant rate.</a:t>
            </a:r>
          </a:p>
          <a:p>
            <a:pPr marL="0" indent="0">
              <a:buNone/>
            </a:pPr>
            <a:r>
              <a:rPr lang="en-GB" dirty="0" smtClean="0">
                <a:solidFill>
                  <a:srgbClr val="FF0000"/>
                </a:solidFill>
              </a:rPr>
              <a:t>Accident must occur singularly, two accidents must not happen a precisely the same time.</a:t>
            </a:r>
          </a:p>
          <a:p>
            <a:pPr marL="0" indent="0">
              <a:buNone/>
            </a:pPr>
            <a:r>
              <a:rPr lang="en-GB" dirty="0" smtClean="0">
                <a:solidFill>
                  <a:srgbClr val="FF0000"/>
                </a:solidFill>
              </a:rPr>
              <a:t>One accident is independent of another accident, </a:t>
            </a:r>
            <a:r>
              <a:rPr lang="en-GB" dirty="0">
                <a:solidFill>
                  <a:srgbClr val="FF0000"/>
                </a:solidFill>
              </a:rPr>
              <a:t>so one accident must not cause another accident.</a:t>
            </a:r>
            <a:endParaRPr lang="en-GB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747686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Example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/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 smtClean="0"/>
                  <a:t>Louise is investigating whether the number of accidents on a particular road can be modelled using a Poisson distribution.</a:t>
                </a:r>
              </a:p>
              <a:p>
                <a:pPr marL="0" indent="0">
                  <a:buNone/>
                </a:pPr>
                <a:r>
                  <a:rPr lang="en-GB" dirty="0" smtClean="0"/>
                  <a:t>b) She collects data each month on the number of accidents:</a:t>
                </a:r>
              </a:p>
              <a:p>
                <a:pPr marL="457200" lvl="1" indent="0">
                  <a:buNone/>
                </a:pPr>
                <a:r>
                  <a:rPr lang="en-GB" dirty="0"/>
                  <a:t>	</a:t>
                </a:r>
                <a:r>
                  <a:rPr lang="en-GB" dirty="0" smtClean="0"/>
                  <a:t>		</a:t>
                </a:r>
                <a:r>
                  <a:rPr lang="en-GB" sz="2800" dirty="0" smtClean="0"/>
                  <a:t>4   	 1  	  0  	  2	    3   	        1</a:t>
                </a:r>
              </a:p>
              <a:p>
                <a:pPr marL="457200" lvl="1" indent="0">
                  <a:buNone/>
                </a:pPr>
                <a:r>
                  <a:rPr lang="en-GB" sz="2800" dirty="0" smtClean="0"/>
                  <a:t>Comment on the suitability of using a Poisson distribution as a model.</a:t>
                </a:r>
              </a:p>
              <a:p>
                <a:pPr marL="457200" lvl="1" indent="0">
                  <a:buNone/>
                </a:pPr>
                <a:endParaRPr lang="en-GB" sz="2800" dirty="0"/>
              </a:p>
              <a:p>
                <a:pPr marL="457200" lvl="1" indent="0">
                  <a:buNone/>
                </a:pPr>
                <a:r>
                  <a:rPr lang="en-GB" sz="2800" dirty="0" smtClean="0">
                    <a:solidFill>
                      <a:srgbClr val="FF0000"/>
                    </a:solidFill>
                  </a:rPr>
                  <a:t>Mean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GB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11</m:t>
                        </m:r>
                      </m:num>
                      <m:den>
                        <m:r>
                          <a:rPr lang="en-GB" sz="28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6</m:t>
                        </m:r>
                      </m:den>
                    </m:f>
                    <m:r>
                      <a:rPr lang="en-GB" sz="2800" b="0" i="1" smtClean="0">
                        <a:solidFill>
                          <a:srgbClr val="FF0000"/>
                        </a:solidFill>
                        <a:latin typeface="Cambria Math"/>
                      </a:rPr>
                      <m:t>=1.83(3</m:t>
                    </m:r>
                    <m:r>
                      <a:rPr lang="en-GB" sz="2800" b="0" i="1" smtClean="0">
                        <a:solidFill>
                          <a:srgbClr val="FF0000"/>
                        </a:solidFill>
                        <a:latin typeface="Cambria Math"/>
                      </a:rPr>
                      <m:t>𝑠𝑓</m:t>
                    </m:r>
                    <m:r>
                      <a:rPr lang="en-GB" sz="2800" b="0" i="1" smtClean="0">
                        <a:solidFill>
                          <a:srgbClr val="FF0000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GB" sz="2800" dirty="0" smtClean="0">
                    <a:solidFill>
                      <a:srgbClr val="FF0000"/>
                    </a:solidFill>
                  </a:rPr>
                  <a:t>    Variance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GB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31</m:t>
                        </m:r>
                      </m:num>
                      <m:den>
                        <m:r>
                          <a:rPr lang="en-GB" sz="28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6</m:t>
                        </m:r>
                      </m:den>
                    </m:f>
                    <m:r>
                      <a:rPr lang="en-GB" sz="2800" b="0" i="1" smtClean="0">
                        <a:solidFill>
                          <a:srgbClr val="FF0000"/>
                        </a:solidFill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en-GB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28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11</m:t>
                                </m:r>
                              </m:num>
                              <m:den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6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GB" sz="28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GB" sz="2800" b="0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GB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65</m:t>
                        </m:r>
                      </m:num>
                      <m:den>
                        <m:r>
                          <a:rPr lang="en-GB" sz="28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36</m:t>
                        </m:r>
                      </m:den>
                    </m:f>
                    <m:r>
                      <a:rPr lang="en-GB" sz="2800" b="0" i="1" smtClean="0">
                        <a:solidFill>
                          <a:srgbClr val="FF0000"/>
                        </a:solidFill>
                        <a:latin typeface="Cambria Math"/>
                      </a:rPr>
                      <m:t>=1.81</m:t>
                    </m:r>
                    <m:d>
                      <m:dPr>
                        <m:ctrlPr>
                          <a:rPr lang="en-GB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3</m:t>
                        </m:r>
                        <m:r>
                          <a:rPr lang="en-GB" sz="28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𝑠𝑓</m:t>
                        </m:r>
                      </m:e>
                    </m:d>
                  </m:oMath>
                </a14:m>
                <a:endParaRPr lang="en-GB" sz="2800" b="0" dirty="0" smtClean="0">
                  <a:solidFill>
                    <a:srgbClr val="FF0000"/>
                  </a:solidFill>
                </a:endParaRPr>
              </a:p>
              <a:p>
                <a:pPr marL="457200" lvl="1" indent="0">
                  <a:buNone/>
                </a:pPr>
                <a:r>
                  <a:rPr lang="en-GB" sz="2800" dirty="0" smtClean="0">
                    <a:solidFill>
                      <a:srgbClr val="FF0000"/>
                    </a:solidFill>
                  </a:rPr>
                  <a:t>The mean and variance are approximately equal so they Poisson distribution may be a suitable model.</a:t>
                </a:r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 rotWithShape="1">
                <a:blip r:embed="rId3"/>
                <a:stretch>
                  <a:fillRect l="-1058" t="-194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34945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2505</TotalTime>
  <Words>455</Words>
  <Application>Microsoft Office PowerPoint</Application>
  <PresentationFormat>Widescreen</PresentationFormat>
  <Paragraphs>62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Cambria Math</vt:lpstr>
      <vt:lpstr>Office Theme</vt:lpstr>
      <vt:lpstr>Lesson slides Topic: 6.1 The Poisson Distribution Lesson 1: Modelling with the Poisson distribution</vt:lpstr>
      <vt:lpstr>Starter - Investigation</vt:lpstr>
      <vt:lpstr>Starter - Example</vt:lpstr>
      <vt:lpstr>Poisson distribution</vt:lpstr>
      <vt:lpstr>Poisson distribution?</vt:lpstr>
      <vt:lpstr>Worksheet A</vt:lpstr>
      <vt:lpstr>Example</vt:lpstr>
      <vt:lpstr>Example</vt:lpstr>
      <vt:lpstr>Example</vt:lpstr>
      <vt:lpstr>Worksheet B</vt:lpstr>
      <vt:lpstr>Plenary – Exit Ticket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went wrong?</dc:title>
  <dc:creator>Lois Lindemann</dc:creator>
  <cp:lastModifiedBy>David Harrison</cp:lastModifiedBy>
  <cp:revision>91</cp:revision>
  <cp:lastPrinted>2018-01-14T21:28:16Z</cp:lastPrinted>
  <dcterms:created xsi:type="dcterms:W3CDTF">2018-01-14T21:11:47Z</dcterms:created>
  <dcterms:modified xsi:type="dcterms:W3CDTF">2019-02-13T16:42:22Z</dcterms:modified>
</cp:coreProperties>
</file>