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98" r:id="rId3"/>
    <p:sldId id="299" r:id="rId4"/>
    <p:sldId id="300" r:id="rId5"/>
    <p:sldId id="301" r:id="rId6"/>
    <p:sldId id="306" r:id="rId7"/>
    <p:sldId id="302" r:id="rId8"/>
    <p:sldId id="304" r:id="rId9"/>
    <p:sldId id="305" r:id="rId10"/>
    <p:sldId id="307" r:id="rId11"/>
    <p:sldId id="303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69410" autoAdjust="0"/>
  </p:normalViewPr>
  <p:slideViewPr>
    <p:cSldViewPr snapToGrid="0">
      <p:cViewPr varScale="1">
        <p:scale>
          <a:sx n="80" d="100"/>
          <a:sy n="80" d="100"/>
        </p:scale>
        <p:origin x="124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2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2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3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0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4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Refer back to the starter</a:t>
                </a:r>
                <a:r>
                  <a:rPr lang="en-GB" baseline="0" dirty="0" smtClean="0"/>
                  <a:t> activity and remind </a:t>
                </a:r>
                <a:r>
                  <a:rPr lang="en-GB" baseline="0" dirty="0" smtClean="0"/>
                  <a:t>learners </a:t>
                </a:r>
                <a:r>
                  <a:rPr lang="en-GB" baseline="0" dirty="0" smtClean="0"/>
                  <a:t>that for a Poisson distribution </a:t>
                </a:r>
                <a:r>
                  <a:rPr lang="en-GB" b="0" i="0" baseline="0" smtClean="0">
                    <a:latin typeface="Cambria Math"/>
                  </a:rPr>
                  <a:t>𝜆=𝑚𝑒𝑎𝑛=𝑣𝑎𝑟𝑖𝑎𝑛𝑐𝑒</a:t>
                </a:r>
                <a:r>
                  <a:rPr lang="en-GB" dirty="0" smtClean="0"/>
                  <a:t>, as well as the previous conditions given we can also</a:t>
                </a:r>
                <a:r>
                  <a:rPr lang="en-GB" baseline="0" dirty="0" smtClean="0"/>
                  <a:t> test data for this. Explain that in this example we have some data collected and want to test </a:t>
                </a:r>
                <a:r>
                  <a:rPr lang="en-GB" baseline="0" dirty="0" smtClean="0"/>
                  <a:t>if </a:t>
                </a:r>
                <a:r>
                  <a:rPr lang="en-GB" baseline="0" dirty="0" smtClean="0"/>
                  <a:t>the mean=variance and therefore Poisson distribution may be a good model. Model solution follows on the next slides.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21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2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2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Lesson slides</a:t>
            </a:r>
            <a:br>
              <a:rPr lang="en-GB" sz="2800" b="1" dirty="0" smtClean="0"/>
            </a:br>
            <a:r>
              <a:rPr lang="en-GB" sz="2600" dirty="0" smtClean="0"/>
              <a:t>Topic</a:t>
            </a:r>
            <a:r>
              <a:rPr lang="en-GB" sz="2600" dirty="0" smtClean="0"/>
              <a:t>: 6.1 The Poisson Distribution</a:t>
            </a:r>
            <a:br>
              <a:rPr lang="en-GB" sz="2600" dirty="0" smtClean="0"/>
            </a:br>
            <a:r>
              <a:rPr lang="en-GB" sz="2600" dirty="0" smtClean="0"/>
              <a:t>Lesson </a:t>
            </a:r>
            <a:r>
              <a:rPr lang="en-GB" sz="2600" dirty="0" smtClean="0"/>
              <a:t>1</a:t>
            </a:r>
            <a:r>
              <a:rPr lang="en-GB" sz="2600" dirty="0" smtClean="0"/>
              <a:t>: Modelling with the Poisson distribution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Worksheet 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757" y="553452"/>
            <a:ext cx="4240907" cy="5989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787" y="1289066"/>
            <a:ext cx="6935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Investigate whether any of the situations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suitable to be modelled using a Poisson distribution.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</a:t>
            </a:r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Write down </a:t>
            </a:r>
            <a:r>
              <a:rPr lang="en-GB" dirty="0"/>
              <a:t>three points </a:t>
            </a:r>
            <a:r>
              <a:rPr lang="en-GB" dirty="0" smtClean="0"/>
              <a:t>you have </a:t>
            </a:r>
            <a:r>
              <a:rPr lang="en-GB" dirty="0"/>
              <a:t>learned about the Poisson distribution in today’s lesson.</a:t>
            </a:r>
          </a:p>
          <a:p>
            <a:r>
              <a:rPr lang="en-GB" dirty="0" smtClean="0"/>
              <a:t>Give </a:t>
            </a:r>
            <a:r>
              <a:rPr lang="en-GB" dirty="0"/>
              <a:t>one example of a situation than can be modelled by the Poisson distribution.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2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- Investigation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D</a:t>
            </a:r>
            <a:r>
              <a:rPr lang="en-GB" dirty="0" smtClean="0"/>
              <a:t>raw </a:t>
            </a:r>
            <a:r>
              <a:rPr lang="en-GB" dirty="0"/>
              <a:t>a square </a:t>
            </a:r>
            <a:r>
              <a:rPr lang="en-GB" dirty="0" smtClean="0"/>
              <a:t>8cm x 8cm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Put 16 </a:t>
            </a:r>
            <a:r>
              <a:rPr lang="en-GB" dirty="0"/>
              <a:t>crosses in the square at </a:t>
            </a:r>
            <a:r>
              <a:rPr lang="en-GB" b="1" dirty="0"/>
              <a:t>random.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Split the square into </a:t>
            </a:r>
            <a:r>
              <a:rPr lang="en-GB" dirty="0"/>
              <a:t>16 smaller </a:t>
            </a:r>
            <a:r>
              <a:rPr lang="en-GB" dirty="0" smtClean="0"/>
              <a:t>2cm x 2cm </a:t>
            </a:r>
            <a:r>
              <a:rPr lang="en-GB" dirty="0"/>
              <a:t>squares.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Count the number of crosses in each square then calculate the mean and variance of the 16 numbers.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7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- Example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/>
          <a:stretch/>
        </p:blipFill>
        <p:spPr bwMode="auto">
          <a:xfrm>
            <a:off x="3851116" y="1076324"/>
            <a:ext cx="4486275" cy="4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/>
          <a:stretch/>
        </p:blipFill>
        <p:spPr bwMode="auto">
          <a:xfrm>
            <a:off x="3851115" y="1017419"/>
            <a:ext cx="4486275" cy="432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1788" y="5113421"/>
                <a:ext cx="11525250" cy="1648325"/>
              </a:xfrm>
            </p:spPr>
            <p:txBody>
              <a:bodyPr/>
              <a:lstStyle/>
              <a:p>
                <a:r>
                  <a:rPr lang="en-GB" dirty="0" smtClean="0"/>
                  <a:t>2, 1, 2, 1, 1, 1, 1, 1, 1, 1, 0, 1, 1, 0, 2, 0</a:t>
                </a:r>
              </a:p>
              <a:p>
                <a:r>
                  <a:rPr lang="en-GB" dirty="0" smtClean="0"/>
                  <a:t>Mean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=1 </m:t>
                    </m:r>
                  </m:oMath>
                </a14:m>
                <a:r>
                  <a:rPr lang="en-GB" dirty="0" smtClean="0"/>
                  <a:t> </a:t>
                </a:r>
                <a:endParaRPr lang="en-GB" dirty="0" smtClean="0"/>
              </a:p>
              <a:p>
                <a:r>
                  <a:rPr lang="en-GB" dirty="0" smtClean="0"/>
                  <a:t>Variance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 smtClean="0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GB" b="0" i="1" dirty="0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GB" i="1" dirty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1788" y="5113421"/>
                <a:ext cx="11525250" cy="1648325"/>
              </a:xfrm>
              <a:blipFill>
                <a:blip r:embed="rId5"/>
                <a:stretch>
                  <a:fillRect l="-952" t="-6667" b="-5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0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Poisson distribution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Conditions </a:t>
            </a:r>
            <a:r>
              <a:rPr lang="en-GB" dirty="0"/>
              <a:t>for use of the Poisson </a:t>
            </a:r>
            <a:r>
              <a:rPr lang="en-GB" dirty="0" smtClean="0"/>
              <a:t>distribution </a:t>
            </a:r>
            <a:r>
              <a:rPr lang="en-GB" dirty="0"/>
              <a:t>to model are that the events:</a:t>
            </a:r>
          </a:p>
          <a:p>
            <a:pPr lvl="0"/>
            <a:r>
              <a:rPr lang="en-GB" dirty="0"/>
              <a:t>occur randomly (they are independent of each other)</a:t>
            </a:r>
          </a:p>
          <a:p>
            <a:pPr lvl="0"/>
            <a:r>
              <a:rPr lang="en-GB" dirty="0"/>
              <a:t>occur singly (no chance of two events occurring at precisely the same point in time/space)</a:t>
            </a:r>
          </a:p>
          <a:p>
            <a:pPr lvl="0"/>
            <a:r>
              <a:rPr lang="en-GB" dirty="0"/>
              <a:t>occur at a constant rate over </a:t>
            </a:r>
            <a:r>
              <a:rPr lang="en-GB" dirty="0" smtClean="0"/>
              <a:t>time/space</a:t>
            </a:r>
          </a:p>
          <a:p>
            <a:pPr lvl="0"/>
            <a:r>
              <a:rPr lang="en-US" dirty="0" smtClean="0"/>
              <a:t>check that the mean </a:t>
            </a:r>
            <a:r>
              <a:rPr lang="en-US" dirty="0"/>
              <a:t>and variance </a:t>
            </a:r>
            <a:r>
              <a:rPr lang="en-US" dirty="0" smtClean="0"/>
              <a:t>are approximately </a:t>
            </a:r>
            <a:r>
              <a:rPr lang="en-US" dirty="0"/>
              <a:t>equal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3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7"/>
          <a:stretch/>
        </p:blipFill>
        <p:spPr>
          <a:xfrm>
            <a:off x="-16271" y="926431"/>
            <a:ext cx="12221261" cy="5895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Poisson distribution?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788" y="1270001"/>
            <a:ext cx="11525250" cy="106412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Does the number of cars passing a point on a road follow a </a:t>
            </a:r>
            <a:r>
              <a:rPr lang="en-GB" dirty="0"/>
              <a:t>P</a:t>
            </a:r>
            <a:r>
              <a:rPr lang="en-GB" dirty="0" smtClean="0"/>
              <a:t>oisson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1172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Worksheet 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17" y="450000"/>
            <a:ext cx="4312303" cy="6090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787" y="1198420"/>
            <a:ext cx="72126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each of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situations,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decide whether or not they can be modelled by a Poisson distribution.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least one condition for each situation that can be modelled using a Poisson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those you think cannot be modelled using a Poisson distribution explain why.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Louise is investigating whether the number of accidents on a particular road can be modelled using a Poisson distribution.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State </a:t>
            </a:r>
            <a:r>
              <a:rPr lang="en-GB" dirty="0" smtClean="0"/>
              <a:t>the conditions </a:t>
            </a:r>
            <a:r>
              <a:rPr lang="en-GB" dirty="0" smtClean="0"/>
              <a:t>for the number of accidents per month to be modelled using a Poisson distribution.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She collects data each month on the number of accidents: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sz="2800" dirty="0" smtClean="0"/>
              <a:t>4   	 1  	  0  	  2	    3   	        1</a:t>
            </a:r>
          </a:p>
          <a:p>
            <a:pPr marL="457200" lvl="1" indent="0">
              <a:buNone/>
            </a:pPr>
            <a:r>
              <a:rPr lang="en-GB" sz="2800" dirty="0" smtClean="0"/>
              <a:t>Comment on the suitability of using a Poisson distribution as a model.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43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Louise is investigating whether the number of accidents on a particular road can be modelled using a Poisson distribution.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State </a:t>
            </a:r>
            <a:r>
              <a:rPr lang="en-GB" dirty="0" smtClean="0"/>
              <a:t>the conditions </a:t>
            </a:r>
            <a:r>
              <a:rPr lang="en-GB" dirty="0" smtClean="0"/>
              <a:t>for the number of accidents per month to be modelled using a Poisson distribution.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One of: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The accidents must occur at a constant rate.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Accident must occur singularly, two accidents must not happen a precisely the same time.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One accident is independent of another accident, </a:t>
            </a:r>
            <a:r>
              <a:rPr lang="en-GB" dirty="0">
                <a:solidFill>
                  <a:srgbClr val="FF0000"/>
                </a:solidFill>
              </a:rPr>
              <a:t>so one accident must not cause another accident.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476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Louise is investigating whether the number of accidents on a particular road can be modelled using a Poisson distribution.</a:t>
                </a:r>
              </a:p>
              <a:p>
                <a:pPr marL="0" indent="0">
                  <a:buNone/>
                </a:pPr>
                <a:r>
                  <a:rPr lang="en-GB" dirty="0" smtClean="0"/>
                  <a:t>b) She collects data each month on the number of accidents:</a:t>
                </a:r>
              </a:p>
              <a:p>
                <a:pPr marL="457200" lvl="1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	</a:t>
                </a:r>
                <a:r>
                  <a:rPr lang="en-GB" sz="2800" dirty="0" smtClean="0"/>
                  <a:t>4   	 1  	  0  	  2	    3   	        1</a:t>
                </a:r>
              </a:p>
              <a:p>
                <a:pPr marL="457200" lvl="1" indent="0">
                  <a:buNone/>
                </a:pPr>
                <a:r>
                  <a:rPr lang="en-GB" sz="2800" dirty="0" smtClean="0"/>
                  <a:t>Comment on the suitability of using a Poisson distribution as a model.</a:t>
                </a:r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r>
                  <a:rPr lang="en-GB" sz="2800" dirty="0" smtClean="0">
                    <a:solidFill>
                      <a:srgbClr val="FF0000"/>
                    </a:solidFill>
                  </a:rPr>
                  <a:t>Mean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=1.83(3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𝑠𝑓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rgbClr val="FF0000"/>
                    </a:solidFill>
                  </a:rPr>
                  <a:t>    Variance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36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=1.81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𝑠𝑓</m:t>
                        </m:r>
                      </m:e>
                    </m:d>
                  </m:oMath>
                </a14:m>
                <a:endParaRPr lang="en-GB" sz="2800" b="0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sz="2800" dirty="0" smtClean="0">
                    <a:solidFill>
                      <a:srgbClr val="FF0000"/>
                    </a:solidFill>
                  </a:rPr>
                  <a:t>The mean and variance are approximately equal so they Poisson distribution may be a suitable model.</a:t>
                </a:r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9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</TotalTime>
  <Words>455</Words>
  <Application>Microsoft Office PowerPoint</Application>
  <PresentationFormat>Widescreen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Lesson slides Topic: 6.1 The Poisson Distribution Lesson 1: Modelling with the Poisson distribution</vt:lpstr>
      <vt:lpstr>Starter - Investigation</vt:lpstr>
      <vt:lpstr>Starter - Example</vt:lpstr>
      <vt:lpstr>Poisson distribution</vt:lpstr>
      <vt:lpstr>Poisson distribution?</vt:lpstr>
      <vt:lpstr>Worksheet A</vt:lpstr>
      <vt:lpstr>Example</vt:lpstr>
      <vt:lpstr>Example</vt:lpstr>
      <vt:lpstr>Example</vt:lpstr>
      <vt:lpstr>Worksheet B</vt:lpstr>
      <vt:lpstr>Plenary – 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91</cp:revision>
  <cp:lastPrinted>2018-01-14T21:28:16Z</cp:lastPrinted>
  <dcterms:created xsi:type="dcterms:W3CDTF">2018-01-14T21:11:47Z</dcterms:created>
  <dcterms:modified xsi:type="dcterms:W3CDTF">2019-02-13T16:42:22Z</dcterms:modified>
</cp:coreProperties>
</file>