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33" r:id="rId8"/>
    <p:sldId id="262" r:id="rId9"/>
    <p:sldId id="322" r:id="rId10"/>
    <p:sldId id="336" r:id="rId11"/>
    <p:sldId id="34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3CC70-8F75-4FF5-A473-C9FD4F47E82D}" v="17" dt="2026-06-24T05:39:16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4T05:42:41.327" v="3738" actId="20577"/>
      <pc:docMkLst>
        <pc:docMk/>
      </pc:docMkLst>
      <pc:sldChg chg="addSp delSp modSp add mod">
        <pc:chgData name="Lizzie Gauntlett" userId="1dc7c36a1b1a647d" providerId="LiveId" clId="{C1DC5315-D282-429F-B35A-871ABF7A65E8}" dt="2026-06-24T05:37:45.853" v="3060" actId="1076"/>
        <pc:sldMkLst>
          <pc:docMk/>
          <pc:sldMk cId="1537033953" sldId="262"/>
        </pc:sldMkLst>
        <pc:spChg chg="del mod">
          <ac:chgData name="Lizzie Gauntlett" userId="1dc7c36a1b1a647d" providerId="LiveId" clId="{C1DC5315-D282-429F-B35A-871ABF7A65E8}" dt="2026-06-24T05:37:34.135" v="3058" actId="478"/>
          <ac:spMkLst>
            <pc:docMk/>
            <pc:sldMk cId="1537033953" sldId="262"/>
            <ac:spMk id="2" creationId="{340F79B7-7844-A143-9B29-1C3016D34133}"/>
          </ac:spMkLst>
        </pc:spChg>
        <pc:spChg chg="add del mod">
          <ac:chgData name="Lizzie Gauntlett" userId="1dc7c36a1b1a647d" providerId="LiveId" clId="{C1DC5315-D282-429F-B35A-871ABF7A65E8}" dt="2026-06-24T05:37:36.310" v="3059" actId="478"/>
          <ac:spMkLst>
            <pc:docMk/>
            <pc:sldMk cId="1537033953" sldId="262"/>
            <ac:spMk id="4" creationId="{764CE975-4428-371D-F0E0-872393BB912F}"/>
          </ac:spMkLst>
        </pc:spChg>
        <pc:graphicFrameChg chg="mod modGraphic">
          <ac:chgData name="Lizzie Gauntlett" userId="1dc7c36a1b1a647d" providerId="LiveId" clId="{C1DC5315-D282-429F-B35A-871ABF7A65E8}" dt="2026-06-24T05:37:45.853" v="3060" actId="1076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">
        <pc:chgData name="Lizzie Gauntlett" userId="1dc7c36a1b1a647d" providerId="LiveId" clId="{C1DC5315-D282-429F-B35A-871ABF7A65E8}" dt="2026-06-24T05:31:26.760" v="2550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4T05:31:26.760" v="2550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4T05:40:44.360" v="3393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4T05:38:50.575" v="3082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4T05:40:44.360" v="3393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6-24T05:33:23.600" v="2762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4T05:32:27.986" v="2568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4T05:33:23.600" v="2762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24T05:42:02.815" v="3611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24T05:42:02.815" v="3611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4T05:42:41.327" v="3738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4T05:42:41.327" v="3738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del">
        <pc:chgData name="Lizzie Gauntlett" userId="1dc7c36a1b1a647d" providerId="LiveId" clId="{C1DC5315-D282-429F-B35A-871ABF7A65E8}" dt="2026-06-24T05:42:15.216" v="3612" actId="47"/>
        <pc:sldMkLst>
          <pc:docMk/>
          <pc:sldMk cId="258161367" sldId="342"/>
        </pc:sldMkLst>
      </pc:sldChg>
      <pc:sldChg chg="modSp mod">
        <pc:chgData name="Lizzie Gauntlett" userId="1dc7c36a1b1a647d" providerId="LiveId" clId="{C1DC5315-D282-429F-B35A-871ABF7A65E8}" dt="2026-06-24T05:30:51.703" v="2446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4T05:30:51.703" v="2446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No6NzaBp7-JGqgaLKpLyiQ1OesT4gQE1bYQRYtUmDSI/edit?usp=shar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/>
            <a:r>
              <a:rPr lang="en-GB" dirty="0"/>
              <a:t>Identify the five types of 2D visual illusion</a:t>
            </a:r>
          </a:p>
          <a:p>
            <a:r>
              <a:rPr lang="en-GB" dirty="0"/>
              <a:t>Explain the five types of 2D visual illusion</a:t>
            </a:r>
          </a:p>
          <a:p>
            <a:r>
              <a:rPr lang="en-GB" dirty="0"/>
              <a:t>Give the named example of each type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What visual illusions do you know of? Why do we experience visual illusions?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illusions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 the </a:t>
            </a:r>
            <a:r>
              <a:rPr lang="en-US" dirty="0">
                <a:hlinkClick r:id="rId3"/>
              </a:rPr>
              <a:t>resource</a:t>
            </a:r>
            <a:r>
              <a:rPr lang="en-US" dirty="0"/>
              <a:t> to research the following visual illusions:</a:t>
            </a:r>
          </a:p>
          <a:p>
            <a:pPr marL="0" indent="0">
              <a:buNone/>
            </a:pPr>
            <a:endParaRPr lang="en-US" dirty="0"/>
          </a:p>
          <a:p>
            <a:pPr lvl="0" fontAlgn="base"/>
            <a:r>
              <a:rPr lang="en-GB" dirty="0"/>
              <a:t>Leeper’s lady illusion</a:t>
            </a:r>
          </a:p>
          <a:p>
            <a:pPr lvl="0" fontAlgn="base"/>
            <a:r>
              <a:rPr lang="en-GB" dirty="0"/>
              <a:t>Kanizsa triangle illusion</a:t>
            </a:r>
          </a:p>
          <a:p>
            <a:pPr lvl="0" fontAlgn="base"/>
            <a:r>
              <a:rPr lang="en-GB" dirty="0"/>
              <a:t>Müller-Lyer illusion</a:t>
            </a:r>
          </a:p>
          <a:p>
            <a:pPr lvl="0" fontAlgn="base"/>
            <a:r>
              <a:rPr lang="en-GB" dirty="0"/>
              <a:t>Penrose triangle illusion</a:t>
            </a:r>
          </a:p>
          <a:p>
            <a:pPr lvl="0" fontAlgn="base"/>
            <a:r>
              <a:rPr lang="en-GB" dirty="0"/>
              <a:t>Ebbinghaus illusion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 each illusion, identify the type of illusion and explain how it works.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835540606"/>
              </p:ext>
            </p:extLst>
          </p:nvPr>
        </p:nvGraphicFramePr>
        <p:xfrm>
          <a:off x="443290" y="1218821"/>
          <a:ext cx="11305419" cy="502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9645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2935310">
                  <a:extLst>
                    <a:ext uri="{9D8B030D-6E8A-4147-A177-3AD203B41FA5}">
                      <a16:colId xmlns:a16="http://schemas.microsoft.com/office/drawing/2014/main" val="1557153471"/>
                    </a:ext>
                  </a:extLst>
                </a:gridCol>
                <a:gridCol w="5100464">
                  <a:extLst>
                    <a:ext uri="{9D8B030D-6E8A-4147-A177-3AD203B41FA5}">
                      <a16:colId xmlns:a16="http://schemas.microsoft.com/office/drawing/2014/main" val="3580272104"/>
                    </a:ext>
                  </a:extLst>
                </a:gridCol>
              </a:tblGrid>
              <a:tr h="448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illusion</a:t>
                      </a:r>
                      <a:endParaRPr lang="en-GB" sz="18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illusion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 works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Leeper’s lady</a:t>
                      </a:r>
                      <a:endParaRPr lang="en-GB" sz="2400" b="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Ambiguous figure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figure-ground gestalt principle means we distinguish either the old or the young lady from the background, but not at the same time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64034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lvl="0" fontAlgn="base"/>
                      <a:r>
                        <a:rPr lang="en-GB" sz="2400" dirty="0"/>
                        <a:t>Kanizsa triangle</a:t>
                      </a: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Müller-Lyer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Penrose triangle</a:t>
                      </a: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0764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Ebbinghaus</a:t>
                      </a: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7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Hands-on practice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Draw the </a:t>
            </a:r>
            <a:r>
              <a:rPr lang="en-GB" dirty="0"/>
              <a:t>Müller-Lyer illusion for yourself:</a:t>
            </a:r>
          </a:p>
          <a:p>
            <a:pPr marL="0" indent="0">
              <a:buNone/>
            </a:pP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Using a ruler, draw two equal length parallel lines.</a:t>
            </a:r>
          </a:p>
          <a:p>
            <a:pPr marL="457200" indent="-457200">
              <a:buAutoNum type="arabicPeriod"/>
            </a:pP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Create inward facing arrows on one, and outward facing arrows on the other.</a:t>
            </a:r>
          </a:p>
          <a:p>
            <a:pPr marL="0" indent="0">
              <a:buNone/>
            </a:pPr>
            <a:r>
              <a:rPr lang="en-US" b="1" dirty="0"/>
              <a:t> </a:t>
            </a:r>
          </a:p>
          <a:p>
            <a:pPr marL="0" indent="0">
              <a:buNone/>
            </a:pPr>
            <a:r>
              <a:rPr lang="en-US" dirty="0"/>
              <a:t>3. You can use this to test a friend or family member outside of class- do they think one line looks longer?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create </a:t>
            </a:r>
            <a:r>
              <a:rPr lang="en-GB" b="1" dirty="0">
                <a:latin typeface="Arial"/>
                <a:cs typeface="Arial"/>
              </a:rPr>
              <a:t>two</a:t>
            </a:r>
            <a:r>
              <a:rPr lang="en-GB" dirty="0">
                <a:latin typeface="Arial"/>
                <a:cs typeface="Arial"/>
              </a:rPr>
              <a:t> assessment questions about visual illusions. One question should test AO1 (knowledge and understanding) and one question should test AO2 (application of knowledge)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Swap with another pair and respond to the assessment </a:t>
            </a:r>
            <a:r>
              <a:rPr lang="en-GB">
                <a:latin typeface="Arial"/>
                <a:cs typeface="Arial"/>
              </a:rPr>
              <a:t>questions that group has designed.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7VPTP7ZE6X33-2020743336-792</_dlc_DocId>
    <_dlc_DocIdUrl xmlns="9ad1216b-cdc1-40e2-a0c2-94597fd44697">
      <Url>https://cambridgeorg.sharepoint.com/sites/cie/education/pd/Curriculum_Support/_layouts/15/DocIdRedir.aspx?ID=7VPTP7ZE6X33-2020743336-792</Url>
      <Description>7VPTP7ZE6X33-2020743336-792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915BA40-2577-4116-9EDC-6CE1D5F229B0}"/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2006/metadata/properties"/>
    <ds:schemaRef ds:uri="7424b78e-8606-4fd1-9a19-b6b90bbc0a1b"/>
    <ds:schemaRef ds:uri="http://purl.org/dc/elements/1.1/"/>
    <ds:schemaRef ds:uri="9ad1216b-cdc1-40e2-a0c2-94597fd44697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c075f540-5f70-45df-a134-17c4911f7fbe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387</TotalTime>
  <Words>238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Visual illusions</vt:lpstr>
      <vt:lpstr>PowerPoint Presentation</vt:lpstr>
      <vt:lpstr>Hands-on practice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Lizzie Gauntlett</cp:lastModifiedBy>
  <cp:revision>4</cp:revision>
  <dcterms:created xsi:type="dcterms:W3CDTF">2023-10-09T12:44:25Z</dcterms:created>
  <dcterms:modified xsi:type="dcterms:W3CDTF">2026-06-24T05:42:42Z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f1d6a460-190a-4d78-885a-0f86fef4689e</vt:lpwstr>
  </property>
</Properties>
</file>